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
  </p:handoutMasterIdLst>
  <p:sldIdLst>
    <p:sldId id="259" r:id="rId2"/>
  </p:sldIdLst>
  <p:sldSz cx="36576000" cy="29260800"/>
  <p:notesSz cx="7077075" cy="9363075"/>
  <p:defaultTextStyle>
    <a:defPPr>
      <a:defRPr lang="en-US"/>
    </a:defPPr>
    <a:lvl1pPr algn="ctr" rtl="0" fontAlgn="base">
      <a:spcBef>
        <a:spcPct val="0"/>
      </a:spcBef>
      <a:spcAft>
        <a:spcPct val="0"/>
      </a:spcAft>
      <a:defRPr sz="4300" b="1" kern="1200">
        <a:solidFill>
          <a:srgbClr val="FF9900"/>
        </a:solidFill>
        <a:latin typeface="Arial" charset="0"/>
        <a:ea typeface="+mn-ea"/>
        <a:cs typeface="+mn-cs"/>
      </a:defRPr>
    </a:lvl1pPr>
    <a:lvl2pPr marL="457200" algn="ctr" rtl="0" fontAlgn="base">
      <a:spcBef>
        <a:spcPct val="0"/>
      </a:spcBef>
      <a:spcAft>
        <a:spcPct val="0"/>
      </a:spcAft>
      <a:defRPr sz="4300" b="1" kern="1200">
        <a:solidFill>
          <a:srgbClr val="FF9900"/>
        </a:solidFill>
        <a:latin typeface="Arial" charset="0"/>
        <a:ea typeface="+mn-ea"/>
        <a:cs typeface="+mn-cs"/>
      </a:defRPr>
    </a:lvl2pPr>
    <a:lvl3pPr marL="914400" algn="ctr" rtl="0" fontAlgn="base">
      <a:spcBef>
        <a:spcPct val="0"/>
      </a:spcBef>
      <a:spcAft>
        <a:spcPct val="0"/>
      </a:spcAft>
      <a:defRPr sz="4300" b="1" kern="1200">
        <a:solidFill>
          <a:srgbClr val="FF9900"/>
        </a:solidFill>
        <a:latin typeface="Arial" charset="0"/>
        <a:ea typeface="+mn-ea"/>
        <a:cs typeface="+mn-cs"/>
      </a:defRPr>
    </a:lvl3pPr>
    <a:lvl4pPr marL="1371600" algn="ctr" rtl="0" fontAlgn="base">
      <a:spcBef>
        <a:spcPct val="0"/>
      </a:spcBef>
      <a:spcAft>
        <a:spcPct val="0"/>
      </a:spcAft>
      <a:defRPr sz="4300" b="1" kern="1200">
        <a:solidFill>
          <a:srgbClr val="FF9900"/>
        </a:solidFill>
        <a:latin typeface="Arial" charset="0"/>
        <a:ea typeface="+mn-ea"/>
        <a:cs typeface="+mn-cs"/>
      </a:defRPr>
    </a:lvl4pPr>
    <a:lvl5pPr marL="1828800" algn="ctr" rtl="0" fontAlgn="base">
      <a:spcBef>
        <a:spcPct val="0"/>
      </a:spcBef>
      <a:spcAft>
        <a:spcPct val="0"/>
      </a:spcAft>
      <a:defRPr sz="4300" b="1" kern="1200">
        <a:solidFill>
          <a:srgbClr val="FF9900"/>
        </a:solidFill>
        <a:latin typeface="Arial" charset="0"/>
        <a:ea typeface="+mn-ea"/>
        <a:cs typeface="+mn-cs"/>
      </a:defRPr>
    </a:lvl5pPr>
    <a:lvl6pPr marL="2286000" algn="l" defTabSz="914400" rtl="0" eaLnBrk="1" latinLnBrk="0" hangingPunct="1">
      <a:defRPr sz="4300" b="1" kern="1200">
        <a:solidFill>
          <a:srgbClr val="FF9900"/>
        </a:solidFill>
        <a:latin typeface="Arial" charset="0"/>
        <a:ea typeface="+mn-ea"/>
        <a:cs typeface="+mn-cs"/>
      </a:defRPr>
    </a:lvl6pPr>
    <a:lvl7pPr marL="2743200" algn="l" defTabSz="914400" rtl="0" eaLnBrk="1" latinLnBrk="0" hangingPunct="1">
      <a:defRPr sz="4300" b="1" kern="1200">
        <a:solidFill>
          <a:srgbClr val="FF9900"/>
        </a:solidFill>
        <a:latin typeface="Arial" charset="0"/>
        <a:ea typeface="+mn-ea"/>
        <a:cs typeface="+mn-cs"/>
      </a:defRPr>
    </a:lvl7pPr>
    <a:lvl8pPr marL="3200400" algn="l" defTabSz="914400" rtl="0" eaLnBrk="1" latinLnBrk="0" hangingPunct="1">
      <a:defRPr sz="4300" b="1" kern="1200">
        <a:solidFill>
          <a:srgbClr val="FF9900"/>
        </a:solidFill>
        <a:latin typeface="Arial" charset="0"/>
        <a:ea typeface="+mn-ea"/>
        <a:cs typeface="+mn-cs"/>
      </a:defRPr>
    </a:lvl8pPr>
    <a:lvl9pPr marL="3657600" algn="l" defTabSz="914400" rtl="0" eaLnBrk="1" latinLnBrk="0" hangingPunct="1">
      <a:defRPr sz="4300" b="1" kern="1200">
        <a:solidFill>
          <a:srgbClr val="FF9900"/>
        </a:solidFill>
        <a:latin typeface="Arial" charset="0"/>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5552">
          <p15:clr>
            <a:srgbClr val="A4A3A4"/>
          </p15:clr>
        </p15:guide>
        <p15:guide id="3" orient="horz" pos="9216">
          <p15:clr>
            <a:srgbClr val="A4A3A4"/>
          </p15:clr>
        </p15:guide>
        <p15:guide id="4" pos="115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26A"/>
    <a:srgbClr val="000066"/>
    <a:srgbClr val="CCCCCC"/>
    <a:srgbClr val="999999"/>
    <a:srgbClr val="FF9900"/>
    <a:srgbClr val="990000"/>
    <a:srgbClr val="000050"/>
    <a:srgbClr val="0033CC"/>
    <a:srgbClr val="000622"/>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3658" autoAdjust="0"/>
    <p:restoredTop sz="94575" autoAdjust="0"/>
  </p:normalViewPr>
  <p:slideViewPr>
    <p:cSldViewPr>
      <p:cViewPr>
        <p:scale>
          <a:sx n="30" d="100"/>
          <a:sy n="30" d="100"/>
        </p:scale>
        <p:origin x="780" y="-1745"/>
      </p:cViewPr>
      <p:guideLst>
        <p:guide orient="horz" pos="10368"/>
        <p:guide pos="15552"/>
        <p:guide orient="horz" pos="9216"/>
        <p:guide pos="115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handoutMaster" Target="handoutMasters/handout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1"/>
            <a:ext cx="3066733" cy="46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2" tIns="47161" rIns="94322" bIns="47161" numCol="1" anchor="t" anchorCtr="0" compatLnSpc="1">
            <a:prstTxWarp prst="textNoShape">
              <a:avLst/>
            </a:prstTxWarp>
          </a:bodyPr>
          <a:lstStyle>
            <a:lvl1pPr algn="l" defTabSz="942804">
              <a:defRPr sz="1200" b="0">
                <a:solidFill>
                  <a:schemeClr val="tx1"/>
                </a:solidFill>
                <a:latin typeface="Arial" pitchFamily="34" charset="0"/>
              </a:defRPr>
            </a:lvl1pPr>
          </a:lstStyle>
          <a:p>
            <a:pPr>
              <a:defRPr/>
            </a:pPr>
            <a:endParaRPr lang="en-US"/>
          </a:p>
        </p:txBody>
      </p:sp>
      <p:sp>
        <p:nvSpPr>
          <p:cNvPr id="29699" name="Rectangle 3"/>
          <p:cNvSpPr>
            <a:spLocks noGrp="1" noChangeArrowheads="1"/>
          </p:cNvSpPr>
          <p:nvPr>
            <p:ph type="dt" sz="quarter" idx="1"/>
          </p:nvPr>
        </p:nvSpPr>
        <p:spPr bwMode="auto">
          <a:xfrm>
            <a:off x="4008727" y="1"/>
            <a:ext cx="3066733" cy="46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2" tIns="47161" rIns="94322" bIns="47161" numCol="1" anchor="t" anchorCtr="0" compatLnSpc="1">
            <a:prstTxWarp prst="textNoShape">
              <a:avLst/>
            </a:prstTxWarp>
          </a:bodyPr>
          <a:lstStyle>
            <a:lvl1pPr algn="r" defTabSz="942804">
              <a:defRPr sz="1200" b="0">
                <a:solidFill>
                  <a:schemeClr val="tx1"/>
                </a:solidFill>
                <a:latin typeface="Arial" pitchFamily="34" charset="0"/>
              </a:defRPr>
            </a:lvl1pPr>
          </a:lstStyle>
          <a:p>
            <a:pPr>
              <a:defRPr/>
            </a:pPr>
            <a:endParaRPr lang="en-US"/>
          </a:p>
        </p:txBody>
      </p:sp>
      <p:sp>
        <p:nvSpPr>
          <p:cNvPr id="29700" name="Rectangle 4"/>
          <p:cNvSpPr>
            <a:spLocks noGrp="1" noChangeArrowheads="1"/>
          </p:cNvSpPr>
          <p:nvPr>
            <p:ph type="ftr" sz="quarter" idx="2"/>
          </p:nvPr>
        </p:nvSpPr>
        <p:spPr bwMode="auto">
          <a:xfrm>
            <a:off x="0" y="8893313"/>
            <a:ext cx="3066733" cy="46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2" tIns="47161" rIns="94322" bIns="47161" numCol="1" anchor="b" anchorCtr="0" compatLnSpc="1">
            <a:prstTxWarp prst="textNoShape">
              <a:avLst/>
            </a:prstTxWarp>
          </a:bodyPr>
          <a:lstStyle>
            <a:lvl1pPr algn="l" defTabSz="942804">
              <a:defRPr sz="1200" b="0">
                <a:solidFill>
                  <a:schemeClr val="tx1"/>
                </a:solidFill>
                <a:latin typeface="Arial" pitchFamily="34" charset="0"/>
              </a:defRPr>
            </a:lvl1pPr>
          </a:lstStyle>
          <a:p>
            <a:pPr>
              <a:defRPr/>
            </a:pPr>
            <a:endParaRPr lang="en-US"/>
          </a:p>
        </p:txBody>
      </p:sp>
      <p:sp>
        <p:nvSpPr>
          <p:cNvPr id="29701" name="Rectangle 5"/>
          <p:cNvSpPr>
            <a:spLocks noGrp="1" noChangeArrowheads="1"/>
          </p:cNvSpPr>
          <p:nvPr>
            <p:ph type="sldNum" sz="quarter" idx="3"/>
          </p:nvPr>
        </p:nvSpPr>
        <p:spPr bwMode="auto">
          <a:xfrm>
            <a:off x="4008727" y="8893313"/>
            <a:ext cx="3066733" cy="46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2" tIns="47161" rIns="94322" bIns="47161" numCol="1" anchor="b" anchorCtr="0" compatLnSpc="1">
            <a:prstTxWarp prst="textNoShape">
              <a:avLst/>
            </a:prstTxWarp>
          </a:bodyPr>
          <a:lstStyle>
            <a:lvl1pPr algn="r" defTabSz="942804">
              <a:defRPr sz="1200" b="0">
                <a:solidFill>
                  <a:schemeClr val="tx1"/>
                </a:solidFill>
                <a:latin typeface="Arial" pitchFamily="34" charset="0"/>
              </a:defRPr>
            </a:lvl1pPr>
          </a:lstStyle>
          <a:p>
            <a:pPr>
              <a:defRPr/>
            </a:pPr>
            <a:fld id="{BDCE5CEB-6363-420F-BE45-85B064B89173}" type="slidenum">
              <a:rPr lang="en-US"/>
              <a:pPr>
                <a:defRPr/>
              </a:pPr>
              <a:t>‹#›</a:t>
            </a:fld>
            <a:endParaRPr lang="en-US"/>
          </a:p>
        </p:txBody>
      </p:sp>
    </p:spTree>
    <p:extLst>
      <p:ext uri="{BB962C8B-B14F-4D97-AF65-F5344CB8AC3E}">
        <p14:creationId xmlns:p14="http://schemas.microsoft.com/office/powerpoint/2010/main" val="84852614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732" y="9090377"/>
            <a:ext cx="31088541" cy="6270978"/>
          </a:xfrm>
        </p:spPr>
        <p:txBody>
          <a:bodyPr/>
          <a:lstStyle/>
          <a:p>
            <a:r>
              <a:rPr lang="en-US"/>
              <a:t>Click to edit Master title style</a:t>
            </a:r>
          </a:p>
        </p:txBody>
      </p:sp>
      <p:sp>
        <p:nvSpPr>
          <p:cNvPr id="3" name="Subtitle 2"/>
          <p:cNvSpPr>
            <a:spLocks noGrp="1"/>
          </p:cNvSpPr>
          <p:nvPr>
            <p:ph type="subTitle" idx="1"/>
          </p:nvPr>
        </p:nvSpPr>
        <p:spPr>
          <a:xfrm>
            <a:off x="5486137" y="16580556"/>
            <a:ext cx="25603729" cy="7478889"/>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D5278E-ED96-461A-883E-5FD94BC35AA3}" type="slidenum">
              <a:rPr lang="en-US"/>
              <a:pPr>
                <a:defRPr/>
              </a:pPr>
              <a:t>‹#›</a:t>
            </a:fld>
            <a:endParaRPr lang="en-US"/>
          </a:p>
        </p:txBody>
      </p:sp>
    </p:spTree>
    <p:extLst>
      <p:ext uri="{BB962C8B-B14F-4D97-AF65-F5344CB8AC3E}">
        <p14:creationId xmlns:p14="http://schemas.microsoft.com/office/powerpoint/2010/main" val="3879227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95C329-9094-49E3-ADB9-7C70C8CFFD34}" type="slidenum">
              <a:rPr lang="en-US"/>
              <a:pPr>
                <a:defRPr/>
              </a:pPr>
              <a:t>‹#›</a:t>
            </a:fld>
            <a:endParaRPr lang="en-US"/>
          </a:p>
        </p:txBody>
      </p:sp>
    </p:spTree>
    <p:extLst>
      <p:ext uri="{BB962C8B-B14F-4D97-AF65-F5344CB8AC3E}">
        <p14:creationId xmlns:p14="http://schemas.microsoft.com/office/powerpoint/2010/main" val="4159161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517868" y="1171222"/>
            <a:ext cx="8229864" cy="2496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828272" y="1171222"/>
            <a:ext cx="24562594" cy="2496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CBC182-0EAC-4479-8D18-C53192F402C0}" type="slidenum">
              <a:rPr lang="en-US"/>
              <a:pPr>
                <a:defRPr/>
              </a:pPr>
              <a:t>‹#›</a:t>
            </a:fld>
            <a:endParaRPr lang="en-US"/>
          </a:p>
        </p:txBody>
      </p:sp>
    </p:spTree>
    <p:extLst>
      <p:ext uri="{BB962C8B-B14F-4D97-AF65-F5344CB8AC3E}">
        <p14:creationId xmlns:p14="http://schemas.microsoft.com/office/powerpoint/2010/main" val="1683777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828273" y="1171222"/>
            <a:ext cx="32919459" cy="4876800"/>
          </a:xfrm>
        </p:spPr>
        <p:txBody>
          <a:bodyPr/>
          <a:lstStyle/>
          <a:p>
            <a:r>
              <a:rPr lang="en-US"/>
              <a:t>Click to edit Master title style</a:t>
            </a:r>
          </a:p>
        </p:txBody>
      </p:sp>
      <p:sp>
        <p:nvSpPr>
          <p:cNvPr id="3" name="Content Placeholder 2"/>
          <p:cNvSpPr>
            <a:spLocks noGrp="1"/>
          </p:cNvSpPr>
          <p:nvPr>
            <p:ph sz="quarter" idx="1"/>
          </p:nvPr>
        </p:nvSpPr>
        <p:spPr>
          <a:xfrm>
            <a:off x="1828273" y="6826957"/>
            <a:ext cx="16396229" cy="958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8351503" y="6826957"/>
            <a:ext cx="16396229" cy="95885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828273" y="16550923"/>
            <a:ext cx="16396229" cy="9588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18351503" y="16550923"/>
            <a:ext cx="16396229" cy="95884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8E7164-4707-4A19-A6AB-6533AC9FA80C}" type="slidenum">
              <a:rPr lang="en-US"/>
              <a:pPr>
                <a:defRPr/>
              </a:pPr>
              <a:t>‹#›</a:t>
            </a:fld>
            <a:endParaRPr lang="en-US"/>
          </a:p>
        </p:txBody>
      </p:sp>
    </p:spTree>
    <p:extLst>
      <p:ext uri="{BB962C8B-B14F-4D97-AF65-F5344CB8AC3E}">
        <p14:creationId xmlns:p14="http://schemas.microsoft.com/office/powerpoint/2010/main" val="930650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9D8D97-1826-4078-ADDA-4E99B734A4D4}" type="slidenum">
              <a:rPr lang="en-US"/>
              <a:pPr>
                <a:defRPr/>
              </a:pPr>
              <a:t>‹#›</a:t>
            </a:fld>
            <a:endParaRPr lang="en-US"/>
          </a:p>
        </p:txBody>
      </p:sp>
    </p:spTree>
    <p:extLst>
      <p:ext uri="{BB962C8B-B14F-4D97-AF65-F5344CB8AC3E}">
        <p14:creationId xmlns:p14="http://schemas.microsoft.com/office/powerpoint/2010/main" val="1999017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889250" y="18803061"/>
            <a:ext cx="31089865" cy="581095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889250" y="12402256"/>
            <a:ext cx="31089865" cy="64008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973675-D381-4E0E-B86F-9F9EFE05722F}" type="slidenum">
              <a:rPr lang="en-US"/>
              <a:pPr>
                <a:defRPr/>
              </a:pPr>
              <a:t>‹#›</a:t>
            </a:fld>
            <a:endParaRPr lang="en-US"/>
          </a:p>
        </p:txBody>
      </p:sp>
    </p:spTree>
    <p:extLst>
      <p:ext uri="{BB962C8B-B14F-4D97-AF65-F5344CB8AC3E}">
        <p14:creationId xmlns:p14="http://schemas.microsoft.com/office/powerpoint/2010/main" val="3504241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828273" y="6826957"/>
            <a:ext cx="16396229" cy="193124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8351503" y="6826957"/>
            <a:ext cx="16396229" cy="1931246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DF8DAF2-D655-47B3-A184-648194FE7E75}" type="slidenum">
              <a:rPr lang="en-US"/>
              <a:pPr>
                <a:defRPr/>
              </a:pPr>
              <a:t>‹#›</a:t>
            </a:fld>
            <a:endParaRPr lang="en-US"/>
          </a:p>
        </p:txBody>
      </p:sp>
    </p:spTree>
    <p:extLst>
      <p:ext uri="{BB962C8B-B14F-4D97-AF65-F5344CB8AC3E}">
        <p14:creationId xmlns:p14="http://schemas.microsoft.com/office/powerpoint/2010/main" val="3809806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28272" y="6550381"/>
            <a:ext cx="16160751" cy="272908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828272" y="9279468"/>
            <a:ext cx="16160751" cy="168585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8580367" y="6550381"/>
            <a:ext cx="16167364" cy="272908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8580367" y="9279468"/>
            <a:ext cx="16167364" cy="1685854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41F92EC-8C3C-4F10-858C-C66E68A9ECA2}" type="slidenum">
              <a:rPr lang="en-US"/>
              <a:pPr>
                <a:defRPr/>
              </a:pPr>
              <a:t>‹#›</a:t>
            </a:fld>
            <a:endParaRPr lang="en-US"/>
          </a:p>
        </p:txBody>
      </p:sp>
    </p:spTree>
    <p:extLst>
      <p:ext uri="{BB962C8B-B14F-4D97-AF65-F5344CB8AC3E}">
        <p14:creationId xmlns:p14="http://schemas.microsoft.com/office/powerpoint/2010/main" val="768859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78AEDA9-9C5F-4252-8D07-E5D3174E9901}" type="slidenum">
              <a:rPr lang="en-US"/>
              <a:pPr>
                <a:defRPr/>
              </a:pPr>
              <a:t>‹#›</a:t>
            </a:fld>
            <a:endParaRPr lang="en-US"/>
          </a:p>
        </p:txBody>
      </p:sp>
    </p:spTree>
    <p:extLst>
      <p:ext uri="{BB962C8B-B14F-4D97-AF65-F5344CB8AC3E}">
        <p14:creationId xmlns:p14="http://schemas.microsoft.com/office/powerpoint/2010/main" val="3965511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30FBADD-EE0D-4AEE-A966-D1DAD5921D3E}" type="slidenum">
              <a:rPr lang="en-US"/>
              <a:pPr>
                <a:defRPr/>
              </a:pPr>
              <a:t>‹#›</a:t>
            </a:fld>
            <a:endParaRPr lang="en-US"/>
          </a:p>
        </p:txBody>
      </p:sp>
    </p:spTree>
    <p:extLst>
      <p:ext uri="{BB962C8B-B14F-4D97-AF65-F5344CB8AC3E}">
        <p14:creationId xmlns:p14="http://schemas.microsoft.com/office/powerpoint/2010/main" val="489366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271" y="1165577"/>
            <a:ext cx="12033251" cy="4957234"/>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4300729" y="1165577"/>
            <a:ext cx="20447000" cy="2497243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828271" y="6122811"/>
            <a:ext cx="12033251" cy="200152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356635-F299-487E-8478-361B2D7E66D4}" type="slidenum">
              <a:rPr lang="en-US"/>
              <a:pPr>
                <a:defRPr/>
              </a:pPr>
              <a:t>‹#›</a:t>
            </a:fld>
            <a:endParaRPr lang="en-US"/>
          </a:p>
        </p:txBody>
      </p:sp>
    </p:spTree>
    <p:extLst>
      <p:ext uri="{BB962C8B-B14F-4D97-AF65-F5344CB8AC3E}">
        <p14:creationId xmlns:p14="http://schemas.microsoft.com/office/powerpoint/2010/main" val="500345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68889" y="20482283"/>
            <a:ext cx="21945864" cy="241864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7168889" y="2614790"/>
            <a:ext cx="21945864" cy="175556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7168889" y="22900928"/>
            <a:ext cx="21945864" cy="34332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18BA4C-6842-4480-8686-9E83B0824346}" type="slidenum">
              <a:rPr lang="en-US"/>
              <a:pPr>
                <a:defRPr/>
              </a:pPr>
              <a:t>‹#›</a:t>
            </a:fld>
            <a:endParaRPr lang="en-US"/>
          </a:p>
        </p:txBody>
      </p:sp>
    </p:spTree>
    <p:extLst>
      <p:ext uri="{BB962C8B-B14F-4D97-AF65-F5344CB8AC3E}">
        <p14:creationId xmlns:p14="http://schemas.microsoft.com/office/powerpoint/2010/main" val="32781934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DDA9A9"/>
            </a:gs>
            <a:gs pos="50000">
              <a:srgbClr val="990000"/>
            </a:gs>
            <a:gs pos="100000">
              <a:srgbClr val="DDA9A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567" y="1171222"/>
            <a:ext cx="32918871"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828567" y="6826957"/>
            <a:ext cx="32918871" cy="19312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1828567" y="26647422"/>
            <a:ext cx="8534871"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t" anchorCtr="0" compatLnSpc="1">
            <a:prstTxWarp prst="textNoShape">
              <a:avLst/>
            </a:prstTxWarp>
          </a:bodyPr>
          <a:lstStyle>
            <a:lvl1pPr algn="l" defTabSz="3762375">
              <a:defRPr sz="5700" b="0">
                <a:solidFill>
                  <a:schemeClr val="tx1"/>
                </a:solidFill>
                <a:latin typeface="Arial"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12496567" y="26647422"/>
            <a:ext cx="11582871"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t" anchorCtr="0" compatLnSpc="1">
            <a:prstTxWarp prst="textNoShape">
              <a:avLst/>
            </a:prstTxWarp>
          </a:bodyPr>
          <a:lstStyle>
            <a:lvl1pPr defTabSz="3762375">
              <a:defRPr sz="5700" b="0">
                <a:solidFill>
                  <a:schemeClr val="tx1"/>
                </a:solidFill>
                <a:latin typeface="Arial"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26212567" y="26647422"/>
            <a:ext cx="8534871" cy="203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76203" tIns="188102" rIns="376203" bIns="188102" numCol="1" anchor="t" anchorCtr="0" compatLnSpc="1">
            <a:prstTxWarp prst="textNoShape">
              <a:avLst/>
            </a:prstTxWarp>
          </a:bodyPr>
          <a:lstStyle>
            <a:lvl1pPr algn="r" defTabSz="3762375">
              <a:defRPr sz="5700" b="0">
                <a:solidFill>
                  <a:schemeClr val="tx1"/>
                </a:solidFill>
                <a:latin typeface="Arial" pitchFamily="34" charset="0"/>
              </a:defRPr>
            </a:lvl1pPr>
          </a:lstStyle>
          <a:p>
            <a:pPr>
              <a:defRPr/>
            </a:pPr>
            <a:fld id="{5D3B0B1D-8805-4920-9608-A1D4D0B3DD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3762375" rtl="0" eaLnBrk="0" fontAlgn="base" hangingPunct="0">
        <a:spcBef>
          <a:spcPct val="0"/>
        </a:spcBef>
        <a:spcAft>
          <a:spcPct val="0"/>
        </a:spcAft>
        <a:defRPr sz="18200">
          <a:solidFill>
            <a:schemeClr val="tx2"/>
          </a:solidFill>
          <a:latin typeface="+mj-lt"/>
          <a:ea typeface="+mj-ea"/>
          <a:cs typeface="+mj-cs"/>
        </a:defRPr>
      </a:lvl1pPr>
      <a:lvl2pPr algn="ctr" defTabSz="3762375" rtl="0" eaLnBrk="0" fontAlgn="base" hangingPunct="0">
        <a:spcBef>
          <a:spcPct val="0"/>
        </a:spcBef>
        <a:spcAft>
          <a:spcPct val="0"/>
        </a:spcAft>
        <a:defRPr sz="18200">
          <a:solidFill>
            <a:schemeClr val="tx2"/>
          </a:solidFill>
          <a:latin typeface="Arial" pitchFamily="34" charset="0"/>
        </a:defRPr>
      </a:lvl2pPr>
      <a:lvl3pPr algn="ctr" defTabSz="3762375" rtl="0" eaLnBrk="0" fontAlgn="base" hangingPunct="0">
        <a:spcBef>
          <a:spcPct val="0"/>
        </a:spcBef>
        <a:spcAft>
          <a:spcPct val="0"/>
        </a:spcAft>
        <a:defRPr sz="18200">
          <a:solidFill>
            <a:schemeClr val="tx2"/>
          </a:solidFill>
          <a:latin typeface="Arial" pitchFamily="34" charset="0"/>
        </a:defRPr>
      </a:lvl3pPr>
      <a:lvl4pPr algn="ctr" defTabSz="3762375" rtl="0" eaLnBrk="0" fontAlgn="base" hangingPunct="0">
        <a:spcBef>
          <a:spcPct val="0"/>
        </a:spcBef>
        <a:spcAft>
          <a:spcPct val="0"/>
        </a:spcAft>
        <a:defRPr sz="18200">
          <a:solidFill>
            <a:schemeClr val="tx2"/>
          </a:solidFill>
          <a:latin typeface="Arial" pitchFamily="34" charset="0"/>
        </a:defRPr>
      </a:lvl4pPr>
      <a:lvl5pPr algn="ctr" defTabSz="3762375" rtl="0" eaLnBrk="0" fontAlgn="base" hangingPunct="0">
        <a:spcBef>
          <a:spcPct val="0"/>
        </a:spcBef>
        <a:spcAft>
          <a:spcPct val="0"/>
        </a:spcAft>
        <a:defRPr sz="18200">
          <a:solidFill>
            <a:schemeClr val="tx2"/>
          </a:solidFill>
          <a:latin typeface="Arial" pitchFamily="34" charset="0"/>
        </a:defRPr>
      </a:lvl5pPr>
      <a:lvl6pPr marL="457200" algn="ctr" defTabSz="3762375" rtl="0" fontAlgn="base">
        <a:spcBef>
          <a:spcPct val="0"/>
        </a:spcBef>
        <a:spcAft>
          <a:spcPct val="0"/>
        </a:spcAft>
        <a:defRPr sz="18200">
          <a:solidFill>
            <a:schemeClr val="tx2"/>
          </a:solidFill>
          <a:latin typeface="Arial" pitchFamily="34" charset="0"/>
        </a:defRPr>
      </a:lvl6pPr>
      <a:lvl7pPr marL="914400" algn="ctr" defTabSz="3762375" rtl="0" fontAlgn="base">
        <a:spcBef>
          <a:spcPct val="0"/>
        </a:spcBef>
        <a:spcAft>
          <a:spcPct val="0"/>
        </a:spcAft>
        <a:defRPr sz="18200">
          <a:solidFill>
            <a:schemeClr val="tx2"/>
          </a:solidFill>
          <a:latin typeface="Arial" pitchFamily="34" charset="0"/>
        </a:defRPr>
      </a:lvl7pPr>
      <a:lvl8pPr marL="1371600" algn="ctr" defTabSz="3762375" rtl="0" fontAlgn="base">
        <a:spcBef>
          <a:spcPct val="0"/>
        </a:spcBef>
        <a:spcAft>
          <a:spcPct val="0"/>
        </a:spcAft>
        <a:defRPr sz="18200">
          <a:solidFill>
            <a:schemeClr val="tx2"/>
          </a:solidFill>
          <a:latin typeface="Arial" pitchFamily="34" charset="0"/>
        </a:defRPr>
      </a:lvl8pPr>
      <a:lvl9pPr marL="1828800" algn="ctr" defTabSz="3762375" rtl="0" fontAlgn="base">
        <a:spcBef>
          <a:spcPct val="0"/>
        </a:spcBef>
        <a:spcAft>
          <a:spcPct val="0"/>
        </a:spcAft>
        <a:defRPr sz="18200">
          <a:solidFill>
            <a:schemeClr val="tx2"/>
          </a:solidFill>
          <a:latin typeface="Arial" pitchFamily="34" charset="0"/>
        </a:defRPr>
      </a:lvl9pPr>
    </p:titleStyle>
    <p:bodyStyle>
      <a:lvl1pPr marL="1409700" indent="-1409700" algn="l" defTabSz="3762375" rtl="0" eaLnBrk="0" fontAlgn="base" hangingPunct="0">
        <a:spcBef>
          <a:spcPct val="20000"/>
        </a:spcBef>
        <a:spcAft>
          <a:spcPct val="0"/>
        </a:spcAft>
        <a:buChar char="•"/>
        <a:defRPr sz="13200">
          <a:solidFill>
            <a:schemeClr val="tx1"/>
          </a:solidFill>
          <a:latin typeface="+mn-lt"/>
          <a:ea typeface="+mn-ea"/>
          <a:cs typeface="+mn-cs"/>
        </a:defRPr>
      </a:lvl1pPr>
      <a:lvl2pPr marL="3057525" indent="-1176338" algn="l" defTabSz="3762375" rtl="0" eaLnBrk="0" fontAlgn="base" hangingPunct="0">
        <a:spcBef>
          <a:spcPct val="20000"/>
        </a:spcBef>
        <a:spcAft>
          <a:spcPct val="0"/>
        </a:spcAft>
        <a:buChar char="–"/>
        <a:defRPr sz="11500">
          <a:solidFill>
            <a:schemeClr val="tx1"/>
          </a:solidFill>
          <a:latin typeface="+mn-lt"/>
        </a:defRPr>
      </a:lvl2pPr>
      <a:lvl3pPr marL="4702175" indent="-939800" algn="l" defTabSz="3762375" rtl="0" eaLnBrk="0" fontAlgn="base" hangingPunct="0">
        <a:spcBef>
          <a:spcPct val="20000"/>
        </a:spcBef>
        <a:spcAft>
          <a:spcPct val="0"/>
        </a:spcAft>
        <a:buChar char="•"/>
        <a:defRPr sz="9900">
          <a:solidFill>
            <a:schemeClr val="tx1"/>
          </a:solidFill>
          <a:latin typeface="+mn-lt"/>
        </a:defRPr>
      </a:lvl3pPr>
      <a:lvl4pPr marL="6583363" indent="-939800" algn="l" defTabSz="3762375" rtl="0" eaLnBrk="0" fontAlgn="base" hangingPunct="0">
        <a:spcBef>
          <a:spcPct val="20000"/>
        </a:spcBef>
        <a:spcAft>
          <a:spcPct val="0"/>
        </a:spcAft>
        <a:buChar char="–"/>
        <a:defRPr sz="8200">
          <a:solidFill>
            <a:schemeClr val="tx1"/>
          </a:solidFill>
          <a:latin typeface="+mn-lt"/>
        </a:defRPr>
      </a:lvl4pPr>
      <a:lvl5pPr marL="8466138" indent="-941388" algn="l" defTabSz="3762375" rtl="0" eaLnBrk="0" fontAlgn="base" hangingPunct="0">
        <a:spcBef>
          <a:spcPct val="20000"/>
        </a:spcBef>
        <a:spcAft>
          <a:spcPct val="0"/>
        </a:spcAft>
        <a:buChar char="»"/>
        <a:defRPr sz="8200">
          <a:solidFill>
            <a:schemeClr val="tx1"/>
          </a:solidFill>
          <a:latin typeface="+mn-lt"/>
        </a:defRPr>
      </a:lvl5pPr>
      <a:lvl6pPr marL="8923338" indent="-941388" algn="l" defTabSz="3762375" rtl="0" fontAlgn="base">
        <a:spcBef>
          <a:spcPct val="20000"/>
        </a:spcBef>
        <a:spcAft>
          <a:spcPct val="0"/>
        </a:spcAft>
        <a:buChar char="»"/>
        <a:defRPr sz="8200">
          <a:solidFill>
            <a:schemeClr val="tx1"/>
          </a:solidFill>
          <a:latin typeface="+mn-lt"/>
        </a:defRPr>
      </a:lvl6pPr>
      <a:lvl7pPr marL="9380538" indent="-941388" algn="l" defTabSz="3762375" rtl="0" fontAlgn="base">
        <a:spcBef>
          <a:spcPct val="20000"/>
        </a:spcBef>
        <a:spcAft>
          <a:spcPct val="0"/>
        </a:spcAft>
        <a:buChar char="»"/>
        <a:defRPr sz="8200">
          <a:solidFill>
            <a:schemeClr val="tx1"/>
          </a:solidFill>
          <a:latin typeface="+mn-lt"/>
        </a:defRPr>
      </a:lvl7pPr>
      <a:lvl8pPr marL="9837738" indent="-941388" algn="l" defTabSz="3762375" rtl="0" fontAlgn="base">
        <a:spcBef>
          <a:spcPct val="20000"/>
        </a:spcBef>
        <a:spcAft>
          <a:spcPct val="0"/>
        </a:spcAft>
        <a:buChar char="»"/>
        <a:defRPr sz="8200">
          <a:solidFill>
            <a:schemeClr val="tx1"/>
          </a:solidFill>
          <a:latin typeface="+mn-lt"/>
        </a:defRPr>
      </a:lvl8pPr>
      <a:lvl9pPr marL="10294938" indent="-941388" algn="l" defTabSz="3762375" rtl="0" fontAlgn="base">
        <a:spcBef>
          <a:spcPct val="20000"/>
        </a:spcBef>
        <a:spcAft>
          <a:spcPct val="0"/>
        </a:spcAft>
        <a:buChar char="»"/>
        <a:defRPr sz="82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3" Type="http://schemas.openxmlformats.org/officeDocument/2006/relationships/image" Target="../media/image2.jpeg"/><Relationship Id="rId7" Type="http://schemas.microsoft.com/office/2007/relationships/hdphoto" Target="../media/hdphoto2.wdp"/><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4.png"/><Relationship Id="rId11" Type="http://schemas.microsoft.com/office/2007/relationships/hdphoto" Target="../media/hdphoto4.wdp"/><Relationship Id="rId5" Type="http://schemas.microsoft.com/office/2007/relationships/hdphoto" Target="../media/hdphoto1.wdp"/><Relationship Id="rId15" Type="http://schemas.openxmlformats.org/officeDocument/2006/relationships/image" Target="../media/image9.emf"/><Relationship Id="rId10" Type="http://schemas.openxmlformats.org/officeDocument/2006/relationships/image" Target="../media/image6.png"/><Relationship Id="rId4" Type="http://schemas.openxmlformats.org/officeDocument/2006/relationships/image" Target="../media/image3.png"/><Relationship Id="rId9" Type="http://schemas.microsoft.com/office/2007/relationships/hdphoto" Target="../media/hdphoto3.wdp"/><Relationship Id="rId1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sz="quarter"/>
          </p:nvPr>
        </p:nvSpPr>
        <p:spPr>
          <a:xfrm>
            <a:off x="0" y="2"/>
            <a:ext cx="36576000" cy="4876799"/>
          </a:xfrm>
          <a:gradFill>
            <a:gsLst>
              <a:gs pos="0">
                <a:schemeClr val="tx2">
                  <a:lumMod val="50000"/>
                </a:schemeClr>
              </a:gs>
              <a:gs pos="50000">
                <a:schemeClr val="tx2">
                  <a:lumMod val="75000"/>
                </a:schemeClr>
              </a:gs>
              <a:gs pos="100000">
                <a:schemeClr val="tx2">
                  <a:lumMod val="50000"/>
                </a:schemeClr>
              </a:gs>
            </a:gsLst>
            <a:lin ang="5400000" scaled="1"/>
          </a:gradFill>
          <a:ln>
            <a:solidFill>
              <a:schemeClr val="tx1"/>
            </a:solidFill>
            <a:miter lim="800000"/>
            <a:headEnd/>
            <a:tailEnd/>
          </a:ln>
        </p:spPr>
        <p:txBody>
          <a:bodyPr>
            <a:normAutofit fontScale="90000"/>
          </a:bodyPr>
          <a:lstStyle/>
          <a:p>
            <a:pPr indent="-457200" algn="l" eaLnBrk="1" hangingPunct="1">
              <a:spcBef>
                <a:spcPts val="0"/>
              </a:spcBef>
              <a:spcAft>
                <a:spcPts val="0"/>
              </a:spcAft>
            </a:pPr>
            <a:r>
              <a:rPr lang="en-US" sz="8800" dirty="0">
                <a:solidFill>
                  <a:schemeClr val="bg1"/>
                </a:solidFill>
              </a:rPr>
              <a:t>Effects of a Large-Scale Natural Sediment Addition Event</a:t>
            </a:r>
            <a:br>
              <a:rPr lang="en-US" sz="8800" dirty="0">
                <a:solidFill>
                  <a:schemeClr val="bg1"/>
                </a:solidFill>
              </a:rPr>
            </a:br>
            <a:r>
              <a:rPr lang="en-US" sz="8800" dirty="0">
                <a:solidFill>
                  <a:schemeClr val="bg1"/>
                </a:solidFill>
              </a:rPr>
              <a:t>on Macroinvertebrate Communities in NE Salt Marshes</a:t>
            </a:r>
            <a:br>
              <a:rPr lang="en-US" sz="9600" dirty="0"/>
            </a:br>
            <a:br>
              <a:rPr lang="en-US" sz="4000" dirty="0"/>
            </a:br>
            <a:r>
              <a:rPr lang="en-US" sz="5400" i="1" dirty="0">
                <a:solidFill>
                  <a:srgbClr val="FFFFFF"/>
                </a:solidFill>
              </a:rPr>
              <a:t>Chloe Brownlie and Dr. Gregg Moore</a:t>
            </a:r>
            <a:br>
              <a:rPr lang="en-US" sz="5400" i="1" dirty="0">
                <a:solidFill>
                  <a:srgbClr val="FFFFFF"/>
                </a:solidFill>
              </a:rPr>
            </a:br>
            <a:r>
              <a:rPr lang="en-US" sz="5400" i="1" dirty="0">
                <a:solidFill>
                  <a:srgbClr val="FFFFFF"/>
                </a:solidFill>
              </a:rPr>
              <a:t>Department of Biological Sciences, University of New Hampshire</a:t>
            </a:r>
          </a:p>
        </p:txBody>
      </p:sp>
      <p:sp>
        <p:nvSpPr>
          <p:cNvPr id="2150" name="Text Box 161"/>
          <p:cNvSpPr txBox="1">
            <a:spLocks noChangeArrowheads="1"/>
          </p:cNvSpPr>
          <p:nvPr/>
        </p:nvSpPr>
        <p:spPr bwMode="auto">
          <a:xfrm>
            <a:off x="25017588" y="14910832"/>
            <a:ext cx="10644011" cy="9017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4300" b="1">
                <a:solidFill>
                  <a:srgbClr val="FF9900"/>
                </a:solidFill>
                <a:latin typeface="Arial" charset="0"/>
              </a:defRPr>
            </a:lvl1pPr>
            <a:lvl2pPr marL="742950" indent="-285750" eaLnBrk="0" hangingPunct="0">
              <a:defRPr sz="4300" b="1">
                <a:solidFill>
                  <a:srgbClr val="FF9900"/>
                </a:solidFill>
                <a:latin typeface="Arial" charset="0"/>
              </a:defRPr>
            </a:lvl2pPr>
            <a:lvl3pPr marL="1143000" indent="-228600" eaLnBrk="0" hangingPunct="0">
              <a:defRPr sz="4300" b="1">
                <a:solidFill>
                  <a:srgbClr val="FF9900"/>
                </a:solidFill>
                <a:latin typeface="Arial" charset="0"/>
              </a:defRPr>
            </a:lvl3pPr>
            <a:lvl4pPr marL="1600200" indent="-228600" eaLnBrk="0" hangingPunct="0">
              <a:defRPr sz="4300" b="1">
                <a:solidFill>
                  <a:srgbClr val="FF9900"/>
                </a:solidFill>
                <a:latin typeface="Arial" charset="0"/>
              </a:defRPr>
            </a:lvl4pPr>
            <a:lvl5pPr marL="2057400" indent="-228600" eaLnBrk="0" hangingPunct="0">
              <a:defRPr sz="4300" b="1">
                <a:solidFill>
                  <a:srgbClr val="FF9900"/>
                </a:solidFill>
                <a:latin typeface="Arial" charset="0"/>
              </a:defRPr>
            </a:lvl5pPr>
            <a:lvl6pPr marL="2514600" indent="-228600" algn="ctr" eaLnBrk="0" fontAlgn="base" hangingPunct="0">
              <a:spcBef>
                <a:spcPct val="0"/>
              </a:spcBef>
              <a:spcAft>
                <a:spcPct val="0"/>
              </a:spcAft>
              <a:defRPr sz="4300" b="1">
                <a:solidFill>
                  <a:srgbClr val="FF9900"/>
                </a:solidFill>
                <a:latin typeface="Arial" charset="0"/>
              </a:defRPr>
            </a:lvl6pPr>
            <a:lvl7pPr marL="2971800" indent="-228600" algn="ctr" eaLnBrk="0" fontAlgn="base" hangingPunct="0">
              <a:spcBef>
                <a:spcPct val="0"/>
              </a:spcBef>
              <a:spcAft>
                <a:spcPct val="0"/>
              </a:spcAft>
              <a:defRPr sz="4300" b="1">
                <a:solidFill>
                  <a:srgbClr val="FF9900"/>
                </a:solidFill>
                <a:latin typeface="Arial" charset="0"/>
              </a:defRPr>
            </a:lvl7pPr>
            <a:lvl8pPr marL="3429000" indent="-228600" algn="ctr" eaLnBrk="0" fontAlgn="base" hangingPunct="0">
              <a:spcBef>
                <a:spcPct val="0"/>
              </a:spcBef>
              <a:spcAft>
                <a:spcPct val="0"/>
              </a:spcAft>
              <a:defRPr sz="4300" b="1">
                <a:solidFill>
                  <a:srgbClr val="FF9900"/>
                </a:solidFill>
                <a:latin typeface="Arial" charset="0"/>
              </a:defRPr>
            </a:lvl8pPr>
            <a:lvl9pPr marL="3886200" indent="-228600" algn="ctr" eaLnBrk="0" fontAlgn="base" hangingPunct="0">
              <a:spcBef>
                <a:spcPct val="0"/>
              </a:spcBef>
              <a:spcAft>
                <a:spcPct val="0"/>
              </a:spcAft>
              <a:defRPr sz="4300" b="1">
                <a:solidFill>
                  <a:srgbClr val="FF9900"/>
                </a:solidFill>
                <a:latin typeface="Arial" charset="0"/>
              </a:defRPr>
            </a:lvl9pPr>
          </a:lstStyle>
          <a:p>
            <a:pPr algn="l" eaLnBrk="1" hangingPunct="1">
              <a:spcBef>
                <a:spcPct val="50000"/>
              </a:spcBef>
            </a:pPr>
            <a:r>
              <a:rPr lang="en-US" sz="4000" b="0" dirty="0">
                <a:solidFill>
                  <a:schemeClr val="tx1"/>
                </a:solidFill>
                <a:latin typeface="Times New Roman" panose="02020603050405020304" pitchFamily="18" charset="0"/>
                <a:cs typeface="Times New Roman" panose="02020603050405020304" pitchFamily="18" charset="0"/>
              </a:rPr>
              <a:t>Preliminary data show low richness overall in the salt marsh sites sampled. Preliminary NMDS analysis showed that there are few differences in invertebrate community between sediment thickness classes. </a:t>
            </a:r>
          </a:p>
          <a:p>
            <a:pPr algn="l" eaLnBrk="1" hangingPunct="1">
              <a:spcBef>
                <a:spcPct val="50000"/>
              </a:spcBef>
            </a:pPr>
            <a:r>
              <a:rPr lang="en-US" sz="4000" b="0" dirty="0">
                <a:solidFill>
                  <a:schemeClr val="tx1"/>
                </a:solidFill>
                <a:latin typeface="Times New Roman" panose="02020603050405020304" pitchFamily="18" charset="0"/>
                <a:cs typeface="Times New Roman" panose="02020603050405020304" pitchFamily="18" charset="0"/>
              </a:rPr>
              <a:t>Genomic analysis is currently being performed on additional sediment cores to gain a more complete understanding of the invertebrate community in these marshes and increase the measured richness using eDNA methods. Future analysis will also involve examining the effects of sediment characteristics, salinity, and vegetation characteristics on the invertebrate community at these sites.</a:t>
            </a:r>
          </a:p>
        </p:txBody>
      </p:sp>
      <p:sp>
        <p:nvSpPr>
          <p:cNvPr id="2152" name="Rectangle 164"/>
          <p:cNvSpPr>
            <a:spLocks noChangeArrowheads="1"/>
          </p:cNvSpPr>
          <p:nvPr/>
        </p:nvSpPr>
        <p:spPr bwMode="auto">
          <a:xfrm>
            <a:off x="12812889" y="5418666"/>
            <a:ext cx="10668000" cy="1219200"/>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dirty="0">
                <a:solidFill>
                  <a:srgbClr val="CCCCCC"/>
                </a:solidFill>
                <a:latin typeface="Times New Roman" panose="02020603050405020304" pitchFamily="18" charset="0"/>
                <a:cs typeface="Times New Roman" panose="02020603050405020304" pitchFamily="18" charset="0"/>
              </a:rPr>
              <a:t>Results</a:t>
            </a:r>
            <a:endParaRPr lang="en-US" sz="6000" dirty="0">
              <a:solidFill>
                <a:schemeClr val="bg1">
                  <a:lumMod val="85000"/>
                </a:schemeClr>
              </a:solidFill>
              <a:latin typeface="Times New Roman" panose="02020603050405020304" pitchFamily="18" charset="0"/>
              <a:cs typeface="Times New Roman" panose="02020603050405020304" pitchFamily="18" charset="0"/>
            </a:endParaRPr>
          </a:p>
        </p:txBody>
      </p:sp>
      <p:sp>
        <p:nvSpPr>
          <p:cNvPr id="2154" name="Rectangle 166"/>
          <p:cNvSpPr>
            <a:spLocks noChangeArrowheads="1"/>
          </p:cNvSpPr>
          <p:nvPr/>
        </p:nvSpPr>
        <p:spPr bwMode="auto">
          <a:xfrm>
            <a:off x="545630" y="13528718"/>
            <a:ext cx="10442223" cy="1219200"/>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dirty="0">
                <a:solidFill>
                  <a:srgbClr val="CCCCCC"/>
                </a:solidFill>
              </a:rPr>
              <a:t>Methods</a:t>
            </a:r>
          </a:p>
        </p:txBody>
      </p:sp>
      <p:sp>
        <p:nvSpPr>
          <p:cNvPr id="2155" name="Rectangle 167"/>
          <p:cNvSpPr>
            <a:spLocks noChangeArrowheads="1"/>
          </p:cNvSpPr>
          <p:nvPr/>
        </p:nvSpPr>
        <p:spPr bwMode="auto">
          <a:xfrm>
            <a:off x="669033" y="5418666"/>
            <a:ext cx="10337634" cy="1219200"/>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dirty="0">
                <a:solidFill>
                  <a:srgbClr val="CCCCCC"/>
                </a:solidFill>
                <a:latin typeface="Times New Roman" panose="02020603050405020304" pitchFamily="18" charset="0"/>
                <a:cs typeface="Times New Roman" panose="02020603050405020304" pitchFamily="18" charset="0"/>
              </a:rPr>
              <a:t>Introduction</a:t>
            </a:r>
            <a:endParaRPr lang="en-US" dirty="0">
              <a:solidFill>
                <a:srgbClr val="999999"/>
              </a:solidFill>
              <a:latin typeface="Times New Roman" panose="02020603050405020304" pitchFamily="18" charset="0"/>
              <a:cs typeface="Times New Roman" panose="02020603050405020304" pitchFamily="18" charset="0"/>
            </a:endParaRPr>
          </a:p>
        </p:txBody>
      </p:sp>
      <p:sp>
        <p:nvSpPr>
          <p:cNvPr id="19" name="Rectangle 165"/>
          <p:cNvSpPr>
            <a:spLocks noChangeArrowheads="1"/>
          </p:cNvSpPr>
          <p:nvPr/>
        </p:nvSpPr>
        <p:spPr bwMode="auto">
          <a:xfrm>
            <a:off x="25004890" y="23706666"/>
            <a:ext cx="10886723" cy="1219200"/>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dirty="0">
                <a:solidFill>
                  <a:srgbClr val="CCCCCC"/>
                </a:solidFill>
              </a:rPr>
              <a:t>References</a:t>
            </a:r>
            <a:endParaRPr lang="en-US" dirty="0">
              <a:solidFill>
                <a:schemeClr val="accent1"/>
              </a:solidFill>
            </a:endParaRPr>
          </a:p>
        </p:txBody>
      </p:sp>
      <p:sp>
        <p:nvSpPr>
          <p:cNvPr id="7" name="TextBox 6"/>
          <p:cNvSpPr txBox="1"/>
          <p:nvPr/>
        </p:nvSpPr>
        <p:spPr>
          <a:xfrm>
            <a:off x="25041579" y="25129068"/>
            <a:ext cx="10837334" cy="492443"/>
          </a:xfrm>
          <a:prstGeom prst="rect">
            <a:avLst/>
          </a:prstGeom>
          <a:noFill/>
        </p:spPr>
        <p:txBody>
          <a:bodyPr wrap="square" rtlCol="0">
            <a:spAutoFit/>
          </a:bodyPr>
          <a:lstStyle/>
          <a:p>
            <a:pPr indent="-457200" algn="l">
              <a:spcBef>
                <a:spcPts val="1200"/>
              </a:spcBef>
            </a:pPr>
            <a:r>
              <a:rPr lang="en-US" sz="2600" b="0" dirty="0">
                <a:solidFill>
                  <a:schemeClr val="tx1"/>
                </a:solidFill>
                <a:latin typeface="Times New Roman" panose="02020603050405020304" pitchFamily="18" charset="0"/>
                <a:cs typeface="Times New Roman" panose="02020603050405020304" pitchFamily="18" charset="0"/>
              </a:rPr>
              <a: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46667" y="1143493"/>
            <a:ext cx="9482668" cy="3027043"/>
          </a:xfrm>
          <a:prstGeom prst="rect">
            <a:avLst/>
          </a:prstGeom>
        </p:spPr>
      </p:pic>
      <p:sp>
        <p:nvSpPr>
          <p:cNvPr id="74" name="TextBox 29"/>
          <p:cNvSpPr txBox="1">
            <a:spLocks noChangeArrowheads="1"/>
          </p:cNvSpPr>
          <p:nvPr/>
        </p:nvSpPr>
        <p:spPr bwMode="auto">
          <a:xfrm>
            <a:off x="-512151" y="26968202"/>
            <a:ext cx="12700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4100">
                <a:solidFill>
                  <a:schemeClr val="tx1"/>
                </a:solidFill>
                <a:latin typeface="Arial" charset="0"/>
                <a:ea typeface="ＭＳ Ｐゴシック" pitchFamily="-105" charset="-128"/>
              </a:defRPr>
            </a:lvl1pPr>
            <a:lvl2pPr marL="742950" indent="-285750">
              <a:defRPr sz="4100">
                <a:solidFill>
                  <a:schemeClr val="tx1"/>
                </a:solidFill>
                <a:latin typeface="Arial" charset="0"/>
                <a:ea typeface="ＭＳ Ｐゴシック" pitchFamily="-105" charset="-128"/>
              </a:defRPr>
            </a:lvl2pPr>
            <a:lvl3pPr marL="1143000" indent="-228600">
              <a:defRPr sz="4100">
                <a:solidFill>
                  <a:schemeClr val="tx1"/>
                </a:solidFill>
                <a:latin typeface="Arial" charset="0"/>
                <a:ea typeface="ＭＳ Ｐゴシック" pitchFamily="-105" charset="-128"/>
              </a:defRPr>
            </a:lvl3pPr>
            <a:lvl4pPr marL="1600200" indent="-228600">
              <a:defRPr sz="4100">
                <a:solidFill>
                  <a:schemeClr val="tx1"/>
                </a:solidFill>
                <a:latin typeface="Arial" charset="0"/>
                <a:ea typeface="ＭＳ Ｐゴシック" pitchFamily="-105" charset="-128"/>
              </a:defRPr>
            </a:lvl4pPr>
            <a:lvl5pPr marL="2057400" indent="-228600">
              <a:defRPr sz="4100">
                <a:solidFill>
                  <a:schemeClr val="tx1"/>
                </a:solidFill>
                <a:latin typeface="Arial" charset="0"/>
                <a:ea typeface="ＭＳ Ｐゴシック" pitchFamily="-105" charset="-128"/>
              </a:defRPr>
            </a:lvl5pPr>
            <a:lvl6pPr marL="2514600" indent="-228600" eaLnBrk="0" fontAlgn="base" hangingPunct="0">
              <a:spcBef>
                <a:spcPct val="0"/>
              </a:spcBef>
              <a:spcAft>
                <a:spcPct val="0"/>
              </a:spcAft>
              <a:defRPr sz="4100">
                <a:solidFill>
                  <a:schemeClr val="tx1"/>
                </a:solidFill>
                <a:latin typeface="Arial" charset="0"/>
                <a:ea typeface="ＭＳ Ｐゴシック" pitchFamily="-105" charset="-128"/>
              </a:defRPr>
            </a:lvl6pPr>
            <a:lvl7pPr marL="2971800" indent="-228600" eaLnBrk="0" fontAlgn="base" hangingPunct="0">
              <a:spcBef>
                <a:spcPct val="0"/>
              </a:spcBef>
              <a:spcAft>
                <a:spcPct val="0"/>
              </a:spcAft>
              <a:defRPr sz="4100">
                <a:solidFill>
                  <a:schemeClr val="tx1"/>
                </a:solidFill>
                <a:latin typeface="Arial" charset="0"/>
                <a:ea typeface="ＭＳ Ｐゴシック" pitchFamily="-105" charset="-128"/>
              </a:defRPr>
            </a:lvl7pPr>
            <a:lvl8pPr marL="3429000" indent="-228600" eaLnBrk="0" fontAlgn="base" hangingPunct="0">
              <a:spcBef>
                <a:spcPct val="0"/>
              </a:spcBef>
              <a:spcAft>
                <a:spcPct val="0"/>
              </a:spcAft>
              <a:defRPr sz="4100">
                <a:solidFill>
                  <a:schemeClr val="tx1"/>
                </a:solidFill>
                <a:latin typeface="Arial" charset="0"/>
                <a:ea typeface="ＭＳ Ｐゴシック" pitchFamily="-105" charset="-128"/>
              </a:defRPr>
            </a:lvl8pPr>
            <a:lvl9pPr marL="3886200" indent="-228600" eaLnBrk="0" fontAlgn="base" hangingPunct="0">
              <a:spcBef>
                <a:spcPct val="0"/>
              </a:spcBef>
              <a:spcAft>
                <a:spcPct val="0"/>
              </a:spcAft>
              <a:defRPr sz="4100">
                <a:solidFill>
                  <a:schemeClr val="tx1"/>
                </a:solidFill>
                <a:latin typeface="Arial" charset="0"/>
                <a:ea typeface="ＭＳ Ｐゴシック" pitchFamily="-105" charset="-128"/>
              </a:defRPr>
            </a:lvl9pPr>
          </a:lstStyle>
          <a:p>
            <a:pPr lvl="3" algn="l"/>
            <a:r>
              <a:rPr lang="en-US" sz="2400" b="0" dirty="0">
                <a:latin typeface="Times New Roman" pitchFamily="18" charset="0"/>
                <a:cs typeface="Times New Roman" pitchFamily="18" charset="0"/>
              </a:rPr>
              <a:t>I would like to thank the following people and organizations for their assistance and support: Dr. Gregg Moore, Dr. Bonnie Brown, Dr. Ray Grizzle, Dr. Megan Tyrrell, Dr. </a:t>
            </a:r>
            <a:r>
              <a:rPr lang="en-US" sz="2400" b="0" dirty="0" err="1">
                <a:latin typeface="Times New Roman" pitchFamily="18" charset="0"/>
                <a:cs typeface="Times New Roman" pitchFamily="18" charset="0"/>
              </a:rPr>
              <a:t>Shimaa</a:t>
            </a:r>
            <a:r>
              <a:rPr lang="en-US" sz="2400" b="0" dirty="0">
                <a:latin typeface="Times New Roman" pitchFamily="18" charset="0"/>
                <a:cs typeface="Times New Roman" pitchFamily="18" charset="0"/>
              </a:rPr>
              <a:t> Ghazal, Town of Essex, MA, Executive Office of Energy and Environmental Affairs, MA, MVP Program, US Fish and Wildlife Service, and the University of New Hampshire.</a:t>
            </a:r>
          </a:p>
          <a:p>
            <a:pPr lvl="3" algn="l"/>
            <a:r>
              <a:rPr lang="en-US" sz="2400" dirty="0">
                <a:latin typeface="Times New Roman" pitchFamily="18" charset="0"/>
                <a:cs typeface="Times New Roman" pitchFamily="18" charset="0"/>
              </a:rPr>
              <a:t>For more information, contact Chloe Brownlie at cmb1157@wildcats.unh.edu</a:t>
            </a:r>
          </a:p>
        </p:txBody>
      </p:sp>
      <p:sp>
        <p:nvSpPr>
          <p:cNvPr id="36" name="Rectangle 164"/>
          <p:cNvSpPr>
            <a:spLocks noChangeArrowheads="1"/>
          </p:cNvSpPr>
          <p:nvPr/>
        </p:nvSpPr>
        <p:spPr bwMode="auto">
          <a:xfrm>
            <a:off x="25004891" y="5418666"/>
            <a:ext cx="10724444" cy="1219200"/>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dirty="0">
                <a:solidFill>
                  <a:srgbClr val="CCCCCC"/>
                </a:solidFill>
                <a:latin typeface="Times New Roman" panose="02020603050405020304" pitchFamily="18" charset="0"/>
                <a:cs typeface="Times New Roman" panose="02020603050405020304" pitchFamily="18" charset="0"/>
              </a:rPr>
              <a:t>Results</a:t>
            </a:r>
            <a:endParaRPr lang="en-US" sz="5400" dirty="0">
              <a:solidFill>
                <a:schemeClr val="bg1">
                  <a:lumMod val="85000"/>
                </a:schemeClr>
              </a:solidFill>
              <a:latin typeface="Times New Roman" panose="02020603050405020304" pitchFamily="18" charset="0"/>
              <a:cs typeface="Times New Roman" panose="02020603050405020304" pitchFamily="18" charset="0"/>
            </a:endParaRPr>
          </a:p>
        </p:txBody>
      </p:sp>
      <p:sp>
        <p:nvSpPr>
          <p:cNvPr id="20" name="Text Box 2546"/>
          <p:cNvSpPr txBox="1">
            <a:spLocks noChangeArrowheads="1"/>
          </p:cNvSpPr>
          <p:nvPr/>
        </p:nvSpPr>
        <p:spPr bwMode="auto">
          <a:xfrm>
            <a:off x="669033" y="6805000"/>
            <a:ext cx="10611556" cy="643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eaLnBrk="0" hangingPunct="0">
              <a:defRPr sz="6000">
                <a:solidFill>
                  <a:schemeClr val="tx1"/>
                </a:solidFill>
                <a:latin typeface="Arial" charset="0"/>
                <a:ea typeface="ＭＳ Ｐゴシック" charset="0"/>
              </a:defRPr>
            </a:lvl1pPr>
            <a:lvl2pPr marL="1200150" indent="-457200" eaLnBrk="0" hangingPunct="0">
              <a:defRPr sz="6000">
                <a:solidFill>
                  <a:schemeClr val="tx1"/>
                </a:solidFill>
                <a:latin typeface="Arial" charset="0"/>
                <a:ea typeface="ＭＳ Ｐゴシック" charset="0"/>
              </a:defRPr>
            </a:lvl2pPr>
            <a:lvl3pPr marL="1143000" indent="-228600" eaLnBrk="0" hangingPunct="0">
              <a:defRPr sz="6000">
                <a:solidFill>
                  <a:schemeClr val="tx1"/>
                </a:solidFill>
                <a:latin typeface="Arial" charset="0"/>
                <a:ea typeface="ＭＳ Ｐゴシック" charset="0"/>
              </a:defRPr>
            </a:lvl3pPr>
            <a:lvl4pPr marL="1600200" indent="-228600" eaLnBrk="0" hangingPunct="0">
              <a:defRPr sz="6000">
                <a:solidFill>
                  <a:schemeClr val="tx1"/>
                </a:solidFill>
                <a:latin typeface="Arial" charset="0"/>
                <a:ea typeface="ＭＳ Ｐゴシック" charset="0"/>
              </a:defRPr>
            </a:lvl4pPr>
            <a:lvl5pPr marL="2057400" indent="-228600" eaLnBrk="0" hangingPunct="0">
              <a:defRPr sz="6000">
                <a:solidFill>
                  <a:schemeClr val="tx1"/>
                </a:solidFill>
                <a:latin typeface="Arial" charset="0"/>
                <a:ea typeface="ＭＳ Ｐゴシック" charset="0"/>
              </a:defRPr>
            </a:lvl5pPr>
            <a:lvl6pPr marL="2514600" indent="-228600" algn="ctr" eaLnBrk="0" fontAlgn="base" hangingPunct="0">
              <a:spcBef>
                <a:spcPct val="50000"/>
              </a:spcBef>
              <a:spcAft>
                <a:spcPct val="0"/>
              </a:spcAft>
              <a:defRPr sz="6000">
                <a:solidFill>
                  <a:schemeClr val="tx1"/>
                </a:solidFill>
                <a:latin typeface="Arial" charset="0"/>
                <a:ea typeface="ＭＳ Ｐゴシック" charset="0"/>
              </a:defRPr>
            </a:lvl6pPr>
            <a:lvl7pPr marL="2971800" indent="-228600" algn="ctr" eaLnBrk="0" fontAlgn="base" hangingPunct="0">
              <a:spcBef>
                <a:spcPct val="50000"/>
              </a:spcBef>
              <a:spcAft>
                <a:spcPct val="0"/>
              </a:spcAft>
              <a:defRPr sz="6000">
                <a:solidFill>
                  <a:schemeClr val="tx1"/>
                </a:solidFill>
                <a:latin typeface="Arial" charset="0"/>
                <a:ea typeface="ＭＳ Ｐゴシック" charset="0"/>
              </a:defRPr>
            </a:lvl7pPr>
            <a:lvl8pPr marL="3429000" indent="-228600" algn="ctr" eaLnBrk="0" fontAlgn="base" hangingPunct="0">
              <a:spcBef>
                <a:spcPct val="50000"/>
              </a:spcBef>
              <a:spcAft>
                <a:spcPct val="0"/>
              </a:spcAft>
              <a:defRPr sz="6000">
                <a:solidFill>
                  <a:schemeClr val="tx1"/>
                </a:solidFill>
                <a:latin typeface="Arial" charset="0"/>
                <a:ea typeface="ＭＳ Ｐゴシック" charset="0"/>
              </a:defRPr>
            </a:lvl8pPr>
            <a:lvl9pPr marL="3886200" indent="-228600" algn="ctr" eaLnBrk="0" fontAlgn="base" hangingPunct="0">
              <a:spcBef>
                <a:spcPct val="50000"/>
              </a:spcBef>
              <a:spcAft>
                <a:spcPct val="0"/>
              </a:spcAft>
              <a:defRPr sz="6000">
                <a:solidFill>
                  <a:schemeClr val="tx1"/>
                </a:solidFill>
                <a:latin typeface="Arial" charset="0"/>
                <a:ea typeface="ＭＳ Ｐゴシック" charset="0"/>
              </a:defRPr>
            </a:lvl9pPr>
          </a:lstStyle>
          <a:p>
            <a:pPr algn="l" eaLnBrk="1" hangingPunct="1">
              <a:spcBef>
                <a:spcPts val="1200"/>
              </a:spcBef>
              <a:buFont typeface="Wingdings" panose="05000000000000000000" pitchFamily="2" charset="2"/>
              <a:buChar char="§"/>
            </a:pPr>
            <a:r>
              <a:rPr lang="en-US" sz="2800" b="0" dirty="0">
                <a:latin typeface="Times New Roman" charset="0"/>
                <a:cs typeface="Times New Roman" charset="0"/>
              </a:rPr>
              <a:t>Salt marsh invertebrates play a vital role in salt marsh ecosystems by aerating the marsh, cycling nutrients, and forming connections between trophic levels. They must be resilient to survive in the variable salinity, temperature, and flooding conditions that characterize salt marshes, but they are susceptible to environmental disturbances. </a:t>
            </a:r>
          </a:p>
          <a:p>
            <a:pPr algn="l" eaLnBrk="1" hangingPunct="1">
              <a:spcBef>
                <a:spcPts val="1200"/>
              </a:spcBef>
              <a:buFont typeface="Wingdings" panose="05000000000000000000" pitchFamily="2" charset="2"/>
              <a:buChar char="§"/>
            </a:pPr>
            <a:r>
              <a:rPr lang="en-US" sz="2800" b="0" dirty="0">
                <a:latin typeface="Times New Roman" charset="0"/>
                <a:cs typeface="Times New Roman" charset="0"/>
              </a:rPr>
              <a:t>Sediment accretes in salt marshes slowly and constantly over time, about 2.7-2.9mm a year in New England. However, a process called ice rafting, where sediment sticks to ice and is transported to another area of the marsh, can rarely cause large-scale episodic disturbances. One such event in January of 2018 in Massachusetts disrupted regular accretion patterns.</a:t>
            </a:r>
          </a:p>
          <a:p>
            <a:pPr algn="l" eaLnBrk="1" hangingPunct="1">
              <a:spcBef>
                <a:spcPts val="1200"/>
              </a:spcBef>
              <a:buFont typeface="Wingdings" panose="05000000000000000000" pitchFamily="2" charset="2"/>
              <a:buChar char="§"/>
            </a:pPr>
            <a:r>
              <a:rPr lang="en-US" sz="2800" dirty="0">
                <a:latin typeface="Times New Roman" charset="0"/>
                <a:cs typeface="Times New Roman" charset="0"/>
              </a:rPr>
              <a:t>This research examines the influence of a large sediment addition event on the macroinvertebrate community in the Great Marsh.</a:t>
            </a:r>
          </a:p>
        </p:txBody>
      </p:sp>
      <p:sp>
        <p:nvSpPr>
          <p:cNvPr id="9" name="Rectangle 8"/>
          <p:cNvSpPr/>
          <p:nvPr/>
        </p:nvSpPr>
        <p:spPr>
          <a:xfrm>
            <a:off x="545630" y="14898463"/>
            <a:ext cx="11063111" cy="6740307"/>
          </a:xfrm>
          <a:prstGeom prst="rect">
            <a:avLst/>
          </a:prstGeom>
        </p:spPr>
        <p:txBody>
          <a:bodyPr wrap="square">
            <a:spAutoFit/>
          </a:bodyPr>
          <a:lstStyle/>
          <a:p>
            <a:pPr marL="571500" indent="-571500" algn="l">
              <a:buFont typeface="Wingdings" panose="05000000000000000000" pitchFamily="2" charset="2"/>
              <a:buChar char="§"/>
            </a:pPr>
            <a:r>
              <a:rPr lang="en-US" sz="3600" b="0" dirty="0">
                <a:solidFill>
                  <a:srgbClr val="000000"/>
                </a:solidFill>
                <a:latin typeface="Times New Roman" panose="02020603050405020304" pitchFamily="18" charset="0"/>
                <a:cs typeface="Times New Roman" panose="02020603050405020304" pitchFamily="18" charset="0"/>
              </a:rPr>
              <a:t>Plots established at sites where sediment addition occurred during winter storm Grayson in January of 2018</a:t>
            </a:r>
          </a:p>
          <a:p>
            <a:pPr marL="571500" indent="-571500" algn="l">
              <a:buFont typeface="Wingdings" panose="05000000000000000000" pitchFamily="2" charset="2"/>
              <a:buChar char="§"/>
            </a:pPr>
            <a:r>
              <a:rPr lang="en-US" sz="3600" b="0" dirty="0">
                <a:solidFill>
                  <a:srgbClr val="000000"/>
                </a:solidFill>
                <a:latin typeface="Times New Roman" panose="02020603050405020304" pitchFamily="18" charset="0"/>
                <a:cs typeface="Times New Roman" panose="02020603050405020304" pitchFamily="18" charset="0"/>
              </a:rPr>
              <a:t>Invertebrates collected from 3 sites on the Great Marsh: Essex, Ipswich, and Plum Island</a:t>
            </a:r>
          </a:p>
          <a:p>
            <a:pPr marL="571500" indent="-571500" algn="l">
              <a:buFont typeface="Wingdings" panose="05000000000000000000" pitchFamily="2" charset="2"/>
              <a:buChar char="§"/>
            </a:pPr>
            <a:r>
              <a:rPr lang="en-US" sz="3600" b="0" dirty="0">
                <a:solidFill>
                  <a:srgbClr val="000000"/>
                </a:solidFill>
                <a:latin typeface="Times New Roman" panose="02020603050405020304" pitchFamily="18" charset="0"/>
                <a:cs typeface="Times New Roman" panose="02020603050405020304" pitchFamily="18" charset="0"/>
              </a:rPr>
              <a:t>Sediment cores collected from plots (Figure 1), rinsed and sieved, then stained and fixed in isopropyl alcohol</a:t>
            </a:r>
          </a:p>
          <a:p>
            <a:pPr marL="571500" indent="-571500" algn="l">
              <a:buFont typeface="Wingdings" panose="05000000000000000000" pitchFamily="2" charset="2"/>
              <a:buChar char="§"/>
            </a:pPr>
            <a:r>
              <a:rPr lang="en-US" sz="3600" b="0" dirty="0">
                <a:solidFill>
                  <a:srgbClr val="000000"/>
                </a:solidFill>
                <a:latin typeface="Times New Roman" panose="02020603050405020304" pitchFamily="18" charset="0"/>
                <a:cs typeface="Times New Roman" panose="02020603050405020304" pitchFamily="18" charset="0"/>
              </a:rPr>
              <a:t>Invertebrates identified taxonomically in the lab using traditional methods</a:t>
            </a:r>
          </a:p>
          <a:p>
            <a:pPr marL="571500" indent="-571500" algn="l">
              <a:buFont typeface="Wingdings" panose="05000000000000000000" pitchFamily="2" charset="2"/>
              <a:buChar char="§"/>
            </a:pPr>
            <a:r>
              <a:rPr lang="en-US" sz="3600" b="0" dirty="0">
                <a:solidFill>
                  <a:srgbClr val="000000"/>
                </a:solidFill>
                <a:latin typeface="Times New Roman" panose="02020603050405020304" pitchFamily="18" charset="0"/>
                <a:cs typeface="Times New Roman" panose="02020603050405020304" pitchFamily="18" charset="0"/>
              </a:rPr>
              <a:t>Genomic analysis conducted on additional sediment core for fuller understanding of taxonomic richness</a:t>
            </a:r>
          </a:p>
          <a:p>
            <a:pPr marL="571500" indent="-571500" algn="l">
              <a:buFont typeface="Wingdings" panose="05000000000000000000" pitchFamily="2" charset="2"/>
              <a:buChar char="§"/>
            </a:pPr>
            <a:endParaRPr lang="en-US" sz="3600" b="0" dirty="0">
              <a:solidFill>
                <a:srgbClr val="000000"/>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24243094" y="25021347"/>
            <a:ext cx="12065001" cy="3970318"/>
          </a:xfrm>
          <a:prstGeom prst="rect">
            <a:avLst/>
          </a:prstGeom>
        </p:spPr>
        <p:txBody>
          <a:bodyPr wrap="square">
            <a:spAutoFit/>
          </a:bodyPr>
          <a:lstStyle/>
          <a:p>
            <a:pPr algn="l"/>
            <a:r>
              <a:rPr lang="en-US" sz="1400" b="0" dirty="0" err="1">
                <a:solidFill>
                  <a:schemeClr val="tx1"/>
                </a:solidFill>
                <a:latin typeface="Times New Roman" panose="02020603050405020304" pitchFamily="18" charset="0"/>
                <a:cs typeface="Times New Roman" panose="02020603050405020304" pitchFamily="18" charset="0"/>
              </a:rPr>
              <a:t>Argow</a:t>
            </a:r>
            <a:r>
              <a:rPr lang="en-US" sz="1400" b="0" dirty="0">
                <a:solidFill>
                  <a:schemeClr val="tx1"/>
                </a:solidFill>
                <a:latin typeface="Times New Roman" panose="02020603050405020304" pitchFamily="18" charset="0"/>
                <a:cs typeface="Times New Roman" panose="02020603050405020304" pitchFamily="18" charset="0"/>
              </a:rPr>
              <a:t>, B. A., Hughes, Z. J., &amp; FitzGerald, D. M. (2011). Ice raft formation, sediment load, and theoretical potential for ice-rafted sediment influx on northern coastal wetlands. </a:t>
            </a:r>
            <a:r>
              <a:rPr lang="en-US" sz="1400" b="0" i="1" dirty="0">
                <a:solidFill>
                  <a:schemeClr val="tx1"/>
                </a:solidFill>
                <a:latin typeface="Times New Roman" panose="02020603050405020304" pitchFamily="18" charset="0"/>
                <a:cs typeface="Times New Roman" panose="02020603050405020304" pitchFamily="18" charset="0"/>
              </a:rPr>
              <a:t>Continental Shelf Research</a:t>
            </a:r>
            <a:r>
              <a:rPr lang="en-US" sz="1400" b="0" dirty="0">
                <a:solidFill>
                  <a:schemeClr val="tx1"/>
                </a:solidFill>
                <a:latin typeface="Times New Roman" panose="02020603050405020304" pitchFamily="18" charset="0"/>
                <a:cs typeface="Times New Roman" panose="02020603050405020304" pitchFamily="18" charset="0"/>
              </a:rPr>
              <a:t>, </a:t>
            </a:r>
            <a:r>
              <a:rPr lang="en-US" sz="1400" b="0" i="1" dirty="0">
                <a:solidFill>
                  <a:schemeClr val="tx1"/>
                </a:solidFill>
                <a:latin typeface="Times New Roman" panose="02020603050405020304" pitchFamily="18" charset="0"/>
                <a:cs typeface="Times New Roman" panose="02020603050405020304" pitchFamily="18" charset="0"/>
              </a:rPr>
              <a:t>31</a:t>
            </a:r>
            <a:r>
              <a:rPr lang="en-US" sz="1400" b="0" dirty="0">
                <a:solidFill>
                  <a:schemeClr val="tx1"/>
                </a:solidFill>
                <a:latin typeface="Times New Roman" panose="02020603050405020304" pitchFamily="18" charset="0"/>
                <a:cs typeface="Times New Roman" panose="02020603050405020304" pitchFamily="18" charset="0"/>
              </a:rPr>
              <a:t>(12), 1294–1305. https://doi.org/10.1016/j.csr.2011.05.004</a:t>
            </a:r>
          </a:p>
          <a:p>
            <a:pPr algn="l"/>
            <a:r>
              <a:rPr lang="en-US" sz="1400" b="0" dirty="0">
                <a:solidFill>
                  <a:schemeClr val="tx1"/>
                </a:solidFill>
                <a:latin typeface="Times New Roman" panose="02020603050405020304" pitchFamily="18" charset="0"/>
                <a:cs typeface="Times New Roman" panose="02020603050405020304" pitchFamily="18" charset="0"/>
              </a:rPr>
              <a:t>Dionne, J.-C. (1989). An Estimate of Shore Ice Action in a Spartina Tidal Marsh, St. Lawrence Estuary, Québec, Canada. </a:t>
            </a:r>
            <a:r>
              <a:rPr lang="en-US" sz="1400" b="0" i="1" dirty="0">
                <a:solidFill>
                  <a:schemeClr val="tx1"/>
                </a:solidFill>
                <a:latin typeface="Times New Roman" panose="02020603050405020304" pitchFamily="18" charset="0"/>
                <a:cs typeface="Times New Roman" panose="02020603050405020304" pitchFamily="18" charset="0"/>
              </a:rPr>
              <a:t>Journal of Coastal Research</a:t>
            </a:r>
            <a:r>
              <a:rPr lang="en-US" sz="1400" b="0" dirty="0">
                <a:solidFill>
                  <a:schemeClr val="tx1"/>
                </a:solidFill>
                <a:latin typeface="Times New Roman" panose="02020603050405020304" pitchFamily="18" charset="0"/>
                <a:cs typeface="Times New Roman" panose="02020603050405020304" pitchFamily="18" charset="0"/>
              </a:rPr>
              <a:t>, </a:t>
            </a:r>
            <a:r>
              <a:rPr lang="en-US" sz="1400" b="0" i="1" dirty="0">
                <a:solidFill>
                  <a:schemeClr val="tx1"/>
                </a:solidFill>
                <a:latin typeface="Times New Roman" panose="02020603050405020304" pitchFamily="18" charset="0"/>
                <a:cs typeface="Times New Roman" panose="02020603050405020304" pitchFamily="18" charset="0"/>
              </a:rPr>
              <a:t>5</a:t>
            </a:r>
            <a:r>
              <a:rPr lang="en-US" sz="1400" b="0" dirty="0">
                <a:solidFill>
                  <a:schemeClr val="tx1"/>
                </a:solidFill>
                <a:latin typeface="Times New Roman" panose="02020603050405020304" pitchFamily="18" charset="0"/>
                <a:cs typeface="Times New Roman" panose="02020603050405020304" pitchFamily="18" charset="0"/>
              </a:rPr>
              <a:t>(2), 281–293. JSTOR.</a:t>
            </a:r>
            <a:endParaRPr lang="en-US" dirty="0"/>
          </a:p>
          <a:p>
            <a:pPr algn="l"/>
            <a:r>
              <a:rPr lang="en-US" sz="1400" b="0" dirty="0" err="1">
                <a:solidFill>
                  <a:schemeClr val="tx1"/>
                </a:solidFill>
                <a:latin typeface="Times New Roman" panose="02020603050405020304" pitchFamily="18" charset="0"/>
                <a:cs typeface="Times New Roman" panose="02020603050405020304" pitchFamily="18" charset="0"/>
              </a:rPr>
              <a:t>Gibeault</a:t>
            </a:r>
            <a:r>
              <a:rPr lang="en-US" sz="1400" b="0" dirty="0">
                <a:solidFill>
                  <a:schemeClr val="tx1"/>
                </a:solidFill>
                <a:latin typeface="Times New Roman" panose="02020603050405020304" pitchFamily="18" charset="0"/>
                <a:cs typeface="Times New Roman" panose="02020603050405020304" pitchFamily="18" charset="0"/>
              </a:rPr>
              <a:t>, C., Neumeier, U., &amp; </a:t>
            </a:r>
            <a:r>
              <a:rPr lang="en-US" sz="1400" b="0" dirty="0" err="1">
                <a:solidFill>
                  <a:schemeClr val="tx1"/>
                </a:solidFill>
                <a:latin typeface="Times New Roman" panose="02020603050405020304" pitchFamily="18" charset="0"/>
                <a:cs typeface="Times New Roman" panose="02020603050405020304" pitchFamily="18" charset="0"/>
              </a:rPr>
              <a:t>Bernatchez</a:t>
            </a:r>
            <a:r>
              <a:rPr lang="en-US" sz="1400" b="0" dirty="0">
                <a:solidFill>
                  <a:schemeClr val="tx1"/>
                </a:solidFill>
                <a:latin typeface="Times New Roman" panose="02020603050405020304" pitchFamily="18" charset="0"/>
                <a:cs typeface="Times New Roman" panose="02020603050405020304" pitchFamily="18" charset="0"/>
              </a:rPr>
              <a:t>, P. (2016). Spatial and Temporal Sediment Dynamics in a Subarctic Salt Marsh (Gulf of St. Lawrence, Canada). </a:t>
            </a:r>
            <a:r>
              <a:rPr lang="en-US" sz="1400" b="0" i="1" dirty="0">
                <a:solidFill>
                  <a:schemeClr val="tx1"/>
                </a:solidFill>
                <a:latin typeface="Times New Roman" panose="02020603050405020304" pitchFamily="18" charset="0"/>
                <a:cs typeface="Times New Roman" panose="02020603050405020304" pitchFamily="18" charset="0"/>
              </a:rPr>
              <a:t>Journal of Coastal Research</a:t>
            </a:r>
            <a:r>
              <a:rPr lang="en-US" sz="1400" b="0" dirty="0">
                <a:solidFill>
                  <a:schemeClr val="tx1"/>
                </a:solidFill>
                <a:latin typeface="Times New Roman" panose="02020603050405020304" pitchFamily="18" charset="0"/>
                <a:cs typeface="Times New Roman" panose="02020603050405020304" pitchFamily="18" charset="0"/>
              </a:rPr>
              <a:t>, 1344–1361. https://doi.org/10.2112/JCOASTRES-D-15-00160.1</a:t>
            </a:r>
          </a:p>
          <a:p>
            <a:pPr algn="l"/>
            <a:r>
              <a:rPr lang="en-US" sz="1400" b="0" dirty="0">
                <a:solidFill>
                  <a:schemeClr val="tx1"/>
                </a:solidFill>
                <a:latin typeface="Times New Roman" panose="02020603050405020304" pitchFamily="18" charset="0"/>
                <a:cs typeface="Times New Roman" panose="02020603050405020304" pitchFamily="18" charset="0"/>
              </a:rPr>
              <a:t>Hampel, H., Elliott, M., &amp; </a:t>
            </a:r>
            <a:r>
              <a:rPr lang="en-US" sz="1400" b="0" dirty="0" err="1">
                <a:solidFill>
                  <a:schemeClr val="tx1"/>
                </a:solidFill>
                <a:latin typeface="Times New Roman" panose="02020603050405020304" pitchFamily="18" charset="0"/>
                <a:cs typeface="Times New Roman" panose="02020603050405020304" pitchFamily="18" charset="0"/>
              </a:rPr>
              <a:t>Cattrijsse</a:t>
            </a:r>
            <a:r>
              <a:rPr lang="en-US" sz="1400" b="0" dirty="0">
                <a:solidFill>
                  <a:schemeClr val="tx1"/>
                </a:solidFill>
                <a:latin typeface="Times New Roman" panose="02020603050405020304" pitchFamily="18" charset="0"/>
                <a:cs typeface="Times New Roman" panose="02020603050405020304" pitchFamily="18" charset="0"/>
              </a:rPr>
              <a:t>, A. (2009). Macrofaunal communities in the habitats of intertidal marshes along the salinity gradient of the </a:t>
            </a:r>
            <a:r>
              <a:rPr lang="en-US" sz="1400" b="0" dirty="0" err="1">
                <a:solidFill>
                  <a:schemeClr val="tx1"/>
                </a:solidFill>
                <a:latin typeface="Times New Roman" panose="02020603050405020304" pitchFamily="18" charset="0"/>
                <a:cs typeface="Times New Roman" panose="02020603050405020304" pitchFamily="18" charset="0"/>
              </a:rPr>
              <a:t>Schelde</a:t>
            </a:r>
            <a:r>
              <a:rPr lang="en-US" sz="1400" b="0" dirty="0">
                <a:solidFill>
                  <a:schemeClr val="tx1"/>
                </a:solidFill>
                <a:latin typeface="Times New Roman" panose="02020603050405020304" pitchFamily="18" charset="0"/>
                <a:cs typeface="Times New Roman" panose="02020603050405020304" pitchFamily="18" charset="0"/>
              </a:rPr>
              <a:t> estuary. </a:t>
            </a:r>
            <a:r>
              <a:rPr lang="en-US" sz="1400" b="0" i="1" dirty="0">
                <a:solidFill>
                  <a:schemeClr val="tx1"/>
                </a:solidFill>
                <a:latin typeface="Times New Roman" panose="02020603050405020304" pitchFamily="18" charset="0"/>
                <a:cs typeface="Times New Roman" panose="02020603050405020304" pitchFamily="18" charset="0"/>
              </a:rPr>
              <a:t>Estuarine, Coastal and Shelf Science</a:t>
            </a:r>
            <a:r>
              <a:rPr lang="en-US" sz="1400" b="0" dirty="0">
                <a:solidFill>
                  <a:schemeClr val="tx1"/>
                </a:solidFill>
                <a:latin typeface="Times New Roman" panose="02020603050405020304" pitchFamily="18" charset="0"/>
                <a:cs typeface="Times New Roman" panose="02020603050405020304" pitchFamily="18" charset="0"/>
              </a:rPr>
              <a:t>, </a:t>
            </a:r>
            <a:r>
              <a:rPr lang="en-US" sz="1400" b="0" i="1" dirty="0">
                <a:solidFill>
                  <a:schemeClr val="tx1"/>
                </a:solidFill>
                <a:latin typeface="Times New Roman" panose="02020603050405020304" pitchFamily="18" charset="0"/>
                <a:cs typeface="Times New Roman" panose="02020603050405020304" pitchFamily="18" charset="0"/>
              </a:rPr>
              <a:t>84</a:t>
            </a:r>
            <a:r>
              <a:rPr lang="en-US" sz="1400" b="0" dirty="0">
                <a:solidFill>
                  <a:schemeClr val="tx1"/>
                </a:solidFill>
                <a:latin typeface="Times New Roman" panose="02020603050405020304" pitchFamily="18" charset="0"/>
                <a:cs typeface="Times New Roman" panose="02020603050405020304" pitchFamily="18" charset="0"/>
              </a:rPr>
              <a:t>(1), 45–53. https://doi.org/10.1016/j.ecss.2009.05.029</a:t>
            </a:r>
          </a:p>
          <a:p>
            <a:pPr algn="l"/>
            <a:r>
              <a:rPr lang="en-US" sz="1400" b="0" dirty="0">
                <a:solidFill>
                  <a:schemeClr val="tx1"/>
                </a:solidFill>
                <a:latin typeface="Times New Roman" panose="02020603050405020304" pitchFamily="18" charset="0"/>
                <a:cs typeface="Times New Roman" panose="02020603050405020304" pitchFamily="18" charset="0"/>
              </a:rPr>
              <a:t>La </a:t>
            </a:r>
            <a:r>
              <a:rPr lang="en-US" sz="1400" b="0" dirty="0" err="1">
                <a:solidFill>
                  <a:schemeClr val="tx1"/>
                </a:solidFill>
                <a:latin typeface="Times New Roman" panose="02020603050405020304" pitchFamily="18" charset="0"/>
                <a:cs typeface="Times New Roman" panose="02020603050405020304" pitchFamily="18" charset="0"/>
              </a:rPr>
              <a:t>Peyre</a:t>
            </a:r>
            <a:r>
              <a:rPr lang="en-US" sz="1400" b="0" dirty="0">
                <a:solidFill>
                  <a:schemeClr val="tx1"/>
                </a:solidFill>
                <a:latin typeface="Times New Roman" panose="02020603050405020304" pitchFamily="18" charset="0"/>
                <a:cs typeface="Times New Roman" panose="02020603050405020304" pitchFamily="18" charset="0"/>
              </a:rPr>
              <a:t>, M. K., </a:t>
            </a:r>
            <a:r>
              <a:rPr lang="en-US" sz="1400" b="0" dirty="0" err="1">
                <a:solidFill>
                  <a:schemeClr val="tx1"/>
                </a:solidFill>
                <a:latin typeface="Times New Roman" panose="02020603050405020304" pitchFamily="18" charset="0"/>
                <a:cs typeface="Times New Roman" panose="02020603050405020304" pitchFamily="18" charset="0"/>
              </a:rPr>
              <a:t>Gossman</a:t>
            </a:r>
            <a:r>
              <a:rPr lang="en-US" sz="1400" b="0" dirty="0">
                <a:solidFill>
                  <a:schemeClr val="tx1"/>
                </a:solidFill>
                <a:latin typeface="Times New Roman" panose="02020603050405020304" pitchFamily="18" charset="0"/>
                <a:cs typeface="Times New Roman" panose="02020603050405020304" pitchFamily="18" charset="0"/>
              </a:rPr>
              <a:t>, B., &amp; Piazza, B. P. (2009). Short- and Long-Term Response of Deteriorating Brackish Marshes and Open-Water Ponds to Sediment Enhancement by Thin-Layer Dredge Disposal. </a:t>
            </a:r>
            <a:r>
              <a:rPr lang="en-US" sz="1400" b="0" i="1" dirty="0">
                <a:solidFill>
                  <a:schemeClr val="tx1"/>
                </a:solidFill>
                <a:latin typeface="Times New Roman" panose="02020603050405020304" pitchFamily="18" charset="0"/>
                <a:cs typeface="Times New Roman" panose="02020603050405020304" pitchFamily="18" charset="0"/>
              </a:rPr>
              <a:t>Estuaries and Coasts</a:t>
            </a:r>
            <a:r>
              <a:rPr lang="en-US" sz="1400" b="0" dirty="0">
                <a:solidFill>
                  <a:schemeClr val="tx1"/>
                </a:solidFill>
                <a:latin typeface="Times New Roman" panose="02020603050405020304" pitchFamily="18" charset="0"/>
                <a:cs typeface="Times New Roman" panose="02020603050405020304" pitchFamily="18" charset="0"/>
              </a:rPr>
              <a:t>, </a:t>
            </a:r>
            <a:r>
              <a:rPr lang="en-US" sz="1400" b="0" i="1" dirty="0">
                <a:solidFill>
                  <a:schemeClr val="tx1"/>
                </a:solidFill>
                <a:latin typeface="Times New Roman" panose="02020603050405020304" pitchFamily="18" charset="0"/>
                <a:cs typeface="Times New Roman" panose="02020603050405020304" pitchFamily="18" charset="0"/>
              </a:rPr>
              <a:t>32</a:t>
            </a:r>
            <a:r>
              <a:rPr lang="en-US" sz="1400" b="0" dirty="0">
                <a:solidFill>
                  <a:schemeClr val="tx1"/>
                </a:solidFill>
                <a:latin typeface="Times New Roman" panose="02020603050405020304" pitchFamily="18" charset="0"/>
                <a:cs typeface="Times New Roman" panose="02020603050405020304" pitchFamily="18" charset="0"/>
              </a:rPr>
              <a:t>(2), 390–402. https://doi.org/10.1007/s12237-008-9126-8</a:t>
            </a:r>
          </a:p>
          <a:p>
            <a:pPr algn="l"/>
            <a:r>
              <a:rPr lang="en-US" sz="1400" b="0" dirty="0">
                <a:solidFill>
                  <a:schemeClr val="tx1"/>
                </a:solidFill>
                <a:latin typeface="Times New Roman" panose="02020603050405020304" pitchFamily="18" charset="0"/>
                <a:cs typeface="Times New Roman" panose="02020603050405020304" pitchFamily="18" charset="0"/>
              </a:rPr>
              <a:t>Levin, L. A., </a:t>
            </a:r>
            <a:r>
              <a:rPr lang="en-US" sz="1400" b="0" dirty="0" err="1">
                <a:solidFill>
                  <a:schemeClr val="tx1"/>
                </a:solidFill>
                <a:latin typeface="Times New Roman" panose="02020603050405020304" pitchFamily="18" charset="0"/>
                <a:cs typeface="Times New Roman" panose="02020603050405020304" pitchFamily="18" charset="0"/>
              </a:rPr>
              <a:t>Boesch</a:t>
            </a:r>
            <a:r>
              <a:rPr lang="en-US" sz="1400" b="0" dirty="0">
                <a:solidFill>
                  <a:schemeClr val="tx1"/>
                </a:solidFill>
                <a:latin typeface="Times New Roman" panose="02020603050405020304" pitchFamily="18" charset="0"/>
                <a:cs typeface="Times New Roman" panose="02020603050405020304" pitchFamily="18" charset="0"/>
              </a:rPr>
              <a:t>, D. F., </a:t>
            </a:r>
            <a:r>
              <a:rPr lang="en-US" sz="1400" b="0" dirty="0" err="1">
                <a:solidFill>
                  <a:schemeClr val="tx1"/>
                </a:solidFill>
                <a:latin typeface="Times New Roman" panose="02020603050405020304" pitchFamily="18" charset="0"/>
                <a:cs typeface="Times New Roman" panose="02020603050405020304" pitchFamily="18" charset="0"/>
              </a:rPr>
              <a:t>Covich</a:t>
            </a:r>
            <a:r>
              <a:rPr lang="en-US" sz="1400" b="0" dirty="0">
                <a:solidFill>
                  <a:schemeClr val="tx1"/>
                </a:solidFill>
                <a:latin typeface="Times New Roman" panose="02020603050405020304" pitchFamily="18" charset="0"/>
                <a:cs typeface="Times New Roman" panose="02020603050405020304" pitchFamily="18" charset="0"/>
              </a:rPr>
              <a:t>, A., </a:t>
            </a:r>
            <a:r>
              <a:rPr lang="en-US" sz="1400" b="0" dirty="0" err="1">
                <a:solidFill>
                  <a:schemeClr val="tx1"/>
                </a:solidFill>
                <a:latin typeface="Times New Roman" panose="02020603050405020304" pitchFamily="18" charset="0"/>
                <a:cs typeface="Times New Roman" panose="02020603050405020304" pitchFamily="18" charset="0"/>
              </a:rPr>
              <a:t>Dahm</a:t>
            </a:r>
            <a:r>
              <a:rPr lang="en-US" sz="1400" b="0" dirty="0">
                <a:solidFill>
                  <a:schemeClr val="tx1"/>
                </a:solidFill>
                <a:latin typeface="Times New Roman" panose="02020603050405020304" pitchFamily="18" charset="0"/>
                <a:cs typeface="Times New Roman" panose="02020603050405020304" pitchFamily="18" charset="0"/>
              </a:rPr>
              <a:t>, C., </a:t>
            </a:r>
            <a:r>
              <a:rPr lang="en-US" sz="1400" b="0" dirty="0" err="1">
                <a:solidFill>
                  <a:schemeClr val="tx1"/>
                </a:solidFill>
                <a:latin typeface="Times New Roman" panose="02020603050405020304" pitchFamily="18" charset="0"/>
                <a:cs typeface="Times New Roman" panose="02020603050405020304" pitchFamily="18" charset="0"/>
              </a:rPr>
              <a:t>Erséus</a:t>
            </a:r>
            <a:r>
              <a:rPr lang="en-US" sz="1400" b="0" dirty="0">
                <a:solidFill>
                  <a:schemeClr val="tx1"/>
                </a:solidFill>
                <a:latin typeface="Times New Roman" panose="02020603050405020304" pitchFamily="18" charset="0"/>
                <a:cs typeface="Times New Roman" panose="02020603050405020304" pitchFamily="18" charset="0"/>
              </a:rPr>
              <a:t>, C., </a:t>
            </a:r>
            <a:r>
              <a:rPr lang="en-US" sz="1400" b="0" dirty="0" err="1">
                <a:solidFill>
                  <a:schemeClr val="tx1"/>
                </a:solidFill>
                <a:latin typeface="Times New Roman" panose="02020603050405020304" pitchFamily="18" charset="0"/>
                <a:cs typeface="Times New Roman" panose="02020603050405020304" pitchFamily="18" charset="0"/>
              </a:rPr>
              <a:t>Ewel</a:t>
            </a:r>
            <a:r>
              <a:rPr lang="en-US" sz="1400" b="0" dirty="0">
                <a:solidFill>
                  <a:schemeClr val="tx1"/>
                </a:solidFill>
                <a:latin typeface="Times New Roman" panose="02020603050405020304" pitchFamily="18" charset="0"/>
                <a:cs typeface="Times New Roman" panose="02020603050405020304" pitchFamily="18" charset="0"/>
              </a:rPr>
              <a:t>, K. C., </a:t>
            </a:r>
            <a:r>
              <a:rPr lang="en-US" sz="1400" b="0" dirty="0" err="1">
                <a:solidFill>
                  <a:schemeClr val="tx1"/>
                </a:solidFill>
                <a:latin typeface="Times New Roman" panose="02020603050405020304" pitchFamily="18" charset="0"/>
                <a:cs typeface="Times New Roman" panose="02020603050405020304" pitchFamily="18" charset="0"/>
              </a:rPr>
              <a:t>Kneib</a:t>
            </a:r>
            <a:r>
              <a:rPr lang="en-US" sz="1400" b="0" dirty="0">
                <a:solidFill>
                  <a:schemeClr val="tx1"/>
                </a:solidFill>
                <a:latin typeface="Times New Roman" panose="02020603050405020304" pitchFamily="18" charset="0"/>
                <a:cs typeface="Times New Roman" panose="02020603050405020304" pitchFamily="18" charset="0"/>
              </a:rPr>
              <a:t>, R. T., </a:t>
            </a:r>
            <a:r>
              <a:rPr lang="en-US" sz="1400" b="0" dirty="0" err="1">
                <a:solidFill>
                  <a:schemeClr val="tx1"/>
                </a:solidFill>
                <a:latin typeface="Times New Roman" panose="02020603050405020304" pitchFamily="18" charset="0"/>
                <a:cs typeface="Times New Roman" panose="02020603050405020304" pitchFamily="18" charset="0"/>
              </a:rPr>
              <a:t>Moldenke</a:t>
            </a:r>
            <a:r>
              <a:rPr lang="en-US" sz="1400" b="0" dirty="0">
                <a:solidFill>
                  <a:schemeClr val="tx1"/>
                </a:solidFill>
                <a:latin typeface="Times New Roman" panose="02020603050405020304" pitchFamily="18" charset="0"/>
                <a:cs typeface="Times New Roman" panose="02020603050405020304" pitchFamily="18" charset="0"/>
              </a:rPr>
              <a:t>, A., Palmer, M. A., </a:t>
            </a:r>
            <a:r>
              <a:rPr lang="en-US" sz="1400" b="0" dirty="0" err="1">
                <a:solidFill>
                  <a:schemeClr val="tx1"/>
                </a:solidFill>
                <a:latin typeface="Times New Roman" panose="02020603050405020304" pitchFamily="18" charset="0"/>
                <a:cs typeface="Times New Roman" panose="02020603050405020304" pitchFamily="18" charset="0"/>
              </a:rPr>
              <a:t>Snelgrove</a:t>
            </a:r>
            <a:r>
              <a:rPr lang="en-US" sz="1400" b="0" dirty="0">
                <a:solidFill>
                  <a:schemeClr val="tx1"/>
                </a:solidFill>
                <a:latin typeface="Times New Roman" panose="02020603050405020304" pitchFamily="18" charset="0"/>
                <a:cs typeface="Times New Roman" panose="02020603050405020304" pitchFamily="18" charset="0"/>
              </a:rPr>
              <a:t>, P., Strayer, D., &amp; </a:t>
            </a:r>
            <a:r>
              <a:rPr lang="en-US" sz="1400" b="0" dirty="0" err="1">
                <a:solidFill>
                  <a:schemeClr val="tx1"/>
                </a:solidFill>
                <a:latin typeface="Times New Roman" panose="02020603050405020304" pitchFamily="18" charset="0"/>
                <a:cs typeface="Times New Roman" panose="02020603050405020304" pitchFamily="18" charset="0"/>
              </a:rPr>
              <a:t>Weslawski</a:t>
            </a:r>
            <a:r>
              <a:rPr lang="en-US" sz="1400" b="0" dirty="0">
                <a:solidFill>
                  <a:schemeClr val="tx1"/>
                </a:solidFill>
                <a:latin typeface="Times New Roman" panose="02020603050405020304" pitchFamily="18" charset="0"/>
                <a:cs typeface="Times New Roman" panose="02020603050405020304" pitchFamily="18" charset="0"/>
              </a:rPr>
              <a:t>, J. M. (2001). The Function of Marine Critical Transition Zones and the Importance of Sediment Biodiversity. </a:t>
            </a:r>
            <a:r>
              <a:rPr lang="en-US" sz="1400" b="0" i="1" dirty="0">
                <a:solidFill>
                  <a:schemeClr val="tx1"/>
                </a:solidFill>
                <a:latin typeface="Times New Roman" panose="02020603050405020304" pitchFamily="18" charset="0"/>
                <a:cs typeface="Times New Roman" panose="02020603050405020304" pitchFamily="18" charset="0"/>
              </a:rPr>
              <a:t>Ecosystems</a:t>
            </a:r>
            <a:r>
              <a:rPr lang="en-US" sz="1400" b="0" dirty="0">
                <a:solidFill>
                  <a:schemeClr val="tx1"/>
                </a:solidFill>
                <a:latin typeface="Times New Roman" panose="02020603050405020304" pitchFamily="18" charset="0"/>
                <a:cs typeface="Times New Roman" panose="02020603050405020304" pitchFamily="18" charset="0"/>
              </a:rPr>
              <a:t>, </a:t>
            </a:r>
            <a:r>
              <a:rPr lang="en-US" sz="1400" b="0" i="1" dirty="0">
                <a:solidFill>
                  <a:schemeClr val="tx1"/>
                </a:solidFill>
                <a:latin typeface="Times New Roman" panose="02020603050405020304" pitchFamily="18" charset="0"/>
                <a:cs typeface="Times New Roman" panose="02020603050405020304" pitchFamily="18" charset="0"/>
              </a:rPr>
              <a:t>4</a:t>
            </a:r>
            <a:r>
              <a:rPr lang="en-US" sz="1400" b="0" dirty="0">
                <a:solidFill>
                  <a:schemeClr val="tx1"/>
                </a:solidFill>
                <a:latin typeface="Times New Roman" panose="02020603050405020304" pitchFamily="18" charset="0"/>
                <a:cs typeface="Times New Roman" panose="02020603050405020304" pitchFamily="18" charset="0"/>
              </a:rPr>
              <a:t>(5), 430–451.</a:t>
            </a:r>
          </a:p>
          <a:p>
            <a:pPr algn="l"/>
            <a:r>
              <a:rPr lang="en-US" sz="1400" b="0" dirty="0">
                <a:solidFill>
                  <a:schemeClr val="tx1"/>
                </a:solidFill>
                <a:latin typeface="Times New Roman" panose="02020603050405020304" pitchFamily="18" charset="0"/>
                <a:cs typeface="Times New Roman" panose="02020603050405020304" pitchFamily="18" charset="0"/>
              </a:rPr>
              <a:t>Payne, A. R., Burdick, D. M., &amp; Moore, G. E. (2019). Potential Effects of Sea-Level Rise on Salt Marsh Elevation Dynamics in a New Hampshire Estuary. </a:t>
            </a:r>
            <a:r>
              <a:rPr lang="en-US" sz="1400" b="0" i="1" dirty="0">
                <a:solidFill>
                  <a:schemeClr val="tx1"/>
                </a:solidFill>
                <a:latin typeface="Times New Roman" panose="02020603050405020304" pitchFamily="18" charset="0"/>
                <a:cs typeface="Times New Roman" panose="02020603050405020304" pitchFamily="18" charset="0"/>
              </a:rPr>
              <a:t>Estuaries and Coasts</a:t>
            </a:r>
            <a:r>
              <a:rPr lang="en-US" sz="1400" b="0" dirty="0">
                <a:solidFill>
                  <a:schemeClr val="tx1"/>
                </a:solidFill>
                <a:latin typeface="Times New Roman" panose="02020603050405020304" pitchFamily="18" charset="0"/>
                <a:cs typeface="Times New Roman" panose="02020603050405020304" pitchFamily="18" charset="0"/>
              </a:rPr>
              <a:t>, </a:t>
            </a:r>
            <a:r>
              <a:rPr lang="en-US" sz="1400" b="0" i="1" dirty="0">
                <a:solidFill>
                  <a:schemeClr val="tx1"/>
                </a:solidFill>
                <a:latin typeface="Times New Roman" panose="02020603050405020304" pitchFamily="18" charset="0"/>
                <a:cs typeface="Times New Roman" panose="02020603050405020304" pitchFamily="18" charset="0"/>
              </a:rPr>
              <a:t>42</a:t>
            </a:r>
            <a:r>
              <a:rPr lang="en-US" sz="1400" b="0" dirty="0">
                <a:solidFill>
                  <a:schemeClr val="tx1"/>
                </a:solidFill>
                <a:latin typeface="Times New Roman" panose="02020603050405020304" pitchFamily="18" charset="0"/>
                <a:cs typeface="Times New Roman" panose="02020603050405020304" pitchFamily="18" charset="0"/>
              </a:rPr>
              <a:t>(6), 1405–1418. https://doi.org/10.1007/s12237-019-00589-z</a:t>
            </a:r>
          </a:p>
          <a:p>
            <a:pPr algn="l"/>
            <a:r>
              <a:rPr lang="en-US" sz="1400" b="0" dirty="0">
                <a:solidFill>
                  <a:schemeClr val="tx1"/>
                </a:solidFill>
                <a:latin typeface="Times New Roman" panose="02020603050405020304" pitchFamily="18" charset="0"/>
                <a:cs typeface="Times New Roman" panose="02020603050405020304" pitchFamily="18" charset="0"/>
              </a:rPr>
              <a:t>Stocks, K. I., &amp; </a:t>
            </a:r>
            <a:r>
              <a:rPr lang="en-US" sz="1400" b="0" dirty="0" err="1">
                <a:solidFill>
                  <a:schemeClr val="tx1"/>
                </a:solidFill>
                <a:latin typeface="Times New Roman" panose="02020603050405020304" pitchFamily="18" charset="0"/>
                <a:cs typeface="Times New Roman" panose="02020603050405020304" pitchFamily="18" charset="0"/>
              </a:rPr>
              <a:t>Grassle</a:t>
            </a:r>
            <a:r>
              <a:rPr lang="en-US" sz="1400" b="0" dirty="0">
                <a:solidFill>
                  <a:schemeClr val="tx1"/>
                </a:solidFill>
                <a:latin typeface="Times New Roman" panose="02020603050405020304" pitchFamily="18" charset="0"/>
                <a:cs typeface="Times New Roman" panose="02020603050405020304" pitchFamily="18" charset="0"/>
              </a:rPr>
              <a:t>, J. F. (2003). Benthic Macrofaunal Communities in Partially Impounded Salt Marshes in Delaware: Comparisons with Natural Marshes and Responses to Sediment Exposure. </a:t>
            </a:r>
            <a:r>
              <a:rPr lang="en-US" sz="1400" b="0" i="1" dirty="0">
                <a:solidFill>
                  <a:schemeClr val="tx1"/>
                </a:solidFill>
                <a:latin typeface="Times New Roman" panose="02020603050405020304" pitchFamily="18" charset="0"/>
                <a:cs typeface="Times New Roman" panose="02020603050405020304" pitchFamily="18" charset="0"/>
              </a:rPr>
              <a:t>Estuaries</a:t>
            </a:r>
            <a:r>
              <a:rPr lang="en-US" sz="1400" b="0" dirty="0">
                <a:solidFill>
                  <a:schemeClr val="tx1"/>
                </a:solidFill>
                <a:latin typeface="Times New Roman" panose="02020603050405020304" pitchFamily="18" charset="0"/>
                <a:cs typeface="Times New Roman" panose="02020603050405020304" pitchFamily="18" charset="0"/>
              </a:rPr>
              <a:t>, </a:t>
            </a:r>
            <a:r>
              <a:rPr lang="en-US" sz="1400" b="0" i="1" dirty="0">
                <a:solidFill>
                  <a:schemeClr val="tx1"/>
                </a:solidFill>
                <a:latin typeface="Times New Roman" panose="02020603050405020304" pitchFamily="18" charset="0"/>
                <a:cs typeface="Times New Roman" panose="02020603050405020304" pitchFamily="18" charset="0"/>
              </a:rPr>
              <a:t>26</a:t>
            </a:r>
            <a:r>
              <a:rPr lang="en-US" sz="1400" b="0" dirty="0">
                <a:solidFill>
                  <a:schemeClr val="tx1"/>
                </a:solidFill>
                <a:latin typeface="Times New Roman" panose="02020603050405020304" pitchFamily="18" charset="0"/>
                <a:cs typeface="Times New Roman" panose="02020603050405020304" pitchFamily="18" charset="0"/>
              </a:rPr>
              <a:t>(3), 777–789.</a:t>
            </a:r>
          </a:p>
          <a:p>
            <a:pPr algn="l"/>
            <a:r>
              <a:rPr lang="en-US" sz="1400" b="0" dirty="0">
                <a:solidFill>
                  <a:schemeClr val="tx1"/>
                </a:solidFill>
                <a:latin typeface="Times New Roman" panose="02020603050405020304" pitchFamily="18" charset="0"/>
                <a:cs typeface="Times New Roman" panose="02020603050405020304" pitchFamily="18" charset="0"/>
              </a:rPr>
              <a:t>Tong, C., </a:t>
            </a:r>
            <a:r>
              <a:rPr lang="en-US" sz="1400" b="0" dirty="0" err="1">
                <a:solidFill>
                  <a:schemeClr val="tx1"/>
                </a:solidFill>
                <a:latin typeface="Times New Roman" panose="02020603050405020304" pitchFamily="18" charset="0"/>
                <a:cs typeface="Times New Roman" panose="02020603050405020304" pitchFamily="18" charset="0"/>
              </a:rPr>
              <a:t>Baustian</a:t>
            </a:r>
            <a:r>
              <a:rPr lang="en-US" sz="1400" b="0" dirty="0">
                <a:solidFill>
                  <a:schemeClr val="tx1"/>
                </a:solidFill>
                <a:latin typeface="Times New Roman" panose="02020603050405020304" pitchFamily="18" charset="0"/>
                <a:cs typeface="Times New Roman" panose="02020603050405020304" pitchFamily="18" charset="0"/>
              </a:rPr>
              <a:t>, J. J., Graham, S. A., &amp; Mendelssohn, I. A. (2013). Salt marsh restoration with sediment-slurry application: Effects on benthic macroinvertebrates and associated soil–plant variables. </a:t>
            </a:r>
            <a:r>
              <a:rPr lang="en-US" sz="1400" b="0" i="1" dirty="0">
                <a:solidFill>
                  <a:schemeClr val="tx1"/>
                </a:solidFill>
                <a:latin typeface="Times New Roman" panose="02020603050405020304" pitchFamily="18" charset="0"/>
                <a:cs typeface="Times New Roman" panose="02020603050405020304" pitchFamily="18" charset="0"/>
              </a:rPr>
              <a:t>Ecological Engineering</a:t>
            </a:r>
            <a:r>
              <a:rPr lang="en-US" sz="1400" b="0" dirty="0">
                <a:solidFill>
                  <a:schemeClr val="tx1"/>
                </a:solidFill>
                <a:latin typeface="Times New Roman" panose="02020603050405020304" pitchFamily="18" charset="0"/>
                <a:cs typeface="Times New Roman" panose="02020603050405020304" pitchFamily="18" charset="0"/>
              </a:rPr>
              <a:t>, </a:t>
            </a:r>
            <a:r>
              <a:rPr lang="en-US" sz="1400" b="0" i="1" dirty="0">
                <a:solidFill>
                  <a:schemeClr val="tx1"/>
                </a:solidFill>
                <a:latin typeface="Times New Roman" panose="02020603050405020304" pitchFamily="18" charset="0"/>
                <a:cs typeface="Times New Roman" panose="02020603050405020304" pitchFamily="18" charset="0"/>
              </a:rPr>
              <a:t>51</a:t>
            </a:r>
            <a:r>
              <a:rPr lang="en-US" sz="1400" b="0" dirty="0">
                <a:solidFill>
                  <a:schemeClr val="tx1"/>
                </a:solidFill>
                <a:latin typeface="Times New Roman" panose="02020603050405020304" pitchFamily="18" charset="0"/>
                <a:cs typeface="Times New Roman" panose="02020603050405020304" pitchFamily="18" charset="0"/>
              </a:rPr>
              <a:t>, 151–160. https://doi.org/10.1016/j.ecoleng.2012.12.010</a:t>
            </a:r>
          </a:p>
        </p:txBody>
      </p:sp>
      <p:sp>
        <p:nvSpPr>
          <p:cNvPr id="24" name="Rectangle 166"/>
          <p:cNvSpPr>
            <a:spLocks noChangeArrowheads="1"/>
          </p:cNvSpPr>
          <p:nvPr/>
        </p:nvSpPr>
        <p:spPr bwMode="auto">
          <a:xfrm>
            <a:off x="545630" y="25467734"/>
            <a:ext cx="10442223" cy="1219200"/>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dirty="0">
                <a:solidFill>
                  <a:srgbClr val="CCCCCC"/>
                </a:solidFill>
              </a:rPr>
              <a:t>Acknowledgements</a:t>
            </a:r>
          </a:p>
        </p:txBody>
      </p:sp>
      <p:sp>
        <p:nvSpPr>
          <p:cNvPr id="29" name="Rectangle 28"/>
          <p:cNvSpPr/>
          <p:nvPr/>
        </p:nvSpPr>
        <p:spPr>
          <a:xfrm>
            <a:off x="12812889" y="6808170"/>
            <a:ext cx="11063111" cy="2862322"/>
          </a:xfrm>
          <a:prstGeom prst="rect">
            <a:avLst/>
          </a:prstGeom>
        </p:spPr>
        <p:txBody>
          <a:bodyPr wrap="square">
            <a:spAutoFit/>
          </a:bodyPr>
          <a:lstStyle/>
          <a:p>
            <a:pPr algn="l"/>
            <a:r>
              <a:rPr lang="en-US" sz="3600" b="0" dirty="0">
                <a:solidFill>
                  <a:srgbClr val="000000"/>
                </a:solidFill>
                <a:latin typeface="Times New Roman" panose="02020603050405020304" pitchFamily="18" charset="0"/>
                <a:cs typeface="Times New Roman" panose="02020603050405020304" pitchFamily="18" charset="0"/>
              </a:rPr>
              <a:t>21 taxa were found at these sites using purely taxonomic methods. Five taxa, </a:t>
            </a:r>
            <a:r>
              <a:rPr lang="en-US" sz="3600" b="0" i="1" dirty="0" err="1">
                <a:solidFill>
                  <a:srgbClr val="000000"/>
                </a:solidFill>
                <a:latin typeface="Times New Roman" panose="02020603050405020304" pitchFamily="18" charset="0"/>
                <a:cs typeface="Times New Roman" panose="02020603050405020304" pitchFamily="18" charset="0"/>
              </a:rPr>
              <a:t>Ecrobia</a:t>
            </a:r>
            <a:r>
              <a:rPr lang="en-US" sz="3600" b="0" i="1" dirty="0">
                <a:solidFill>
                  <a:srgbClr val="000000"/>
                </a:solidFill>
                <a:latin typeface="Times New Roman" panose="02020603050405020304" pitchFamily="18" charset="0"/>
                <a:cs typeface="Times New Roman" panose="02020603050405020304" pitchFamily="18" charset="0"/>
              </a:rPr>
              <a:t> </a:t>
            </a:r>
            <a:r>
              <a:rPr lang="en-US" sz="3600" b="0" i="1" dirty="0" err="1">
                <a:solidFill>
                  <a:srgbClr val="000000"/>
                </a:solidFill>
                <a:latin typeface="Times New Roman" panose="02020603050405020304" pitchFamily="18" charset="0"/>
                <a:cs typeface="Times New Roman" panose="02020603050405020304" pitchFamily="18" charset="0"/>
              </a:rPr>
              <a:t>truncata</a:t>
            </a:r>
            <a:r>
              <a:rPr lang="en-US" sz="3600" b="0" i="1" dirty="0">
                <a:solidFill>
                  <a:srgbClr val="000000"/>
                </a:solidFill>
                <a:latin typeface="Times New Roman" panose="02020603050405020304" pitchFamily="18" charset="0"/>
                <a:cs typeface="Times New Roman" panose="02020603050405020304" pitchFamily="18" charset="0"/>
              </a:rPr>
              <a:t> </a:t>
            </a:r>
            <a:r>
              <a:rPr lang="en-US" sz="3600" b="0" dirty="0">
                <a:solidFill>
                  <a:srgbClr val="000000"/>
                </a:solidFill>
                <a:latin typeface="Times New Roman" panose="02020603050405020304" pitchFamily="18" charset="0"/>
                <a:cs typeface="Times New Roman" panose="02020603050405020304" pitchFamily="18" charset="0"/>
              </a:rPr>
              <a:t>(Figure 2a)</a:t>
            </a:r>
            <a:r>
              <a:rPr lang="en-US" sz="3600" b="0" i="1" dirty="0">
                <a:solidFill>
                  <a:srgbClr val="000000"/>
                </a:solidFill>
                <a:latin typeface="Times New Roman" panose="02020603050405020304" pitchFamily="18" charset="0"/>
                <a:cs typeface="Times New Roman" panose="02020603050405020304" pitchFamily="18" charset="0"/>
              </a:rPr>
              <a:t>, </a:t>
            </a:r>
            <a:r>
              <a:rPr lang="en-US" sz="3600" b="0" i="1" dirty="0" err="1">
                <a:solidFill>
                  <a:srgbClr val="000000"/>
                </a:solidFill>
                <a:latin typeface="Times New Roman" panose="02020603050405020304" pitchFamily="18" charset="0"/>
                <a:cs typeface="Times New Roman" panose="02020603050405020304" pitchFamily="18" charset="0"/>
              </a:rPr>
              <a:t>Melampus</a:t>
            </a:r>
            <a:r>
              <a:rPr lang="en-US" sz="3600" b="0" i="1" dirty="0">
                <a:solidFill>
                  <a:srgbClr val="000000"/>
                </a:solidFill>
                <a:latin typeface="Times New Roman" panose="02020603050405020304" pitchFamily="18" charset="0"/>
                <a:cs typeface="Times New Roman" panose="02020603050405020304" pitchFamily="18" charset="0"/>
              </a:rPr>
              <a:t> </a:t>
            </a:r>
            <a:r>
              <a:rPr lang="en-US" sz="3600" b="0" i="1" dirty="0" err="1">
                <a:solidFill>
                  <a:srgbClr val="000000"/>
                </a:solidFill>
                <a:latin typeface="Times New Roman" panose="02020603050405020304" pitchFamily="18" charset="0"/>
                <a:cs typeface="Times New Roman" panose="02020603050405020304" pitchFamily="18" charset="0"/>
              </a:rPr>
              <a:t>bidentatus</a:t>
            </a:r>
            <a:r>
              <a:rPr lang="en-US" sz="3600" b="0" i="1" dirty="0">
                <a:solidFill>
                  <a:srgbClr val="000000"/>
                </a:solidFill>
                <a:latin typeface="Times New Roman" panose="02020603050405020304" pitchFamily="18" charset="0"/>
                <a:cs typeface="Times New Roman" panose="02020603050405020304" pitchFamily="18" charset="0"/>
              </a:rPr>
              <a:t> </a:t>
            </a:r>
            <a:r>
              <a:rPr lang="en-US" sz="3600" b="0" dirty="0">
                <a:solidFill>
                  <a:srgbClr val="000000"/>
                </a:solidFill>
                <a:latin typeface="Times New Roman" panose="02020603050405020304" pitchFamily="18" charset="0"/>
                <a:cs typeface="Times New Roman" panose="02020603050405020304" pitchFamily="18" charset="0"/>
              </a:rPr>
              <a:t>(Figure 2b)</a:t>
            </a:r>
            <a:r>
              <a:rPr lang="en-US" sz="3600" b="0" i="1" dirty="0">
                <a:solidFill>
                  <a:srgbClr val="000000"/>
                </a:solidFill>
                <a:latin typeface="Times New Roman" panose="02020603050405020304" pitchFamily="18" charset="0"/>
                <a:cs typeface="Times New Roman" panose="02020603050405020304" pitchFamily="18" charset="0"/>
              </a:rPr>
              <a:t>, </a:t>
            </a:r>
            <a:r>
              <a:rPr lang="en-US" sz="3600" b="0" i="1" dirty="0" err="1">
                <a:solidFill>
                  <a:srgbClr val="000000"/>
                </a:solidFill>
                <a:latin typeface="Times New Roman" panose="02020603050405020304" pitchFamily="18" charset="0"/>
                <a:cs typeface="Times New Roman" panose="02020603050405020304" pitchFamily="18" charset="0"/>
              </a:rPr>
              <a:t>Orchestia</a:t>
            </a:r>
            <a:r>
              <a:rPr lang="en-US" sz="3600" b="0" i="1" dirty="0">
                <a:solidFill>
                  <a:srgbClr val="000000"/>
                </a:solidFill>
                <a:latin typeface="Times New Roman" panose="02020603050405020304" pitchFamily="18" charset="0"/>
                <a:cs typeface="Times New Roman" panose="02020603050405020304" pitchFamily="18" charset="0"/>
              </a:rPr>
              <a:t> </a:t>
            </a:r>
            <a:r>
              <a:rPr lang="en-US" sz="3600" b="0" dirty="0">
                <a:solidFill>
                  <a:srgbClr val="000000"/>
                </a:solidFill>
                <a:latin typeface="Times New Roman" panose="02020603050405020304" pitchFamily="18" charset="0"/>
                <a:cs typeface="Times New Roman" panose="02020603050405020304" pitchFamily="18" charset="0"/>
              </a:rPr>
              <a:t>spp. (Figure 2c), oligochaetes (Figure 2d), and Hydrophilidae beetles (Figure 2e) were found at every site.</a:t>
            </a:r>
          </a:p>
        </p:txBody>
      </p:sp>
      <p:pic>
        <p:nvPicPr>
          <p:cNvPr id="22" name="Picture 21" descr="collecting sediment cores in Ipswich, MA&#10;&#10;Description automatically generated">
            <a:extLst>
              <a:ext uri="{FF2B5EF4-FFF2-40B4-BE49-F238E27FC236}">
                <a16:creationId xmlns:a16="http://schemas.microsoft.com/office/drawing/2014/main" id="{D300D6CB-B5A9-4B1D-B018-174B8A1A342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33777" y="20939966"/>
            <a:ext cx="5998924" cy="4499193"/>
          </a:xfrm>
          <a:prstGeom prst="rect">
            <a:avLst/>
          </a:prstGeom>
        </p:spPr>
      </p:pic>
      <p:sp>
        <p:nvSpPr>
          <p:cNvPr id="2" name="TextBox 1">
            <a:extLst>
              <a:ext uri="{FF2B5EF4-FFF2-40B4-BE49-F238E27FC236}">
                <a16:creationId xmlns:a16="http://schemas.microsoft.com/office/drawing/2014/main" id="{CDA526E0-2A4D-4235-9F10-CC6C86F223F9}"/>
              </a:ext>
            </a:extLst>
          </p:cNvPr>
          <p:cNvSpPr txBox="1"/>
          <p:nvPr/>
        </p:nvSpPr>
        <p:spPr>
          <a:xfrm>
            <a:off x="6732701" y="24667404"/>
            <a:ext cx="3962400" cy="707886"/>
          </a:xfrm>
          <a:prstGeom prst="rect">
            <a:avLst/>
          </a:prstGeom>
          <a:noFill/>
        </p:spPr>
        <p:txBody>
          <a:bodyPr wrap="square" rtlCol="0">
            <a:spAutoFit/>
          </a:bodyPr>
          <a:lstStyle/>
          <a:p>
            <a:pPr algn="l"/>
            <a:r>
              <a:rPr lang="en-US" sz="2000" b="0" dirty="0">
                <a:solidFill>
                  <a:schemeClr val="tx1"/>
                </a:solidFill>
                <a:latin typeface="Times New Roman" panose="02020603050405020304" pitchFamily="18" charset="0"/>
                <a:cs typeface="Times New Roman" panose="02020603050405020304" pitchFamily="18" charset="0"/>
              </a:rPr>
              <a:t>Figure 1: collection of sediment cores in the field, PC Gregg Moore</a:t>
            </a:r>
          </a:p>
        </p:txBody>
      </p:sp>
      <p:grpSp>
        <p:nvGrpSpPr>
          <p:cNvPr id="25" name="Group 24">
            <a:extLst>
              <a:ext uri="{FF2B5EF4-FFF2-40B4-BE49-F238E27FC236}">
                <a16:creationId xmlns:a16="http://schemas.microsoft.com/office/drawing/2014/main" id="{0924AFD0-2DCE-4BCC-A680-B311561DB73A}"/>
              </a:ext>
            </a:extLst>
          </p:cNvPr>
          <p:cNvGrpSpPr/>
          <p:nvPr/>
        </p:nvGrpSpPr>
        <p:grpSpPr>
          <a:xfrm>
            <a:off x="11987925" y="9840796"/>
            <a:ext cx="4283820" cy="3815278"/>
            <a:chOff x="12537535" y="11896630"/>
            <a:chExt cx="5769515" cy="5138477"/>
          </a:xfrm>
        </p:grpSpPr>
        <p:pic>
          <p:nvPicPr>
            <p:cNvPr id="12" name="Picture 11" descr="A picture containing building, side, sitting, man&#10;&#10;Description automatically generated">
              <a:extLst>
                <a:ext uri="{FF2B5EF4-FFF2-40B4-BE49-F238E27FC236}">
                  <a16:creationId xmlns:a16="http://schemas.microsoft.com/office/drawing/2014/main" id="{878B2420-420A-4627-813F-DB2815DF7254}"/>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949"/>
                      </a14:imgEffect>
                      <a14:imgEffect>
                        <a14:saturation sat="88000"/>
                      </a14:imgEffect>
                      <a14:imgEffect>
                        <a14:brightnessContrast bright="30000" contrast="9000"/>
                      </a14:imgEffect>
                    </a14:imgLayer>
                  </a14:imgProps>
                </a:ext>
                <a:ext uri="{28A0092B-C50C-407E-A947-70E740481C1C}">
                  <a14:useLocalDpi xmlns:a14="http://schemas.microsoft.com/office/drawing/2010/main" val="0"/>
                </a:ext>
              </a:extLst>
            </a:blip>
            <a:srcRect l="31080" t="20000" r="15483"/>
            <a:stretch/>
          </p:blipFill>
          <p:spPr>
            <a:xfrm rot="5400000">
              <a:off x="12853054" y="11581111"/>
              <a:ext cx="5138477" cy="5769515"/>
            </a:xfrm>
            <a:prstGeom prst="rect">
              <a:avLst/>
            </a:prstGeom>
          </p:spPr>
        </p:pic>
        <p:sp>
          <p:nvSpPr>
            <p:cNvPr id="17" name="TextBox 16">
              <a:extLst>
                <a:ext uri="{FF2B5EF4-FFF2-40B4-BE49-F238E27FC236}">
                  <a16:creationId xmlns:a16="http://schemas.microsoft.com/office/drawing/2014/main" id="{A32B5EB2-78E7-4EAE-B97D-4FBE9AE818B7}"/>
                </a:ext>
              </a:extLst>
            </p:cNvPr>
            <p:cNvSpPr txBox="1"/>
            <p:nvPr/>
          </p:nvSpPr>
          <p:spPr>
            <a:xfrm>
              <a:off x="12640759" y="15771725"/>
              <a:ext cx="761999" cy="754053"/>
            </a:xfrm>
            <a:prstGeom prst="rect">
              <a:avLst/>
            </a:prstGeom>
            <a:noFill/>
          </p:spPr>
          <p:txBody>
            <a:bodyPr wrap="square" rtlCol="0">
              <a:spAutoFit/>
            </a:bodyPr>
            <a:lstStyle/>
            <a:p>
              <a:r>
                <a:rPr lang="en-US" dirty="0">
                  <a:solidFill>
                    <a:schemeClr val="tx1"/>
                  </a:solidFill>
                  <a:latin typeface="Times New Roman" panose="02020603050405020304" pitchFamily="18" charset="0"/>
                  <a:cs typeface="Times New Roman" panose="02020603050405020304" pitchFamily="18" charset="0"/>
                </a:rPr>
                <a:t>a</a:t>
              </a:r>
            </a:p>
          </p:txBody>
        </p:sp>
      </p:grpSp>
      <p:grpSp>
        <p:nvGrpSpPr>
          <p:cNvPr id="2049" name="Group 2048">
            <a:extLst>
              <a:ext uri="{FF2B5EF4-FFF2-40B4-BE49-F238E27FC236}">
                <a16:creationId xmlns:a16="http://schemas.microsoft.com/office/drawing/2014/main" id="{90B6BE8D-CAF2-4B3C-8FEE-0F325F473733}"/>
              </a:ext>
            </a:extLst>
          </p:cNvPr>
          <p:cNvGrpSpPr/>
          <p:nvPr/>
        </p:nvGrpSpPr>
        <p:grpSpPr>
          <a:xfrm>
            <a:off x="18413552" y="13676331"/>
            <a:ext cx="4766625" cy="3195479"/>
            <a:chOff x="18718264" y="17556934"/>
            <a:chExt cx="5643152" cy="3783091"/>
          </a:xfrm>
        </p:grpSpPr>
        <p:pic>
          <p:nvPicPr>
            <p:cNvPr id="14" name="Picture 13" descr="A picture containing riding, man, side, half&#10;&#10;Description automatically generated">
              <a:extLst>
                <a:ext uri="{FF2B5EF4-FFF2-40B4-BE49-F238E27FC236}">
                  <a16:creationId xmlns:a16="http://schemas.microsoft.com/office/drawing/2014/main" id="{9251D748-55BD-4B67-8EB7-55155990E177}"/>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200"/>
                      </a14:imgEffect>
                      <a14:imgEffect>
                        <a14:brightnessContrast bright="6000" contrast="-22000"/>
                      </a14:imgEffect>
                    </a14:imgLayer>
                  </a14:imgProps>
                </a:ext>
                <a:ext uri="{28A0092B-C50C-407E-A947-70E740481C1C}">
                  <a14:useLocalDpi xmlns:a14="http://schemas.microsoft.com/office/drawing/2010/main" val="0"/>
                </a:ext>
              </a:extLst>
            </a:blip>
            <a:srcRect l="35944" t="20297" r="32695" b="18211"/>
            <a:stretch/>
          </p:blipFill>
          <p:spPr>
            <a:xfrm rot="5400000">
              <a:off x="19688186" y="16666795"/>
              <a:ext cx="3783091" cy="5563369"/>
            </a:xfrm>
            <a:prstGeom prst="rect">
              <a:avLst/>
            </a:prstGeom>
          </p:spPr>
        </p:pic>
        <p:sp>
          <p:nvSpPr>
            <p:cNvPr id="33" name="TextBox 32">
              <a:extLst>
                <a:ext uri="{FF2B5EF4-FFF2-40B4-BE49-F238E27FC236}">
                  <a16:creationId xmlns:a16="http://schemas.microsoft.com/office/drawing/2014/main" id="{B98F3A2D-4076-481E-9729-428974530E5C}"/>
                </a:ext>
              </a:extLst>
            </p:cNvPr>
            <p:cNvSpPr txBox="1"/>
            <p:nvPr/>
          </p:nvSpPr>
          <p:spPr>
            <a:xfrm>
              <a:off x="18718264" y="20332977"/>
              <a:ext cx="761999" cy="754053"/>
            </a:xfrm>
            <a:prstGeom prst="rect">
              <a:avLst/>
            </a:prstGeom>
            <a:noFill/>
          </p:spPr>
          <p:txBody>
            <a:bodyPr wrap="square" rtlCol="0">
              <a:spAutoFit/>
            </a:bodyPr>
            <a:lstStyle/>
            <a:p>
              <a:r>
                <a:rPr lang="en-US" dirty="0">
                  <a:solidFill>
                    <a:schemeClr val="tx1"/>
                  </a:solidFill>
                  <a:latin typeface="Times New Roman" panose="02020603050405020304" pitchFamily="18" charset="0"/>
                  <a:cs typeface="Times New Roman" panose="02020603050405020304" pitchFamily="18" charset="0"/>
                </a:rPr>
                <a:t>e</a:t>
              </a:r>
            </a:p>
          </p:txBody>
        </p:sp>
      </p:grpSp>
      <p:grpSp>
        <p:nvGrpSpPr>
          <p:cNvPr id="27" name="Group 26">
            <a:extLst>
              <a:ext uri="{FF2B5EF4-FFF2-40B4-BE49-F238E27FC236}">
                <a16:creationId xmlns:a16="http://schemas.microsoft.com/office/drawing/2014/main" id="{54FD240B-F392-453F-AFC9-774F1A4572A0}"/>
              </a:ext>
            </a:extLst>
          </p:cNvPr>
          <p:cNvGrpSpPr/>
          <p:nvPr/>
        </p:nvGrpSpPr>
        <p:grpSpPr>
          <a:xfrm>
            <a:off x="20796865" y="9855161"/>
            <a:ext cx="3206135" cy="3565999"/>
            <a:chOff x="12548096" y="17806533"/>
            <a:chExt cx="5739903" cy="6384163"/>
          </a:xfrm>
        </p:grpSpPr>
        <p:pic>
          <p:nvPicPr>
            <p:cNvPr id="5" name="Picture 4" descr="A picture containing table, sitting, food, bowl&#10;&#10;Description automatically generated">
              <a:extLst>
                <a:ext uri="{FF2B5EF4-FFF2-40B4-BE49-F238E27FC236}">
                  <a16:creationId xmlns:a16="http://schemas.microsoft.com/office/drawing/2014/main" id="{90F16913-24A2-45A5-B088-6ABACEB57473}"/>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65000"/>
                      </a14:imgEffect>
                      <a14:imgEffect>
                        <a14:colorTemperature colorTemp="6360"/>
                      </a14:imgEffect>
                      <a14:imgEffect>
                        <a14:saturation sat="149000"/>
                      </a14:imgEffect>
                      <a14:imgEffect>
                        <a14:brightnessContrast bright="-4000"/>
                      </a14:imgEffect>
                    </a14:imgLayer>
                  </a14:imgProps>
                </a:ext>
                <a:ext uri="{28A0092B-C50C-407E-A947-70E740481C1C}">
                  <a14:useLocalDpi xmlns:a14="http://schemas.microsoft.com/office/drawing/2010/main" val="0"/>
                </a:ext>
              </a:extLst>
            </a:blip>
            <a:srcRect l="20508" t="7844" r="2618"/>
            <a:stretch/>
          </p:blipFill>
          <p:spPr>
            <a:xfrm rot="5400000">
              <a:off x="12225966" y="18128663"/>
              <a:ext cx="6384163" cy="5739903"/>
            </a:xfrm>
            <a:prstGeom prst="rect">
              <a:avLst/>
            </a:prstGeom>
          </p:spPr>
        </p:pic>
        <p:sp>
          <p:nvSpPr>
            <p:cNvPr id="34" name="TextBox 33">
              <a:extLst>
                <a:ext uri="{FF2B5EF4-FFF2-40B4-BE49-F238E27FC236}">
                  <a16:creationId xmlns:a16="http://schemas.microsoft.com/office/drawing/2014/main" id="{38A540E5-E68D-4814-8142-8EE3DB716C66}"/>
                </a:ext>
              </a:extLst>
            </p:cNvPr>
            <p:cNvSpPr txBox="1"/>
            <p:nvPr/>
          </p:nvSpPr>
          <p:spPr>
            <a:xfrm>
              <a:off x="12548096" y="23024516"/>
              <a:ext cx="762000" cy="754053"/>
            </a:xfrm>
            <a:prstGeom prst="rect">
              <a:avLst/>
            </a:prstGeom>
            <a:noFill/>
          </p:spPr>
          <p:txBody>
            <a:bodyPr wrap="square" rtlCol="0">
              <a:spAutoFit/>
            </a:bodyPr>
            <a:lstStyle/>
            <a:p>
              <a:r>
                <a:rPr lang="en-US" dirty="0">
                  <a:solidFill>
                    <a:schemeClr val="bg1"/>
                  </a:solidFill>
                  <a:latin typeface="Times New Roman" panose="02020603050405020304" pitchFamily="18" charset="0"/>
                  <a:cs typeface="Times New Roman" panose="02020603050405020304" pitchFamily="18" charset="0"/>
                </a:rPr>
                <a:t>c</a:t>
              </a:r>
            </a:p>
          </p:txBody>
        </p:sp>
      </p:grpSp>
      <p:grpSp>
        <p:nvGrpSpPr>
          <p:cNvPr id="26" name="Group 25">
            <a:extLst>
              <a:ext uri="{FF2B5EF4-FFF2-40B4-BE49-F238E27FC236}">
                <a16:creationId xmlns:a16="http://schemas.microsoft.com/office/drawing/2014/main" id="{7F8D137F-A1D9-4367-A5CD-CF4543FD1FBD}"/>
              </a:ext>
            </a:extLst>
          </p:cNvPr>
          <p:cNvGrpSpPr/>
          <p:nvPr/>
        </p:nvGrpSpPr>
        <p:grpSpPr>
          <a:xfrm>
            <a:off x="16589881" y="9829656"/>
            <a:ext cx="3800084" cy="3525422"/>
            <a:chOff x="19126199" y="11896631"/>
            <a:chExt cx="5563369" cy="5161260"/>
          </a:xfrm>
        </p:grpSpPr>
        <p:pic>
          <p:nvPicPr>
            <p:cNvPr id="16" name="Picture 15" descr="A picture containing white, sitting, covered, close&#10;&#10;Description automatically generated">
              <a:extLst>
                <a:ext uri="{FF2B5EF4-FFF2-40B4-BE49-F238E27FC236}">
                  <a16:creationId xmlns:a16="http://schemas.microsoft.com/office/drawing/2014/main" id="{147E385F-631D-4E09-A7DE-616128F37169}"/>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5700"/>
                      </a14:imgEffect>
                      <a14:imgEffect>
                        <a14:saturation sat="109000"/>
                      </a14:imgEffect>
                      <a14:imgEffect>
                        <a14:brightnessContrast bright="3000" contrast="3000"/>
                      </a14:imgEffect>
                    </a14:imgLayer>
                  </a14:imgProps>
                </a:ext>
                <a:ext uri="{28A0092B-C50C-407E-A947-70E740481C1C}">
                  <a14:useLocalDpi xmlns:a14="http://schemas.microsoft.com/office/drawing/2010/main" val="0"/>
                </a:ext>
              </a:extLst>
            </a:blip>
            <a:srcRect l="28978" t="13300" r="16256" b="7991"/>
            <a:stretch/>
          </p:blipFill>
          <p:spPr>
            <a:xfrm rot="5400000">
              <a:off x="19327254" y="11695576"/>
              <a:ext cx="5161260" cy="5563369"/>
            </a:xfrm>
            <a:prstGeom prst="rect">
              <a:avLst/>
            </a:prstGeom>
          </p:spPr>
        </p:pic>
        <p:sp>
          <p:nvSpPr>
            <p:cNvPr id="35" name="TextBox 34">
              <a:extLst>
                <a:ext uri="{FF2B5EF4-FFF2-40B4-BE49-F238E27FC236}">
                  <a16:creationId xmlns:a16="http://schemas.microsoft.com/office/drawing/2014/main" id="{317F29D1-39D0-4A91-8C84-C38E09CE37D1}"/>
                </a:ext>
              </a:extLst>
            </p:cNvPr>
            <p:cNvSpPr txBox="1"/>
            <p:nvPr/>
          </p:nvSpPr>
          <p:spPr>
            <a:xfrm>
              <a:off x="19203448" y="15935520"/>
              <a:ext cx="761999" cy="754052"/>
            </a:xfrm>
            <a:prstGeom prst="rect">
              <a:avLst/>
            </a:prstGeom>
            <a:noFill/>
          </p:spPr>
          <p:txBody>
            <a:bodyPr wrap="square" rtlCol="0">
              <a:spAutoFit/>
            </a:bodyPr>
            <a:lstStyle/>
            <a:p>
              <a:r>
                <a:rPr lang="en-US" dirty="0">
                  <a:solidFill>
                    <a:schemeClr val="tx1"/>
                  </a:solidFill>
                  <a:latin typeface="Times New Roman" panose="02020603050405020304" pitchFamily="18" charset="0"/>
                  <a:cs typeface="Times New Roman" panose="02020603050405020304" pitchFamily="18" charset="0"/>
                </a:rPr>
                <a:t>b</a:t>
              </a:r>
            </a:p>
          </p:txBody>
        </p:sp>
      </p:grpSp>
      <p:sp>
        <p:nvSpPr>
          <p:cNvPr id="18" name="TextBox 17">
            <a:extLst>
              <a:ext uri="{FF2B5EF4-FFF2-40B4-BE49-F238E27FC236}">
                <a16:creationId xmlns:a16="http://schemas.microsoft.com/office/drawing/2014/main" id="{89225DFC-2228-4759-86A3-475106A4644E}"/>
              </a:ext>
            </a:extLst>
          </p:cNvPr>
          <p:cNvSpPr txBox="1"/>
          <p:nvPr/>
        </p:nvSpPr>
        <p:spPr>
          <a:xfrm>
            <a:off x="12825588" y="16795235"/>
            <a:ext cx="11510351" cy="1384995"/>
          </a:xfrm>
          <a:prstGeom prst="rect">
            <a:avLst/>
          </a:prstGeom>
          <a:noFill/>
        </p:spPr>
        <p:txBody>
          <a:bodyPr wrap="square" rtlCol="0">
            <a:spAutoFit/>
          </a:bodyPr>
          <a:lstStyle/>
          <a:p>
            <a:pPr algn="l"/>
            <a:r>
              <a:rPr lang="en-US" sz="2800" b="0" dirty="0">
                <a:solidFill>
                  <a:schemeClr val="tx1"/>
                </a:solidFill>
                <a:latin typeface="Times New Roman" panose="02020603050405020304" pitchFamily="18" charset="0"/>
                <a:cs typeface="Times New Roman" panose="02020603050405020304" pitchFamily="18" charset="0"/>
              </a:rPr>
              <a:t>Figure 2: images of invertebrates collected from sediment addition sites. a: </a:t>
            </a:r>
            <a:r>
              <a:rPr lang="en-US" sz="2800" b="0" i="1" dirty="0" err="1">
                <a:solidFill>
                  <a:schemeClr val="tx1"/>
                </a:solidFill>
                <a:latin typeface="Times New Roman" panose="02020603050405020304" pitchFamily="18" charset="0"/>
                <a:cs typeface="Times New Roman" panose="02020603050405020304" pitchFamily="18" charset="0"/>
              </a:rPr>
              <a:t>Ecrobia</a:t>
            </a:r>
            <a:r>
              <a:rPr lang="en-US" sz="2800" b="0" i="1" dirty="0">
                <a:solidFill>
                  <a:schemeClr val="tx1"/>
                </a:solidFill>
                <a:latin typeface="Times New Roman" panose="02020603050405020304" pitchFamily="18" charset="0"/>
                <a:cs typeface="Times New Roman" panose="02020603050405020304" pitchFamily="18" charset="0"/>
              </a:rPr>
              <a:t> </a:t>
            </a:r>
            <a:r>
              <a:rPr lang="en-US" sz="2800" b="0" i="1" dirty="0" err="1">
                <a:solidFill>
                  <a:schemeClr val="tx1"/>
                </a:solidFill>
                <a:latin typeface="Times New Roman" panose="02020603050405020304" pitchFamily="18" charset="0"/>
                <a:cs typeface="Times New Roman" panose="02020603050405020304" pitchFamily="18" charset="0"/>
              </a:rPr>
              <a:t>truncata</a:t>
            </a:r>
            <a:r>
              <a:rPr lang="en-US" sz="2800" b="0" dirty="0">
                <a:solidFill>
                  <a:schemeClr val="tx1"/>
                </a:solidFill>
                <a:latin typeface="Times New Roman" panose="02020603050405020304" pitchFamily="18" charset="0"/>
                <a:cs typeface="Times New Roman" panose="02020603050405020304" pitchFamily="18" charset="0"/>
              </a:rPr>
              <a:t>, b</a:t>
            </a:r>
            <a:r>
              <a:rPr lang="en-US" sz="2800" b="0" i="1" dirty="0">
                <a:solidFill>
                  <a:schemeClr val="tx1"/>
                </a:solidFill>
                <a:latin typeface="Times New Roman" panose="02020603050405020304" pitchFamily="18" charset="0"/>
                <a:cs typeface="Times New Roman" panose="02020603050405020304" pitchFamily="18" charset="0"/>
              </a:rPr>
              <a:t>: </a:t>
            </a:r>
            <a:r>
              <a:rPr lang="en-US" sz="2800" b="0" i="1" dirty="0" err="1">
                <a:solidFill>
                  <a:schemeClr val="tx1"/>
                </a:solidFill>
                <a:latin typeface="Times New Roman" panose="02020603050405020304" pitchFamily="18" charset="0"/>
                <a:cs typeface="Times New Roman" panose="02020603050405020304" pitchFamily="18" charset="0"/>
              </a:rPr>
              <a:t>Melampus</a:t>
            </a:r>
            <a:r>
              <a:rPr lang="en-US" sz="2800" b="0" i="1" dirty="0">
                <a:solidFill>
                  <a:schemeClr val="tx1"/>
                </a:solidFill>
                <a:latin typeface="Times New Roman" panose="02020603050405020304" pitchFamily="18" charset="0"/>
                <a:cs typeface="Times New Roman" panose="02020603050405020304" pitchFamily="18" charset="0"/>
              </a:rPr>
              <a:t> </a:t>
            </a:r>
            <a:r>
              <a:rPr lang="en-US" sz="2800" b="0" i="1" dirty="0" err="1">
                <a:solidFill>
                  <a:schemeClr val="tx1"/>
                </a:solidFill>
                <a:latin typeface="Times New Roman" panose="02020603050405020304" pitchFamily="18" charset="0"/>
                <a:cs typeface="Times New Roman" panose="02020603050405020304" pitchFamily="18" charset="0"/>
              </a:rPr>
              <a:t>bidentatus</a:t>
            </a:r>
            <a:r>
              <a:rPr lang="en-US" sz="2800" b="0" dirty="0">
                <a:solidFill>
                  <a:schemeClr val="tx1"/>
                </a:solidFill>
                <a:latin typeface="Times New Roman" panose="02020603050405020304" pitchFamily="18" charset="0"/>
                <a:cs typeface="Times New Roman" panose="02020603050405020304" pitchFamily="18" charset="0"/>
              </a:rPr>
              <a:t>, c: </a:t>
            </a:r>
            <a:r>
              <a:rPr lang="en-US" sz="2800" b="0" i="1" dirty="0" err="1">
                <a:solidFill>
                  <a:schemeClr val="tx1"/>
                </a:solidFill>
                <a:latin typeface="Times New Roman" panose="02020603050405020304" pitchFamily="18" charset="0"/>
                <a:cs typeface="Times New Roman" panose="02020603050405020304" pitchFamily="18" charset="0"/>
              </a:rPr>
              <a:t>Orchestia</a:t>
            </a:r>
            <a:r>
              <a:rPr lang="en-US" sz="2800" b="0" i="1" dirty="0">
                <a:solidFill>
                  <a:schemeClr val="tx1"/>
                </a:solidFill>
                <a:latin typeface="Times New Roman" panose="02020603050405020304" pitchFamily="18" charset="0"/>
                <a:cs typeface="Times New Roman" panose="02020603050405020304" pitchFamily="18" charset="0"/>
              </a:rPr>
              <a:t> </a:t>
            </a:r>
            <a:r>
              <a:rPr lang="en-US" sz="2800" b="0" i="1" dirty="0" err="1">
                <a:solidFill>
                  <a:schemeClr val="tx1"/>
                </a:solidFill>
                <a:latin typeface="Times New Roman" panose="02020603050405020304" pitchFamily="18" charset="0"/>
                <a:cs typeface="Times New Roman" panose="02020603050405020304" pitchFamily="18" charset="0"/>
              </a:rPr>
              <a:t>grillus</a:t>
            </a:r>
            <a:r>
              <a:rPr lang="en-US" sz="2800" b="0" dirty="0">
                <a:solidFill>
                  <a:schemeClr val="tx1"/>
                </a:solidFill>
                <a:latin typeface="Times New Roman" panose="02020603050405020304" pitchFamily="18" charset="0"/>
                <a:cs typeface="Times New Roman" panose="02020603050405020304" pitchFamily="18" charset="0"/>
              </a:rPr>
              <a:t>, d: Oligochaete worms, e: Hydrophilidae beetle</a:t>
            </a:r>
          </a:p>
        </p:txBody>
      </p:sp>
      <p:grpSp>
        <p:nvGrpSpPr>
          <p:cNvPr id="2051" name="Group 2050">
            <a:extLst>
              <a:ext uri="{FF2B5EF4-FFF2-40B4-BE49-F238E27FC236}">
                <a16:creationId xmlns:a16="http://schemas.microsoft.com/office/drawing/2014/main" id="{9CE93DB2-3E65-40F1-BA13-0FE28ACDF9F2}"/>
              </a:ext>
            </a:extLst>
          </p:cNvPr>
          <p:cNvGrpSpPr/>
          <p:nvPr/>
        </p:nvGrpSpPr>
        <p:grpSpPr>
          <a:xfrm>
            <a:off x="13372737" y="13902623"/>
            <a:ext cx="4714541" cy="2675305"/>
            <a:chOff x="18779924" y="17528867"/>
            <a:chExt cx="5581490" cy="3167263"/>
          </a:xfrm>
        </p:grpSpPr>
        <p:pic>
          <p:nvPicPr>
            <p:cNvPr id="2048" name="Picture 2047" descr="A close up of a bowl&#10;&#10;Description automatically generated">
              <a:extLst>
                <a:ext uri="{FF2B5EF4-FFF2-40B4-BE49-F238E27FC236}">
                  <a16:creationId xmlns:a16="http://schemas.microsoft.com/office/drawing/2014/main" id="{24702C8E-096B-4868-9283-8911ED1D6D52}"/>
                </a:ext>
              </a:extLst>
            </p:cNvPr>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4600"/>
                      </a14:imgEffect>
                      <a14:imgEffect>
                        <a14:brightnessContrast bright="32000"/>
                      </a14:imgEffect>
                    </a14:imgLayer>
                  </a14:imgProps>
                </a:ext>
                <a:ext uri="{28A0092B-C50C-407E-A947-70E740481C1C}">
                  <a14:useLocalDpi xmlns:a14="http://schemas.microsoft.com/office/drawing/2010/main" val="0"/>
                </a:ext>
              </a:extLst>
            </a:blip>
            <a:srcRect l="48420" t="10241" r="17402" b="9714"/>
            <a:stretch/>
          </p:blipFill>
          <p:spPr>
            <a:xfrm rot="5400000">
              <a:off x="19996098" y="16330815"/>
              <a:ext cx="3167263" cy="5563368"/>
            </a:xfrm>
            <a:prstGeom prst="rect">
              <a:avLst/>
            </a:prstGeom>
          </p:spPr>
        </p:pic>
        <p:sp>
          <p:nvSpPr>
            <p:cNvPr id="44" name="TextBox 43">
              <a:extLst>
                <a:ext uri="{FF2B5EF4-FFF2-40B4-BE49-F238E27FC236}">
                  <a16:creationId xmlns:a16="http://schemas.microsoft.com/office/drawing/2014/main" id="{3CED05C6-48A5-4943-976F-02EECCE19951}"/>
                </a:ext>
              </a:extLst>
            </p:cNvPr>
            <p:cNvSpPr txBox="1"/>
            <p:nvPr/>
          </p:nvSpPr>
          <p:spPr>
            <a:xfrm>
              <a:off x="18779924" y="19683945"/>
              <a:ext cx="761999" cy="754053"/>
            </a:xfrm>
            <a:prstGeom prst="rect">
              <a:avLst/>
            </a:prstGeom>
            <a:noFill/>
          </p:spPr>
          <p:txBody>
            <a:bodyPr wrap="square" rtlCol="0">
              <a:spAutoFit/>
            </a:bodyPr>
            <a:lstStyle/>
            <a:p>
              <a:r>
                <a:rPr lang="en-US" dirty="0">
                  <a:solidFill>
                    <a:schemeClr val="tx1"/>
                  </a:solidFill>
                  <a:latin typeface="Times New Roman" panose="02020603050405020304" pitchFamily="18" charset="0"/>
                  <a:cs typeface="Times New Roman" panose="02020603050405020304" pitchFamily="18" charset="0"/>
                </a:rPr>
                <a:t>d</a:t>
              </a:r>
            </a:p>
          </p:txBody>
        </p:sp>
      </p:grpSp>
      <p:sp>
        <p:nvSpPr>
          <p:cNvPr id="47" name="Rectangle 164">
            <a:extLst>
              <a:ext uri="{FF2B5EF4-FFF2-40B4-BE49-F238E27FC236}">
                <a16:creationId xmlns:a16="http://schemas.microsoft.com/office/drawing/2014/main" id="{7CA22542-8B09-41E6-920D-8A1EEEC9E401}"/>
              </a:ext>
            </a:extLst>
          </p:cNvPr>
          <p:cNvSpPr>
            <a:spLocks noChangeArrowheads="1"/>
          </p:cNvSpPr>
          <p:nvPr/>
        </p:nvSpPr>
        <p:spPr bwMode="auto">
          <a:xfrm>
            <a:off x="25007006" y="13519193"/>
            <a:ext cx="10724444" cy="1219200"/>
          </a:xfrm>
          <a:prstGeom prst="rect">
            <a:avLst/>
          </a:prstGeom>
          <a:gradFill>
            <a:gsLst>
              <a:gs pos="0">
                <a:schemeClr val="tx2">
                  <a:lumMod val="50000"/>
                </a:schemeClr>
              </a:gs>
              <a:gs pos="50000">
                <a:schemeClr val="tx2">
                  <a:lumMod val="75000"/>
                </a:schemeClr>
              </a:gs>
              <a:gs pos="100000">
                <a:schemeClr val="tx2">
                  <a:lumMod val="50000"/>
                </a:schemeClr>
              </a:gs>
            </a:gsLst>
            <a:lin ang="5400000" scaled="1"/>
          </a:gradFill>
          <a:ln w="9525">
            <a:solidFill>
              <a:schemeClr val="tx1"/>
            </a:solidFill>
            <a:miter lim="800000"/>
            <a:headEnd/>
            <a:tailEnd/>
          </a:ln>
          <a:effectLst/>
        </p:spPr>
        <p:txBody>
          <a:bodyPr wrap="none" lIns="137160" tIns="68580" rIns="137160" bIns="68580" anchor="ctr"/>
          <a:lstStyle/>
          <a:p>
            <a:pPr defTabSz="3762375"/>
            <a:r>
              <a:rPr lang="en-US" sz="6000" dirty="0">
                <a:solidFill>
                  <a:srgbClr val="CCCCCC"/>
                </a:solidFill>
                <a:latin typeface="Times New Roman" panose="02020603050405020304" pitchFamily="18" charset="0"/>
                <a:cs typeface="Times New Roman" panose="02020603050405020304" pitchFamily="18" charset="0"/>
              </a:rPr>
              <a:t>Discussion/Future Work</a:t>
            </a:r>
            <a:endParaRPr lang="en-US" sz="5400" dirty="0">
              <a:solidFill>
                <a:schemeClr val="bg1">
                  <a:lumMod val="85000"/>
                </a:schemeClr>
              </a:solidFill>
              <a:latin typeface="Times New Roman" panose="02020603050405020304" pitchFamily="18" charset="0"/>
              <a:cs typeface="Times New Roman" panose="02020603050405020304" pitchFamily="18" charset="0"/>
            </a:endParaRPr>
          </a:p>
        </p:txBody>
      </p:sp>
      <p:sp>
        <p:nvSpPr>
          <p:cNvPr id="48" name="Rectangle 47">
            <a:extLst>
              <a:ext uri="{FF2B5EF4-FFF2-40B4-BE49-F238E27FC236}">
                <a16:creationId xmlns:a16="http://schemas.microsoft.com/office/drawing/2014/main" id="{3C88AFE5-DB16-4E45-A02A-614B74072858}"/>
              </a:ext>
            </a:extLst>
          </p:cNvPr>
          <p:cNvSpPr/>
          <p:nvPr/>
        </p:nvSpPr>
        <p:spPr>
          <a:xfrm>
            <a:off x="12812888" y="18141570"/>
            <a:ext cx="11063111" cy="5078313"/>
          </a:xfrm>
          <a:prstGeom prst="rect">
            <a:avLst/>
          </a:prstGeom>
        </p:spPr>
        <p:txBody>
          <a:bodyPr wrap="square">
            <a:spAutoFit/>
          </a:bodyPr>
          <a:lstStyle/>
          <a:p>
            <a:pPr algn="l"/>
            <a:r>
              <a:rPr lang="en-US" sz="3600" b="0" dirty="0">
                <a:solidFill>
                  <a:srgbClr val="000000"/>
                </a:solidFill>
                <a:latin typeface="Times New Roman" panose="02020603050405020304" pitchFamily="18" charset="0"/>
                <a:cs typeface="Times New Roman" panose="02020603050405020304" pitchFamily="18" charset="0"/>
              </a:rPr>
              <a:t>Preliminary analysis shows that there is little difference in invertebrate richness between control plots and plots that received sediment (Figures 3, 4). NMDS analysis was performed with Sorensen distance measures and found there were no obvious groups between treatments (Figure 3). There are also few differences between sites. Further statistical analysis still must be conducted to understand differences in species abundances between plots and how sediment affects them. </a:t>
            </a:r>
          </a:p>
        </p:txBody>
      </p:sp>
      <p:pic>
        <p:nvPicPr>
          <p:cNvPr id="2053" name="Picture 2052" descr="A screenshot of a cell phone&#10;&#10;Description automatically generated">
            <a:extLst>
              <a:ext uri="{FF2B5EF4-FFF2-40B4-BE49-F238E27FC236}">
                <a16:creationId xmlns:a16="http://schemas.microsoft.com/office/drawing/2014/main" id="{C7BF9502-5ED6-4636-8B0D-CDEC499C760C}"/>
              </a:ext>
            </a:extLst>
          </p:cNvPr>
          <p:cNvPicPr>
            <a:picLocks noChangeAspect="1"/>
          </p:cNvPicPr>
          <p:nvPr/>
        </p:nvPicPr>
        <p:blipFill rotWithShape="1">
          <a:blip r:embed="rId14">
            <a:extLst>
              <a:ext uri="{28A0092B-C50C-407E-A947-70E740481C1C}">
                <a14:useLocalDpi xmlns:a14="http://schemas.microsoft.com/office/drawing/2010/main" val="0"/>
              </a:ext>
            </a:extLst>
          </a:blip>
          <a:srcRect t="4425"/>
          <a:stretch/>
        </p:blipFill>
        <p:spPr>
          <a:xfrm>
            <a:off x="26636911" y="6673723"/>
            <a:ext cx="7285485" cy="5557070"/>
          </a:xfrm>
          <a:prstGeom prst="rect">
            <a:avLst/>
          </a:prstGeom>
        </p:spPr>
      </p:pic>
      <p:sp>
        <p:nvSpPr>
          <p:cNvPr id="2054" name="TextBox 2053">
            <a:extLst>
              <a:ext uri="{FF2B5EF4-FFF2-40B4-BE49-F238E27FC236}">
                <a16:creationId xmlns:a16="http://schemas.microsoft.com/office/drawing/2014/main" id="{D70C6475-F5C0-4C6F-AAC6-961293609D2D}"/>
              </a:ext>
            </a:extLst>
          </p:cNvPr>
          <p:cNvSpPr txBox="1"/>
          <p:nvPr/>
        </p:nvSpPr>
        <p:spPr>
          <a:xfrm>
            <a:off x="26856299" y="12184382"/>
            <a:ext cx="6846711" cy="1200329"/>
          </a:xfrm>
          <a:prstGeom prst="rect">
            <a:avLst/>
          </a:prstGeom>
          <a:noFill/>
        </p:spPr>
        <p:txBody>
          <a:bodyPr wrap="square" rtlCol="0">
            <a:spAutoFit/>
          </a:bodyPr>
          <a:lstStyle/>
          <a:p>
            <a:pPr algn="l"/>
            <a:r>
              <a:rPr lang="en-US" sz="2400" b="0" dirty="0">
                <a:solidFill>
                  <a:schemeClr val="tx1"/>
                </a:solidFill>
                <a:latin typeface="Times New Roman" panose="02020603050405020304" pitchFamily="18" charset="0"/>
                <a:cs typeface="Times New Roman" panose="02020603050405020304" pitchFamily="18" charset="0"/>
              </a:rPr>
              <a:t>Figure 4: species richness by sediment thickness class. 0 is control, 1 is low sediment addition, 2 is medium, and 3 is high sediment addition. </a:t>
            </a:r>
          </a:p>
        </p:txBody>
      </p:sp>
      <p:grpSp>
        <p:nvGrpSpPr>
          <p:cNvPr id="2060" name="Group 2059">
            <a:extLst>
              <a:ext uri="{FF2B5EF4-FFF2-40B4-BE49-F238E27FC236}">
                <a16:creationId xmlns:a16="http://schemas.microsoft.com/office/drawing/2014/main" id="{886301A1-E601-4163-93E3-A0A05FB596DC}"/>
              </a:ext>
            </a:extLst>
          </p:cNvPr>
          <p:cNvGrpSpPr/>
          <p:nvPr/>
        </p:nvGrpSpPr>
        <p:grpSpPr>
          <a:xfrm>
            <a:off x="13431243" y="23088599"/>
            <a:ext cx="9504958" cy="5417917"/>
            <a:chOff x="13391068" y="21702019"/>
            <a:chExt cx="8983464" cy="4984915"/>
          </a:xfrm>
        </p:grpSpPr>
        <p:pic>
          <p:nvPicPr>
            <p:cNvPr id="56" name="Picture 55">
              <a:extLst>
                <a:ext uri="{FF2B5EF4-FFF2-40B4-BE49-F238E27FC236}">
                  <a16:creationId xmlns:a16="http://schemas.microsoft.com/office/drawing/2014/main" id="{0D995096-2DF1-4C43-81AE-0B7C7B34A541}"/>
                </a:ext>
              </a:extLst>
            </p:cNvPr>
            <p:cNvPicPr>
              <a:picLocks noChangeAspect="1"/>
            </p:cNvPicPr>
            <p:nvPr/>
          </p:nvPicPr>
          <p:blipFill rotWithShape="1">
            <a:blip r:embed="rId15"/>
            <a:srcRect r="57827" b="59863"/>
            <a:stretch/>
          </p:blipFill>
          <p:spPr>
            <a:xfrm>
              <a:off x="13391068" y="21702019"/>
              <a:ext cx="8983464" cy="4984915"/>
            </a:xfrm>
            <a:prstGeom prst="rect">
              <a:avLst/>
            </a:prstGeom>
          </p:spPr>
        </p:pic>
        <p:sp>
          <p:nvSpPr>
            <p:cNvPr id="2059" name="TextBox 2058">
              <a:extLst>
                <a:ext uri="{FF2B5EF4-FFF2-40B4-BE49-F238E27FC236}">
                  <a16:creationId xmlns:a16="http://schemas.microsoft.com/office/drawing/2014/main" id="{65D7DF72-0DBB-42A5-AB25-15E389939108}"/>
                </a:ext>
              </a:extLst>
            </p:cNvPr>
            <p:cNvSpPr txBox="1"/>
            <p:nvPr/>
          </p:nvSpPr>
          <p:spPr>
            <a:xfrm>
              <a:off x="14304080" y="21714719"/>
              <a:ext cx="6705600" cy="461665"/>
            </a:xfrm>
            <a:prstGeom prst="rect">
              <a:avLst/>
            </a:prstGeom>
            <a:solidFill>
              <a:schemeClr val="bg1"/>
            </a:solidFill>
          </p:spPr>
          <p:txBody>
            <a:bodyPr wrap="square" rtlCol="0">
              <a:spAutoFit/>
            </a:bodyPr>
            <a:lstStyle/>
            <a:p>
              <a:r>
                <a:rPr lang="en-US" sz="2400" b="0" dirty="0">
                  <a:solidFill>
                    <a:schemeClr val="tx1"/>
                  </a:solidFill>
                  <a:latin typeface="+mj-lt"/>
                  <a:cs typeface="Times New Roman" panose="02020603050405020304" pitchFamily="18" charset="0"/>
                </a:rPr>
                <a:t>NMDS Natural Sediment</a:t>
              </a:r>
            </a:p>
          </p:txBody>
        </p:sp>
      </p:grpSp>
      <p:sp>
        <p:nvSpPr>
          <p:cNvPr id="2061" name="TextBox 2060">
            <a:extLst>
              <a:ext uri="{FF2B5EF4-FFF2-40B4-BE49-F238E27FC236}">
                <a16:creationId xmlns:a16="http://schemas.microsoft.com/office/drawing/2014/main" id="{D89BB36C-CDCA-4F23-83F2-69C656C47D40}"/>
              </a:ext>
            </a:extLst>
          </p:cNvPr>
          <p:cNvSpPr txBox="1"/>
          <p:nvPr/>
        </p:nvSpPr>
        <p:spPr>
          <a:xfrm>
            <a:off x="13563600" y="28506517"/>
            <a:ext cx="8686800" cy="830997"/>
          </a:xfrm>
          <a:prstGeom prst="rect">
            <a:avLst/>
          </a:prstGeom>
          <a:noFill/>
        </p:spPr>
        <p:txBody>
          <a:bodyPr wrap="square" rtlCol="0">
            <a:spAutoFit/>
          </a:bodyPr>
          <a:lstStyle/>
          <a:p>
            <a:pPr algn="l"/>
            <a:r>
              <a:rPr lang="en-US" sz="2400" b="0" dirty="0">
                <a:solidFill>
                  <a:schemeClr val="tx1"/>
                </a:solidFill>
                <a:latin typeface="Times New Roman" panose="02020603050405020304" pitchFamily="18" charset="0"/>
                <a:cs typeface="Times New Roman" panose="02020603050405020304" pitchFamily="18" charset="0"/>
              </a:rPr>
              <a:t>Figure 3: NMDS plot of the natural sediment data. 2D solution with stress=16.2. Axis 1= 61% of variance, axis 2=16.8% of variance. </a:t>
            </a:r>
          </a:p>
        </p:txBody>
      </p:sp>
    </p:spTree>
  </p:cSld>
  <p:clrMapOvr>
    <a:masterClrMapping/>
  </p:clrMapOvr>
</p:sld>
</file>

<file path=ppt/theme/theme1.xml><?xml version="1.0" encoding="utf-8"?>
<a:theme xmlns:a="http://schemas.openxmlformats.org/drawingml/2006/main" name="Default Design">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800000"/>
            </a:gs>
            <a:gs pos="50000">
              <a:srgbClr val="800000">
                <a:gamma/>
                <a:tint val="73725"/>
                <a:invGamma/>
              </a:srgbClr>
            </a:gs>
            <a:gs pos="100000">
              <a:srgbClr val="800000"/>
            </a:gs>
          </a:gsLst>
          <a:lin ang="5400000" scaled="1"/>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137160" tIns="68580" rIns="137160" bIns="68580" numCol="1" anchor="ctr" anchorCtr="0" compatLnSpc="1">
        <a:prstTxWarp prst="textNoShape">
          <a:avLst/>
        </a:prstTxWarp>
      </a:bodyPr>
      <a:lstStyle>
        <a:defPPr marL="0" marR="0" indent="0" algn="ctr" defTabSz="3762375" rtl="0" eaLnBrk="1" fontAlgn="base" latinLnBrk="0" hangingPunct="1">
          <a:lnSpc>
            <a:spcPct val="100000"/>
          </a:lnSpc>
          <a:spcBef>
            <a:spcPct val="0"/>
          </a:spcBef>
          <a:spcAft>
            <a:spcPct val="0"/>
          </a:spcAft>
          <a:buClrTx/>
          <a:buSzTx/>
          <a:buFontTx/>
          <a:buNone/>
          <a:tabLst/>
          <a:defRPr kumimoji="0" lang="en-US" sz="4300" b="1" i="0" u="none" strike="noStrike" cap="none" normalizeH="0" baseline="0" smtClean="0">
            <a:ln>
              <a:noFill/>
            </a:ln>
            <a:solidFill>
              <a:srgbClr val="FF9900"/>
            </a:solidFill>
            <a:effectLst/>
            <a:latin typeface="Arial" pitchFamily="34" charset="0"/>
          </a:defRPr>
        </a:defPPr>
      </a:lstStyle>
    </a:spDef>
    <a:lnDef>
      <a:spPr bwMode="auto">
        <a:xfrm>
          <a:off x="0" y="0"/>
          <a:ext cx="1" cy="1"/>
        </a:xfrm>
        <a:custGeom>
          <a:avLst/>
          <a:gdLst/>
          <a:ahLst/>
          <a:cxnLst/>
          <a:rect l="0" t="0" r="0" b="0"/>
          <a:pathLst/>
        </a:custGeom>
        <a:gradFill rotWithShape="1">
          <a:gsLst>
            <a:gs pos="0">
              <a:srgbClr val="800000"/>
            </a:gs>
            <a:gs pos="50000">
              <a:srgbClr val="800000">
                <a:gamma/>
                <a:tint val="73725"/>
                <a:invGamma/>
              </a:srgbClr>
            </a:gs>
            <a:gs pos="100000">
              <a:srgbClr val="800000"/>
            </a:gs>
          </a:gsLst>
          <a:lin ang="5400000" scaled="1"/>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137160" tIns="68580" rIns="137160" bIns="68580" numCol="1" anchor="ctr" anchorCtr="0" compatLnSpc="1">
        <a:prstTxWarp prst="textNoShape">
          <a:avLst/>
        </a:prstTxWarp>
      </a:bodyPr>
      <a:lstStyle>
        <a:defPPr marL="0" marR="0" indent="0" algn="ctr" defTabSz="3762375" rtl="0" eaLnBrk="1" fontAlgn="base" latinLnBrk="0" hangingPunct="1">
          <a:lnSpc>
            <a:spcPct val="100000"/>
          </a:lnSpc>
          <a:spcBef>
            <a:spcPct val="0"/>
          </a:spcBef>
          <a:spcAft>
            <a:spcPct val="0"/>
          </a:spcAft>
          <a:buClrTx/>
          <a:buSzTx/>
          <a:buFontTx/>
          <a:buNone/>
          <a:tabLst/>
          <a:defRPr kumimoji="0" lang="en-US" sz="4300" b="1" i="0" u="none" strike="noStrike" cap="none" normalizeH="0" baseline="0" smtClean="0">
            <a:ln>
              <a:noFill/>
            </a:ln>
            <a:solidFill>
              <a:srgbClr val="FF9900"/>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7270</TotalTime>
  <Words>1196</Words>
  <Application>Microsoft Office PowerPoint</Application>
  <PresentationFormat>Custom</PresentationFormat>
  <Paragraphs>42</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Times New Roman</vt:lpstr>
      <vt:lpstr>Wingdings</vt:lpstr>
      <vt:lpstr>Default Design</vt:lpstr>
      <vt:lpstr>Effects of a Large-Scale Natural Sediment Addition Event on Macroinvertebrate Communities in NE Salt Marshes  Chloe Brownlie and Dr. Gregg Moore Department of Biological Sciences, University of New Hampshire</vt:lpstr>
    </vt:vector>
  </TitlesOfParts>
  <Company>Graphicsland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poster example</dc:title>
  <dc:subject>Free Research Poster</dc:subject>
  <dc:creator>Graphicsland/MakeSigns.com</dc:creator>
  <cp:keywords>scientific, research, template, custom, poster, presentation, symposium, printing, PowerPoint, create, design, example, sample, download</cp:keywords>
  <dc:description>These templates are offered for free to help your create a poster ranging from nursing research posters to psychology research posters.</dc:description>
  <cp:lastModifiedBy>Chloe Brownlie</cp:lastModifiedBy>
  <cp:revision>320</cp:revision>
  <cp:lastPrinted>2014-02-24T14:53:09Z</cp:lastPrinted>
  <dcterms:created xsi:type="dcterms:W3CDTF">2004-07-26T21:45:23Z</dcterms:created>
  <dcterms:modified xsi:type="dcterms:W3CDTF">2020-04-17T21:14:19Z</dcterms:modified>
  <cp:category>science research poster</cp:category>
</cp:coreProperties>
</file>