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8404800" cx="51206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000000"/>
          </p15:clr>
        </p15:guide>
        <p15:guide id="2" pos="1612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612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840480" y="6285235"/>
            <a:ext cx="43525440" cy="13370560"/>
          </a:xfrm>
          <a:prstGeom prst="rect">
            <a:avLst/>
          </a:prstGeom>
          <a:noFill/>
          <a:ln>
            <a:noFill/>
          </a:ln>
        </p:spPr>
        <p:txBody>
          <a:bodyPr anchorCtr="0" anchor="b" bIns="53325" lIns="106650" spcFirstLastPara="1" rIns="106650" wrap="square" tIns="53325">
            <a:normAutofit/>
          </a:bodyPr>
          <a:lstStyle>
            <a:lvl1pPr lvl="0" algn="ctr">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400800" y="20171415"/>
            <a:ext cx="38404800" cy="9272267"/>
          </a:xfrm>
          <a:prstGeom prst="rect">
            <a:avLst/>
          </a:prstGeom>
          <a:noFill/>
          <a:ln>
            <a:noFill/>
          </a:ln>
        </p:spPr>
        <p:txBody>
          <a:bodyPr anchorCtr="0" anchor="t" bIns="53325" lIns="106650" spcFirstLastPara="1" rIns="106650" wrap="square" tIns="53325">
            <a:normAutofit/>
          </a:bodyPr>
          <a:lstStyle>
            <a:lvl1pPr lvl="0" algn="ctr">
              <a:lnSpc>
                <a:spcPct val="90000"/>
              </a:lnSpc>
              <a:spcBef>
                <a:spcPts val="4900"/>
              </a:spcBef>
              <a:spcAft>
                <a:spcPts val="0"/>
              </a:spcAft>
              <a:buClr>
                <a:schemeClr val="dk1"/>
              </a:buClr>
              <a:buSzPts val="11800"/>
              <a:buNone/>
              <a:defRPr sz="11800"/>
            </a:lvl1pPr>
            <a:lvl2pPr lvl="1" algn="ctr">
              <a:lnSpc>
                <a:spcPct val="90000"/>
              </a:lnSpc>
              <a:spcBef>
                <a:spcPts val="2450"/>
              </a:spcBef>
              <a:spcAft>
                <a:spcPts val="0"/>
              </a:spcAft>
              <a:buClr>
                <a:schemeClr val="dk1"/>
              </a:buClr>
              <a:buSzPts val="9800"/>
              <a:buNone/>
              <a:defRPr sz="9800"/>
            </a:lvl2pPr>
            <a:lvl3pPr lvl="2" algn="ctr">
              <a:lnSpc>
                <a:spcPct val="90000"/>
              </a:lnSpc>
              <a:spcBef>
                <a:spcPts val="2450"/>
              </a:spcBef>
              <a:spcAft>
                <a:spcPts val="0"/>
              </a:spcAft>
              <a:buClr>
                <a:schemeClr val="dk1"/>
              </a:buClr>
              <a:buSzPts val="8800"/>
              <a:buNone/>
              <a:defRPr sz="8800"/>
            </a:lvl3pPr>
            <a:lvl4pPr lvl="3" algn="ctr">
              <a:lnSpc>
                <a:spcPct val="90000"/>
              </a:lnSpc>
              <a:spcBef>
                <a:spcPts val="2450"/>
              </a:spcBef>
              <a:spcAft>
                <a:spcPts val="0"/>
              </a:spcAft>
              <a:buClr>
                <a:schemeClr val="dk1"/>
              </a:buClr>
              <a:buSzPts val="7800"/>
              <a:buNone/>
              <a:defRPr sz="7800"/>
            </a:lvl4pPr>
            <a:lvl5pPr lvl="4" algn="ctr">
              <a:lnSpc>
                <a:spcPct val="90000"/>
              </a:lnSpc>
              <a:spcBef>
                <a:spcPts val="2450"/>
              </a:spcBef>
              <a:spcAft>
                <a:spcPts val="0"/>
              </a:spcAft>
              <a:buClr>
                <a:schemeClr val="dk1"/>
              </a:buClr>
              <a:buSzPts val="7800"/>
              <a:buNone/>
              <a:defRPr sz="7800"/>
            </a:lvl5pPr>
            <a:lvl6pPr lvl="5" algn="ctr">
              <a:lnSpc>
                <a:spcPct val="90000"/>
              </a:lnSpc>
              <a:spcBef>
                <a:spcPts val="2450"/>
              </a:spcBef>
              <a:spcAft>
                <a:spcPts val="0"/>
              </a:spcAft>
              <a:buClr>
                <a:schemeClr val="dk1"/>
              </a:buClr>
              <a:buSzPts val="7800"/>
              <a:buNone/>
              <a:defRPr sz="7800"/>
            </a:lvl6pPr>
            <a:lvl7pPr lvl="6" algn="ctr">
              <a:lnSpc>
                <a:spcPct val="90000"/>
              </a:lnSpc>
              <a:spcBef>
                <a:spcPts val="2450"/>
              </a:spcBef>
              <a:spcAft>
                <a:spcPts val="0"/>
              </a:spcAft>
              <a:buClr>
                <a:schemeClr val="dk1"/>
              </a:buClr>
              <a:buSzPts val="7800"/>
              <a:buNone/>
              <a:defRPr sz="7800"/>
            </a:lvl7pPr>
            <a:lvl8pPr lvl="7" algn="ctr">
              <a:lnSpc>
                <a:spcPct val="90000"/>
              </a:lnSpc>
              <a:spcBef>
                <a:spcPts val="2450"/>
              </a:spcBef>
              <a:spcAft>
                <a:spcPts val="0"/>
              </a:spcAft>
              <a:buClr>
                <a:schemeClr val="dk1"/>
              </a:buClr>
              <a:buSzPts val="7800"/>
              <a:buNone/>
              <a:defRPr sz="7800"/>
            </a:lvl8pPr>
            <a:lvl9pPr lvl="8" algn="ctr">
              <a:lnSpc>
                <a:spcPct val="90000"/>
              </a:lnSpc>
              <a:spcBef>
                <a:spcPts val="2450"/>
              </a:spcBef>
              <a:spcAft>
                <a:spcPts val="0"/>
              </a:spcAft>
              <a:buClr>
                <a:schemeClr val="dk1"/>
              </a:buClr>
              <a:buSzPts val="7800"/>
              <a:buNone/>
              <a:defRPr sz="7800"/>
            </a:lvl9pPr>
          </a:lstStyle>
          <a:p/>
        </p:txBody>
      </p:sp>
      <p:sp>
        <p:nvSpPr>
          <p:cNvPr id="14" name="Google Shape;14;p2"/>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3520440" y="2044709"/>
            <a:ext cx="44165520" cy="7423154"/>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3419453" y="324490"/>
            <a:ext cx="24367494" cy="4416552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1" name="Google Shape;71;p11"/>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5892125" y="12797159"/>
            <a:ext cx="32546294" cy="11041380"/>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489325" y="2075819"/>
            <a:ext cx="32546294" cy="3248406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7" name="Google Shape;77;p12"/>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3520440" y="2044709"/>
            <a:ext cx="44165520" cy="7423154"/>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3520440" y="10223503"/>
            <a:ext cx="44165520" cy="24367494"/>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20" name="Google Shape;20;p3"/>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93772" y="9574544"/>
            <a:ext cx="44165520" cy="15975327"/>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493772" y="25701005"/>
            <a:ext cx="44165520" cy="8401047"/>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sz="11800">
                <a:solidFill>
                  <a:schemeClr val="dk1"/>
                </a:solidFill>
              </a:defRPr>
            </a:lvl1pPr>
            <a:lvl2pPr indent="-228600" lvl="1" marL="914400" algn="l">
              <a:lnSpc>
                <a:spcPct val="90000"/>
              </a:lnSpc>
              <a:spcBef>
                <a:spcPts val="2450"/>
              </a:spcBef>
              <a:spcAft>
                <a:spcPts val="0"/>
              </a:spcAft>
              <a:buClr>
                <a:srgbClr val="888888"/>
              </a:buClr>
              <a:buSzPts val="9800"/>
              <a:buNone/>
              <a:defRPr sz="9800">
                <a:solidFill>
                  <a:srgbClr val="888888"/>
                </a:solidFill>
              </a:defRPr>
            </a:lvl2pPr>
            <a:lvl3pPr indent="-228600" lvl="2" marL="1371600" algn="l">
              <a:lnSpc>
                <a:spcPct val="90000"/>
              </a:lnSpc>
              <a:spcBef>
                <a:spcPts val="2450"/>
              </a:spcBef>
              <a:spcAft>
                <a:spcPts val="0"/>
              </a:spcAft>
              <a:buClr>
                <a:srgbClr val="888888"/>
              </a:buClr>
              <a:buSzPts val="8800"/>
              <a:buNone/>
              <a:defRPr sz="8800">
                <a:solidFill>
                  <a:srgbClr val="888888"/>
                </a:solidFill>
              </a:defRPr>
            </a:lvl3pPr>
            <a:lvl4pPr indent="-228600" lvl="3" marL="1828800" algn="l">
              <a:lnSpc>
                <a:spcPct val="90000"/>
              </a:lnSpc>
              <a:spcBef>
                <a:spcPts val="2450"/>
              </a:spcBef>
              <a:spcAft>
                <a:spcPts val="0"/>
              </a:spcAft>
              <a:buClr>
                <a:srgbClr val="888888"/>
              </a:buClr>
              <a:buSzPts val="7800"/>
              <a:buNone/>
              <a:defRPr sz="7800">
                <a:solidFill>
                  <a:srgbClr val="888888"/>
                </a:solidFill>
              </a:defRPr>
            </a:lvl4pPr>
            <a:lvl5pPr indent="-228600" lvl="4" marL="2286000" algn="l">
              <a:lnSpc>
                <a:spcPct val="90000"/>
              </a:lnSpc>
              <a:spcBef>
                <a:spcPts val="2450"/>
              </a:spcBef>
              <a:spcAft>
                <a:spcPts val="0"/>
              </a:spcAft>
              <a:buClr>
                <a:srgbClr val="888888"/>
              </a:buClr>
              <a:buSzPts val="7800"/>
              <a:buNone/>
              <a:defRPr sz="7800">
                <a:solidFill>
                  <a:srgbClr val="888888"/>
                </a:solidFill>
              </a:defRPr>
            </a:lvl5pPr>
            <a:lvl6pPr indent="-228600" lvl="5" marL="2743200" algn="l">
              <a:lnSpc>
                <a:spcPct val="90000"/>
              </a:lnSpc>
              <a:spcBef>
                <a:spcPts val="2450"/>
              </a:spcBef>
              <a:spcAft>
                <a:spcPts val="0"/>
              </a:spcAft>
              <a:buClr>
                <a:srgbClr val="888888"/>
              </a:buClr>
              <a:buSzPts val="7800"/>
              <a:buNone/>
              <a:defRPr sz="7800">
                <a:solidFill>
                  <a:srgbClr val="888888"/>
                </a:solidFill>
              </a:defRPr>
            </a:lvl6pPr>
            <a:lvl7pPr indent="-228600" lvl="6" marL="3200400" algn="l">
              <a:lnSpc>
                <a:spcPct val="90000"/>
              </a:lnSpc>
              <a:spcBef>
                <a:spcPts val="2450"/>
              </a:spcBef>
              <a:spcAft>
                <a:spcPts val="0"/>
              </a:spcAft>
              <a:buClr>
                <a:srgbClr val="888888"/>
              </a:buClr>
              <a:buSzPts val="7800"/>
              <a:buNone/>
              <a:defRPr sz="7800">
                <a:solidFill>
                  <a:srgbClr val="888888"/>
                </a:solidFill>
              </a:defRPr>
            </a:lvl7pPr>
            <a:lvl8pPr indent="-228600" lvl="7" marL="3657600" algn="l">
              <a:lnSpc>
                <a:spcPct val="90000"/>
              </a:lnSpc>
              <a:spcBef>
                <a:spcPts val="2450"/>
              </a:spcBef>
              <a:spcAft>
                <a:spcPts val="0"/>
              </a:spcAft>
              <a:buClr>
                <a:srgbClr val="888888"/>
              </a:buClr>
              <a:buSzPts val="7800"/>
              <a:buNone/>
              <a:defRPr sz="7800">
                <a:solidFill>
                  <a:srgbClr val="888888"/>
                </a:solidFill>
              </a:defRPr>
            </a:lvl8pPr>
            <a:lvl9pPr indent="-228600" lvl="8" marL="4114800" algn="l">
              <a:lnSpc>
                <a:spcPct val="90000"/>
              </a:lnSpc>
              <a:spcBef>
                <a:spcPts val="2450"/>
              </a:spcBef>
              <a:spcAft>
                <a:spcPts val="0"/>
              </a:spcAft>
              <a:buClr>
                <a:srgbClr val="888888"/>
              </a:buClr>
              <a:buSzPts val="7800"/>
              <a:buNone/>
              <a:defRPr sz="7800">
                <a:solidFill>
                  <a:srgbClr val="888888"/>
                </a:solidFill>
              </a:defRPr>
            </a:lvl9pPr>
          </a:lstStyle>
          <a:p/>
        </p:txBody>
      </p:sp>
      <p:sp>
        <p:nvSpPr>
          <p:cNvPr id="26" name="Google Shape;26;p4"/>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3520440" y="2044709"/>
            <a:ext cx="44165520" cy="7423154"/>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3520440" y="10223503"/>
            <a:ext cx="21762720" cy="24367494"/>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2" name="Google Shape;32;p5"/>
          <p:cNvSpPr txBox="1"/>
          <p:nvPr>
            <p:ph idx="2" type="body"/>
          </p:nvPr>
        </p:nvSpPr>
        <p:spPr>
          <a:xfrm>
            <a:off x="25923240" y="10223503"/>
            <a:ext cx="21762720" cy="24367494"/>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3" name="Google Shape;33;p5"/>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3527110" y="2044709"/>
            <a:ext cx="44165520" cy="7423154"/>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3527116" y="9414517"/>
            <a:ext cx="21662704" cy="461390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39" name="Google Shape;39;p6"/>
          <p:cNvSpPr txBox="1"/>
          <p:nvPr>
            <p:ph idx="2" type="body"/>
          </p:nvPr>
        </p:nvSpPr>
        <p:spPr>
          <a:xfrm>
            <a:off x="3527116" y="14028420"/>
            <a:ext cx="21662704" cy="20633694"/>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0" name="Google Shape;40;p6"/>
          <p:cNvSpPr txBox="1"/>
          <p:nvPr>
            <p:ph idx="3" type="body"/>
          </p:nvPr>
        </p:nvSpPr>
        <p:spPr>
          <a:xfrm>
            <a:off x="25923243" y="9414517"/>
            <a:ext cx="21769390" cy="461390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41" name="Google Shape;41;p6"/>
          <p:cNvSpPr txBox="1"/>
          <p:nvPr>
            <p:ph idx="4" type="body"/>
          </p:nvPr>
        </p:nvSpPr>
        <p:spPr>
          <a:xfrm>
            <a:off x="25923243" y="14028420"/>
            <a:ext cx="21769390" cy="20633694"/>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2" name="Google Shape;42;p6"/>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3520440" y="2044709"/>
            <a:ext cx="44165520" cy="7423154"/>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3527110" y="2560320"/>
            <a:ext cx="16515396" cy="896112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21769390" y="5529589"/>
            <a:ext cx="25923240" cy="27292300"/>
          </a:xfrm>
          <a:prstGeom prst="rect">
            <a:avLst/>
          </a:prstGeom>
          <a:noFill/>
          <a:ln>
            <a:noFill/>
          </a:ln>
        </p:spPr>
        <p:txBody>
          <a:bodyPr anchorCtr="0" anchor="t" bIns="53325" lIns="106650" spcFirstLastPara="1" rIns="106650" wrap="square" tIns="53325">
            <a:normAutofit/>
          </a:bodyPr>
          <a:lstStyle>
            <a:lvl1pPr indent="-1225550" lvl="0" marL="457200" algn="l">
              <a:lnSpc>
                <a:spcPct val="90000"/>
              </a:lnSpc>
              <a:spcBef>
                <a:spcPts val="4900"/>
              </a:spcBef>
              <a:spcAft>
                <a:spcPts val="0"/>
              </a:spcAft>
              <a:buClr>
                <a:schemeClr val="dk1"/>
              </a:buClr>
              <a:buSzPts val="15700"/>
              <a:buChar char="•"/>
              <a:defRPr sz="15700"/>
            </a:lvl1pPr>
            <a:lvl2pPr indent="-1098550" lvl="1" marL="914400" algn="l">
              <a:lnSpc>
                <a:spcPct val="90000"/>
              </a:lnSpc>
              <a:spcBef>
                <a:spcPts val="2450"/>
              </a:spcBef>
              <a:spcAft>
                <a:spcPts val="0"/>
              </a:spcAft>
              <a:buClr>
                <a:schemeClr val="dk1"/>
              </a:buClr>
              <a:buSzPts val="13700"/>
              <a:buChar char="•"/>
              <a:defRPr sz="13700"/>
            </a:lvl2pPr>
            <a:lvl3pPr indent="-977900" lvl="2" marL="1371600" algn="l">
              <a:lnSpc>
                <a:spcPct val="90000"/>
              </a:lnSpc>
              <a:spcBef>
                <a:spcPts val="2450"/>
              </a:spcBef>
              <a:spcAft>
                <a:spcPts val="0"/>
              </a:spcAft>
              <a:buClr>
                <a:schemeClr val="dk1"/>
              </a:buClr>
              <a:buSzPts val="11800"/>
              <a:buChar char="•"/>
              <a:defRPr sz="11800"/>
            </a:lvl3pPr>
            <a:lvl4pPr indent="-850900" lvl="3" marL="1828800" algn="l">
              <a:lnSpc>
                <a:spcPct val="90000"/>
              </a:lnSpc>
              <a:spcBef>
                <a:spcPts val="2450"/>
              </a:spcBef>
              <a:spcAft>
                <a:spcPts val="0"/>
              </a:spcAft>
              <a:buClr>
                <a:schemeClr val="dk1"/>
              </a:buClr>
              <a:buSzPts val="9800"/>
              <a:buChar char="•"/>
              <a:defRPr sz="9800"/>
            </a:lvl4pPr>
            <a:lvl5pPr indent="-850900" lvl="4" marL="2286000" algn="l">
              <a:lnSpc>
                <a:spcPct val="90000"/>
              </a:lnSpc>
              <a:spcBef>
                <a:spcPts val="2450"/>
              </a:spcBef>
              <a:spcAft>
                <a:spcPts val="0"/>
              </a:spcAft>
              <a:buClr>
                <a:schemeClr val="dk1"/>
              </a:buClr>
              <a:buSzPts val="9800"/>
              <a:buChar char="•"/>
              <a:defRPr sz="9800"/>
            </a:lvl5pPr>
            <a:lvl6pPr indent="-850900" lvl="5" marL="2743200" algn="l">
              <a:lnSpc>
                <a:spcPct val="90000"/>
              </a:lnSpc>
              <a:spcBef>
                <a:spcPts val="2450"/>
              </a:spcBef>
              <a:spcAft>
                <a:spcPts val="0"/>
              </a:spcAft>
              <a:buClr>
                <a:schemeClr val="dk1"/>
              </a:buClr>
              <a:buSzPts val="9800"/>
              <a:buChar char="•"/>
              <a:defRPr sz="9800"/>
            </a:lvl6pPr>
            <a:lvl7pPr indent="-850900" lvl="6" marL="3200400" algn="l">
              <a:lnSpc>
                <a:spcPct val="90000"/>
              </a:lnSpc>
              <a:spcBef>
                <a:spcPts val="2450"/>
              </a:spcBef>
              <a:spcAft>
                <a:spcPts val="0"/>
              </a:spcAft>
              <a:buClr>
                <a:schemeClr val="dk1"/>
              </a:buClr>
              <a:buSzPts val="9800"/>
              <a:buChar char="•"/>
              <a:defRPr sz="9800"/>
            </a:lvl7pPr>
            <a:lvl8pPr indent="-850900" lvl="7" marL="3657600" algn="l">
              <a:lnSpc>
                <a:spcPct val="90000"/>
              </a:lnSpc>
              <a:spcBef>
                <a:spcPts val="2450"/>
              </a:spcBef>
              <a:spcAft>
                <a:spcPts val="0"/>
              </a:spcAft>
              <a:buClr>
                <a:schemeClr val="dk1"/>
              </a:buClr>
              <a:buSzPts val="9800"/>
              <a:buChar char="•"/>
              <a:defRPr sz="9800"/>
            </a:lvl8pPr>
            <a:lvl9pPr indent="-850900" lvl="8" marL="4114800" algn="l">
              <a:lnSpc>
                <a:spcPct val="90000"/>
              </a:lnSpc>
              <a:spcBef>
                <a:spcPts val="2450"/>
              </a:spcBef>
              <a:spcAft>
                <a:spcPts val="0"/>
              </a:spcAft>
              <a:buClr>
                <a:schemeClr val="dk1"/>
              </a:buClr>
              <a:buSzPts val="9800"/>
              <a:buChar char="•"/>
              <a:defRPr sz="9800"/>
            </a:lvl9pPr>
          </a:lstStyle>
          <a:p/>
        </p:txBody>
      </p:sp>
      <p:sp>
        <p:nvSpPr>
          <p:cNvPr id="57" name="Google Shape;57;p9"/>
          <p:cNvSpPr txBox="1"/>
          <p:nvPr>
            <p:ph idx="2" type="body"/>
          </p:nvPr>
        </p:nvSpPr>
        <p:spPr>
          <a:xfrm>
            <a:off x="3527110" y="11521441"/>
            <a:ext cx="16515396" cy="21344894"/>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58" name="Google Shape;58;p9"/>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3527110" y="2560320"/>
            <a:ext cx="16515396" cy="896112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21769390" y="5529589"/>
            <a:ext cx="25923240" cy="27292300"/>
          </a:xfrm>
          <a:prstGeom prst="rect">
            <a:avLst/>
          </a:prstGeom>
          <a:noFill/>
          <a:ln>
            <a:noFill/>
          </a:ln>
        </p:spPr>
      </p:sp>
      <p:sp>
        <p:nvSpPr>
          <p:cNvPr id="64" name="Google Shape;64;p10"/>
          <p:cNvSpPr txBox="1"/>
          <p:nvPr>
            <p:ph idx="1" type="body"/>
          </p:nvPr>
        </p:nvSpPr>
        <p:spPr>
          <a:xfrm>
            <a:off x="3527110" y="11521441"/>
            <a:ext cx="16515396" cy="21344894"/>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65" name="Google Shape;65;p10"/>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520440" y="2044709"/>
            <a:ext cx="44165520" cy="7423154"/>
          </a:xfrm>
          <a:prstGeom prst="rect">
            <a:avLst/>
          </a:prstGeom>
          <a:noFill/>
          <a:ln>
            <a:noFill/>
          </a:ln>
        </p:spPr>
        <p:txBody>
          <a:bodyPr anchorCtr="0" anchor="ctr" bIns="53325" lIns="106650" spcFirstLastPara="1" rIns="106650" wrap="square" tIns="53325">
            <a:normAutofit/>
          </a:bodyPr>
          <a:lstStyle>
            <a:lvl1pPr lvl="0" marR="0" rtl="0" algn="l">
              <a:lnSpc>
                <a:spcPct val="90000"/>
              </a:lnSpc>
              <a:spcBef>
                <a:spcPts val="0"/>
              </a:spcBef>
              <a:spcAft>
                <a:spcPts val="0"/>
              </a:spcAft>
              <a:buClr>
                <a:schemeClr val="dk1"/>
              </a:buClr>
              <a:buSzPts val="21600"/>
              <a:buFont typeface="Calibri"/>
              <a:buNone/>
              <a:defRPr b="0" i="0" sz="21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3520440" y="10223503"/>
            <a:ext cx="44165520" cy="24367494"/>
          </a:xfrm>
          <a:prstGeom prst="rect">
            <a:avLst/>
          </a:prstGeom>
          <a:noFill/>
          <a:ln>
            <a:noFill/>
          </a:ln>
        </p:spPr>
        <p:txBody>
          <a:bodyPr anchorCtr="0" anchor="t" bIns="53325" lIns="106650" spcFirstLastPara="1" rIns="106650" wrap="square" tIns="53325">
            <a:normAutofit/>
          </a:bodyPr>
          <a:lstStyle>
            <a:lvl1pPr indent="-1098550" lvl="0" marL="457200" marR="0" rtl="0" algn="l">
              <a:lnSpc>
                <a:spcPct val="90000"/>
              </a:lnSpc>
              <a:spcBef>
                <a:spcPts val="490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77900" lvl="1" marL="914400" marR="0" rtl="0" algn="l">
              <a:lnSpc>
                <a:spcPct val="90000"/>
              </a:lnSpc>
              <a:spcBef>
                <a:spcPts val="2450"/>
              </a:spcBef>
              <a:spcAft>
                <a:spcPts val="0"/>
              </a:spcAft>
              <a:buClr>
                <a:schemeClr val="dk1"/>
              </a:buClr>
              <a:buSzPts val="11800"/>
              <a:buFont typeface="Arial"/>
              <a:buChar char="•"/>
              <a:defRPr b="0" i="0" sz="11800" u="none" cap="none" strike="noStrike">
                <a:solidFill>
                  <a:schemeClr val="dk1"/>
                </a:solidFill>
                <a:latin typeface="Calibri"/>
                <a:ea typeface="Calibri"/>
                <a:cs typeface="Calibri"/>
                <a:sym typeface="Calibri"/>
              </a:defRPr>
            </a:lvl2pPr>
            <a:lvl3pPr indent="-850900" lvl="2" marL="1371600" marR="0" rtl="0" algn="l">
              <a:lnSpc>
                <a:spcPct val="90000"/>
              </a:lnSpc>
              <a:spcBef>
                <a:spcPts val="2450"/>
              </a:spcBef>
              <a:spcAft>
                <a:spcPts val="0"/>
              </a:spcAft>
              <a:buClr>
                <a:schemeClr val="dk1"/>
              </a:buClr>
              <a:buSzPts val="9800"/>
              <a:buFont typeface="Arial"/>
              <a:buChar char="•"/>
              <a:defRPr b="0" i="0" sz="9800" u="none" cap="none" strike="noStrike">
                <a:solidFill>
                  <a:schemeClr val="dk1"/>
                </a:solidFill>
                <a:latin typeface="Calibri"/>
                <a:ea typeface="Calibri"/>
                <a:cs typeface="Calibri"/>
                <a:sym typeface="Calibri"/>
              </a:defRPr>
            </a:lvl3pPr>
            <a:lvl4pPr indent="-787400" lvl="3" marL="1828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4pPr>
            <a:lvl5pPr indent="-787400" lvl="4" marL="22860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5pPr>
            <a:lvl6pPr indent="-787400" lvl="5" marL="27432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6pPr>
            <a:lvl7pPr indent="-787400" lvl="6" marL="32004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7pPr>
            <a:lvl8pPr indent="-787400" lvl="7" marL="36576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8pPr>
            <a:lvl9pPr indent="-787400" lvl="8" marL="4114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3520440" y="35595569"/>
            <a:ext cx="11521440" cy="2044700"/>
          </a:xfrm>
          <a:prstGeom prst="rect">
            <a:avLst/>
          </a:prstGeom>
          <a:noFill/>
          <a:ln>
            <a:noFill/>
          </a:ln>
        </p:spPr>
        <p:txBody>
          <a:bodyPr anchorCtr="0" anchor="ctr" bIns="53325" lIns="106650" spcFirstLastPara="1" rIns="106650" wrap="square" tIns="53325">
            <a:noAutofit/>
          </a:bodyPr>
          <a:lstStyle>
            <a:lvl1pPr lvl="0" marR="0" rtl="0" algn="l">
              <a:spcBef>
                <a:spcPts val="0"/>
              </a:spcBef>
              <a:spcAft>
                <a:spcPts val="0"/>
              </a:spcAft>
              <a:buSzPts val="1400"/>
              <a:buNone/>
              <a:defRPr b="0" i="0" sz="5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6962120" y="35595569"/>
            <a:ext cx="17282160" cy="2044700"/>
          </a:xfrm>
          <a:prstGeom prst="rect">
            <a:avLst/>
          </a:prstGeom>
          <a:noFill/>
          <a:ln>
            <a:noFill/>
          </a:ln>
        </p:spPr>
        <p:txBody>
          <a:bodyPr anchorCtr="0" anchor="ctr" bIns="53325" lIns="106650" spcFirstLastPara="1" rIns="106650" wrap="square" tIns="53325">
            <a:noAutofit/>
          </a:bodyPr>
          <a:lstStyle>
            <a:lvl1pPr lvl="0" marR="0" rtl="0" algn="ctr">
              <a:spcBef>
                <a:spcPts val="0"/>
              </a:spcBef>
              <a:spcAft>
                <a:spcPts val="0"/>
              </a:spcAft>
              <a:buSzPts val="1400"/>
              <a:buNone/>
              <a:defRPr b="0" i="0" sz="5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6164520" y="35595569"/>
            <a:ext cx="11521440" cy="2044700"/>
          </a:xfrm>
          <a:prstGeom prst="rect">
            <a:avLst/>
          </a:prstGeom>
          <a:noFill/>
          <a:ln>
            <a:noFill/>
          </a:ln>
        </p:spPr>
        <p:txBody>
          <a:bodyPr anchorCtr="0" anchor="ctr" bIns="53325" lIns="106650" spcFirstLastPara="1" rIns="106650" wrap="square" tIns="53325">
            <a:noAutofit/>
          </a:bodyPr>
          <a:lstStyle>
            <a:lvl1pPr indent="0" lvl="0" marL="0" marR="0" rtl="0" algn="r">
              <a:spcBef>
                <a:spcPts val="0"/>
              </a:spcBef>
              <a:buNone/>
              <a:defRPr b="0" i="0" sz="5900" u="none" cap="none" strike="noStrike">
                <a:solidFill>
                  <a:srgbClr val="888888"/>
                </a:solidFill>
                <a:latin typeface="Calibri"/>
                <a:ea typeface="Calibri"/>
                <a:cs typeface="Calibri"/>
                <a:sym typeface="Calibri"/>
              </a:defRPr>
            </a:lvl1pPr>
            <a:lvl2pPr indent="0" lvl="1" marL="0" marR="0" rtl="0" algn="r">
              <a:spcBef>
                <a:spcPts val="0"/>
              </a:spcBef>
              <a:buNone/>
              <a:defRPr b="0" i="0" sz="5900" u="none" cap="none" strike="noStrike">
                <a:solidFill>
                  <a:srgbClr val="888888"/>
                </a:solidFill>
                <a:latin typeface="Calibri"/>
                <a:ea typeface="Calibri"/>
                <a:cs typeface="Calibri"/>
                <a:sym typeface="Calibri"/>
              </a:defRPr>
            </a:lvl2pPr>
            <a:lvl3pPr indent="0" lvl="2" marL="0" marR="0" rtl="0" algn="r">
              <a:spcBef>
                <a:spcPts val="0"/>
              </a:spcBef>
              <a:buNone/>
              <a:defRPr b="0" i="0" sz="5900" u="none" cap="none" strike="noStrike">
                <a:solidFill>
                  <a:srgbClr val="888888"/>
                </a:solidFill>
                <a:latin typeface="Calibri"/>
                <a:ea typeface="Calibri"/>
                <a:cs typeface="Calibri"/>
                <a:sym typeface="Calibri"/>
              </a:defRPr>
            </a:lvl3pPr>
            <a:lvl4pPr indent="0" lvl="3" marL="0" marR="0" rtl="0" algn="r">
              <a:spcBef>
                <a:spcPts val="0"/>
              </a:spcBef>
              <a:buNone/>
              <a:defRPr b="0" i="0" sz="5900" u="none" cap="none" strike="noStrike">
                <a:solidFill>
                  <a:srgbClr val="888888"/>
                </a:solidFill>
                <a:latin typeface="Calibri"/>
                <a:ea typeface="Calibri"/>
                <a:cs typeface="Calibri"/>
                <a:sym typeface="Calibri"/>
              </a:defRPr>
            </a:lvl4pPr>
            <a:lvl5pPr indent="0" lvl="4" marL="0" marR="0" rtl="0" algn="r">
              <a:spcBef>
                <a:spcPts val="0"/>
              </a:spcBef>
              <a:buNone/>
              <a:defRPr b="0" i="0" sz="5900" u="none" cap="none" strike="noStrike">
                <a:solidFill>
                  <a:srgbClr val="888888"/>
                </a:solidFill>
                <a:latin typeface="Calibri"/>
                <a:ea typeface="Calibri"/>
                <a:cs typeface="Calibri"/>
                <a:sym typeface="Calibri"/>
              </a:defRPr>
            </a:lvl5pPr>
            <a:lvl6pPr indent="0" lvl="5" marL="0" marR="0" rtl="0" algn="r">
              <a:spcBef>
                <a:spcPts val="0"/>
              </a:spcBef>
              <a:buNone/>
              <a:defRPr b="0" i="0" sz="5900" u="none" cap="none" strike="noStrike">
                <a:solidFill>
                  <a:srgbClr val="888888"/>
                </a:solidFill>
                <a:latin typeface="Calibri"/>
                <a:ea typeface="Calibri"/>
                <a:cs typeface="Calibri"/>
                <a:sym typeface="Calibri"/>
              </a:defRPr>
            </a:lvl6pPr>
            <a:lvl7pPr indent="0" lvl="6" marL="0" marR="0" rtl="0" algn="r">
              <a:spcBef>
                <a:spcPts val="0"/>
              </a:spcBef>
              <a:buNone/>
              <a:defRPr b="0" i="0" sz="5900" u="none" cap="none" strike="noStrike">
                <a:solidFill>
                  <a:srgbClr val="888888"/>
                </a:solidFill>
                <a:latin typeface="Calibri"/>
                <a:ea typeface="Calibri"/>
                <a:cs typeface="Calibri"/>
                <a:sym typeface="Calibri"/>
              </a:defRPr>
            </a:lvl7pPr>
            <a:lvl8pPr indent="0" lvl="7" marL="0" marR="0" rtl="0" algn="r">
              <a:spcBef>
                <a:spcPts val="0"/>
              </a:spcBef>
              <a:buNone/>
              <a:defRPr b="0" i="0" sz="5900" u="none" cap="none" strike="noStrike">
                <a:solidFill>
                  <a:srgbClr val="888888"/>
                </a:solidFill>
                <a:latin typeface="Calibri"/>
                <a:ea typeface="Calibri"/>
                <a:cs typeface="Calibri"/>
                <a:sym typeface="Calibri"/>
              </a:defRPr>
            </a:lvl8pPr>
            <a:lvl9pPr indent="0" lvl="8" marL="0" marR="0" rtl="0" algn="r">
              <a:spcBef>
                <a:spcPts val="0"/>
              </a:spcBef>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15.jpg"/><Relationship Id="rId13" Type="http://schemas.openxmlformats.org/officeDocument/2006/relationships/image" Target="../media/image9.jp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4.jpg"/><Relationship Id="rId15" Type="http://schemas.openxmlformats.org/officeDocument/2006/relationships/image" Target="../media/image6.png"/><Relationship Id="rId14" Type="http://schemas.openxmlformats.org/officeDocument/2006/relationships/image" Target="../media/image2.png"/><Relationship Id="rId17" Type="http://schemas.openxmlformats.org/officeDocument/2006/relationships/image" Target="../media/image1.png"/><Relationship Id="rId16" Type="http://schemas.openxmlformats.org/officeDocument/2006/relationships/image" Target="../media/image11.jpg"/><Relationship Id="rId5" Type="http://schemas.openxmlformats.org/officeDocument/2006/relationships/image" Target="../media/image7.pn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sp>
        <p:nvSpPr>
          <p:cNvPr id="84" name="Google Shape;84;p13"/>
          <p:cNvSpPr txBox="1"/>
          <p:nvPr/>
        </p:nvSpPr>
        <p:spPr>
          <a:xfrm>
            <a:off x="431275" y="17169900"/>
            <a:ext cx="12826800" cy="88848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457200" lvl="0" marL="0" marR="0" rtl="0" algn="l">
              <a:lnSpc>
                <a:spcPct val="90000"/>
              </a:lnSpc>
              <a:spcBef>
                <a:spcPts val="0"/>
              </a:spcBef>
              <a:spcAft>
                <a:spcPts val="0"/>
              </a:spcAft>
              <a:buClr>
                <a:schemeClr val="dk1"/>
              </a:buClr>
              <a:buSzPts val="3700"/>
              <a:buFont typeface="Arial"/>
              <a:buNone/>
            </a:pPr>
            <a:r>
              <a:t/>
            </a:r>
            <a:endParaRPr sz="4700">
              <a:solidFill>
                <a:schemeClr val="dk1"/>
              </a:solidFill>
              <a:latin typeface="Cambria"/>
              <a:ea typeface="Cambria"/>
              <a:cs typeface="Cambria"/>
              <a:sym typeface="Cambria"/>
            </a:endParaRPr>
          </a:p>
        </p:txBody>
      </p:sp>
      <p:sp>
        <p:nvSpPr>
          <p:cNvPr id="85" name="Google Shape;85;p13"/>
          <p:cNvSpPr txBox="1"/>
          <p:nvPr/>
        </p:nvSpPr>
        <p:spPr>
          <a:xfrm>
            <a:off x="13738150" y="17185550"/>
            <a:ext cx="23512500" cy="88659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sz="3700" u="none">
              <a:solidFill>
                <a:schemeClr val="dk1"/>
              </a:solidFill>
              <a:latin typeface="Cambria"/>
              <a:ea typeface="Cambria"/>
              <a:cs typeface="Cambria"/>
              <a:sym typeface="Cambria"/>
            </a:endParaRPr>
          </a:p>
        </p:txBody>
      </p:sp>
      <p:sp>
        <p:nvSpPr>
          <p:cNvPr id="86" name="Google Shape;86;p13"/>
          <p:cNvSpPr txBox="1"/>
          <p:nvPr>
            <p:ph type="ctrTitle"/>
          </p:nvPr>
        </p:nvSpPr>
        <p:spPr>
          <a:xfrm>
            <a:off x="431275" y="609600"/>
            <a:ext cx="50326200" cy="4605900"/>
          </a:xfrm>
          <a:prstGeom prst="rect">
            <a:avLst/>
          </a:prstGeom>
          <a:solidFill>
            <a:srgbClr val="002060"/>
          </a:solidFill>
          <a:ln cap="flat" cmpd="sng" w="101600">
            <a:solidFill>
              <a:srgbClr val="D9D9D9"/>
            </a:solidFill>
            <a:prstDash val="solid"/>
            <a:miter lim="800000"/>
            <a:headEnd len="sm" w="sm" type="none"/>
            <a:tailEnd len="sm" w="sm" type="none"/>
          </a:ln>
        </p:spPr>
        <p:txBody>
          <a:bodyPr anchorCtr="0" anchor="ctr" bIns="53325" lIns="106650" spcFirstLastPara="1" rIns="106650" wrap="square" tIns="53325">
            <a:normAutofit/>
          </a:bodyPr>
          <a:lstStyle/>
          <a:p>
            <a:pPr indent="0" lvl="0" marL="0" rtl="0" algn="ctr">
              <a:lnSpc>
                <a:spcPct val="90000"/>
              </a:lnSpc>
              <a:spcBef>
                <a:spcPts val="0"/>
              </a:spcBef>
              <a:spcAft>
                <a:spcPts val="0"/>
              </a:spcAft>
              <a:buClr>
                <a:schemeClr val="lt1"/>
              </a:buClr>
              <a:buSzPts val="8400"/>
              <a:buFont typeface="Cambria"/>
              <a:buNone/>
            </a:pPr>
            <a:r>
              <a:rPr lang="en-US" sz="8400">
                <a:solidFill>
                  <a:srgbClr val="EFEFEF"/>
                </a:solidFill>
                <a:latin typeface="Cambria"/>
                <a:ea typeface="Cambria"/>
                <a:cs typeface="Cambria"/>
                <a:sym typeface="Cambria"/>
              </a:rPr>
              <a:t>UNH Precision Racing ~ Powertrain Team</a:t>
            </a:r>
            <a:br>
              <a:rPr lang="en-US" sz="8400">
                <a:solidFill>
                  <a:srgbClr val="EFEFEF"/>
                </a:solidFill>
                <a:latin typeface="Cambria"/>
                <a:ea typeface="Cambria"/>
                <a:cs typeface="Cambria"/>
                <a:sym typeface="Cambria"/>
              </a:rPr>
            </a:br>
            <a:r>
              <a:rPr lang="en-US" sz="5800" u="sng">
                <a:solidFill>
                  <a:srgbClr val="EFEFEF"/>
                </a:solidFill>
                <a:latin typeface="Cambria"/>
                <a:ea typeface="Cambria"/>
                <a:cs typeface="Cambria"/>
                <a:sym typeface="Cambria"/>
              </a:rPr>
              <a:t>Jonathan Dean, Sam Harms, Matt McCoy, Josh Lesniak, Joe Aubut</a:t>
            </a:r>
            <a:br>
              <a:rPr lang="en-US" sz="5600">
                <a:solidFill>
                  <a:srgbClr val="EFEFEF"/>
                </a:solidFill>
                <a:latin typeface="Cambria"/>
                <a:ea typeface="Cambria"/>
                <a:cs typeface="Cambria"/>
                <a:sym typeface="Cambria"/>
              </a:rPr>
            </a:br>
            <a:r>
              <a:rPr i="1" lang="en-US" sz="5600">
                <a:solidFill>
                  <a:srgbClr val="EFEFEF"/>
                </a:solidFill>
                <a:latin typeface="Cambria"/>
                <a:ea typeface="Cambria"/>
                <a:cs typeface="Cambria"/>
                <a:sym typeface="Cambria"/>
              </a:rPr>
              <a:t>College of Engineering and Physical Sciences, University of New Hampshire, Durham, NH 03824</a:t>
            </a:r>
            <a:endParaRPr i="1" sz="5600">
              <a:solidFill>
                <a:srgbClr val="EFEFEF"/>
              </a:solidFill>
              <a:latin typeface="Cambria"/>
              <a:ea typeface="Cambria"/>
              <a:cs typeface="Cambria"/>
              <a:sym typeface="Cambria"/>
            </a:endParaRPr>
          </a:p>
          <a:p>
            <a:pPr indent="0" lvl="0" marL="0" rtl="0" algn="ctr">
              <a:lnSpc>
                <a:spcPct val="90000"/>
              </a:lnSpc>
              <a:spcBef>
                <a:spcPts val="0"/>
              </a:spcBef>
              <a:spcAft>
                <a:spcPts val="0"/>
              </a:spcAft>
              <a:buClr>
                <a:schemeClr val="lt1"/>
              </a:buClr>
              <a:buSzPts val="8400"/>
              <a:buFont typeface="Cambria"/>
              <a:buNone/>
            </a:pPr>
            <a:r>
              <a:rPr i="1" lang="en-US" sz="5600">
                <a:solidFill>
                  <a:srgbClr val="EFEFEF"/>
                </a:solidFill>
                <a:latin typeface="Cambria"/>
                <a:ea typeface="Cambria"/>
                <a:cs typeface="Cambria"/>
                <a:sym typeface="Cambria"/>
              </a:rPr>
              <a:t>Faculty Advisors - Elvis Marin, </a:t>
            </a:r>
            <a:r>
              <a:rPr i="1" lang="en-US" sz="5600">
                <a:solidFill>
                  <a:srgbClr val="EFEFEF"/>
                </a:solidFill>
                <a:latin typeface="Cambria"/>
                <a:ea typeface="Cambria"/>
                <a:cs typeface="Cambria"/>
                <a:sym typeface="Cambria"/>
              </a:rPr>
              <a:t>Juan Carlos Cuevas Bautista</a:t>
            </a:r>
            <a:endParaRPr i="1" sz="5600">
              <a:solidFill>
                <a:srgbClr val="EFEFEF"/>
              </a:solidFill>
              <a:latin typeface="Cambria"/>
              <a:ea typeface="Cambria"/>
              <a:cs typeface="Cambria"/>
              <a:sym typeface="Cambria"/>
            </a:endParaRPr>
          </a:p>
        </p:txBody>
      </p:sp>
      <p:sp>
        <p:nvSpPr>
          <p:cNvPr id="87" name="Google Shape;87;p13"/>
          <p:cNvSpPr txBox="1"/>
          <p:nvPr/>
        </p:nvSpPr>
        <p:spPr>
          <a:xfrm>
            <a:off x="431200" y="7000075"/>
            <a:ext cx="12826800" cy="87444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457200" lvl="0" marL="0" marR="0" rtl="0" algn="l">
              <a:lnSpc>
                <a:spcPct val="110000"/>
              </a:lnSpc>
              <a:spcBef>
                <a:spcPts val="0"/>
              </a:spcBef>
              <a:spcAft>
                <a:spcPts val="0"/>
              </a:spcAft>
              <a:buClr>
                <a:schemeClr val="dk1"/>
              </a:buClr>
              <a:buSzPts val="3700"/>
              <a:buFont typeface="Arial"/>
              <a:buNone/>
            </a:pPr>
            <a:r>
              <a:rPr lang="en-US" sz="4500">
                <a:solidFill>
                  <a:schemeClr val="dk1"/>
                </a:solidFill>
                <a:latin typeface="Cambria"/>
                <a:ea typeface="Cambria"/>
                <a:cs typeface="Cambria"/>
                <a:sym typeface="Cambria"/>
              </a:rPr>
              <a:t>As </a:t>
            </a:r>
            <a:r>
              <a:rPr lang="en-US" sz="4500">
                <a:solidFill>
                  <a:schemeClr val="dk1"/>
                </a:solidFill>
                <a:latin typeface="Cambria"/>
                <a:ea typeface="Cambria"/>
                <a:cs typeface="Cambria"/>
                <a:sym typeface="Cambria"/>
              </a:rPr>
              <a:t>UNH Precision Racing’s Powertrain Team, our goal is to develop an engine and drivetrain system for ⅔ scale Formula-style race car to compete in a competition held by the Society of Automotive Engineers (SAE) in Michigan this May.</a:t>
            </a:r>
            <a:endParaRPr sz="4500">
              <a:solidFill>
                <a:schemeClr val="dk1"/>
              </a:solidFill>
              <a:latin typeface="Cambria"/>
              <a:ea typeface="Cambria"/>
              <a:cs typeface="Cambria"/>
              <a:sym typeface="Cambria"/>
            </a:endParaRPr>
          </a:p>
          <a:p>
            <a:pPr indent="457200" lvl="0" marL="0" marR="0" rtl="0" algn="l">
              <a:lnSpc>
                <a:spcPct val="110000"/>
              </a:lnSpc>
              <a:spcBef>
                <a:spcPts val="0"/>
              </a:spcBef>
              <a:spcAft>
                <a:spcPts val="0"/>
              </a:spcAft>
              <a:buClr>
                <a:schemeClr val="dk1"/>
              </a:buClr>
              <a:buSzPts val="3700"/>
              <a:buFont typeface="Arial"/>
              <a:buNone/>
            </a:pPr>
            <a:r>
              <a:rPr lang="en-US" sz="4500">
                <a:solidFill>
                  <a:schemeClr val="dk1"/>
                </a:solidFill>
                <a:latin typeface="Cambria"/>
                <a:ea typeface="Cambria"/>
                <a:cs typeface="Cambria"/>
                <a:sym typeface="Cambria"/>
              </a:rPr>
              <a:t>Our project, guided by the specifications listed in the SAE competition rulebook, is presented under the premise that the vehicle will be sold and marketed as a “weekend warrior” race car for a novice to intermediate driver, so our design focuses on reliability, ease of maintenance, and safety.</a:t>
            </a:r>
            <a:endParaRPr sz="4500">
              <a:solidFill>
                <a:schemeClr val="dk1"/>
              </a:solidFill>
              <a:latin typeface="Cambria"/>
              <a:ea typeface="Cambria"/>
              <a:cs typeface="Cambria"/>
              <a:sym typeface="Cambria"/>
            </a:endParaRPr>
          </a:p>
        </p:txBody>
      </p:sp>
      <p:sp>
        <p:nvSpPr>
          <p:cNvPr id="88" name="Google Shape;88;p13"/>
          <p:cNvSpPr txBox="1"/>
          <p:nvPr/>
        </p:nvSpPr>
        <p:spPr>
          <a:xfrm>
            <a:off x="431250" y="15948450"/>
            <a:ext cx="12826800" cy="10653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6300"/>
              <a:buFont typeface="Arial"/>
              <a:buNone/>
            </a:pPr>
            <a:r>
              <a:rPr b="0" i="0" lang="en-US" sz="5000" u="none" cap="none" strike="noStrike">
                <a:solidFill>
                  <a:schemeClr val="lt1"/>
                </a:solidFill>
                <a:latin typeface="Cambria"/>
                <a:ea typeface="Cambria"/>
                <a:cs typeface="Cambria"/>
                <a:sym typeface="Cambria"/>
              </a:rPr>
              <a:t> </a:t>
            </a:r>
            <a:r>
              <a:rPr lang="en-US" sz="5000">
                <a:solidFill>
                  <a:schemeClr val="lt1"/>
                </a:solidFill>
                <a:latin typeface="Cambria"/>
                <a:ea typeface="Cambria"/>
                <a:cs typeface="Cambria"/>
                <a:sym typeface="Cambria"/>
              </a:rPr>
              <a:t>Powertrain System - Isometric View</a:t>
            </a:r>
            <a:endParaRPr sz="5000"/>
          </a:p>
        </p:txBody>
      </p:sp>
      <p:sp>
        <p:nvSpPr>
          <p:cNvPr id="89" name="Google Shape;89;p13"/>
          <p:cNvSpPr txBox="1"/>
          <p:nvPr/>
        </p:nvSpPr>
        <p:spPr>
          <a:xfrm>
            <a:off x="431100" y="27361975"/>
            <a:ext cx="12826800" cy="105792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rmAutofit/>
          </a:bodyPr>
          <a:lstStyle/>
          <a:p>
            <a:pPr indent="-514350" lvl="0" marL="628650" rtl="0" algn="l">
              <a:lnSpc>
                <a:spcPct val="90000"/>
              </a:lnSpc>
              <a:spcBef>
                <a:spcPts val="0"/>
              </a:spcBef>
              <a:spcAft>
                <a:spcPts val="0"/>
              </a:spcAft>
              <a:buClr>
                <a:schemeClr val="dk1"/>
              </a:buClr>
              <a:buSzPts val="4500"/>
              <a:buFont typeface="Cambria"/>
              <a:buChar char="❏"/>
            </a:pPr>
            <a:r>
              <a:rPr lang="en-US" sz="4500">
                <a:solidFill>
                  <a:schemeClr val="dk1"/>
                </a:solidFill>
                <a:latin typeface="Cambria"/>
                <a:ea typeface="Cambria"/>
                <a:cs typeface="Cambria"/>
                <a:sym typeface="Cambria"/>
              </a:rPr>
              <a:t>Drivetrain completely isolated from chassis by plastics to reduce vibration-based wear</a:t>
            </a:r>
            <a:endParaRPr sz="4500">
              <a:solidFill>
                <a:schemeClr val="dk1"/>
              </a:solidFill>
              <a:latin typeface="Cambria"/>
              <a:ea typeface="Cambria"/>
              <a:cs typeface="Cambria"/>
              <a:sym typeface="Cambria"/>
            </a:endParaRPr>
          </a:p>
          <a:p>
            <a:pPr indent="-514350" lvl="0" marL="628650" rtl="0" algn="l">
              <a:lnSpc>
                <a:spcPct val="90000"/>
              </a:lnSpc>
              <a:spcBef>
                <a:spcPts val="0"/>
              </a:spcBef>
              <a:spcAft>
                <a:spcPts val="0"/>
              </a:spcAft>
              <a:buClr>
                <a:schemeClr val="dk1"/>
              </a:buClr>
              <a:buSzPts val="4500"/>
              <a:buFont typeface="Cambria"/>
              <a:buChar char="❏"/>
            </a:pPr>
            <a:r>
              <a:rPr lang="en-US" sz="4500">
                <a:solidFill>
                  <a:schemeClr val="dk1"/>
                </a:solidFill>
                <a:latin typeface="Cambria"/>
                <a:ea typeface="Cambria"/>
                <a:cs typeface="Cambria"/>
                <a:sym typeface="Cambria"/>
              </a:rPr>
              <a:t>Driveline interacts properly with adjacent subsystems, including suspension</a:t>
            </a:r>
            <a:endParaRPr sz="4500">
              <a:solidFill>
                <a:schemeClr val="dk1"/>
              </a:solidFill>
              <a:latin typeface="Cambria"/>
              <a:ea typeface="Cambria"/>
              <a:cs typeface="Cambria"/>
              <a:sym typeface="Cambria"/>
            </a:endParaRPr>
          </a:p>
          <a:p>
            <a:pPr indent="-514350" lvl="0" marL="628650" rtl="0" algn="l">
              <a:lnSpc>
                <a:spcPct val="90000"/>
              </a:lnSpc>
              <a:spcBef>
                <a:spcPts val="0"/>
              </a:spcBef>
              <a:spcAft>
                <a:spcPts val="0"/>
              </a:spcAft>
              <a:buClr>
                <a:schemeClr val="dk1"/>
              </a:buClr>
              <a:buSzPts val="4500"/>
              <a:buFont typeface="Cambria"/>
              <a:buChar char="❏"/>
            </a:pPr>
            <a:r>
              <a:rPr lang="en-US" sz="4500">
                <a:solidFill>
                  <a:schemeClr val="dk1"/>
                </a:solidFill>
                <a:latin typeface="Cambria"/>
                <a:ea typeface="Cambria"/>
                <a:cs typeface="Cambria"/>
                <a:sym typeface="Cambria"/>
              </a:rPr>
              <a:t>Removable powertrain crossmember for easy system removal, disassembly, and maintenance with height-adjustable engine mounting and fore-aft adjustable differential mounting</a:t>
            </a:r>
            <a:endParaRPr sz="4500">
              <a:solidFill>
                <a:schemeClr val="dk1"/>
              </a:solidFill>
              <a:latin typeface="Cambria"/>
              <a:ea typeface="Cambria"/>
              <a:cs typeface="Cambria"/>
              <a:sym typeface="Cambria"/>
            </a:endParaRPr>
          </a:p>
          <a:p>
            <a:pPr indent="-514350" lvl="0" marL="628650" marR="0" rtl="0" algn="l">
              <a:lnSpc>
                <a:spcPct val="90000"/>
              </a:lnSpc>
              <a:spcBef>
                <a:spcPts val="0"/>
              </a:spcBef>
              <a:spcAft>
                <a:spcPts val="0"/>
              </a:spcAft>
              <a:buClr>
                <a:schemeClr val="dk1"/>
              </a:buClr>
              <a:buSzPts val="4500"/>
              <a:buFont typeface="Cambria"/>
              <a:buChar char="❏"/>
            </a:pPr>
            <a:r>
              <a:rPr lang="en-US" sz="4500">
                <a:solidFill>
                  <a:schemeClr val="dk1"/>
                </a:solidFill>
                <a:latin typeface="Cambria"/>
                <a:ea typeface="Cambria"/>
                <a:cs typeface="Cambria"/>
                <a:sym typeface="Cambria"/>
              </a:rPr>
              <a:t>At least four gears usable under 75 mph</a:t>
            </a:r>
            <a:endParaRPr sz="4500">
              <a:solidFill>
                <a:schemeClr val="dk1"/>
              </a:solidFill>
              <a:latin typeface="Cambria"/>
              <a:ea typeface="Cambria"/>
              <a:cs typeface="Cambria"/>
              <a:sym typeface="Cambria"/>
            </a:endParaRPr>
          </a:p>
          <a:p>
            <a:pPr indent="-514350" lvl="0" marL="628650" marR="0" rtl="0" algn="l">
              <a:lnSpc>
                <a:spcPct val="90000"/>
              </a:lnSpc>
              <a:spcBef>
                <a:spcPts val="0"/>
              </a:spcBef>
              <a:spcAft>
                <a:spcPts val="0"/>
              </a:spcAft>
              <a:buClr>
                <a:schemeClr val="dk1"/>
              </a:buClr>
              <a:buSzPts val="4500"/>
              <a:buFont typeface="Cambria"/>
              <a:buChar char="❏"/>
            </a:pPr>
            <a:r>
              <a:rPr lang="en-US" sz="4500">
                <a:solidFill>
                  <a:schemeClr val="dk1"/>
                </a:solidFill>
                <a:latin typeface="Cambria"/>
                <a:ea typeface="Cambria"/>
                <a:cs typeface="Cambria"/>
                <a:sym typeface="Cambria"/>
              </a:rPr>
              <a:t>All components designed and mounted such that they survive drivetrain forces &amp; impact loading</a:t>
            </a:r>
            <a:endParaRPr sz="4500">
              <a:solidFill>
                <a:schemeClr val="dk1"/>
              </a:solidFill>
              <a:latin typeface="Cambria"/>
              <a:ea typeface="Cambria"/>
              <a:cs typeface="Cambria"/>
              <a:sym typeface="Cambria"/>
            </a:endParaRPr>
          </a:p>
          <a:p>
            <a:pPr indent="-514350" lvl="0" marL="628650" marR="0" rtl="0" algn="l">
              <a:lnSpc>
                <a:spcPct val="90000"/>
              </a:lnSpc>
              <a:spcBef>
                <a:spcPts val="0"/>
              </a:spcBef>
              <a:spcAft>
                <a:spcPts val="0"/>
              </a:spcAft>
              <a:buClr>
                <a:schemeClr val="dk1"/>
              </a:buClr>
              <a:buSzPts val="4500"/>
              <a:buFont typeface="Cambria"/>
              <a:buChar char="❏"/>
            </a:pPr>
            <a:r>
              <a:rPr lang="en-US" sz="4500">
                <a:solidFill>
                  <a:schemeClr val="dk1"/>
                </a:solidFill>
                <a:latin typeface="Cambria"/>
                <a:ea typeface="Cambria"/>
                <a:cs typeface="Cambria"/>
                <a:sym typeface="Cambria"/>
              </a:rPr>
              <a:t>All driveline components are easy to maintain or replace, and can be serviced with common hand tools and minimal technical knowledge</a:t>
            </a:r>
            <a:endParaRPr sz="4500">
              <a:solidFill>
                <a:schemeClr val="dk1"/>
              </a:solidFill>
              <a:latin typeface="Cambria"/>
              <a:ea typeface="Cambria"/>
              <a:cs typeface="Cambria"/>
              <a:sym typeface="Cambria"/>
            </a:endParaRPr>
          </a:p>
          <a:p>
            <a:pPr indent="-514350" lvl="0" marL="628650" marR="0" rtl="0" algn="l">
              <a:lnSpc>
                <a:spcPct val="90000"/>
              </a:lnSpc>
              <a:spcBef>
                <a:spcPts val="0"/>
              </a:spcBef>
              <a:spcAft>
                <a:spcPts val="0"/>
              </a:spcAft>
              <a:buClr>
                <a:schemeClr val="dk1"/>
              </a:buClr>
              <a:buSzPts val="4500"/>
              <a:buFont typeface="Cambria"/>
              <a:buChar char="❏"/>
            </a:pPr>
            <a:r>
              <a:rPr b="1" lang="en-US" sz="4500">
                <a:solidFill>
                  <a:schemeClr val="dk1"/>
                </a:solidFill>
                <a:latin typeface="Cambria"/>
                <a:ea typeface="Cambria"/>
                <a:cs typeface="Cambria"/>
                <a:sym typeface="Cambria"/>
              </a:rPr>
              <a:t>All powertrain components and designs meet or exceed SAE requirements for competition</a:t>
            </a:r>
            <a:endParaRPr b="1" sz="4500">
              <a:solidFill>
                <a:schemeClr val="dk1"/>
              </a:solidFill>
              <a:latin typeface="Cambria"/>
              <a:ea typeface="Cambria"/>
              <a:cs typeface="Cambria"/>
              <a:sym typeface="Cambria"/>
            </a:endParaRPr>
          </a:p>
        </p:txBody>
      </p:sp>
      <p:sp>
        <p:nvSpPr>
          <p:cNvPr id="90" name="Google Shape;90;p13"/>
          <p:cNvSpPr txBox="1"/>
          <p:nvPr/>
        </p:nvSpPr>
        <p:spPr>
          <a:xfrm>
            <a:off x="13715750" y="5760900"/>
            <a:ext cx="23566200" cy="10131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5100"/>
              <a:buFont typeface="Arial"/>
              <a:buNone/>
            </a:pPr>
            <a:r>
              <a:rPr lang="en-US" sz="5000">
                <a:solidFill>
                  <a:schemeClr val="lt1"/>
                </a:solidFill>
                <a:latin typeface="Cambria"/>
                <a:ea typeface="Cambria"/>
                <a:cs typeface="Cambria"/>
                <a:sym typeface="Cambria"/>
              </a:rPr>
              <a:t>Engine Mounting</a:t>
            </a:r>
            <a:endParaRPr sz="5000"/>
          </a:p>
        </p:txBody>
      </p:sp>
      <p:sp>
        <p:nvSpPr>
          <p:cNvPr id="91" name="Google Shape;91;p13"/>
          <p:cNvSpPr txBox="1"/>
          <p:nvPr/>
        </p:nvSpPr>
        <p:spPr>
          <a:xfrm>
            <a:off x="37624175" y="17185550"/>
            <a:ext cx="13133400" cy="88659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457200" lvl="0" marL="0" rtl="0" algn="l">
              <a:lnSpc>
                <a:spcPct val="100000"/>
              </a:lnSpc>
              <a:spcBef>
                <a:spcPts val="0"/>
              </a:spcBef>
              <a:spcAft>
                <a:spcPts val="0"/>
              </a:spcAft>
              <a:buNone/>
            </a:pPr>
            <a:r>
              <a:rPr lang="en-US" sz="3000">
                <a:solidFill>
                  <a:schemeClr val="dk1"/>
                </a:solidFill>
                <a:latin typeface="Cambria"/>
                <a:ea typeface="Cambria"/>
                <a:cs typeface="Cambria"/>
                <a:sym typeface="Cambria"/>
              </a:rPr>
              <a:t>Structural analysis allowed us to determine optimal locations for </a:t>
            </a:r>
            <a:r>
              <a:rPr lang="en-US" sz="3000">
                <a:solidFill>
                  <a:schemeClr val="dk1"/>
                </a:solidFill>
                <a:latin typeface="Cambria"/>
                <a:ea typeface="Cambria"/>
                <a:cs typeface="Cambria"/>
                <a:sym typeface="Cambria"/>
              </a:rPr>
              <a:t>engine</a:t>
            </a:r>
            <a:r>
              <a:rPr lang="en-US" sz="3000">
                <a:solidFill>
                  <a:schemeClr val="dk1"/>
                </a:solidFill>
                <a:latin typeface="Cambria"/>
                <a:ea typeface="Cambria"/>
                <a:cs typeface="Cambria"/>
                <a:sym typeface="Cambria"/>
              </a:rPr>
              <a:t> mounts, evaluating load transfer to frame to ensure adequate strength. For vibration damping, a minimum of 0.25” of </a:t>
            </a:r>
            <a:r>
              <a:rPr lang="en-US" sz="3000">
                <a:solidFill>
                  <a:schemeClr val="dk1"/>
                </a:solidFill>
                <a:latin typeface="Cambria"/>
                <a:ea typeface="Cambria"/>
                <a:cs typeface="Cambria"/>
                <a:sym typeface="Cambria"/>
              </a:rPr>
              <a:t>polyurethane isolates the system at </a:t>
            </a:r>
            <a:r>
              <a:rPr lang="en-US" sz="3000">
                <a:solidFill>
                  <a:schemeClr val="dk1"/>
                </a:solidFill>
                <a:latin typeface="Cambria"/>
                <a:ea typeface="Cambria"/>
                <a:cs typeface="Cambria"/>
                <a:sym typeface="Cambria"/>
              </a:rPr>
              <a:t>all engine and chassis connections. Our differential mounts with custom in-house bushings solve space constraints while reducing chain-transmitted vibrations. 	3D printing was used for precise custom fixtures, as well as rapid prototyping of the intake assembly. Basic geometry was evaluated in early iterations, </a:t>
            </a:r>
            <a:r>
              <a:rPr lang="en-US" sz="3000">
                <a:solidFill>
                  <a:schemeClr val="dk1"/>
                </a:solidFill>
                <a:latin typeface="Cambria"/>
                <a:ea typeface="Cambria"/>
                <a:cs typeface="Cambria"/>
                <a:sym typeface="Cambria"/>
              </a:rPr>
              <a:t>with</a:t>
            </a:r>
            <a:r>
              <a:rPr lang="en-US" sz="3000">
                <a:solidFill>
                  <a:schemeClr val="dk1"/>
                </a:solidFill>
                <a:latin typeface="Cambria"/>
                <a:ea typeface="Cambria"/>
                <a:cs typeface="Cambria"/>
                <a:sym typeface="Cambria"/>
              </a:rPr>
              <a:t> later iterations adding fuel </a:t>
            </a:r>
            <a:r>
              <a:rPr lang="en-US" sz="3000">
                <a:solidFill>
                  <a:schemeClr val="dk1"/>
                </a:solidFill>
                <a:latin typeface="Cambria"/>
                <a:ea typeface="Cambria"/>
                <a:cs typeface="Cambria"/>
                <a:sym typeface="Cambria"/>
              </a:rPr>
              <a:t>system</a:t>
            </a:r>
            <a:r>
              <a:rPr lang="en-US" sz="3000">
                <a:solidFill>
                  <a:schemeClr val="dk1"/>
                </a:solidFill>
                <a:latin typeface="Cambria"/>
                <a:ea typeface="Cambria"/>
                <a:cs typeface="Cambria"/>
                <a:sym typeface="Cambria"/>
              </a:rPr>
              <a:t> mounting, sensors, structural reinforcements, and connection points.</a:t>
            </a:r>
            <a:endParaRPr sz="3000">
              <a:solidFill>
                <a:schemeClr val="dk1"/>
              </a:solidFill>
              <a:latin typeface="Cambria"/>
              <a:ea typeface="Cambria"/>
              <a:cs typeface="Cambria"/>
              <a:sym typeface="Cambria"/>
            </a:endParaRPr>
          </a:p>
          <a:p>
            <a:pPr indent="457200" lvl="0" marL="0" rtl="0" algn="l">
              <a:lnSpc>
                <a:spcPct val="100000"/>
              </a:lnSpc>
              <a:spcBef>
                <a:spcPts val="0"/>
              </a:spcBef>
              <a:spcAft>
                <a:spcPts val="0"/>
              </a:spcAft>
              <a:buNone/>
            </a:pPr>
            <a:r>
              <a:rPr lang="en-US" sz="3000">
                <a:solidFill>
                  <a:schemeClr val="dk1"/>
                </a:solidFill>
                <a:latin typeface="Cambria"/>
                <a:ea typeface="Cambria"/>
                <a:cs typeface="Cambria"/>
                <a:sym typeface="Cambria"/>
              </a:rPr>
              <a:t>Our new spindles allow for easy rotor removal, </a:t>
            </a:r>
            <a:r>
              <a:rPr lang="en-US" sz="3000">
                <a:solidFill>
                  <a:schemeClr val="dk1"/>
                </a:solidFill>
                <a:latin typeface="Cambria"/>
                <a:ea typeface="Cambria"/>
                <a:cs typeface="Cambria"/>
                <a:sym typeface="Cambria"/>
              </a:rPr>
              <a:t>reduce</a:t>
            </a:r>
            <a:r>
              <a:rPr lang="en-US" sz="3000">
                <a:solidFill>
                  <a:schemeClr val="dk1"/>
                </a:solidFill>
                <a:latin typeface="Cambria"/>
                <a:ea typeface="Cambria"/>
                <a:cs typeface="Cambria"/>
                <a:sym typeface="Cambria"/>
              </a:rPr>
              <a:t> the total component count by combining features, and eliminate a critical fracture </a:t>
            </a:r>
            <a:r>
              <a:rPr lang="en-US" sz="3000">
                <a:solidFill>
                  <a:schemeClr val="dk1"/>
                </a:solidFill>
                <a:latin typeface="Cambria"/>
                <a:ea typeface="Cambria"/>
                <a:cs typeface="Cambria"/>
                <a:sym typeface="Cambria"/>
              </a:rPr>
              <a:t>failure</a:t>
            </a:r>
            <a:r>
              <a:rPr lang="en-US" sz="3000">
                <a:solidFill>
                  <a:schemeClr val="dk1"/>
                </a:solidFill>
                <a:latin typeface="Cambria"/>
                <a:ea typeface="Cambria"/>
                <a:cs typeface="Cambria"/>
                <a:sym typeface="Cambria"/>
              </a:rPr>
              <a:t> zone at the center-lock threads. The current designs have been </a:t>
            </a:r>
            <a:r>
              <a:rPr lang="en-US" sz="3000">
                <a:solidFill>
                  <a:schemeClr val="dk1"/>
                </a:solidFill>
                <a:latin typeface="Cambria"/>
                <a:ea typeface="Cambria"/>
                <a:cs typeface="Cambria"/>
                <a:sym typeface="Cambria"/>
              </a:rPr>
              <a:t>optimized</a:t>
            </a:r>
            <a:r>
              <a:rPr lang="en-US" sz="3000">
                <a:solidFill>
                  <a:schemeClr val="dk1"/>
                </a:solidFill>
                <a:latin typeface="Cambria"/>
                <a:ea typeface="Cambria"/>
                <a:cs typeface="Cambria"/>
                <a:sym typeface="Cambria"/>
              </a:rPr>
              <a:t> with a generous safety factor allowing for additional </a:t>
            </a:r>
            <a:r>
              <a:rPr lang="en-US" sz="3000">
                <a:solidFill>
                  <a:schemeClr val="dk1"/>
                </a:solidFill>
                <a:latin typeface="Cambria"/>
                <a:ea typeface="Cambria"/>
                <a:cs typeface="Cambria"/>
                <a:sym typeface="Cambria"/>
              </a:rPr>
              <a:t>weight</a:t>
            </a:r>
            <a:r>
              <a:rPr lang="en-US" sz="3000">
                <a:solidFill>
                  <a:schemeClr val="dk1"/>
                </a:solidFill>
                <a:latin typeface="Cambria"/>
                <a:ea typeface="Cambria"/>
                <a:cs typeface="Cambria"/>
                <a:sym typeface="Cambria"/>
              </a:rPr>
              <a:t> reduction after testing and evaluation in Michigan.</a:t>
            </a:r>
            <a:endParaRPr sz="3000">
              <a:solidFill>
                <a:schemeClr val="dk1"/>
              </a:solidFill>
              <a:latin typeface="Cambria"/>
              <a:ea typeface="Cambria"/>
              <a:cs typeface="Cambria"/>
              <a:sym typeface="Cambria"/>
            </a:endParaRPr>
          </a:p>
          <a:p>
            <a:pPr indent="457200" lvl="0" marL="0" rtl="0" algn="l">
              <a:lnSpc>
                <a:spcPct val="100000"/>
              </a:lnSpc>
              <a:spcBef>
                <a:spcPts val="0"/>
              </a:spcBef>
              <a:spcAft>
                <a:spcPts val="0"/>
              </a:spcAft>
              <a:buNone/>
            </a:pPr>
            <a:r>
              <a:rPr lang="en-US" sz="3000">
                <a:solidFill>
                  <a:schemeClr val="dk1"/>
                </a:solidFill>
                <a:latin typeface="Cambria"/>
                <a:ea typeface="Cambria"/>
                <a:cs typeface="Cambria"/>
                <a:sym typeface="Cambria"/>
              </a:rPr>
              <a:t>The combined suspension and </a:t>
            </a:r>
            <a:r>
              <a:rPr lang="en-US" sz="3000">
                <a:solidFill>
                  <a:schemeClr val="dk1"/>
                </a:solidFill>
                <a:latin typeface="Cambria"/>
                <a:ea typeface="Cambria"/>
                <a:cs typeface="Cambria"/>
                <a:sym typeface="Cambria"/>
              </a:rPr>
              <a:t>differential</a:t>
            </a:r>
            <a:r>
              <a:rPr lang="en-US" sz="3000">
                <a:solidFill>
                  <a:schemeClr val="dk1"/>
                </a:solidFill>
                <a:latin typeface="Cambria"/>
                <a:ea typeface="Cambria"/>
                <a:cs typeface="Cambria"/>
                <a:sym typeface="Cambria"/>
              </a:rPr>
              <a:t> mounting redesign delivered a </a:t>
            </a:r>
            <a:r>
              <a:rPr lang="en-US" sz="3000">
                <a:solidFill>
                  <a:schemeClr val="dk1"/>
                </a:solidFill>
                <a:latin typeface="Cambria"/>
                <a:ea typeface="Cambria"/>
                <a:cs typeface="Cambria"/>
                <a:sym typeface="Cambria"/>
              </a:rPr>
              <a:t>functional system with no interferences throughout suspension travel. We met our serviceability constraints, using readily available hardware throughout, and incorporated component symmetry to reduce the total design cost and number of unique parts while improving repairability.</a:t>
            </a:r>
            <a:endParaRPr sz="4500">
              <a:solidFill>
                <a:schemeClr val="dk1"/>
              </a:solidFill>
              <a:latin typeface="Cambria"/>
              <a:ea typeface="Cambria"/>
              <a:cs typeface="Cambria"/>
              <a:sym typeface="Cambria"/>
            </a:endParaRPr>
          </a:p>
        </p:txBody>
      </p:sp>
      <p:sp>
        <p:nvSpPr>
          <p:cNvPr id="92" name="Google Shape;92;p13"/>
          <p:cNvSpPr txBox="1"/>
          <p:nvPr/>
        </p:nvSpPr>
        <p:spPr>
          <a:xfrm>
            <a:off x="431275" y="5748900"/>
            <a:ext cx="12826800" cy="10131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b="0" i="0" lang="en-US" sz="6000" u="none" cap="none" strike="noStrike">
                <a:solidFill>
                  <a:schemeClr val="lt1"/>
                </a:solidFill>
                <a:latin typeface="Cambria"/>
                <a:ea typeface="Cambria"/>
                <a:cs typeface="Cambria"/>
                <a:sym typeface="Cambria"/>
              </a:rPr>
              <a:t>Introduction</a:t>
            </a:r>
            <a:endParaRPr sz="1600"/>
          </a:p>
        </p:txBody>
      </p:sp>
      <p:sp>
        <p:nvSpPr>
          <p:cNvPr id="93" name="Google Shape;93;p13"/>
          <p:cNvSpPr txBox="1"/>
          <p:nvPr/>
        </p:nvSpPr>
        <p:spPr>
          <a:xfrm>
            <a:off x="37624175" y="15972250"/>
            <a:ext cx="13133400" cy="10653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lang="en-US" sz="6000">
                <a:solidFill>
                  <a:schemeClr val="lt1"/>
                </a:solidFill>
                <a:latin typeface="Cambria"/>
                <a:ea typeface="Cambria"/>
                <a:cs typeface="Cambria"/>
                <a:sym typeface="Cambria"/>
              </a:rPr>
              <a:t>Results</a:t>
            </a:r>
            <a:endParaRPr sz="1600"/>
          </a:p>
        </p:txBody>
      </p:sp>
      <p:sp>
        <p:nvSpPr>
          <p:cNvPr id="94" name="Google Shape;94;p13"/>
          <p:cNvSpPr txBox="1"/>
          <p:nvPr/>
        </p:nvSpPr>
        <p:spPr>
          <a:xfrm>
            <a:off x="13699900" y="7000075"/>
            <a:ext cx="23566200" cy="87444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i="0" sz="3700" u="none" cap="none" strike="noStrike">
              <a:solidFill>
                <a:schemeClr val="dk1"/>
              </a:solidFill>
              <a:latin typeface="Cambria"/>
              <a:ea typeface="Cambria"/>
              <a:cs typeface="Cambria"/>
              <a:sym typeface="Cambria"/>
            </a:endParaRPr>
          </a:p>
        </p:txBody>
      </p:sp>
      <p:sp>
        <p:nvSpPr>
          <p:cNvPr id="95" name="Google Shape;95;p13"/>
          <p:cNvSpPr txBox="1"/>
          <p:nvPr/>
        </p:nvSpPr>
        <p:spPr>
          <a:xfrm>
            <a:off x="37623925" y="10238200"/>
            <a:ext cx="13133400" cy="10653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lang="en-US" sz="6000">
                <a:solidFill>
                  <a:schemeClr val="lt1"/>
                </a:solidFill>
                <a:latin typeface="Cambria"/>
                <a:ea typeface="Cambria"/>
                <a:cs typeface="Cambria"/>
                <a:sym typeface="Cambria"/>
              </a:rPr>
              <a:t>Future Work</a:t>
            </a:r>
            <a:endParaRPr sz="1600"/>
          </a:p>
        </p:txBody>
      </p:sp>
      <p:sp>
        <p:nvSpPr>
          <p:cNvPr id="96" name="Google Shape;96;p13"/>
          <p:cNvSpPr txBox="1"/>
          <p:nvPr/>
        </p:nvSpPr>
        <p:spPr>
          <a:xfrm>
            <a:off x="37623925" y="5748900"/>
            <a:ext cx="13133400" cy="10131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4700"/>
              <a:buFont typeface="Arial"/>
              <a:buNone/>
            </a:pPr>
            <a:r>
              <a:rPr b="0" i="0" lang="en-US" sz="5000" u="none" cap="none" strike="noStrike">
                <a:solidFill>
                  <a:schemeClr val="lt1"/>
                </a:solidFill>
                <a:latin typeface="Cambria"/>
                <a:ea typeface="Cambria"/>
                <a:cs typeface="Cambria"/>
                <a:sym typeface="Cambria"/>
              </a:rPr>
              <a:t>Acknowledgements</a:t>
            </a:r>
            <a:endParaRPr sz="1700"/>
          </a:p>
        </p:txBody>
      </p:sp>
      <p:sp>
        <p:nvSpPr>
          <p:cNvPr id="97" name="Google Shape;97;p13"/>
          <p:cNvSpPr txBox="1"/>
          <p:nvPr/>
        </p:nvSpPr>
        <p:spPr>
          <a:xfrm>
            <a:off x="13738400" y="15948450"/>
            <a:ext cx="23566200" cy="10653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100"/>
              <a:buFont typeface="Arial"/>
              <a:buNone/>
            </a:pPr>
            <a:r>
              <a:rPr b="0" i="0" lang="en-US" sz="5100" u="none" cap="none" strike="noStrike">
                <a:solidFill>
                  <a:schemeClr val="lt1"/>
                </a:solidFill>
                <a:latin typeface="Cambria"/>
                <a:ea typeface="Cambria"/>
                <a:cs typeface="Cambria"/>
                <a:sym typeface="Cambria"/>
              </a:rPr>
              <a:t> </a:t>
            </a:r>
            <a:r>
              <a:rPr lang="en-US" sz="5000">
                <a:solidFill>
                  <a:schemeClr val="lt1"/>
                </a:solidFill>
                <a:latin typeface="Cambria"/>
                <a:ea typeface="Cambria"/>
                <a:cs typeface="Cambria"/>
                <a:sym typeface="Cambria"/>
              </a:rPr>
              <a:t>Suspension &amp; Power Delivery</a:t>
            </a:r>
            <a:endParaRPr sz="5000"/>
          </a:p>
        </p:txBody>
      </p:sp>
      <p:sp>
        <p:nvSpPr>
          <p:cNvPr id="98" name="Google Shape;98;p13"/>
          <p:cNvSpPr txBox="1"/>
          <p:nvPr/>
        </p:nvSpPr>
        <p:spPr>
          <a:xfrm>
            <a:off x="13738400" y="27362050"/>
            <a:ext cx="37019100" cy="105792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i="0" sz="3700" u="none" cap="none" strike="noStrike">
              <a:solidFill>
                <a:schemeClr val="dk1"/>
              </a:solidFill>
              <a:latin typeface="Cambria"/>
              <a:ea typeface="Cambria"/>
              <a:cs typeface="Cambria"/>
              <a:sym typeface="Cambria"/>
            </a:endParaRPr>
          </a:p>
        </p:txBody>
      </p:sp>
      <p:cxnSp>
        <p:nvCxnSpPr>
          <p:cNvPr id="99" name="Google Shape;99;p13"/>
          <p:cNvCxnSpPr/>
          <p:nvPr/>
        </p:nvCxnSpPr>
        <p:spPr>
          <a:xfrm flipH="1">
            <a:off x="24232625" y="7430900"/>
            <a:ext cx="14100" cy="7809000"/>
          </a:xfrm>
          <a:prstGeom prst="straightConnector1">
            <a:avLst/>
          </a:prstGeom>
          <a:noFill/>
          <a:ln cap="flat" cmpd="sng" w="38100">
            <a:solidFill>
              <a:schemeClr val="dk1"/>
            </a:solidFill>
            <a:prstDash val="solid"/>
            <a:miter lim="800000"/>
            <a:headEnd len="sm" w="sm" type="none"/>
            <a:tailEnd len="sm" w="sm" type="none"/>
          </a:ln>
        </p:spPr>
      </p:cxnSp>
      <p:sp>
        <p:nvSpPr>
          <p:cNvPr id="100" name="Google Shape;100;p13"/>
          <p:cNvSpPr txBox="1"/>
          <p:nvPr/>
        </p:nvSpPr>
        <p:spPr>
          <a:xfrm>
            <a:off x="14855650" y="7000075"/>
            <a:ext cx="8328600" cy="723300"/>
          </a:xfrm>
          <a:prstGeom prst="rect">
            <a:avLst/>
          </a:prstGeom>
          <a:noFill/>
          <a:ln>
            <a:noFill/>
          </a:ln>
        </p:spPr>
        <p:txBody>
          <a:bodyPr anchorCtr="0" anchor="t" bIns="53325" lIns="106650" spcFirstLastPara="1" rIns="106650" wrap="square" tIns="53325">
            <a:spAutoFit/>
          </a:bodyPr>
          <a:lstStyle/>
          <a:p>
            <a:pPr indent="0" lvl="0" marL="0" marR="0" rtl="0" algn="l">
              <a:spcBef>
                <a:spcPts val="0"/>
              </a:spcBef>
              <a:spcAft>
                <a:spcPts val="0"/>
              </a:spcAft>
              <a:buNone/>
            </a:pPr>
            <a:r>
              <a:rPr b="1" lang="en-US" sz="4000">
                <a:solidFill>
                  <a:schemeClr val="dk1"/>
                </a:solidFill>
                <a:latin typeface="Cambria"/>
                <a:ea typeface="Cambria"/>
                <a:cs typeface="Cambria"/>
                <a:sym typeface="Cambria"/>
              </a:rPr>
              <a:t>Initial Concepts and FEA Analysis</a:t>
            </a:r>
            <a:endParaRPr b="1"/>
          </a:p>
        </p:txBody>
      </p:sp>
      <p:sp>
        <p:nvSpPr>
          <p:cNvPr id="101" name="Google Shape;101;p13"/>
          <p:cNvSpPr txBox="1"/>
          <p:nvPr/>
        </p:nvSpPr>
        <p:spPr>
          <a:xfrm>
            <a:off x="13604875" y="24561650"/>
            <a:ext cx="8747100" cy="1493100"/>
          </a:xfrm>
          <a:prstGeom prst="rect">
            <a:avLst/>
          </a:prstGeom>
          <a:noFill/>
          <a:ln>
            <a:noFill/>
          </a:ln>
        </p:spPr>
        <p:txBody>
          <a:bodyPr anchorCtr="0" anchor="t" bIns="53325" lIns="106650" spcFirstLastPara="1" rIns="106650" wrap="square" tIns="53325">
            <a:spAutoFit/>
          </a:bodyPr>
          <a:lstStyle/>
          <a:p>
            <a:pPr indent="0" lvl="0" marL="171450" marR="0" rtl="0" algn="ctr">
              <a:spcBef>
                <a:spcPts val="0"/>
              </a:spcBef>
              <a:spcAft>
                <a:spcPts val="0"/>
              </a:spcAft>
              <a:buNone/>
            </a:pPr>
            <a:r>
              <a:rPr lang="en-US" sz="3000">
                <a:solidFill>
                  <a:schemeClr val="dk1"/>
                </a:solidFill>
                <a:latin typeface="Cambria"/>
                <a:ea typeface="Cambria"/>
                <a:cs typeface="Cambria"/>
                <a:sym typeface="Cambria"/>
              </a:rPr>
              <a:t>SolidWorks FEA simulations allowed us to analyze complex shaped parts such as the spindle under worst case </a:t>
            </a:r>
            <a:r>
              <a:rPr lang="en-US" sz="3000">
                <a:solidFill>
                  <a:schemeClr val="dk1"/>
                </a:solidFill>
                <a:latin typeface="Cambria"/>
                <a:ea typeface="Cambria"/>
                <a:cs typeface="Cambria"/>
                <a:sym typeface="Cambria"/>
              </a:rPr>
              <a:t>scenario</a:t>
            </a:r>
            <a:r>
              <a:rPr lang="en-US" sz="3000">
                <a:solidFill>
                  <a:schemeClr val="dk1"/>
                </a:solidFill>
                <a:latin typeface="Cambria"/>
                <a:ea typeface="Cambria"/>
                <a:cs typeface="Cambria"/>
                <a:sym typeface="Cambria"/>
              </a:rPr>
              <a:t> load cases</a:t>
            </a:r>
            <a:endParaRPr sz="2100"/>
          </a:p>
        </p:txBody>
      </p:sp>
      <p:sp>
        <p:nvSpPr>
          <p:cNvPr id="102" name="Google Shape;102;p13"/>
          <p:cNvSpPr txBox="1"/>
          <p:nvPr/>
        </p:nvSpPr>
        <p:spPr>
          <a:xfrm>
            <a:off x="13738150" y="26200200"/>
            <a:ext cx="37019100" cy="10131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100"/>
              <a:buFont typeface="Arial"/>
              <a:buNone/>
            </a:pPr>
            <a:r>
              <a:rPr lang="en-US" sz="5000">
                <a:solidFill>
                  <a:schemeClr val="lt1"/>
                </a:solidFill>
                <a:latin typeface="Cambria"/>
                <a:ea typeface="Cambria"/>
                <a:cs typeface="Cambria"/>
                <a:sym typeface="Cambria"/>
              </a:rPr>
              <a:t>Design Process Methodologies &amp; Other Components</a:t>
            </a:r>
            <a:endParaRPr sz="1300"/>
          </a:p>
        </p:txBody>
      </p:sp>
      <p:sp>
        <p:nvSpPr>
          <p:cNvPr id="103" name="Google Shape;103;p13"/>
          <p:cNvSpPr txBox="1"/>
          <p:nvPr/>
        </p:nvSpPr>
        <p:spPr>
          <a:xfrm>
            <a:off x="38482410" y="14253001"/>
            <a:ext cx="6600301" cy="553992"/>
          </a:xfrm>
          <a:prstGeom prst="rect">
            <a:avLst/>
          </a:prstGeom>
          <a:noFill/>
          <a:ln>
            <a:noFill/>
          </a:ln>
        </p:spPr>
        <p:txBody>
          <a:bodyPr anchorCtr="0" anchor="t" bIns="53325" lIns="106650" spcFirstLastPara="1" rIns="106650" wrap="square" tIns="53325">
            <a:spAutoFit/>
          </a:bodyPr>
          <a:lstStyle/>
          <a:p>
            <a:pPr indent="0" lvl="0" marL="0" marR="0" rtl="0" algn="l">
              <a:spcBef>
                <a:spcPts val="0"/>
              </a:spcBef>
              <a:spcAft>
                <a:spcPts val="0"/>
              </a:spcAft>
              <a:buNone/>
            </a:pPr>
            <a:r>
              <a:t/>
            </a:r>
            <a:endParaRPr sz="2900">
              <a:solidFill>
                <a:schemeClr val="dk1"/>
              </a:solidFill>
              <a:latin typeface="Cambria"/>
              <a:ea typeface="Cambria"/>
              <a:cs typeface="Cambria"/>
              <a:sym typeface="Cambria"/>
            </a:endParaRPr>
          </a:p>
        </p:txBody>
      </p:sp>
      <p:sp>
        <p:nvSpPr>
          <p:cNvPr id="104" name="Google Shape;104;p13"/>
          <p:cNvSpPr txBox="1"/>
          <p:nvPr/>
        </p:nvSpPr>
        <p:spPr>
          <a:xfrm>
            <a:off x="15099161" y="17169909"/>
            <a:ext cx="6372000" cy="723300"/>
          </a:xfrm>
          <a:prstGeom prst="rect">
            <a:avLst/>
          </a:prstGeom>
          <a:noFill/>
          <a:ln>
            <a:noFill/>
          </a:ln>
        </p:spPr>
        <p:txBody>
          <a:bodyPr anchorCtr="0" anchor="t" bIns="53325" lIns="106650" spcFirstLastPara="1" rIns="106650" wrap="square" tIns="53325">
            <a:spAutoFit/>
          </a:bodyPr>
          <a:lstStyle/>
          <a:p>
            <a:pPr indent="0" lvl="0" marL="0" marR="0" rtl="0" algn="ctr">
              <a:spcBef>
                <a:spcPts val="0"/>
              </a:spcBef>
              <a:spcAft>
                <a:spcPts val="0"/>
              </a:spcAft>
              <a:buNone/>
            </a:pPr>
            <a:r>
              <a:rPr b="1" lang="en-US" sz="4000">
                <a:solidFill>
                  <a:schemeClr val="dk1"/>
                </a:solidFill>
                <a:latin typeface="Cambria"/>
                <a:ea typeface="Cambria"/>
                <a:cs typeface="Cambria"/>
                <a:sym typeface="Cambria"/>
              </a:rPr>
              <a:t>Redesigned Spindles</a:t>
            </a:r>
            <a:endParaRPr b="1"/>
          </a:p>
        </p:txBody>
      </p:sp>
      <p:sp>
        <p:nvSpPr>
          <p:cNvPr id="105" name="Google Shape;105;p13"/>
          <p:cNvSpPr txBox="1"/>
          <p:nvPr/>
        </p:nvSpPr>
        <p:spPr>
          <a:xfrm>
            <a:off x="431200" y="26200200"/>
            <a:ext cx="12826800" cy="10131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6300"/>
              <a:buFont typeface="Arial"/>
              <a:buNone/>
            </a:pPr>
            <a:r>
              <a:rPr lang="en-US" sz="5000">
                <a:solidFill>
                  <a:schemeClr val="lt1"/>
                </a:solidFill>
                <a:latin typeface="Cambria"/>
                <a:ea typeface="Cambria"/>
                <a:cs typeface="Cambria"/>
                <a:sym typeface="Cambria"/>
              </a:rPr>
              <a:t>Specifications</a:t>
            </a:r>
            <a:endParaRPr sz="5000"/>
          </a:p>
        </p:txBody>
      </p:sp>
      <p:sp>
        <p:nvSpPr>
          <p:cNvPr id="106" name="Google Shape;106;p13"/>
          <p:cNvSpPr txBox="1"/>
          <p:nvPr/>
        </p:nvSpPr>
        <p:spPr>
          <a:xfrm>
            <a:off x="14999475" y="18242625"/>
            <a:ext cx="9815400" cy="323100"/>
          </a:xfrm>
          <a:prstGeom prst="rect">
            <a:avLst/>
          </a:prstGeom>
          <a:noFill/>
          <a:ln>
            <a:noFill/>
          </a:ln>
        </p:spPr>
        <p:txBody>
          <a:bodyPr anchorCtr="0" anchor="t" bIns="53325" lIns="106650" spcFirstLastPara="1" rIns="106650" wrap="square" tIns="53325">
            <a:spAutoFit/>
          </a:bodyPr>
          <a:lstStyle/>
          <a:p>
            <a:pPr indent="0" lvl="0" marL="0" marR="0" rtl="0" algn="l">
              <a:spcBef>
                <a:spcPts val="0"/>
              </a:spcBef>
              <a:spcAft>
                <a:spcPts val="0"/>
              </a:spcAft>
              <a:buNone/>
            </a:pPr>
            <a:r>
              <a:t/>
            </a:r>
            <a:endParaRPr/>
          </a:p>
        </p:txBody>
      </p:sp>
      <p:sp>
        <p:nvSpPr>
          <p:cNvPr id="107" name="Google Shape;107;p13"/>
          <p:cNvSpPr txBox="1"/>
          <p:nvPr/>
        </p:nvSpPr>
        <p:spPr>
          <a:xfrm>
            <a:off x="27915825" y="7000075"/>
            <a:ext cx="5804400" cy="723300"/>
          </a:xfrm>
          <a:prstGeom prst="rect">
            <a:avLst/>
          </a:prstGeom>
          <a:noFill/>
          <a:ln>
            <a:noFill/>
          </a:ln>
        </p:spPr>
        <p:txBody>
          <a:bodyPr anchorCtr="0" anchor="t" bIns="53325" lIns="106650" spcFirstLastPara="1" rIns="106650" wrap="square" tIns="53325">
            <a:spAutoFit/>
          </a:bodyPr>
          <a:lstStyle/>
          <a:p>
            <a:pPr indent="0" lvl="0" marL="0" marR="0" rtl="0" algn="ctr">
              <a:spcBef>
                <a:spcPts val="0"/>
              </a:spcBef>
              <a:spcAft>
                <a:spcPts val="0"/>
              </a:spcAft>
              <a:buNone/>
            </a:pPr>
            <a:r>
              <a:rPr b="1" lang="en-US" sz="4000">
                <a:solidFill>
                  <a:schemeClr val="dk1"/>
                </a:solidFill>
                <a:latin typeface="Cambria"/>
                <a:ea typeface="Cambria"/>
                <a:cs typeface="Cambria"/>
                <a:sym typeface="Cambria"/>
              </a:rPr>
              <a:t>Implementation</a:t>
            </a:r>
            <a:endParaRPr b="1"/>
          </a:p>
        </p:txBody>
      </p:sp>
      <p:sp>
        <p:nvSpPr>
          <p:cNvPr id="108" name="Google Shape;108;p13"/>
          <p:cNvSpPr txBox="1"/>
          <p:nvPr/>
        </p:nvSpPr>
        <p:spPr>
          <a:xfrm>
            <a:off x="15125775" y="27389550"/>
            <a:ext cx="8945700" cy="723300"/>
          </a:xfrm>
          <a:prstGeom prst="rect">
            <a:avLst/>
          </a:prstGeom>
          <a:noFill/>
          <a:ln>
            <a:noFill/>
          </a:ln>
        </p:spPr>
        <p:txBody>
          <a:bodyPr anchorCtr="0" anchor="t" bIns="53325" lIns="106650" spcFirstLastPara="1" rIns="106650" wrap="square" tIns="53325">
            <a:spAutoFit/>
          </a:bodyPr>
          <a:lstStyle/>
          <a:p>
            <a:pPr indent="0" lvl="0" marL="0" marR="0" rtl="0" algn="ctr">
              <a:spcBef>
                <a:spcPts val="0"/>
              </a:spcBef>
              <a:spcAft>
                <a:spcPts val="0"/>
              </a:spcAft>
              <a:buNone/>
            </a:pPr>
            <a:r>
              <a:rPr b="1" lang="en-US" sz="4000">
                <a:solidFill>
                  <a:schemeClr val="dk1"/>
                </a:solidFill>
                <a:latin typeface="Cambria"/>
                <a:ea typeface="Cambria"/>
                <a:cs typeface="Cambria"/>
                <a:sym typeface="Cambria"/>
              </a:rPr>
              <a:t>Intake System &amp; Rapid Prototyping</a:t>
            </a:r>
            <a:endParaRPr b="1"/>
          </a:p>
        </p:txBody>
      </p:sp>
      <p:sp>
        <p:nvSpPr>
          <p:cNvPr id="109" name="Google Shape;109;p13"/>
          <p:cNvSpPr txBox="1"/>
          <p:nvPr/>
        </p:nvSpPr>
        <p:spPr>
          <a:xfrm>
            <a:off x="34518175" y="32135438"/>
            <a:ext cx="2848500" cy="1647000"/>
          </a:xfrm>
          <a:prstGeom prst="rect">
            <a:avLst/>
          </a:prstGeom>
          <a:noFill/>
          <a:ln>
            <a:noFill/>
          </a:ln>
        </p:spPr>
        <p:txBody>
          <a:bodyPr anchorCtr="0" anchor="t" bIns="53325" lIns="106650" spcFirstLastPara="1" rIns="106650" wrap="square" tIns="53325">
            <a:spAutoFit/>
          </a:bodyPr>
          <a:lstStyle/>
          <a:p>
            <a:pPr indent="0" lvl="0" marL="0" marR="0" rtl="0" algn="ctr">
              <a:spcBef>
                <a:spcPts val="0"/>
              </a:spcBef>
              <a:spcAft>
                <a:spcPts val="0"/>
              </a:spcAft>
              <a:buNone/>
            </a:pPr>
            <a:r>
              <a:rPr lang="en-US" sz="2500">
                <a:solidFill>
                  <a:schemeClr val="dk1"/>
                </a:solidFill>
                <a:latin typeface="Cambria"/>
                <a:ea typeface="Cambria"/>
                <a:cs typeface="Cambria"/>
                <a:sym typeface="Cambria"/>
              </a:rPr>
              <a:t>Purchased Wheel </a:t>
            </a:r>
            <a:endParaRPr sz="2500">
              <a:solidFill>
                <a:schemeClr val="dk1"/>
              </a:solidFill>
              <a:latin typeface="Cambria"/>
              <a:ea typeface="Cambria"/>
              <a:cs typeface="Cambria"/>
              <a:sym typeface="Cambria"/>
            </a:endParaRPr>
          </a:p>
          <a:p>
            <a:pPr indent="0" lvl="0" marL="0" marR="0" rtl="0" algn="ctr">
              <a:spcBef>
                <a:spcPts val="0"/>
              </a:spcBef>
              <a:spcAft>
                <a:spcPts val="0"/>
              </a:spcAft>
              <a:buNone/>
            </a:pPr>
            <a:r>
              <a:rPr lang="en-US" sz="2500">
                <a:solidFill>
                  <a:schemeClr val="dk1"/>
                </a:solidFill>
                <a:latin typeface="Cambria"/>
                <a:ea typeface="Cambria"/>
                <a:cs typeface="Cambria"/>
                <a:sym typeface="Cambria"/>
              </a:rPr>
              <a:t>(Top Right) </a:t>
            </a:r>
            <a:endParaRPr sz="2500">
              <a:solidFill>
                <a:schemeClr val="dk1"/>
              </a:solidFill>
              <a:latin typeface="Cambria"/>
              <a:ea typeface="Cambria"/>
              <a:cs typeface="Cambria"/>
              <a:sym typeface="Cambria"/>
            </a:endParaRPr>
          </a:p>
          <a:p>
            <a:pPr indent="0" lvl="0" marL="0" marR="0" rtl="0" algn="ctr">
              <a:spcBef>
                <a:spcPts val="0"/>
              </a:spcBef>
              <a:spcAft>
                <a:spcPts val="0"/>
              </a:spcAft>
              <a:buNone/>
            </a:pPr>
            <a:r>
              <a:rPr lang="en-US" sz="2500">
                <a:solidFill>
                  <a:schemeClr val="dk1"/>
                </a:solidFill>
                <a:latin typeface="Cambria"/>
                <a:ea typeface="Cambria"/>
                <a:cs typeface="Cambria"/>
                <a:sym typeface="Cambria"/>
              </a:rPr>
              <a:t>Vs. Custom Wheel </a:t>
            </a:r>
            <a:endParaRPr sz="2500">
              <a:solidFill>
                <a:schemeClr val="dk1"/>
              </a:solidFill>
              <a:latin typeface="Cambria"/>
              <a:ea typeface="Cambria"/>
              <a:cs typeface="Cambria"/>
              <a:sym typeface="Cambria"/>
            </a:endParaRPr>
          </a:p>
          <a:p>
            <a:pPr indent="0" lvl="0" marL="0" marR="0" rtl="0" algn="ctr">
              <a:spcBef>
                <a:spcPts val="0"/>
              </a:spcBef>
              <a:spcAft>
                <a:spcPts val="0"/>
              </a:spcAft>
              <a:buNone/>
            </a:pPr>
            <a:r>
              <a:rPr lang="en-US" sz="2500">
                <a:solidFill>
                  <a:schemeClr val="dk1"/>
                </a:solidFill>
                <a:latin typeface="Cambria"/>
                <a:ea typeface="Cambria"/>
                <a:cs typeface="Cambria"/>
                <a:sym typeface="Cambria"/>
              </a:rPr>
              <a:t>(Bottom Right)</a:t>
            </a:r>
            <a:endParaRPr sz="1600"/>
          </a:p>
        </p:txBody>
      </p:sp>
      <p:sp>
        <p:nvSpPr>
          <p:cNvPr id="110" name="Google Shape;110;p13"/>
          <p:cNvSpPr txBox="1"/>
          <p:nvPr/>
        </p:nvSpPr>
        <p:spPr>
          <a:xfrm>
            <a:off x="14058900" y="36188775"/>
            <a:ext cx="11058600" cy="1493100"/>
          </a:xfrm>
          <a:prstGeom prst="rect">
            <a:avLst/>
          </a:prstGeom>
          <a:noFill/>
          <a:ln>
            <a:noFill/>
          </a:ln>
        </p:spPr>
        <p:txBody>
          <a:bodyPr anchorCtr="0" anchor="t" bIns="53325" lIns="106650" spcFirstLastPara="1" rIns="106650" wrap="square" tIns="53325">
            <a:spAutoFit/>
          </a:bodyPr>
          <a:lstStyle/>
          <a:p>
            <a:pPr indent="0" lvl="0" marL="0" marR="0" rtl="0" algn="ctr">
              <a:spcBef>
                <a:spcPts val="0"/>
              </a:spcBef>
              <a:spcAft>
                <a:spcPts val="0"/>
              </a:spcAft>
              <a:buNone/>
            </a:pPr>
            <a:r>
              <a:rPr lang="en-US" sz="3000">
                <a:solidFill>
                  <a:schemeClr val="dk1"/>
                </a:solidFill>
                <a:latin typeface="Cambria"/>
                <a:ea typeface="Cambria"/>
                <a:cs typeface="Cambria"/>
                <a:sym typeface="Cambria"/>
              </a:rPr>
              <a:t>Examples of Rapid Iterative Prototyping using team’s Bambu P2S Printer. With it we were able to test fitment of systems connected to non-ridgid parts before </a:t>
            </a:r>
            <a:r>
              <a:rPr lang="en-US" sz="3000">
                <a:solidFill>
                  <a:schemeClr val="dk1"/>
                </a:solidFill>
                <a:latin typeface="Cambria"/>
                <a:ea typeface="Cambria"/>
                <a:cs typeface="Cambria"/>
                <a:sym typeface="Cambria"/>
              </a:rPr>
              <a:t>committing</a:t>
            </a:r>
            <a:r>
              <a:rPr lang="en-US" sz="3000">
                <a:solidFill>
                  <a:schemeClr val="dk1"/>
                </a:solidFill>
                <a:latin typeface="Cambria"/>
                <a:ea typeface="Cambria"/>
                <a:cs typeface="Cambria"/>
                <a:sym typeface="Cambria"/>
              </a:rPr>
              <a:t> to a final design</a:t>
            </a:r>
            <a:endParaRPr sz="2100"/>
          </a:p>
        </p:txBody>
      </p:sp>
      <p:sp>
        <p:nvSpPr>
          <p:cNvPr id="111" name="Google Shape;111;p13"/>
          <p:cNvSpPr txBox="1"/>
          <p:nvPr/>
        </p:nvSpPr>
        <p:spPr>
          <a:xfrm>
            <a:off x="36235352" y="27362060"/>
            <a:ext cx="7343400" cy="723300"/>
          </a:xfrm>
          <a:prstGeom prst="rect">
            <a:avLst/>
          </a:prstGeom>
          <a:noFill/>
          <a:ln>
            <a:noFill/>
          </a:ln>
        </p:spPr>
        <p:txBody>
          <a:bodyPr anchorCtr="0" anchor="t" bIns="53325" lIns="106650" spcFirstLastPara="1" rIns="106650" wrap="square" tIns="53325">
            <a:spAutoFit/>
          </a:bodyPr>
          <a:lstStyle/>
          <a:p>
            <a:pPr indent="0" lvl="0" marL="0" marR="0" rtl="0" algn="ctr">
              <a:spcBef>
                <a:spcPts val="0"/>
              </a:spcBef>
              <a:spcAft>
                <a:spcPts val="0"/>
              </a:spcAft>
              <a:buNone/>
            </a:pPr>
            <a:r>
              <a:rPr b="1" lang="en-US" sz="4000">
                <a:solidFill>
                  <a:schemeClr val="dk1"/>
                </a:solidFill>
                <a:latin typeface="Cambria"/>
                <a:ea typeface="Cambria"/>
                <a:cs typeface="Cambria"/>
                <a:sym typeface="Cambria"/>
              </a:rPr>
              <a:t>Custom Wheel</a:t>
            </a:r>
            <a:endParaRPr b="1"/>
          </a:p>
        </p:txBody>
      </p:sp>
      <p:sp>
        <p:nvSpPr>
          <p:cNvPr id="112" name="Google Shape;112;p13"/>
          <p:cNvSpPr txBox="1"/>
          <p:nvPr/>
        </p:nvSpPr>
        <p:spPr>
          <a:xfrm>
            <a:off x="37623925" y="6971850"/>
            <a:ext cx="13133400" cy="30978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rPr b="1" lang="en-US" sz="5000">
                <a:solidFill>
                  <a:schemeClr val="dk1"/>
                </a:solidFill>
                <a:latin typeface="Cambria"/>
                <a:ea typeface="Cambria"/>
                <a:cs typeface="Cambria"/>
                <a:sym typeface="Cambria"/>
              </a:rPr>
              <a:t>We would like to thank:</a:t>
            </a:r>
            <a:endParaRPr b="1" sz="5000">
              <a:solidFill>
                <a:schemeClr val="dk1"/>
              </a:solidFill>
              <a:latin typeface="Cambria"/>
              <a:ea typeface="Cambria"/>
              <a:cs typeface="Cambria"/>
              <a:sym typeface="Cambria"/>
            </a:endParaRPr>
          </a:p>
          <a:p>
            <a:pPr indent="0" lvl="0" marL="0" marR="0" rtl="0" algn="ctr">
              <a:lnSpc>
                <a:spcPct val="90000"/>
              </a:lnSpc>
              <a:spcBef>
                <a:spcPts val="0"/>
              </a:spcBef>
              <a:spcAft>
                <a:spcPts val="0"/>
              </a:spcAft>
              <a:buClr>
                <a:schemeClr val="dk1"/>
              </a:buClr>
              <a:buSzPts val="3700"/>
              <a:buFont typeface="Arial"/>
              <a:buNone/>
            </a:pPr>
            <a:r>
              <a:t/>
            </a:r>
            <a:endParaRPr sz="5200">
              <a:solidFill>
                <a:schemeClr val="dk1"/>
              </a:solidFill>
              <a:latin typeface="Cambria"/>
              <a:ea typeface="Cambria"/>
              <a:cs typeface="Cambria"/>
              <a:sym typeface="Cambria"/>
            </a:endParaRPr>
          </a:p>
        </p:txBody>
      </p:sp>
      <p:pic>
        <p:nvPicPr>
          <p:cNvPr id="113" name="Google Shape;113;p13"/>
          <p:cNvPicPr preferRelativeResize="0"/>
          <p:nvPr/>
        </p:nvPicPr>
        <p:blipFill rotWithShape="1">
          <a:blip r:embed="rId3">
            <a:alphaModFix/>
          </a:blip>
          <a:srcRect b="0" l="0" r="0" t="0"/>
          <a:stretch/>
        </p:blipFill>
        <p:spPr>
          <a:xfrm>
            <a:off x="3900543" y="1363833"/>
            <a:ext cx="2478029" cy="2983998"/>
          </a:xfrm>
          <a:prstGeom prst="rect">
            <a:avLst/>
          </a:prstGeom>
          <a:noFill/>
          <a:ln>
            <a:noFill/>
          </a:ln>
        </p:spPr>
      </p:pic>
      <p:pic>
        <p:nvPicPr>
          <p:cNvPr id="114" name="Google Shape;114;p13"/>
          <p:cNvPicPr preferRelativeResize="0"/>
          <p:nvPr/>
        </p:nvPicPr>
        <p:blipFill>
          <a:blip r:embed="rId4">
            <a:alphaModFix/>
          </a:blip>
          <a:stretch>
            <a:fillRect/>
          </a:stretch>
        </p:blipFill>
        <p:spPr>
          <a:xfrm>
            <a:off x="42408863" y="1721925"/>
            <a:ext cx="7210425" cy="2381250"/>
          </a:xfrm>
          <a:prstGeom prst="rect">
            <a:avLst/>
          </a:prstGeom>
          <a:noFill/>
          <a:ln>
            <a:noFill/>
          </a:ln>
        </p:spPr>
      </p:pic>
      <p:sp>
        <p:nvSpPr>
          <p:cNvPr id="115" name="Google Shape;115;p13"/>
          <p:cNvSpPr txBox="1"/>
          <p:nvPr/>
        </p:nvSpPr>
        <p:spPr>
          <a:xfrm>
            <a:off x="37623925" y="11510800"/>
            <a:ext cx="13133400" cy="42336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0" lvl="0" marL="0" rtl="0" algn="l">
              <a:lnSpc>
                <a:spcPct val="100000"/>
              </a:lnSpc>
              <a:spcBef>
                <a:spcPts val="0"/>
              </a:spcBef>
              <a:spcAft>
                <a:spcPts val="0"/>
              </a:spcAft>
              <a:buNone/>
            </a:pPr>
            <a:r>
              <a:rPr lang="en-US" sz="3000">
                <a:solidFill>
                  <a:schemeClr val="dk1"/>
                </a:solidFill>
                <a:latin typeface="Cambria"/>
                <a:ea typeface="Cambria"/>
                <a:cs typeface="Cambria"/>
                <a:sym typeface="Cambria"/>
              </a:rPr>
              <a:t>	Leading up to our competition in May, we’ll continue to refine our intake system design, fabricate the exhaust, an</a:t>
            </a:r>
            <a:r>
              <a:rPr lang="en-US" sz="3000">
                <a:solidFill>
                  <a:schemeClr val="dk1"/>
                </a:solidFill>
                <a:latin typeface="Cambria"/>
                <a:ea typeface="Cambria"/>
                <a:cs typeface="Cambria"/>
                <a:sym typeface="Cambria"/>
              </a:rPr>
              <a:t>d assemble cooling system components;</a:t>
            </a:r>
            <a:r>
              <a:rPr lang="en-US" sz="3000">
                <a:solidFill>
                  <a:schemeClr val="dk1"/>
                </a:solidFill>
                <a:latin typeface="Cambria"/>
                <a:ea typeface="Cambria"/>
                <a:cs typeface="Cambria"/>
                <a:sym typeface="Cambria"/>
              </a:rPr>
              <a:t> </a:t>
            </a:r>
            <a:r>
              <a:rPr lang="en-US" sz="3000">
                <a:solidFill>
                  <a:schemeClr val="dk1"/>
                </a:solidFill>
                <a:latin typeface="Cambria"/>
                <a:ea typeface="Cambria"/>
                <a:cs typeface="Cambria"/>
                <a:sym typeface="Cambria"/>
              </a:rPr>
              <a:t>most of which are off the shelf parts.</a:t>
            </a:r>
            <a:r>
              <a:rPr lang="en-US" sz="3000">
                <a:solidFill>
                  <a:schemeClr val="dk1"/>
                </a:solidFill>
                <a:latin typeface="Cambria"/>
                <a:ea typeface="Cambria"/>
                <a:cs typeface="Cambria"/>
                <a:sym typeface="Cambria"/>
              </a:rPr>
              <a:t> During the design phase, areas within the engine bay were reserved for these systems, </a:t>
            </a:r>
            <a:r>
              <a:rPr lang="en-US" sz="3000">
                <a:solidFill>
                  <a:schemeClr val="dk1"/>
                </a:solidFill>
                <a:latin typeface="Cambria"/>
                <a:ea typeface="Cambria"/>
                <a:cs typeface="Cambria"/>
                <a:sym typeface="Cambria"/>
              </a:rPr>
              <a:t>which</a:t>
            </a:r>
            <a:r>
              <a:rPr lang="en-US" sz="3000">
                <a:solidFill>
                  <a:schemeClr val="dk1"/>
                </a:solidFill>
                <a:latin typeface="Cambria"/>
                <a:ea typeface="Cambria"/>
                <a:cs typeface="Cambria"/>
                <a:sym typeface="Cambria"/>
              </a:rPr>
              <a:t> now can be installed</a:t>
            </a:r>
            <a:endParaRPr sz="30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lang="en-US" sz="3000">
                <a:solidFill>
                  <a:schemeClr val="dk1"/>
                </a:solidFill>
                <a:latin typeface="Cambria"/>
                <a:ea typeface="Cambria"/>
                <a:cs typeface="Cambria"/>
                <a:sym typeface="Cambria"/>
              </a:rPr>
              <a:t>	One of our primary goals was to establish a solid platform for future teams to build upon. This is the most advanced powertrain system ever fitted to a UNH FSAE car, and we’ve worked very closely </a:t>
            </a:r>
            <a:r>
              <a:rPr lang="en-US" sz="3000">
                <a:solidFill>
                  <a:schemeClr val="dk1"/>
                </a:solidFill>
                <a:latin typeface="Cambria"/>
                <a:ea typeface="Cambria"/>
                <a:cs typeface="Cambria"/>
                <a:sym typeface="Cambria"/>
              </a:rPr>
              <a:t>with</a:t>
            </a:r>
            <a:r>
              <a:rPr lang="en-US" sz="3000">
                <a:solidFill>
                  <a:schemeClr val="dk1"/>
                </a:solidFill>
                <a:latin typeface="Cambria"/>
                <a:ea typeface="Cambria"/>
                <a:cs typeface="Cambria"/>
                <a:sym typeface="Cambria"/>
              </a:rPr>
              <a:t> underclassmen to ensure the principles laid out in our design are carried forward. There will be continuous optimizations for weight and </a:t>
            </a:r>
            <a:r>
              <a:rPr lang="en-US" sz="3000">
                <a:solidFill>
                  <a:schemeClr val="dk1"/>
                </a:solidFill>
                <a:latin typeface="Cambria"/>
                <a:ea typeface="Cambria"/>
                <a:cs typeface="Cambria"/>
                <a:sym typeface="Cambria"/>
              </a:rPr>
              <a:t>strength</a:t>
            </a:r>
            <a:r>
              <a:rPr lang="en-US" sz="3000">
                <a:solidFill>
                  <a:schemeClr val="dk1"/>
                </a:solidFill>
                <a:latin typeface="Cambria"/>
                <a:ea typeface="Cambria"/>
                <a:cs typeface="Cambria"/>
                <a:sym typeface="Cambria"/>
              </a:rPr>
              <a:t> as the system matures. </a:t>
            </a:r>
            <a:endParaRPr sz="3000">
              <a:solidFill>
                <a:schemeClr val="dk1"/>
              </a:solidFill>
              <a:latin typeface="Cambria"/>
              <a:ea typeface="Cambria"/>
              <a:cs typeface="Cambria"/>
              <a:sym typeface="Cambria"/>
            </a:endParaRPr>
          </a:p>
        </p:txBody>
      </p:sp>
      <p:sp>
        <p:nvSpPr>
          <p:cNvPr id="116" name="Google Shape;116;p13"/>
          <p:cNvSpPr txBox="1"/>
          <p:nvPr/>
        </p:nvSpPr>
        <p:spPr>
          <a:xfrm>
            <a:off x="23002850" y="25238813"/>
            <a:ext cx="5358300" cy="646500"/>
          </a:xfrm>
          <a:prstGeom prst="rect">
            <a:avLst/>
          </a:prstGeom>
          <a:noFill/>
          <a:ln>
            <a:noFill/>
          </a:ln>
        </p:spPr>
        <p:txBody>
          <a:bodyPr anchorCtr="0" anchor="t" bIns="53325" lIns="106650" spcFirstLastPara="1" rIns="106650" wrap="square" tIns="53325">
            <a:spAutoFit/>
          </a:bodyPr>
          <a:lstStyle/>
          <a:p>
            <a:pPr indent="0" lvl="0" marL="0" rtl="0" algn="ctr">
              <a:spcBef>
                <a:spcPts val="0"/>
              </a:spcBef>
              <a:spcAft>
                <a:spcPts val="0"/>
              </a:spcAft>
              <a:buClr>
                <a:schemeClr val="dk1"/>
              </a:buClr>
              <a:buSzPts val="1100"/>
              <a:buFont typeface="Arial"/>
              <a:buNone/>
            </a:pPr>
            <a:r>
              <a:rPr lang="en-US" sz="3500">
                <a:solidFill>
                  <a:schemeClr val="dk1"/>
                </a:solidFill>
                <a:latin typeface="Calibri"/>
                <a:ea typeface="Calibri"/>
                <a:cs typeface="Calibri"/>
                <a:sym typeface="Calibri"/>
              </a:rPr>
              <a:t>Front u</a:t>
            </a:r>
            <a:r>
              <a:rPr lang="en-US" sz="3500">
                <a:solidFill>
                  <a:schemeClr val="dk1"/>
                </a:solidFill>
                <a:latin typeface="Calibri"/>
                <a:ea typeface="Calibri"/>
                <a:cs typeface="Calibri"/>
                <a:sym typeface="Calibri"/>
              </a:rPr>
              <a:t>pright assembly</a:t>
            </a:r>
            <a:endParaRPr sz="3500"/>
          </a:p>
        </p:txBody>
      </p:sp>
      <p:sp>
        <p:nvSpPr>
          <p:cNvPr id="117" name="Google Shape;117;p13"/>
          <p:cNvSpPr txBox="1"/>
          <p:nvPr/>
        </p:nvSpPr>
        <p:spPr>
          <a:xfrm>
            <a:off x="30468062" y="25238825"/>
            <a:ext cx="5358300" cy="646500"/>
          </a:xfrm>
          <a:prstGeom prst="rect">
            <a:avLst/>
          </a:prstGeom>
          <a:noFill/>
          <a:ln>
            <a:noFill/>
          </a:ln>
        </p:spPr>
        <p:txBody>
          <a:bodyPr anchorCtr="0" anchor="t" bIns="53325" lIns="106650" spcFirstLastPara="1" rIns="106650" wrap="square" tIns="53325">
            <a:spAutoFit/>
          </a:bodyPr>
          <a:lstStyle/>
          <a:p>
            <a:pPr indent="0" lvl="0" marL="0" rtl="0" algn="ctr">
              <a:spcBef>
                <a:spcPts val="0"/>
              </a:spcBef>
              <a:spcAft>
                <a:spcPts val="0"/>
              </a:spcAft>
              <a:buSzPts val="1100"/>
              <a:buNone/>
            </a:pPr>
            <a:r>
              <a:rPr lang="en-US" sz="3500">
                <a:solidFill>
                  <a:schemeClr val="dk1"/>
                </a:solidFill>
                <a:latin typeface="Calibri"/>
                <a:ea typeface="Calibri"/>
                <a:cs typeface="Calibri"/>
                <a:sym typeface="Calibri"/>
              </a:rPr>
              <a:t>Front s</a:t>
            </a:r>
            <a:r>
              <a:rPr lang="en-US" sz="3500">
                <a:solidFill>
                  <a:schemeClr val="dk1"/>
                </a:solidFill>
                <a:latin typeface="Calibri"/>
                <a:ea typeface="Calibri"/>
                <a:cs typeface="Calibri"/>
                <a:sym typeface="Calibri"/>
              </a:rPr>
              <a:t>uspension on Frame</a:t>
            </a:r>
            <a:endParaRPr sz="3500"/>
          </a:p>
        </p:txBody>
      </p:sp>
      <p:pic>
        <p:nvPicPr>
          <p:cNvPr id="118" name="Google Shape;118;p13"/>
          <p:cNvPicPr preferRelativeResize="0"/>
          <p:nvPr/>
        </p:nvPicPr>
        <p:blipFill rotWithShape="1">
          <a:blip r:embed="rId5">
            <a:alphaModFix/>
          </a:blip>
          <a:srcRect b="5967" l="0" r="10515" t="4041"/>
          <a:stretch/>
        </p:blipFill>
        <p:spPr>
          <a:xfrm>
            <a:off x="13979850" y="7829563"/>
            <a:ext cx="10007250" cy="6741925"/>
          </a:xfrm>
          <a:prstGeom prst="rect">
            <a:avLst/>
          </a:prstGeom>
          <a:noFill/>
          <a:ln cap="flat" cmpd="sng" w="38100">
            <a:solidFill>
              <a:schemeClr val="dk1"/>
            </a:solidFill>
            <a:prstDash val="solid"/>
            <a:round/>
            <a:headEnd len="sm" w="sm" type="none"/>
            <a:tailEnd len="sm" w="sm" type="none"/>
          </a:ln>
        </p:spPr>
      </p:pic>
      <p:pic>
        <p:nvPicPr>
          <p:cNvPr id="119" name="Google Shape;119;p13" title="20260420_111520.jpg"/>
          <p:cNvPicPr preferRelativeResize="0"/>
          <p:nvPr/>
        </p:nvPicPr>
        <p:blipFill rotWithShape="1">
          <a:blip r:embed="rId6">
            <a:alphaModFix/>
          </a:blip>
          <a:srcRect b="1858" l="24607" r="39906" t="24100"/>
          <a:stretch/>
        </p:blipFill>
        <p:spPr>
          <a:xfrm>
            <a:off x="24492250" y="7851550"/>
            <a:ext cx="6922501" cy="6741925"/>
          </a:xfrm>
          <a:prstGeom prst="rect">
            <a:avLst/>
          </a:prstGeom>
          <a:noFill/>
          <a:ln cap="flat" cmpd="sng" w="38100">
            <a:solidFill>
              <a:schemeClr val="dk1"/>
            </a:solidFill>
            <a:prstDash val="solid"/>
            <a:round/>
            <a:headEnd len="sm" w="sm" type="none"/>
            <a:tailEnd len="sm" w="sm" type="none"/>
          </a:ln>
        </p:spPr>
      </p:pic>
      <p:pic>
        <p:nvPicPr>
          <p:cNvPr id="120" name="Google Shape;120;p13" title="20260420_114116.jpg"/>
          <p:cNvPicPr preferRelativeResize="0"/>
          <p:nvPr/>
        </p:nvPicPr>
        <p:blipFill rotWithShape="1">
          <a:blip r:embed="rId7">
            <a:alphaModFix/>
          </a:blip>
          <a:srcRect b="25929" l="0" r="0" t="14980"/>
          <a:stretch/>
        </p:blipFill>
        <p:spPr>
          <a:xfrm>
            <a:off x="31627650" y="7851550"/>
            <a:ext cx="5358301" cy="6741924"/>
          </a:xfrm>
          <a:prstGeom prst="rect">
            <a:avLst/>
          </a:prstGeom>
          <a:noFill/>
          <a:ln cap="flat" cmpd="sng" w="38100">
            <a:solidFill>
              <a:schemeClr val="dk1"/>
            </a:solidFill>
            <a:prstDash val="solid"/>
            <a:round/>
            <a:headEnd len="sm" w="sm" type="none"/>
            <a:tailEnd len="sm" w="sm" type="none"/>
          </a:ln>
        </p:spPr>
      </p:pic>
      <p:sp>
        <p:nvSpPr>
          <p:cNvPr id="121" name="Google Shape;121;p13"/>
          <p:cNvSpPr txBox="1"/>
          <p:nvPr/>
        </p:nvSpPr>
        <p:spPr>
          <a:xfrm>
            <a:off x="24579225" y="14721638"/>
            <a:ext cx="6546300" cy="73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500">
                <a:solidFill>
                  <a:schemeClr val="dk1"/>
                </a:solidFill>
                <a:latin typeface="Calibri"/>
                <a:ea typeface="Calibri"/>
                <a:cs typeface="Calibri"/>
                <a:sym typeface="Calibri"/>
              </a:rPr>
              <a:t>Final lower engine mounting</a:t>
            </a:r>
            <a:endParaRPr sz="3500"/>
          </a:p>
        </p:txBody>
      </p:sp>
      <p:sp>
        <p:nvSpPr>
          <p:cNvPr id="122" name="Google Shape;122;p13"/>
          <p:cNvSpPr txBox="1"/>
          <p:nvPr/>
        </p:nvSpPr>
        <p:spPr>
          <a:xfrm>
            <a:off x="31033650" y="14743523"/>
            <a:ext cx="6546300" cy="67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500">
                <a:solidFill>
                  <a:schemeClr val="dk1"/>
                </a:solidFill>
                <a:latin typeface="Calibri"/>
                <a:ea typeface="Calibri"/>
                <a:cs typeface="Calibri"/>
                <a:sym typeface="Calibri"/>
              </a:rPr>
              <a:t>F</a:t>
            </a:r>
            <a:r>
              <a:rPr lang="en-US" sz="3500">
                <a:solidFill>
                  <a:schemeClr val="dk1"/>
                </a:solidFill>
                <a:latin typeface="Calibri"/>
                <a:ea typeface="Calibri"/>
                <a:cs typeface="Calibri"/>
                <a:sym typeface="Calibri"/>
              </a:rPr>
              <a:t>inal upper engine mounting</a:t>
            </a:r>
            <a:endParaRPr sz="3500"/>
          </a:p>
        </p:txBody>
      </p:sp>
      <p:sp>
        <p:nvSpPr>
          <p:cNvPr id="123" name="Google Shape;123;p13"/>
          <p:cNvSpPr txBox="1"/>
          <p:nvPr/>
        </p:nvSpPr>
        <p:spPr>
          <a:xfrm>
            <a:off x="1028700" y="24352650"/>
            <a:ext cx="11925300" cy="1493100"/>
          </a:xfrm>
          <a:prstGeom prst="rect">
            <a:avLst/>
          </a:prstGeom>
          <a:noFill/>
          <a:ln>
            <a:noFill/>
          </a:ln>
        </p:spPr>
        <p:txBody>
          <a:bodyPr anchorCtr="0" anchor="t" bIns="53325" lIns="106650" spcFirstLastPara="1" rIns="0" wrap="square" tIns="53325">
            <a:spAutoFit/>
          </a:bodyPr>
          <a:lstStyle/>
          <a:p>
            <a:pPr indent="0" lvl="0" marL="0" marR="0" rtl="0" algn="ctr">
              <a:spcBef>
                <a:spcPts val="0"/>
              </a:spcBef>
              <a:spcAft>
                <a:spcPts val="0"/>
              </a:spcAft>
              <a:buNone/>
            </a:pPr>
            <a:r>
              <a:rPr lang="en-US" sz="3000">
                <a:solidFill>
                  <a:schemeClr val="dk1"/>
                </a:solidFill>
                <a:latin typeface="Cambria"/>
                <a:ea typeface="Cambria"/>
                <a:cs typeface="Cambria"/>
                <a:sym typeface="Cambria"/>
              </a:rPr>
              <a:t>SolidWorks </a:t>
            </a:r>
            <a:r>
              <a:rPr lang="en-US" sz="3000">
                <a:solidFill>
                  <a:schemeClr val="dk1"/>
                </a:solidFill>
                <a:latin typeface="Cambria"/>
                <a:ea typeface="Cambria"/>
                <a:cs typeface="Cambria"/>
                <a:sym typeface="Cambria"/>
              </a:rPr>
              <a:t>assembly</a:t>
            </a:r>
            <a:r>
              <a:rPr lang="en-US" sz="3000">
                <a:solidFill>
                  <a:schemeClr val="dk1"/>
                </a:solidFill>
                <a:latin typeface="Cambria"/>
                <a:ea typeface="Cambria"/>
                <a:cs typeface="Cambria"/>
                <a:sym typeface="Cambria"/>
              </a:rPr>
              <a:t> tools were used to verify locations of main static systems to confirm clearances and fitment, as well as to evaluate potential interference between adjustable </a:t>
            </a:r>
            <a:r>
              <a:rPr lang="en-US" sz="3000">
                <a:solidFill>
                  <a:schemeClr val="dk1"/>
                </a:solidFill>
                <a:latin typeface="Cambria"/>
                <a:ea typeface="Cambria"/>
                <a:cs typeface="Cambria"/>
                <a:sym typeface="Cambria"/>
              </a:rPr>
              <a:t>components</a:t>
            </a:r>
            <a:endParaRPr sz="3000"/>
          </a:p>
        </p:txBody>
      </p:sp>
      <p:pic>
        <p:nvPicPr>
          <p:cNvPr id="124" name="Google Shape;124;p13"/>
          <p:cNvPicPr preferRelativeResize="0"/>
          <p:nvPr/>
        </p:nvPicPr>
        <p:blipFill rotWithShape="1">
          <a:blip r:embed="rId8">
            <a:alphaModFix/>
          </a:blip>
          <a:srcRect b="17690" l="0" r="8054" t="2483"/>
          <a:stretch/>
        </p:blipFill>
        <p:spPr>
          <a:xfrm>
            <a:off x="1336575" y="17217713"/>
            <a:ext cx="11229280" cy="6930974"/>
          </a:xfrm>
          <a:prstGeom prst="rect">
            <a:avLst/>
          </a:prstGeom>
          <a:noFill/>
          <a:ln cap="flat" cmpd="sng" w="38100">
            <a:solidFill>
              <a:schemeClr val="dk1"/>
            </a:solidFill>
            <a:prstDash val="solid"/>
            <a:round/>
            <a:headEnd len="sm" w="sm" type="none"/>
            <a:tailEnd len="sm" w="sm" type="none"/>
          </a:ln>
        </p:spPr>
      </p:pic>
      <p:pic>
        <p:nvPicPr>
          <p:cNvPr id="125" name="Google Shape;125;p13" title="20260420_110932.jpg"/>
          <p:cNvPicPr preferRelativeResize="0"/>
          <p:nvPr/>
        </p:nvPicPr>
        <p:blipFill rotWithShape="1">
          <a:blip r:embed="rId9">
            <a:alphaModFix/>
          </a:blip>
          <a:srcRect b="4251" l="28770" r="28284" t="4914"/>
          <a:stretch/>
        </p:blipFill>
        <p:spPr>
          <a:xfrm>
            <a:off x="37404912" y="32983317"/>
            <a:ext cx="4705352" cy="4645455"/>
          </a:xfrm>
          <a:prstGeom prst="rect">
            <a:avLst/>
          </a:prstGeom>
          <a:noFill/>
          <a:ln cap="flat" cmpd="sng" w="38100">
            <a:solidFill>
              <a:schemeClr val="dk1"/>
            </a:solidFill>
            <a:prstDash val="solid"/>
            <a:round/>
            <a:headEnd len="sm" w="sm" type="none"/>
            <a:tailEnd len="sm" w="sm" type="none"/>
          </a:ln>
        </p:spPr>
      </p:pic>
      <p:pic>
        <p:nvPicPr>
          <p:cNvPr id="126" name="Google Shape;126;p13" title="20260420_111042.jpg"/>
          <p:cNvPicPr preferRelativeResize="0"/>
          <p:nvPr/>
        </p:nvPicPr>
        <p:blipFill rotWithShape="1">
          <a:blip r:embed="rId10">
            <a:alphaModFix/>
          </a:blip>
          <a:srcRect b="7136" l="23747" r="34439" t="3331"/>
          <a:stretch/>
        </p:blipFill>
        <p:spPr>
          <a:xfrm>
            <a:off x="37404911" y="28157681"/>
            <a:ext cx="4705352" cy="4702657"/>
          </a:xfrm>
          <a:prstGeom prst="rect">
            <a:avLst/>
          </a:prstGeom>
          <a:noFill/>
          <a:ln cap="flat" cmpd="sng" w="38100">
            <a:solidFill>
              <a:schemeClr val="dk1"/>
            </a:solidFill>
            <a:prstDash val="solid"/>
            <a:round/>
            <a:headEnd len="sm" w="sm" type="none"/>
            <a:tailEnd len="sm" w="sm" type="none"/>
          </a:ln>
        </p:spPr>
      </p:pic>
      <p:pic>
        <p:nvPicPr>
          <p:cNvPr id="127" name="Google Shape;127;p13" title="20260420_171836.jpg"/>
          <p:cNvPicPr preferRelativeResize="0"/>
          <p:nvPr/>
        </p:nvPicPr>
        <p:blipFill rotWithShape="1">
          <a:blip r:embed="rId11">
            <a:alphaModFix/>
          </a:blip>
          <a:srcRect b="3372" l="21199" r="18491" t="6465"/>
          <a:stretch/>
        </p:blipFill>
        <p:spPr>
          <a:xfrm>
            <a:off x="13992875" y="28289100"/>
            <a:ext cx="11190651" cy="7809000"/>
          </a:xfrm>
          <a:prstGeom prst="rect">
            <a:avLst/>
          </a:prstGeom>
          <a:noFill/>
          <a:ln cap="flat" cmpd="sng" w="38100">
            <a:solidFill>
              <a:schemeClr val="dk1"/>
            </a:solidFill>
            <a:prstDash val="solid"/>
            <a:round/>
            <a:headEnd len="sm" w="sm" type="none"/>
            <a:tailEnd len="sm" w="sm" type="none"/>
          </a:ln>
        </p:spPr>
      </p:pic>
      <p:sp>
        <p:nvSpPr>
          <p:cNvPr id="128" name="Google Shape;128;p13"/>
          <p:cNvSpPr txBox="1"/>
          <p:nvPr/>
        </p:nvSpPr>
        <p:spPr>
          <a:xfrm>
            <a:off x="25762850" y="27377300"/>
            <a:ext cx="4705200" cy="101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000">
                <a:solidFill>
                  <a:schemeClr val="dk1"/>
                </a:solidFill>
                <a:latin typeface="Cambria"/>
                <a:ea typeface="Cambria"/>
                <a:cs typeface="Cambria"/>
                <a:sym typeface="Cambria"/>
              </a:rPr>
              <a:t>Fuel Tank Design</a:t>
            </a:r>
            <a:endParaRPr b="1" sz="4000">
              <a:solidFill>
                <a:schemeClr val="dk1"/>
              </a:solidFill>
              <a:latin typeface="Cambria"/>
              <a:ea typeface="Cambria"/>
              <a:cs typeface="Cambria"/>
              <a:sym typeface="Cambria"/>
            </a:endParaRPr>
          </a:p>
        </p:txBody>
      </p:sp>
      <p:sp>
        <p:nvSpPr>
          <p:cNvPr id="129" name="Google Shape;129;p13"/>
          <p:cNvSpPr txBox="1"/>
          <p:nvPr/>
        </p:nvSpPr>
        <p:spPr>
          <a:xfrm>
            <a:off x="30529875" y="31948100"/>
            <a:ext cx="3926100" cy="57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chemeClr val="dk1"/>
                </a:solidFill>
                <a:latin typeface="Cambria"/>
                <a:ea typeface="Cambria"/>
                <a:cs typeface="Cambria"/>
                <a:sym typeface="Cambria"/>
              </a:rPr>
              <a:t>Our fuel tank was designed with manufacturing efficiency in mind and </a:t>
            </a:r>
            <a:r>
              <a:rPr lang="en-US" sz="3000">
                <a:solidFill>
                  <a:schemeClr val="dk1"/>
                </a:solidFill>
                <a:latin typeface="Cambria"/>
                <a:ea typeface="Cambria"/>
                <a:cs typeface="Cambria"/>
                <a:sym typeface="Cambria"/>
              </a:rPr>
              <a:t>incorporated</a:t>
            </a:r>
            <a:r>
              <a:rPr lang="en-US" sz="3000">
                <a:solidFill>
                  <a:schemeClr val="dk1"/>
                </a:solidFill>
                <a:latin typeface="Cambria"/>
                <a:ea typeface="Cambria"/>
                <a:cs typeface="Cambria"/>
                <a:sym typeface="Cambria"/>
              </a:rPr>
              <a:t> a folded box structure; </a:t>
            </a:r>
            <a:r>
              <a:rPr lang="en-US" sz="3000">
                <a:solidFill>
                  <a:schemeClr val="dk1"/>
                </a:solidFill>
                <a:latin typeface="Cambria"/>
                <a:ea typeface="Cambria"/>
                <a:cs typeface="Cambria"/>
                <a:sym typeface="Cambria"/>
              </a:rPr>
              <a:t>allowing</a:t>
            </a:r>
            <a:r>
              <a:rPr lang="en-US" sz="3000">
                <a:solidFill>
                  <a:schemeClr val="dk1"/>
                </a:solidFill>
                <a:latin typeface="Cambria"/>
                <a:ea typeface="Cambria"/>
                <a:cs typeface="Cambria"/>
                <a:sym typeface="Cambria"/>
              </a:rPr>
              <a:t> for </a:t>
            </a:r>
            <a:r>
              <a:rPr lang="en-US" sz="3000">
                <a:solidFill>
                  <a:schemeClr val="dk1"/>
                </a:solidFill>
                <a:latin typeface="Cambria"/>
                <a:ea typeface="Cambria"/>
                <a:cs typeface="Cambria"/>
                <a:sym typeface="Cambria"/>
              </a:rPr>
              <a:t>easy assembly and minimal final welding. Time was saved by reusing old components such as the filler neck</a:t>
            </a:r>
            <a:endParaRPr sz="3000">
              <a:solidFill>
                <a:schemeClr val="dk1"/>
              </a:solidFill>
              <a:latin typeface="Cambria"/>
              <a:ea typeface="Cambria"/>
              <a:cs typeface="Cambria"/>
              <a:sym typeface="Cambria"/>
            </a:endParaRPr>
          </a:p>
        </p:txBody>
      </p:sp>
      <p:pic>
        <p:nvPicPr>
          <p:cNvPr id="130" name="Google Shape;130;p13"/>
          <p:cNvPicPr preferRelativeResize="0"/>
          <p:nvPr/>
        </p:nvPicPr>
        <p:blipFill rotWithShape="1">
          <a:blip r:embed="rId12">
            <a:alphaModFix/>
          </a:blip>
          <a:srcRect b="5021" l="5055" r="3033" t="4350"/>
          <a:stretch/>
        </p:blipFill>
        <p:spPr>
          <a:xfrm>
            <a:off x="14024925" y="17893200"/>
            <a:ext cx="7914326" cy="6741900"/>
          </a:xfrm>
          <a:prstGeom prst="rect">
            <a:avLst/>
          </a:prstGeom>
          <a:noFill/>
          <a:ln cap="flat" cmpd="sng" w="38100">
            <a:solidFill>
              <a:schemeClr val="dk1"/>
            </a:solidFill>
            <a:prstDash val="solid"/>
            <a:round/>
            <a:headEnd len="sm" w="sm" type="none"/>
            <a:tailEnd len="sm" w="sm" type="none"/>
          </a:ln>
        </p:spPr>
      </p:pic>
      <p:pic>
        <p:nvPicPr>
          <p:cNvPr id="131" name="Google Shape;131;p13" title="20260420_112410.jpg"/>
          <p:cNvPicPr preferRelativeResize="0"/>
          <p:nvPr/>
        </p:nvPicPr>
        <p:blipFill rotWithShape="1">
          <a:blip r:embed="rId13">
            <a:alphaModFix/>
          </a:blip>
          <a:srcRect b="8453" l="37108" r="42293" t="3951"/>
          <a:stretch/>
        </p:blipFill>
        <p:spPr>
          <a:xfrm>
            <a:off x="25720075" y="28289100"/>
            <a:ext cx="4705352" cy="9339675"/>
          </a:xfrm>
          <a:prstGeom prst="rect">
            <a:avLst/>
          </a:prstGeom>
          <a:noFill/>
          <a:ln cap="flat" cmpd="sng" w="38100">
            <a:solidFill>
              <a:schemeClr val="dk1"/>
            </a:solidFill>
            <a:prstDash val="solid"/>
            <a:round/>
            <a:headEnd len="sm" w="sm" type="none"/>
            <a:tailEnd len="sm" w="sm" type="none"/>
          </a:ln>
        </p:spPr>
      </p:pic>
      <p:sp>
        <p:nvSpPr>
          <p:cNvPr id="132" name="Google Shape;132;p13"/>
          <p:cNvSpPr txBox="1"/>
          <p:nvPr/>
        </p:nvSpPr>
        <p:spPr>
          <a:xfrm>
            <a:off x="38450925" y="7946375"/>
            <a:ext cx="3843600" cy="2172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4500">
                <a:solidFill>
                  <a:schemeClr val="dk1"/>
                </a:solidFill>
                <a:latin typeface="Cambria"/>
                <a:ea typeface="Cambria"/>
                <a:cs typeface="Cambria"/>
                <a:sym typeface="Cambria"/>
              </a:rPr>
              <a:t>Scott Campbell</a:t>
            </a:r>
            <a:endParaRPr sz="45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3700"/>
              <a:buFont typeface="Arial"/>
              <a:buNone/>
            </a:pPr>
            <a:r>
              <a:rPr lang="en-US" sz="4500">
                <a:solidFill>
                  <a:schemeClr val="dk1"/>
                </a:solidFill>
                <a:latin typeface="Cambria"/>
                <a:ea typeface="Cambria"/>
                <a:cs typeface="Cambria"/>
                <a:sym typeface="Cambria"/>
              </a:rPr>
              <a:t>Noah McAdam</a:t>
            </a:r>
            <a:endParaRPr sz="45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Matthew Yates</a:t>
            </a:r>
            <a:endParaRPr sz="4500">
              <a:solidFill>
                <a:schemeClr val="dk1"/>
              </a:solidFill>
              <a:latin typeface="Calibri"/>
              <a:ea typeface="Calibri"/>
              <a:cs typeface="Calibri"/>
              <a:sym typeface="Calibri"/>
            </a:endParaRPr>
          </a:p>
        </p:txBody>
      </p:sp>
      <p:sp>
        <p:nvSpPr>
          <p:cNvPr id="133" name="Google Shape;133;p13"/>
          <p:cNvSpPr txBox="1"/>
          <p:nvPr/>
        </p:nvSpPr>
        <p:spPr>
          <a:xfrm>
            <a:off x="46184675" y="8021125"/>
            <a:ext cx="4018500" cy="2381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Nick Fischer</a:t>
            </a:r>
            <a:endParaRPr sz="45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3700"/>
              <a:buFont typeface="Arial"/>
              <a:buNone/>
            </a:pPr>
            <a:r>
              <a:rPr lang="en-US" sz="4500">
                <a:solidFill>
                  <a:schemeClr val="dk1"/>
                </a:solidFill>
                <a:latin typeface="Cambria"/>
                <a:ea typeface="Cambria"/>
                <a:cs typeface="Cambria"/>
                <a:sym typeface="Cambria"/>
              </a:rPr>
              <a:t>Will Donovan</a:t>
            </a:r>
            <a:endParaRPr sz="45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James Puopolo</a:t>
            </a:r>
            <a:endParaRPr sz="4500">
              <a:solidFill>
                <a:schemeClr val="dk1"/>
              </a:solidFill>
              <a:latin typeface="Calibri"/>
              <a:ea typeface="Calibri"/>
              <a:cs typeface="Calibri"/>
              <a:sym typeface="Calibri"/>
            </a:endParaRPr>
          </a:p>
        </p:txBody>
      </p:sp>
      <p:sp>
        <p:nvSpPr>
          <p:cNvPr id="134" name="Google Shape;134;p13"/>
          <p:cNvSpPr txBox="1"/>
          <p:nvPr/>
        </p:nvSpPr>
        <p:spPr>
          <a:xfrm>
            <a:off x="42493750" y="7946375"/>
            <a:ext cx="3690900" cy="2172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4500">
                <a:solidFill>
                  <a:schemeClr val="dk1"/>
                </a:solidFill>
                <a:latin typeface="Cambria"/>
                <a:ea typeface="Cambria"/>
                <a:cs typeface="Cambria"/>
                <a:sym typeface="Cambria"/>
              </a:rPr>
              <a:t>Elvis Marin</a:t>
            </a:r>
            <a:endParaRPr sz="45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Ben Mitchell</a:t>
            </a:r>
            <a:endParaRPr sz="45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1100"/>
              <a:buFont typeface="Arial"/>
              <a:buNone/>
            </a:pPr>
            <a:r>
              <a:rPr lang="en-US" sz="4500">
                <a:solidFill>
                  <a:schemeClr val="dk1"/>
                </a:solidFill>
                <a:latin typeface="Cambria"/>
                <a:ea typeface="Cambria"/>
                <a:cs typeface="Cambria"/>
                <a:sym typeface="Cambria"/>
              </a:rPr>
              <a:t>Nathan Daigle</a:t>
            </a:r>
            <a:endParaRPr sz="4500">
              <a:solidFill>
                <a:schemeClr val="dk1"/>
              </a:solidFill>
              <a:latin typeface="Calibri"/>
              <a:ea typeface="Calibri"/>
              <a:cs typeface="Calibri"/>
              <a:sym typeface="Calibri"/>
            </a:endParaRPr>
          </a:p>
        </p:txBody>
      </p:sp>
      <p:cxnSp>
        <p:nvCxnSpPr>
          <p:cNvPr id="135" name="Google Shape;135;p13"/>
          <p:cNvCxnSpPr/>
          <p:nvPr/>
        </p:nvCxnSpPr>
        <p:spPr>
          <a:xfrm flipH="1">
            <a:off x="22351963" y="17702475"/>
            <a:ext cx="14100" cy="7809000"/>
          </a:xfrm>
          <a:prstGeom prst="straightConnector1">
            <a:avLst/>
          </a:prstGeom>
          <a:noFill/>
          <a:ln cap="flat" cmpd="sng" w="38100">
            <a:solidFill>
              <a:schemeClr val="dk1"/>
            </a:solidFill>
            <a:prstDash val="solid"/>
            <a:miter lim="800000"/>
            <a:headEnd len="sm" w="sm" type="none"/>
            <a:tailEnd len="sm" w="sm" type="none"/>
          </a:ln>
        </p:spPr>
      </p:cxnSp>
      <p:cxnSp>
        <p:nvCxnSpPr>
          <p:cNvPr id="136" name="Google Shape;136;p13"/>
          <p:cNvCxnSpPr/>
          <p:nvPr/>
        </p:nvCxnSpPr>
        <p:spPr>
          <a:xfrm flipH="1">
            <a:off x="25455800" y="27715875"/>
            <a:ext cx="18900" cy="9917400"/>
          </a:xfrm>
          <a:prstGeom prst="straightConnector1">
            <a:avLst/>
          </a:prstGeom>
          <a:noFill/>
          <a:ln cap="flat" cmpd="sng" w="38100">
            <a:solidFill>
              <a:schemeClr val="dk1"/>
            </a:solidFill>
            <a:prstDash val="solid"/>
            <a:miter lim="800000"/>
            <a:headEnd len="sm" w="sm" type="none"/>
            <a:tailEnd len="sm" w="sm" type="none"/>
          </a:ln>
        </p:spPr>
      </p:cxnSp>
      <p:cxnSp>
        <p:nvCxnSpPr>
          <p:cNvPr id="137" name="Google Shape;137;p13"/>
          <p:cNvCxnSpPr/>
          <p:nvPr/>
        </p:nvCxnSpPr>
        <p:spPr>
          <a:xfrm>
            <a:off x="30756225" y="27619600"/>
            <a:ext cx="9300" cy="3922200"/>
          </a:xfrm>
          <a:prstGeom prst="straightConnector1">
            <a:avLst/>
          </a:prstGeom>
          <a:noFill/>
          <a:ln cap="flat" cmpd="sng" w="38100">
            <a:solidFill>
              <a:schemeClr val="dk1"/>
            </a:solidFill>
            <a:prstDash val="solid"/>
            <a:round/>
            <a:headEnd len="med" w="med" type="none"/>
            <a:tailEnd len="med" w="med" type="none"/>
          </a:ln>
        </p:spPr>
      </p:cxnSp>
      <p:cxnSp>
        <p:nvCxnSpPr>
          <p:cNvPr id="138" name="Google Shape;138;p13"/>
          <p:cNvCxnSpPr/>
          <p:nvPr/>
        </p:nvCxnSpPr>
        <p:spPr>
          <a:xfrm>
            <a:off x="30756225" y="31541800"/>
            <a:ext cx="3711300" cy="2700"/>
          </a:xfrm>
          <a:prstGeom prst="straightConnector1">
            <a:avLst/>
          </a:prstGeom>
          <a:noFill/>
          <a:ln cap="flat" cmpd="sng" w="38100">
            <a:solidFill>
              <a:schemeClr val="dk1"/>
            </a:solidFill>
            <a:prstDash val="solid"/>
            <a:round/>
            <a:headEnd len="med" w="med" type="none"/>
            <a:tailEnd len="med" w="med" type="none"/>
          </a:ln>
        </p:spPr>
      </p:cxnSp>
      <p:cxnSp>
        <p:nvCxnSpPr>
          <p:cNvPr id="139" name="Google Shape;139;p13"/>
          <p:cNvCxnSpPr/>
          <p:nvPr/>
        </p:nvCxnSpPr>
        <p:spPr>
          <a:xfrm flipH="1">
            <a:off x="34442475" y="31541800"/>
            <a:ext cx="37500" cy="6177300"/>
          </a:xfrm>
          <a:prstGeom prst="straightConnector1">
            <a:avLst/>
          </a:prstGeom>
          <a:noFill/>
          <a:ln cap="flat" cmpd="sng" w="38100">
            <a:solidFill>
              <a:schemeClr val="dk1"/>
            </a:solidFill>
            <a:prstDash val="solid"/>
            <a:round/>
            <a:headEnd len="med" w="med" type="none"/>
            <a:tailEnd len="med" w="med" type="none"/>
          </a:ln>
        </p:spPr>
      </p:cxnSp>
      <p:sp>
        <p:nvSpPr>
          <p:cNvPr id="140" name="Google Shape;140;p13"/>
          <p:cNvSpPr txBox="1"/>
          <p:nvPr/>
        </p:nvSpPr>
        <p:spPr>
          <a:xfrm>
            <a:off x="30812063" y="27624050"/>
            <a:ext cx="6546300" cy="350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chemeClr val="dk1"/>
                </a:solidFill>
                <a:latin typeface="Cambria"/>
                <a:ea typeface="Cambria"/>
                <a:cs typeface="Cambria"/>
                <a:sym typeface="Cambria"/>
              </a:rPr>
              <a:t>Our team inherited a </a:t>
            </a:r>
            <a:r>
              <a:rPr lang="en-US" sz="3000">
                <a:solidFill>
                  <a:schemeClr val="dk1"/>
                </a:solidFill>
                <a:latin typeface="Cambria"/>
                <a:ea typeface="Cambria"/>
                <a:cs typeface="Cambria"/>
                <a:sym typeface="Cambria"/>
              </a:rPr>
              <a:t>proprietary, wheel package that we found challenging to obtain replacements for. Similarly to other design challenges, we used a decision matrix to determine if we should either attempt to purchase a wheel, or manufacture our own.</a:t>
            </a:r>
            <a:endParaRPr sz="3000">
              <a:solidFill>
                <a:schemeClr val="dk1"/>
              </a:solidFill>
              <a:latin typeface="Cambria"/>
              <a:ea typeface="Cambria"/>
              <a:cs typeface="Cambria"/>
              <a:sym typeface="Cambria"/>
            </a:endParaRPr>
          </a:p>
        </p:txBody>
      </p:sp>
      <p:pic>
        <p:nvPicPr>
          <p:cNvPr id="141" name="Google Shape;141;p13"/>
          <p:cNvPicPr preferRelativeResize="0"/>
          <p:nvPr/>
        </p:nvPicPr>
        <p:blipFill rotWithShape="1">
          <a:blip r:embed="rId14">
            <a:alphaModFix/>
          </a:blip>
          <a:srcRect b="476" l="139" r="378" t="308"/>
          <a:stretch/>
        </p:blipFill>
        <p:spPr>
          <a:xfrm>
            <a:off x="42210700" y="28132800"/>
            <a:ext cx="8328599" cy="9495107"/>
          </a:xfrm>
          <a:prstGeom prst="rect">
            <a:avLst/>
          </a:prstGeom>
          <a:noFill/>
          <a:ln>
            <a:noFill/>
          </a:ln>
        </p:spPr>
      </p:pic>
      <p:sp>
        <p:nvSpPr>
          <p:cNvPr id="142" name="Google Shape;142;p13"/>
          <p:cNvSpPr txBox="1"/>
          <p:nvPr/>
        </p:nvSpPr>
        <p:spPr>
          <a:xfrm>
            <a:off x="13892713" y="14624563"/>
            <a:ext cx="10007400" cy="127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chemeClr val="dk1"/>
                </a:solidFill>
                <a:latin typeface="Calibri"/>
                <a:ea typeface="Calibri"/>
                <a:cs typeface="Calibri"/>
                <a:sym typeface="Calibri"/>
              </a:rPr>
              <a:t>Initial SolidWorks simulations for concept </a:t>
            </a:r>
            <a:r>
              <a:rPr lang="en-US" sz="3000">
                <a:solidFill>
                  <a:schemeClr val="dk1"/>
                </a:solidFill>
                <a:latin typeface="Calibri"/>
                <a:ea typeface="Calibri"/>
                <a:cs typeface="Calibri"/>
                <a:sym typeface="Calibri"/>
              </a:rPr>
              <a:t>engine</a:t>
            </a:r>
            <a:r>
              <a:rPr lang="en-US" sz="3000">
                <a:solidFill>
                  <a:schemeClr val="dk1"/>
                </a:solidFill>
                <a:latin typeface="Calibri"/>
                <a:ea typeface="Calibri"/>
                <a:cs typeface="Calibri"/>
                <a:sym typeface="Calibri"/>
              </a:rPr>
              <a:t> mounts</a:t>
            </a:r>
            <a:endParaRPr sz="3000">
              <a:solidFill>
                <a:schemeClr val="dk1"/>
              </a:solidFill>
              <a:latin typeface="Calibri"/>
              <a:ea typeface="Calibri"/>
              <a:cs typeface="Calibri"/>
              <a:sym typeface="Calibri"/>
            </a:endParaRPr>
          </a:p>
          <a:p>
            <a:pPr indent="0" lvl="0" marL="0" rtl="0" algn="ctr">
              <a:spcBef>
                <a:spcPts val="0"/>
              </a:spcBef>
              <a:spcAft>
                <a:spcPts val="0"/>
              </a:spcAft>
              <a:buNone/>
            </a:pPr>
            <a:r>
              <a:rPr lang="en-US" sz="3000">
                <a:solidFill>
                  <a:schemeClr val="dk1"/>
                </a:solidFill>
                <a:latin typeface="Calibri"/>
                <a:ea typeface="Calibri"/>
                <a:cs typeface="Calibri"/>
                <a:sym typeface="Calibri"/>
              </a:rPr>
              <a:t>Used to gain insight on load distribution, ideal locations</a:t>
            </a:r>
            <a:endParaRPr sz="3000">
              <a:solidFill>
                <a:schemeClr val="dk1"/>
              </a:solidFill>
              <a:latin typeface="Calibri"/>
              <a:ea typeface="Calibri"/>
              <a:cs typeface="Calibri"/>
              <a:sym typeface="Calibri"/>
            </a:endParaRPr>
          </a:p>
        </p:txBody>
      </p:sp>
      <p:pic>
        <p:nvPicPr>
          <p:cNvPr id="143" name="Google Shape;143;p13"/>
          <p:cNvPicPr preferRelativeResize="0"/>
          <p:nvPr/>
        </p:nvPicPr>
        <p:blipFill rotWithShape="1">
          <a:blip r:embed="rId15">
            <a:alphaModFix/>
          </a:blip>
          <a:srcRect b="11040" l="12818" r="14018" t="0"/>
          <a:stretch/>
        </p:blipFill>
        <p:spPr>
          <a:xfrm>
            <a:off x="22593725" y="17658265"/>
            <a:ext cx="6166051" cy="7466134"/>
          </a:xfrm>
          <a:prstGeom prst="rect">
            <a:avLst/>
          </a:prstGeom>
          <a:noFill/>
          <a:ln cap="flat" cmpd="sng" w="38100">
            <a:solidFill>
              <a:schemeClr val="dk1"/>
            </a:solidFill>
            <a:prstDash val="solid"/>
            <a:round/>
            <a:headEnd len="sm" w="sm" type="none"/>
            <a:tailEnd len="sm" w="sm" type="none"/>
          </a:ln>
        </p:spPr>
      </p:pic>
      <p:pic>
        <p:nvPicPr>
          <p:cNvPr id="144" name="Google Shape;144;p13" title="20260421_011716.jpg"/>
          <p:cNvPicPr preferRelativeResize="0"/>
          <p:nvPr/>
        </p:nvPicPr>
        <p:blipFill rotWithShape="1">
          <a:blip r:embed="rId16">
            <a:alphaModFix/>
          </a:blip>
          <a:srcRect b="0" l="28823" r="21095" t="0"/>
          <a:stretch/>
        </p:blipFill>
        <p:spPr>
          <a:xfrm>
            <a:off x="28987418" y="17658275"/>
            <a:ext cx="8010496" cy="7466126"/>
          </a:xfrm>
          <a:prstGeom prst="rect">
            <a:avLst/>
          </a:prstGeom>
          <a:noFill/>
          <a:ln cap="flat" cmpd="sng" w="38100">
            <a:solidFill>
              <a:schemeClr val="dk1"/>
            </a:solidFill>
            <a:prstDash val="solid"/>
            <a:round/>
            <a:headEnd len="sm" w="sm" type="none"/>
            <a:tailEnd len="sm" w="sm" type="none"/>
          </a:ln>
        </p:spPr>
      </p:pic>
      <p:pic>
        <p:nvPicPr>
          <p:cNvPr id="145" name="Google Shape;145;p13"/>
          <p:cNvPicPr preferRelativeResize="0"/>
          <p:nvPr/>
        </p:nvPicPr>
        <p:blipFill>
          <a:blip r:embed="rId17">
            <a:alphaModFix/>
          </a:blip>
          <a:stretch>
            <a:fillRect/>
          </a:stretch>
        </p:blipFill>
        <p:spPr>
          <a:xfrm>
            <a:off x="431273" y="27328825"/>
            <a:ext cx="576450" cy="576450"/>
          </a:xfrm>
          <a:prstGeom prst="rect">
            <a:avLst/>
          </a:prstGeom>
          <a:noFill/>
          <a:ln>
            <a:noFill/>
          </a:ln>
        </p:spPr>
      </p:pic>
      <p:pic>
        <p:nvPicPr>
          <p:cNvPr id="146" name="Google Shape;146;p13"/>
          <p:cNvPicPr preferRelativeResize="0"/>
          <p:nvPr/>
        </p:nvPicPr>
        <p:blipFill>
          <a:blip r:embed="rId17">
            <a:alphaModFix/>
          </a:blip>
          <a:stretch>
            <a:fillRect/>
          </a:stretch>
        </p:blipFill>
        <p:spPr>
          <a:xfrm>
            <a:off x="431273" y="28586150"/>
            <a:ext cx="576450" cy="576450"/>
          </a:xfrm>
          <a:prstGeom prst="rect">
            <a:avLst/>
          </a:prstGeom>
          <a:noFill/>
          <a:ln>
            <a:noFill/>
          </a:ln>
        </p:spPr>
      </p:pic>
      <p:pic>
        <p:nvPicPr>
          <p:cNvPr id="147" name="Google Shape;147;p13"/>
          <p:cNvPicPr preferRelativeResize="0"/>
          <p:nvPr/>
        </p:nvPicPr>
        <p:blipFill>
          <a:blip r:embed="rId17">
            <a:alphaModFix/>
          </a:blip>
          <a:stretch>
            <a:fillRect/>
          </a:stretch>
        </p:blipFill>
        <p:spPr>
          <a:xfrm>
            <a:off x="431273" y="32283900"/>
            <a:ext cx="576450" cy="576450"/>
          </a:xfrm>
          <a:prstGeom prst="rect">
            <a:avLst/>
          </a:prstGeom>
          <a:noFill/>
          <a:ln>
            <a:noFill/>
          </a:ln>
        </p:spPr>
      </p:pic>
      <p:pic>
        <p:nvPicPr>
          <p:cNvPr id="148" name="Google Shape;148;p13"/>
          <p:cNvPicPr preferRelativeResize="0"/>
          <p:nvPr/>
        </p:nvPicPr>
        <p:blipFill>
          <a:blip r:embed="rId17">
            <a:alphaModFix/>
          </a:blip>
          <a:stretch>
            <a:fillRect/>
          </a:stretch>
        </p:blipFill>
        <p:spPr>
          <a:xfrm>
            <a:off x="431273" y="29816250"/>
            <a:ext cx="576450" cy="576450"/>
          </a:xfrm>
          <a:prstGeom prst="rect">
            <a:avLst/>
          </a:prstGeom>
          <a:noFill/>
          <a:ln>
            <a:noFill/>
          </a:ln>
        </p:spPr>
      </p:pic>
      <p:pic>
        <p:nvPicPr>
          <p:cNvPr id="149" name="Google Shape;149;p13"/>
          <p:cNvPicPr preferRelativeResize="0"/>
          <p:nvPr/>
        </p:nvPicPr>
        <p:blipFill>
          <a:blip r:embed="rId17">
            <a:alphaModFix/>
          </a:blip>
          <a:stretch>
            <a:fillRect/>
          </a:stretch>
        </p:blipFill>
        <p:spPr>
          <a:xfrm>
            <a:off x="431273" y="32889425"/>
            <a:ext cx="576450" cy="576450"/>
          </a:xfrm>
          <a:prstGeom prst="rect">
            <a:avLst/>
          </a:prstGeom>
          <a:noFill/>
          <a:ln>
            <a:noFill/>
          </a:ln>
        </p:spPr>
      </p:pic>
      <p:pic>
        <p:nvPicPr>
          <p:cNvPr id="150" name="Google Shape;150;p13"/>
          <p:cNvPicPr preferRelativeResize="0"/>
          <p:nvPr/>
        </p:nvPicPr>
        <p:blipFill>
          <a:blip r:embed="rId17">
            <a:alphaModFix/>
          </a:blip>
          <a:stretch>
            <a:fillRect/>
          </a:stretch>
        </p:blipFill>
        <p:spPr>
          <a:xfrm>
            <a:off x="431273" y="35962600"/>
            <a:ext cx="576450" cy="576450"/>
          </a:xfrm>
          <a:prstGeom prst="rect">
            <a:avLst/>
          </a:prstGeom>
          <a:noFill/>
          <a:ln>
            <a:noFill/>
          </a:ln>
        </p:spPr>
      </p:pic>
      <p:pic>
        <p:nvPicPr>
          <p:cNvPr id="151" name="Google Shape;151;p13"/>
          <p:cNvPicPr preferRelativeResize="0"/>
          <p:nvPr/>
        </p:nvPicPr>
        <p:blipFill>
          <a:blip r:embed="rId17">
            <a:alphaModFix/>
          </a:blip>
          <a:stretch>
            <a:fillRect/>
          </a:stretch>
        </p:blipFill>
        <p:spPr>
          <a:xfrm>
            <a:off x="431273" y="34113425"/>
            <a:ext cx="576450" cy="57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