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64"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A5"/>
    <a:srgbClr val="59A6D4"/>
    <a:srgbClr val="29729F"/>
    <a:srgbClr val="0044BB"/>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21" d="100"/>
          <a:sy n="21" d="100"/>
        </p:scale>
        <p:origin x="2304" y="10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a:xfrm>
            <a:off x="979714" y="1155361"/>
            <a:ext cx="34926650" cy="649020"/>
          </a:xfrm>
        </p:spPr>
        <p:txBody>
          <a:bodyPr/>
          <a:lstStyle/>
          <a:p>
            <a:r>
              <a:rPr lang="en-US" sz="10700" dirty="0">
                <a:latin typeface="Arial"/>
                <a:cs typeface="Arial"/>
              </a:rPr>
              <a:t>Disproportionate Suspensions &amp; Multi-Tiered Supports</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vert="horz" lIns="106674" tIns="53337" rIns="106674" bIns="53337" rtlCol="0" anchor="t">
            <a:noAutofit/>
          </a:bodyPr>
          <a:lstStyle/>
          <a:p>
            <a:r>
              <a:rPr lang="en-US" sz="5650" dirty="0">
                <a:latin typeface="Arial"/>
                <a:cs typeface="Arial"/>
              </a:rPr>
              <a:t>Regan Lamphier, BA, Family Trainee</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vert="horz" lIns="106674" tIns="53337" rIns="106674" bIns="53337" rtlCol="0" anchor="t">
            <a:noAutofit/>
          </a:bodyPr>
          <a:lstStyle/>
          <a:p>
            <a:r>
              <a:rPr lang="en-US" sz="5100" dirty="0">
                <a:latin typeface="Arial"/>
                <a:cs typeface="Arial"/>
              </a:rPr>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p:txBody>
          <a:bodyPr vert="horz" lIns="106674" tIns="53337" rIns="106674" bIns="53337" rtlCol="0" anchor="t">
            <a:noAutofit/>
          </a:bodyPr>
          <a:lstStyle/>
          <a:p>
            <a:r>
              <a:rPr lang="en-US" sz="5100" dirty="0">
                <a:latin typeface="Arial"/>
                <a:cs typeface="Arial"/>
              </a:rPr>
              <a:t>Introduction</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1162050" y="20696807"/>
            <a:ext cx="7328263" cy="666750"/>
          </a:xfrm>
        </p:spPr>
        <p:txBody>
          <a:bodyPr vert="horz" lIns="106674" tIns="53337" rIns="106674" bIns="53337" rtlCol="0" anchor="t">
            <a:noAutofit/>
          </a:bodyPr>
          <a:lstStyle/>
          <a:p>
            <a:r>
              <a:rPr lang="en-US" sz="5100"/>
              <a:t>Your child's rights</a:t>
            </a:r>
            <a:endParaRPr lang="en-US" sz="5100" dirty="0"/>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15574375" y="5701715"/>
            <a:ext cx="11054872" cy="597739"/>
          </a:xfrm>
        </p:spPr>
        <p:txBody>
          <a:bodyPr vert="horz" lIns="106674" tIns="53337" rIns="106674" bIns="53337" rtlCol="0" anchor="t">
            <a:noAutofit/>
          </a:bodyPr>
          <a:lstStyle/>
          <a:p>
            <a:r>
              <a:rPr lang="en-US" sz="5100">
                <a:latin typeface="Arial"/>
                <a:cs typeface="Arial"/>
              </a:rPr>
              <a:t>Multi-Tiered</a:t>
            </a:r>
            <a:r>
              <a:rPr lang="en-US" sz="5100" dirty="0">
                <a:latin typeface="Arial"/>
                <a:cs typeface="Arial"/>
              </a:rPr>
              <a:t> Systems of Supports</a:t>
            </a:r>
          </a:p>
          <a:p>
            <a:endParaRPr lang="en-US" sz="5100" dirty="0"/>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a:xfrm>
            <a:off x="29908762" y="22860463"/>
            <a:ext cx="7328263" cy="645502"/>
          </a:xfrm>
        </p:spPr>
        <p:txBody>
          <a:bodyPr vert="horz" lIns="106674" tIns="53337" rIns="106674" bIns="53337" rtlCol="0" anchor="t">
            <a:noAutofit/>
          </a:bodyPr>
          <a:lstStyle/>
          <a:p>
            <a:r>
              <a:rPr lang="en-US" sz="5100" dirty="0">
                <a:latin typeface="Arial"/>
                <a:cs typeface="Arial"/>
              </a:rPr>
              <a:t>References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289600" y="6575960"/>
            <a:ext cx="14181096" cy="8882424"/>
          </a:xfrm>
        </p:spPr>
        <p:txBody>
          <a:bodyPr vert="horz" lIns="106674" tIns="53337" rIns="106674" bIns="53337" rtlCol="0" anchor="t">
            <a:noAutofit/>
          </a:bodyPr>
          <a:lstStyle/>
          <a:p>
            <a:pPr marL="457200" indent="-457200">
              <a:buFont typeface="Arial" panose="020B0604020202020204" pitchFamily="34" charset="0"/>
              <a:buChar char="•"/>
            </a:pPr>
            <a:r>
              <a:rPr lang="en-US" sz="3200" dirty="0">
                <a:latin typeface="Arial"/>
                <a:cs typeface="Arial"/>
              </a:rPr>
              <a:t>The Disability Rights Center - NH protects the legal rights of people with disabilities – which are guaranteed in both federal and state law.  Those who have disabilities may deal with discrimination throughout their lives. This project focuses on inequities in public education. Data shows that children with disabilities are suspended more often than non-disabled children at both the national and state level. </a:t>
            </a:r>
          </a:p>
          <a:p>
            <a:pPr marL="457200" indent="-457200">
              <a:buFont typeface="Arial" panose="020B0604020202020204" pitchFamily="34" charset="0"/>
              <a:buChar char="•"/>
            </a:pPr>
            <a:r>
              <a:rPr lang="en-US" sz="3200" dirty="0">
                <a:latin typeface="Arial"/>
                <a:cs typeface="Arial"/>
              </a:rPr>
              <a:t>During the 2014-15 school year, 20.3% of the NH student population were identified as having a disability. Yet they accounted for 38% of out of school suspensions. Students of color are also affected disproportionately.  In the same year, they made up 13.9% of our state’s student population but received 22.7% of out of school suspensions in NH (Juvenile Reform Project, 2019). </a:t>
            </a:r>
          </a:p>
          <a:p>
            <a:pPr marL="457200" indent="-457200">
              <a:buFont typeface="Arial" panose="020B0604020202020204" pitchFamily="34" charset="0"/>
              <a:buChar char="•"/>
            </a:pPr>
            <a:r>
              <a:rPr lang="en-US" sz="3200" dirty="0">
                <a:latin typeface="Arial"/>
                <a:cs typeface="Arial"/>
              </a:rPr>
              <a:t>National data shows that Black students with disabilities face the greatest discrepancy of all. In 2017-18 nearly 1 in 5 of these children were suspended from school (</a:t>
            </a:r>
            <a:r>
              <a:rPr lang="en-US" sz="3200" dirty="0" err="1">
                <a:latin typeface="Arial"/>
                <a:cs typeface="Arial"/>
              </a:rPr>
              <a:t>Leung-Gagnè</a:t>
            </a:r>
            <a:r>
              <a:rPr lang="en-US" sz="3200" dirty="0">
                <a:latin typeface="Arial"/>
                <a:cs typeface="Arial"/>
              </a:rPr>
              <a:t>, 2022).</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29892616" y="6942908"/>
            <a:ext cx="12836531" cy="11991638"/>
          </a:xfrm>
        </p:spPr>
        <p:txBody>
          <a:bodyPr vert="horz" lIns="106674" tIns="53337" rIns="106674" bIns="53337" rtlCol="0" anchor="t">
            <a:noAutofit/>
          </a:bodyPr>
          <a:lstStyle/>
          <a:p>
            <a:pPr marL="285750" indent="-285750" rtl="0">
              <a:buFont typeface="Arial" panose="020B0604020202020204" pitchFamily="34" charset="0"/>
              <a:buChar char="•"/>
            </a:pPr>
            <a:r>
              <a:rPr lang="en-US" sz="3200" b="0" i="0" u="none" strike="noStrike" dirty="0">
                <a:solidFill>
                  <a:srgbClr val="000000"/>
                </a:solidFill>
                <a:effectLst/>
                <a:latin typeface="Arial"/>
                <a:cs typeface="Arial"/>
              </a:rPr>
              <a:t>In 2024, a summary of progress made by the NH MTSS-B program praised the Department of Education’s Office of Student and Educator Wellness for providing the technical </a:t>
            </a:r>
            <a:r>
              <a:rPr lang="en-US" sz="3200" dirty="0">
                <a:latin typeface="Arial"/>
                <a:cs typeface="Arial"/>
              </a:rPr>
              <a:t>assistance</a:t>
            </a:r>
            <a:r>
              <a:rPr lang="en-US" sz="3200" b="0" i="0" u="none" strike="noStrike" dirty="0">
                <a:solidFill>
                  <a:srgbClr val="000000"/>
                </a:solidFill>
                <a:effectLst/>
                <a:latin typeface="Arial"/>
                <a:cs typeface="Arial"/>
              </a:rPr>
              <a:t>, coaching</a:t>
            </a:r>
            <a:r>
              <a:rPr lang="en-US" sz="3200" dirty="0">
                <a:latin typeface="Arial"/>
                <a:cs typeface="Arial"/>
              </a:rPr>
              <a:t>, and</a:t>
            </a:r>
            <a:r>
              <a:rPr lang="en-US" sz="3200" b="0" i="0" u="none" strike="noStrike" dirty="0">
                <a:solidFill>
                  <a:srgbClr val="000000"/>
                </a:solidFill>
                <a:effectLst/>
                <a:latin typeface="Arial"/>
                <a:cs typeface="Arial"/>
              </a:rPr>
              <a:t> training needed to establish a quality multi-tiered system of support</a:t>
            </a:r>
            <a:r>
              <a:rPr lang="en-US" sz="3200" dirty="0">
                <a:latin typeface="Arial"/>
                <a:cs typeface="Arial"/>
              </a:rPr>
              <a:t>. </a:t>
            </a:r>
            <a:r>
              <a:rPr lang="en-US" sz="3200" b="0" i="0" u="none" strike="noStrike" dirty="0">
                <a:solidFill>
                  <a:srgbClr val="000000"/>
                </a:solidFill>
                <a:effectLst/>
                <a:latin typeface="Arial"/>
                <a:cs typeface="Arial"/>
              </a:rPr>
              <a:t> </a:t>
            </a:r>
            <a:r>
              <a:rPr lang="en-US" sz="3200" dirty="0">
                <a:latin typeface="Arial"/>
                <a:cs typeface="Arial"/>
              </a:rPr>
              <a:t>At that time, 61 school districts and charter schools had received coaching through the program.</a:t>
            </a:r>
            <a:endParaRPr lang="en-US" sz="3200" dirty="0">
              <a:effectLst/>
              <a:latin typeface="Arial"/>
              <a:cs typeface="Arial"/>
            </a:endParaRPr>
          </a:p>
          <a:p>
            <a:pPr marL="285750" indent="-285750" rtl="0">
              <a:buFont typeface="Arial" panose="020B0604020202020204" pitchFamily="34" charset="0"/>
              <a:buChar char="•"/>
            </a:pPr>
            <a:r>
              <a:rPr lang="en-US" sz="3200" dirty="0">
                <a:latin typeface="Arial"/>
                <a:cs typeface="Arial"/>
              </a:rPr>
              <a:t>During the 2024 school year, a thriving Community of Practice for the MTSS-B program had grown to 154 members.</a:t>
            </a:r>
            <a:endParaRPr lang="en-US" sz="3200" dirty="0">
              <a:effectLst/>
              <a:latin typeface="Arial"/>
              <a:cs typeface="Arial"/>
            </a:endParaRPr>
          </a:p>
          <a:p>
            <a:pPr marL="285750" indent="-285750" rtl="0">
              <a:buFont typeface="Arial" panose="020B0604020202020204" pitchFamily="34" charset="0"/>
              <a:buChar char="•"/>
            </a:pPr>
            <a:r>
              <a:rPr lang="en-US" sz="3200" b="0" i="0" u="none" strike="noStrike" dirty="0">
                <a:solidFill>
                  <a:srgbClr val="000000"/>
                </a:solidFill>
                <a:effectLst/>
                <a:latin typeface="Arial"/>
                <a:cs typeface="Arial"/>
              </a:rPr>
              <a:t>The success rate of school referrals to community mental health services in the 23-24 school year was 72%.  Four school districts had begun universal screening for unmet needs.</a:t>
            </a:r>
            <a:endParaRPr lang="en-US" sz="3200" dirty="0">
              <a:effectLst/>
              <a:latin typeface="Arial"/>
              <a:cs typeface="Arial"/>
            </a:endParaRPr>
          </a:p>
          <a:p>
            <a:pPr marL="285750" indent="-285750" rtl="0">
              <a:buFont typeface="Arial" panose="020B0604020202020204" pitchFamily="34" charset="0"/>
              <a:buChar char="•"/>
            </a:pPr>
            <a:r>
              <a:rPr lang="en-US" sz="3200" b="0" i="0" u="none" strike="noStrike" dirty="0">
                <a:solidFill>
                  <a:srgbClr val="000000"/>
                </a:solidFill>
                <a:effectLst/>
                <a:latin typeface="Arial"/>
                <a:cs typeface="Arial"/>
              </a:rPr>
              <a:t>In August of 2025, the MTSS-B Advisory Committee reported in their meeting minutes that four Office of Student and Educator Wellness positions were eliminated in the state budget. </a:t>
            </a:r>
            <a:endParaRPr lang="en-US" sz="3200" dirty="0">
              <a:effectLst/>
              <a:latin typeface="Arial"/>
              <a:cs typeface="Arial"/>
            </a:endParaRPr>
          </a:p>
          <a:p>
            <a:pPr marL="285750" indent="-285750" rtl="0">
              <a:buFont typeface="Arial" panose="020B0604020202020204" pitchFamily="34" charset="0"/>
              <a:buChar char="•"/>
            </a:pPr>
            <a:r>
              <a:rPr lang="en-US" sz="3200" b="0" i="0" u="none" strike="noStrike" dirty="0">
                <a:solidFill>
                  <a:srgbClr val="000000"/>
                </a:solidFill>
                <a:effectLst/>
                <a:latin typeface="Arial"/>
                <a:cs typeface="Arial"/>
              </a:rPr>
              <a:t>During the 2026 legislative session, HB-1754-FN proposed the repeal of the statewide use of MTSS-B.  Testimony in favor of the bill included fears around student privacy and the unfunded nature of the program.  </a:t>
            </a:r>
            <a:endParaRPr lang="en-US" sz="3200" dirty="0">
              <a:latin typeface="Arial"/>
              <a:cs typeface="Arial"/>
            </a:endParaRPr>
          </a:p>
          <a:p>
            <a:pPr marL="285750" indent="-285750" rtl="0">
              <a:buFont typeface="Arial" panose="020B0604020202020204" pitchFamily="34" charset="0"/>
              <a:buChar char="•"/>
            </a:pPr>
            <a:r>
              <a:rPr lang="en-US" sz="3200" b="0" i="0" u="none" strike="noStrike" dirty="0">
                <a:solidFill>
                  <a:srgbClr val="000000"/>
                </a:solidFill>
                <a:effectLst/>
                <a:latin typeface="Arial"/>
                <a:cs typeface="Arial"/>
              </a:rPr>
              <a:t>HB-1754-FN was defeated.  The MTSS-B program is still active, and the Department of Education hosts two Community of Practice meetings per month. Hope for more sustainable, long-term financial support continues. </a:t>
            </a:r>
            <a:endParaRPr lang="en-US" sz="3200" dirty="0">
              <a:effectLst/>
              <a:latin typeface="Arial"/>
              <a:cs typeface="Arial"/>
            </a:endParaRPr>
          </a:p>
        </p:txBody>
      </p:sp>
      <p:sp>
        <p:nvSpPr>
          <p:cNvPr id="16" name="Text Placeholder 15">
            <a:extLst>
              <a:ext uri="{FF2B5EF4-FFF2-40B4-BE49-F238E27FC236}">
                <a16:creationId xmlns:a16="http://schemas.microsoft.com/office/drawing/2014/main" id="{29756872-1434-4983-84BD-7303B0DA74DE}"/>
              </a:ext>
            </a:extLst>
          </p:cNvPr>
          <p:cNvSpPr>
            <a:spLocks noGrp="1"/>
          </p:cNvSpPr>
          <p:nvPr>
            <p:ph type="body" sz="quarter" idx="28"/>
          </p:nvPr>
        </p:nvSpPr>
        <p:spPr>
          <a:xfrm>
            <a:off x="14953274" y="19364740"/>
            <a:ext cx="13145475" cy="645503"/>
          </a:xfrm>
        </p:spPr>
        <p:txBody>
          <a:bodyPr vert="horz" lIns="106674" tIns="53337" rIns="106674" bIns="53337" rtlCol="0" anchor="t">
            <a:noAutofit/>
          </a:bodyPr>
          <a:lstStyle/>
          <a:p>
            <a:r>
              <a:rPr lang="en-US" sz="4500" dirty="0">
                <a:latin typeface="Arial"/>
                <a:cs typeface="Arial"/>
              </a:rPr>
              <a:t>Laconia: success of multi-tiered System</a:t>
            </a:r>
          </a:p>
          <a:p>
            <a:endParaRPr lang="en-US" sz="4500" dirty="0"/>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30097640" y="23716495"/>
            <a:ext cx="13653688" cy="7042432"/>
          </a:xfrm>
        </p:spPr>
        <p:txBody>
          <a:bodyPr vert="horz" lIns="106674" tIns="53337" rIns="106674" bIns="53337" rtlCol="0" anchor="t">
            <a:normAutofit/>
          </a:bodyPr>
          <a:lstStyle/>
          <a:p>
            <a:pPr marL="587375" indent="-587375" rtl="0"/>
            <a:r>
              <a:rPr lang="en-US" sz="2700" b="0" i="0" u="none" strike="noStrike" dirty="0">
                <a:solidFill>
                  <a:srgbClr val="000000"/>
                </a:solidFill>
                <a:effectLst/>
                <a:latin typeface="Arial"/>
                <a:cs typeface="Arial"/>
              </a:rPr>
              <a:t>Juvenile Reform Project. (2019) </a:t>
            </a:r>
            <a:r>
              <a:rPr lang="en-US" sz="2700" b="0" u="none" strike="noStrike" dirty="0">
                <a:solidFill>
                  <a:srgbClr val="000000"/>
                </a:solidFill>
                <a:effectLst/>
                <a:latin typeface="Arial"/>
                <a:cs typeface="Arial"/>
              </a:rPr>
              <a:t>Keeping Kids in School: </a:t>
            </a:r>
            <a:r>
              <a:rPr lang="en-US" sz="2700" b="0" i="1" u="none" strike="noStrike" dirty="0">
                <a:solidFill>
                  <a:srgbClr val="000000"/>
                </a:solidFill>
                <a:effectLst/>
                <a:latin typeface="Arial"/>
                <a:cs typeface="Arial"/>
              </a:rPr>
              <a:t>The Urgent Need for Reform of School Discipline in New Hampshire</a:t>
            </a:r>
            <a:r>
              <a:rPr lang="en-US" sz="2700" i="1" dirty="0">
                <a:latin typeface="Arial"/>
                <a:cs typeface="Arial"/>
              </a:rPr>
              <a:t>.</a:t>
            </a:r>
            <a:r>
              <a:rPr lang="en-US" sz="2700" b="0" u="none" strike="noStrike" dirty="0">
                <a:solidFill>
                  <a:srgbClr val="000000"/>
                </a:solidFill>
                <a:effectLst/>
                <a:latin typeface="Arial"/>
                <a:cs typeface="Arial"/>
              </a:rPr>
              <a:t> </a:t>
            </a:r>
            <a:r>
              <a:rPr lang="en-US" sz="2700" b="0" i="0" u="none" strike="noStrike" dirty="0">
                <a:solidFill>
                  <a:srgbClr val="000000"/>
                </a:solidFill>
                <a:effectLst/>
                <a:latin typeface="Arial"/>
                <a:cs typeface="Arial"/>
              </a:rPr>
              <a:t>Amazon Web Services</a:t>
            </a:r>
            <a:r>
              <a:rPr lang="en-US" sz="2700" u="sng" dirty="0">
                <a:solidFill>
                  <a:srgbClr val="1155CC"/>
                </a:solidFill>
                <a:latin typeface="Arial"/>
                <a:cs typeface="Arial"/>
              </a:rPr>
              <a:t>.</a:t>
            </a:r>
          </a:p>
          <a:p>
            <a:pPr marL="587375" indent="-587375" rtl="0"/>
            <a:r>
              <a:rPr lang="en-US" sz="2700" b="0" i="0" u="none" strike="noStrike" dirty="0">
                <a:solidFill>
                  <a:srgbClr val="000000"/>
                </a:solidFill>
                <a:effectLst/>
                <a:latin typeface="Arial"/>
                <a:cs typeface="Arial"/>
              </a:rPr>
              <a:t>Phillips, M., &amp; </a:t>
            </a:r>
            <a:r>
              <a:rPr lang="en-US" sz="2700" b="0" i="0" u="none" strike="noStrike" dirty="0" err="1">
                <a:solidFill>
                  <a:srgbClr val="000000"/>
                </a:solidFill>
                <a:effectLst/>
                <a:latin typeface="Arial"/>
                <a:cs typeface="Arial"/>
              </a:rPr>
              <a:t>Sauber</a:t>
            </a:r>
            <a:r>
              <a:rPr lang="en-US" sz="2700" b="0" i="0" u="none" strike="noStrike" dirty="0">
                <a:solidFill>
                  <a:srgbClr val="000000"/>
                </a:solidFill>
                <a:effectLst/>
                <a:latin typeface="Arial"/>
                <a:cs typeface="Arial"/>
              </a:rPr>
              <a:t>,, N. (2021).</a:t>
            </a:r>
            <a:r>
              <a:rPr lang="en-US" sz="2700" b="0" u="none" strike="noStrike" dirty="0">
                <a:solidFill>
                  <a:srgbClr val="000000"/>
                </a:solidFill>
                <a:effectLst/>
                <a:latin typeface="Arial"/>
                <a:cs typeface="Arial"/>
              </a:rPr>
              <a:t> </a:t>
            </a:r>
            <a:r>
              <a:rPr lang="en-US" sz="2700" b="0" i="1" u="none" strike="noStrike" dirty="0">
                <a:solidFill>
                  <a:srgbClr val="000000"/>
                </a:solidFill>
                <a:effectLst/>
                <a:latin typeface="Arial"/>
                <a:cs typeface="Arial"/>
              </a:rPr>
              <a:t>A Whole-Student Approach: Laconia School District’s Multi-Tiered System of Supports for Behavioral Health and Wellness.</a:t>
            </a:r>
            <a:r>
              <a:rPr lang="en-US" sz="2700" b="0" u="none" strike="noStrike" dirty="0">
                <a:solidFill>
                  <a:srgbClr val="000000"/>
                </a:solidFill>
                <a:effectLst/>
                <a:latin typeface="Arial"/>
                <a:cs typeface="Arial"/>
              </a:rPr>
              <a:t> </a:t>
            </a:r>
            <a:r>
              <a:rPr lang="en-US" sz="2700" b="0" i="0" u="none" strike="noStrike" dirty="0">
                <a:solidFill>
                  <a:srgbClr val="000000"/>
                </a:solidFill>
                <a:effectLst/>
                <a:latin typeface="Arial"/>
                <a:cs typeface="Arial"/>
              </a:rPr>
              <a:t>Behavioral Health Improvement Institute, Keene State College.</a:t>
            </a:r>
            <a:endParaRPr lang="en-US" sz="2700" dirty="0">
              <a:effectLst/>
              <a:latin typeface="Arial"/>
              <a:cs typeface="Arial"/>
            </a:endParaRPr>
          </a:p>
          <a:p>
            <a:pPr marL="587375" indent="-587375" rtl="0"/>
            <a:r>
              <a:rPr lang="en-US" sz="2700" b="0" i="0" u="none" strike="noStrike" dirty="0">
                <a:solidFill>
                  <a:srgbClr val="000000"/>
                </a:solidFill>
                <a:effectLst/>
                <a:latin typeface="Arial"/>
                <a:cs typeface="Arial"/>
              </a:rPr>
              <a:t>Phillips, M. (2024). </a:t>
            </a:r>
            <a:r>
              <a:rPr lang="en-US" sz="2700" b="0" i="1" u="none" strike="noStrike" dirty="0">
                <a:solidFill>
                  <a:srgbClr val="000000"/>
                </a:solidFill>
                <a:effectLst/>
                <a:latin typeface="Arial"/>
                <a:cs typeface="Arial"/>
              </a:rPr>
              <a:t>MTSS-B Coaching, Technical Assistance, and Evaluation Summary</a:t>
            </a:r>
            <a:r>
              <a:rPr lang="en-US" sz="2700" b="0" i="0" u="none" strike="noStrike" dirty="0">
                <a:solidFill>
                  <a:srgbClr val="000000"/>
                </a:solidFill>
                <a:effectLst/>
                <a:latin typeface="Arial"/>
                <a:cs typeface="Arial"/>
              </a:rPr>
              <a:t>. Behavioral Health Improvement Institute, Keene State College.</a:t>
            </a:r>
          </a:p>
          <a:p>
            <a:pPr marL="587375" indent="-587375"/>
            <a:r>
              <a:rPr lang="en-US" sz="2700" dirty="0">
                <a:latin typeface="Arial"/>
                <a:cs typeface="Arial"/>
              </a:rPr>
              <a:t>Leung-Gagne, M., McCombs, J., Scott, C., Lasen, DJ., (2022) </a:t>
            </a:r>
            <a:r>
              <a:rPr lang="en-US" sz="2700" i="1" dirty="0">
                <a:latin typeface="Arial"/>
                <a:cs typeface="Arial"/>
              </a:rPr>
              <a:t>Pushed Out:  Trends &amp; Disparities in Out Of School Suspensions. </a:t>
            </a:r>
            <a:r>
              <a:rPr lang="en-US" sz="2700" dirty="0">
                <a:latin typeface="Arial"/>
                <a:cs typeface="Arial"/>
              </a:rPr>
              <a:t>Learning</a:t>
            </a:r>
            <a:r>
              <a:rPr lang="en-US" sz="2700" i="1" dirty="0">
                <a:latin typeface="Arial"/>
                <a:cs typeface="Arial"/>
              </a:rPr>
              <a:t> </a:t>
            </a:r>
            <a:r>
              <a:rPr lang="en-US" sz="2700" dirty="0">
                <a:latin typeface="Arial"/>
                <a:cs typeface="Arial"/>
              </a:rPr>
              <a:t>Policy</a:t>
            </a:r>
            <a:r>
              <a:rPr lang="en-US" sz="2700" i="1" dirty="0">
                <a:latin typeface="Arial"/>
                <a:cs typeface="Arial"/>
              </a:rPr>
              <a:t> </a:t>
            </a:r>
            <a:r>
              <a:rPr lang="en-US" sz="2700" dirty="0">
                <a:latin typeface="Arial"/>
                <a:cs typeface="Arial"/>
              </a:rPr>
              <a:t>Institute.</a:t>
            </a:r>
          </a:p>
          <a:p>
            <a:pPr marL="587375" indent="-587375"/>
            <a:r>
              <a:rPr lang="en-US" sz="2700" dirty="0">
                <a:latin typeface="Arial"/>
                <a:cs typeface="Arial"/>
              </a:rPr>
              <a:t>US Department of Education,</a:t>
            </a:r>
            <a:r>
              <a:rPr lang="en-US" sz="2700" i="1" dirty="0">
                <a:latin typeface="Arial"/>
                <a:cs typeface="Arial"/>
              </a:rPr>
              <a:t> An Overview of Exclusionary Discipline Practices in Public Schools for the 2017-18 School Year</a:t>
            </a:r>
            <a:r>
              <a:rPr lang="en-US" sz="2700" dirty="0">
                <a:latin typeface="Arial"/>
                <a:cs typeface="Arial"/>
              </a:rPr>
              <a:t> [Civil Rights Data Collection].</a:t>
            </a:r>
          </a:p>
        </p:txBody>
      </p:sp>
      <p:sp>
        <p:nvSpPr>
          <p:cNvPr id="18" name="Text Placeholder 17">
            <a:extLst>
              <a:ext uri="{FF2B5EF4-FFF2-40B4-BE49-F238E27FC236}">
                <a16:creationId xmlns:a16="http://schemas.microsoft.com/office/drawing/2014/main" id="{4488D457-15E7-4B60-8018-019FDD3D39C1}"/>
              </a:ext>
            </a:extLst>
          </p:cNvPr>
          <p:cNvSpPr>
            <a:spLocks noGrp="1"/>
          </p:cNvSpPr>
          <p:nvPr>
            <p:ph type="body" sz="quarter" idx="30"/>
          </p:nvPr>
        </p:nvSpPr>
        <p:spPr>
          <a:xfrm>
            <a:off x="14815726" y="23382529"/>
            <a:ext cx="13076464" cy="7376398"/>
          </a:xfrm>
        </p:spPr>
        <p:txBody>
          <a:bodyPr/>
          <a:lstStyle/>
          <a:p>
            <a:r>
              <a:rPr lang="en-US" dirty="0"/>
              <a:t>Add content here</a:t>
            </a:r>
          </a:p>
          <a:p>
            <a:endParaRPr lang="en-US" dirty="0"/>
          </a:p>
        </p:txBody>
      </p:sp>
      <p:sp>
        <p:nvSpPr>
          <p:cNvPr id="14" name="Text Placeholder 13">
            <a:extLst>
              <a:ext uri="{FF2B5EF4-FFF2-40B4-BE49-F238E27FC236}">
                <a16:creationId xmlns:a16="http://schemas.microsoft.com/office/drawing/2014/main" id="{80D8DC4D-FEDD-8F44-D321-DB0C7390DFEC}"/>
              </a:ext>
            </a:extLst>
          </p:cNvPr>
          <p:cNvSpPr>
            <a:spLocks noGrp="1"/>
          </p:cNvSpPr>
          <p:nvPr>
            <p:ph type="body" sz="quarter" idx="31"/>
          </p:nvPr>
        </p:nvSpPr>
        <p:spPr>
          <a:xfrm>
            <a:off x="979714" y="21967401"/>
            <a:ext cx="12845685" cy="7797986"/>
          </a:xfrm>
        </p:spPr>
        <p:txBody>
          <a:bodyPr vert="horz" lIns="106674" tIns="53337" rIns="106674" bIns="53337" rtlCol="0" anchor="t">
            <a:noAutofit/>
          </a:bodyPr>
          <a:lstStyle/>
          <a:p>
            <a:pPr marL="457200" indent="-457200">
              <a:buFont typeface="Arial" panose="020B0604020202020204" pitchFamily="34" charset="0"/>
              <a:buChar char="•"/>
            </a:pPr>
            <a:r>
              <a:rPr lang="en-US" sz="3200" dirty="0">
                <a:latin typeface="Arial"/>
                <a:cs typeface="Arial"/>
              </a:rPr>
              <a:t>Request an Individualized Education Program (IEP) meeting</a:t>
            </a:r>
          </a:p>
          <a:p>
            <a:pPr marL="457200" indent="-457200">
              <a:buFont typeface="Arial" panose="020B0604020202020204" pitchFamily="34" charset="0"/>
              <a:buChar char="•"/>
            </a:pPr>
            <a:r>
              <a:rPr lang="en-US" sz="3200" dirty="0">
                <a:latin typeface="Arial"/>
                <a:cs typeface="Arial"/>
              </a:rPr>
              <a:t>Keep a written record. Track every time your student is excluded from classroom</a:t>
            </a:r>
          </a:p>
          <a:p>
            <a:pPr marL="457200" indent="-457200">
              <a:buFont typeface="Arial" panose="020B0604020202020204" pitchFamily="34" charset="0"/>
              <a:buChar char="•"/>
            </a:pPr>
            <a:r>
              <a:rPr lang="en-US" sz="3200" dirty="0">
                <a:latin typeface="Arial"/>
                <a:cs typeface="Arial"/>
              </a:rPr>
              <a:t>Request a Functional Behavior Assessment and a Behavior Plan</a:t>
            </a:r>
          </a:p>
          <a:p>
            <a:pPr marL="457200" indent="-457200">
              <a:buFont typeface="Arial" panose="020B0604020202020204" pitchFamily="34" charset="0"/>
              <a:buChar char="•"/>
            </a:pPr>
            <a:r>
              <a:rPr lang="en-US" sz="3200" dirty="0">
                <a:latin typeface="Arial"/>
                <a:cs typeface="Arial"/>
              </a:rPr>
              <a:t>Prepare for the Manifestation Determination Review.  This is when the IEP team, including YOU, determine whether your child’s behavior was caused by their disability OR a result of the school’s failure to implement their IEP</a:t>
            </a:r>
          </a:p>
          <a:p>
            <a:pPr marL="457200" indent="-457200">
              <a:buFont typeface="Arial" panose="020B0604020202020204" pitchFamily="34" charset="0"/>
              <a:buChar char="•"/>
            </a:pPr>
            <a:r>
              <a:rPr lang="en-US" sz="3200" dirty="0">
                <a:latin typeface="Arial"/>
                <a:cs typeface="Arial"/>
              </a:rPr>
              <a:t>Ask for a decision to be reviewed.  You are the expert on your child, and the school district does not always have the final say</a:t>
            </a:r>
          </a:p>
        </p:txBody>
      </p:sp>
      <p:pic>
        <p:nvPicPr>
          <p:cNvPr id="29" name="Picture 28" descr="This bar graph indicates that children of color and children with disabilities are suspended at rates higher than other children.">
            <a:extLst>
              <a:ext uri="{FF2B5EF4-FFF2-40B4-BE49-F238E27FC236}">
                <a16:creationId xmlns:a16="http://schemas.microsoft.com/office/drawing/2014/main" id="{86ADAA77-58E3-8C62-46DD-3F509EA9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8" y="15458384"/>
            <a:ext cx="12966574" cy="5031388"/>
          </a:xfrm>
          <a:prstGeom prst="rect">
            <a:avLst/>
          </a:prstGeom>
        </p:spPr>
      </p:pic>
      <p:sp>
        <p:nvSpPr>
          <p:cNvPr id="19" name="TextBox 18">
            <a:extLst>
              <a:ext uri="{FF2B5EF4-FFF2-40B4-BE49-F238E27FC236}">
                <a16:creationId xmlns:a16="http://schemas.microsoft.com/office/drawing/2014/main" id="{43D77616-0777-56FD-BA01-F1E194CF4A59}"/>
              </a:ext>
            </a:extLst>
          </p:cNvPr>
          <p:cNvSpPr txBox="1"/>
          <p:nvPr/>
        </p:nvSpPr>
        <p:spPr>
          <a:xfrm>
            <a:off x="14884765" y="6964520"/>
            <a:ext cx="13076909" cy="6494085"/>
          </a:xfrm>
          <a:prstGeom prst="rect">
            <a:avLst/>
          </a:prstGeom>
          <a:noFill/>
        </p:spPr>
        <p:txBody>
          <a:bodyPr wrap="square" lIns="91440" tIns="45720" rIns="91440" bIns="45720" rtlCol="0" anchor="t">
            <a:spAutoFit/>
          </a:bodyPr>
          <a:lstStyle/>
          <a:p>
            <a:pPr marL="457200" indent="-457200" fontAlgn="base">
              <a:buFont typeface="Arial" panose="020B0604020202020204" pitchFamily="34" charset="0"/>
              <a:buChar char="•"/>
            </a:pPr>
            <a:r>
              <a:rPr lang="en-US" sz="3200" dirty="0">
                <a:solidFill>
                  <a:srgbClr val="000000"/>
                </a:solidFill>
                <a:latin typeface="Arial"/>
                <a:cs typeface="Arial"/>
              </a:rPr>
              <a:t>New Hampshire's Multi-Tiered System of Supports for Behavioral Health and Wellness (MTSS-B) was mandated by state law in 2020. It seeks to improve school climate, lessen disciplinary incidents, and enhance academic achievement.</a:t>
            </a:r>
          </a:p>
          <a:p>
            <a:pPr marL="457200" indent="-457200">
              <a:buFont typeface="Arial" panose="020B0604020202020204" pitchFamily="34" charset="0"/>
              <a:buChar char="•"/>
            </a:pPr>
            <a:endParaRPr lang="en-US" sz="3200" dirty="0">
              <a:solidFill>
                <a:srgbClr val="000000"/>
              </a:solidFill>
              <a:latin typeface="Arial"/>
              <a:cs typeface="Arial"/>
            </a:endParaRPr>
          </a:p>
          <a:p>
            <a:pPr marL="457200" indent="-457200">
              <a:buFont typeface="Arial" panose="020B0604020202020204" pitchFamily="34" charset="0"/>
              <a:buChar char="•"/>
            </a:pPr>
            <a:r>
              <a:rPr lang="en-US" sz="3200" dirty="0">
                <a:solidFill>
                  <a:srgbClr val="000000"/>
                </a:solidFill>
                <a:latin typeface="Arial"/>
                <a:cs typeface="Arial"/>
              </a:rPr>
              <a:t>Establishing a successful program begins with identifying the needs of the district and securing funding. The NH Department of Education was tasked with aligning federal funds, including IDEA, with the MTSS-B program</a:t>
            </a:r>
            <a:r>
              <a:rPr lang="en-US" sz="3200" dirty="0">
                <a:latin typeface="Arial"/>
                <a:cs typeface="Arial"/>
              </a:rPr>
              <a:t>. </a:t>
            </a:r>
          </a:p>
          <a:p>
            <a:pPr marL="457200" indent="-457200">
              <a:buFont typeface="Arial" panose="020B0604020202020204" pitchFamily="34" charset="0"/>
              <a:buChar char="•"/>
            </a:pPr>
            <a:endParaRPr lang="en-US" sz="3200" dirty="0">
              <a:solidFill>
                <a:srgbClr val="000000"/>
              </a:solidFill>
              <a:latin typeface="Arial"/>
              <a:cs typeface="Arial"/>
            </a:endParaRPr>
          </a:p>
          <a:p>
            <a:pPr marL="457200" indent="-457200">
              <a:buFont typeface="Arial" panose="020B0604020202020204" pitchFamily="34" charset="0"/>
              <a:buChar char="•"/>
            </a:pPr>
            <a:r>
              <a:rPr lang="en-US" sz="3200" dirty="0">
                <a:solidFill>
                  <a:srgbClr val="000000"/>
                </a:solidFill>
                <a:latin typeface="Arial"/>
                <a:cs typeface="Arial"/>
              </a:rPr>
              <a:t>Tier 1 provides support for all students. Tier 2 is targeted support for at risk students, and Tier 3 provides interventions for students with the highest needs.</a:t>
            </a:r>
          </a:p>
        </p:txBody>
      </p:sp>
      <p:pic>
        <p:nvPicPr>
          <p:cNvPr id="22" name="Picture 21" descr="This line graph demonstrates that problem behaviors, measured as the number of office discipline referrals, dropped sharply between 2014 and 2020 in Laconia schools. In the High School, there was a 74% decrease.">
            <a:extLst>
              <a:ext uri="{FF2B5EF4-FFF2-40B4-BE49-F238E27FC236}">
                <a16:creationId xmlns:a16="http://schemas.microsoft.com/office/drawing/2014/main" id="{E17555EE-98DE-9071-3381-CD71A9288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4766" y="20026262"/>
            <a:ext cx="14059416" cy="4212028"/>
          </a:xfrm>
          <a:prstGeom prst="rect">
            <a:avLst/>
          </a:prstGeom>
        </p:spPr>
      </p:pic>
      <p:pic>
        <p:nvPicPr>
          <p:cNvPr id="9" name="Picture 8" descr="This pie chart contains national data that shows the disproportionate numbers of children with disabilities who face exclusionary discipline. Kids with disabilities make up 15,9% of the student population. They receive 24.6% of in school suspensions, 28.1% of out of school suspensions, and 25% of expulsions.">
            <a:extLst>
              <a:ext uri="{FF2B5EF4-FFF2-40B4-BE49-F238E27FC236}">
                <a16:creationId xmlns:a16="http://schemas.microsoft.com/office/drawing/2014/main" id="{2550C93E-CF52-D60F-DB86-E63AD27899B0}"/>
              </a:ext>
            </a:extLst>
          </p:cNvPr>
          <p:cNvPicPr>
            <a:picLocks noChangeAspect="1"/>
          </p:cNvPicPr>
          <p:nvPr/>
        </p:nvPicPr>
        <p:blipFill>
          <a:blip r:embed="rId4"/>
          <a:stretch>
            <a:fillRect/>
          </a:stretch>
        </p:blipFill>
        <p:spPr>
          <a:xfrm>
            <a:off x="16030849" y="24946575"/>
            <a:ext cx="11158696" cy="5602838"/>
          </a:xfrm>
          <a:prstGeom prst="rect">
            <a:avLst/>
          </a:prstGeom>
        </p:spPr>
      </p:pic>
      <p:pic>
        <p:nvPicPr>
          <p:cNvPr id="13" name="Picture 12" descr="This gray rectangle lists some of the elements that make up a multi-tiered system of supports. There are small drawings next to each element.">
            <a:extLst>
              <a:ext uri="{FF2B5EF4-FFF2-40B4-BE49-F238E27FC236}">
                <a16:creationId xmlns:a16="http://schemas.microsoft.com/office/drawing/2014/main" id="{0AFFE7AA-11E7-ED54-6635-8D187F08908E}"/>
              </a:ext>
            </a:extLst>
          </p:cNvPr>
          <p:cNvPicPr>
            <a:picLocks noChangeAspect="1"/>
          </p:cNvPicPr>
          <p:nvPr/>
        </p:nvPicPr>
        <p:blipFill>
          <a:blip r:embed="rId5"/>
          <a:stretch>
            <a:fillRect/>
          </a:stretch>
        </p:blipFill>
        <p:spPr>
          <a:xfrm>
            <a:off x="14492379" y="13553660"/>
            <a:ext cx="14805520" cy="5601566"/>
          </a:xfrm>
          <a:prstGeom prst="rect">
            <a:avLst/>
          </a:prstGeom>
        </p:spPr>
      </p:pic>
      <p:sp>
        <p:nvSpPr>
          <p:cNvPr id="20" name="Text Placeholder 19">
            <a:extLst>
              <a:ext uri="{FF2B5EF4-FFF2-40B4-BE49-F238E27FC236}">
                <a16:creationId xmlns:a16="http://schemas.microsoft.com/office/drawing/2014/main" id="{B66940BA-62A0-BBBA-AD5D-1B6DCF45EFE4}"/>
              </a:ext>
            </a:extLst>
          </p:cNvPr>
          <p:cNvSpPr>
            <a:spLocks noGrp="1"/>
          </p:cNvSpPr>
          <p:nvPr>
            <p:ph type="body" sz="quarter" idx="19"/>
          </p:nvPr>
        </p:nvSpPr>
        <p:spPr>
          <a:xfrm>
            <a:off x="29859719" y="5632704"/>
            <a:ext cx="7328263" cy="666750"/>
          </a:xfrm>
        </p:spPr>
        <p:txBody>
          <a:bodyPr vert="horz" lIns="106674" tIns="53337" rIns="106674" bIns="53337" rtlCol="0" anchor="t">
            <a:noAutofit/>
          </a:bodyPr>
          <a:lstStyle/>
          <a:p>
            <a:r>
              <a:rPr lang="en-US" sz="5100">
                <a:latin typeface="Arial"/>
                <a:cs typeface="Arial"/>
              </a:rPr>
              <a:t>NH Supports Today</a:t>
            </a:r>
            <a:endParaRPr lang="en-US">
              <a:latin typeface="Arial"/>
              <a:cs typeface="Arial"/>
            </a:endParaRPr>
          </a:p>
        </p:txBody>
      </p:sp>
      <p:sp>
        <p:nvSpPr>
          <p:cNvPr id="8" name="TextBox 7">
            <a:extLst>
              <a:ext uri="{FF2B5EF4-FFF2-40B4-BE49-F238E27FC236}">
                <a16:creationId xmlns:a16="http://schemas.microsoft.com/office/drawing/2014/main" id="{69A68524-13C1-FDAB-B103-F4D18667223E}"/>
              </a:ext>
            </a:extLst>
          </p:cNvPr>
          <p:cNvSpPr txBox="1"/>
          <p:nvPr/>
        </p:nvSpPr>
        <p:spPr>
          <a:xfrm>
            <a:off x="32956661" y="19687491"/>
            <a:ext cx="8560729" cy="2486408"/>
          </a:xfrm>
          <a:prstGeom prst="rect">
            <a:avLst/>
          </a:prstGeom>
          <a:noFill/>
        </p:spPr>
        <p:txBody>
          <a:bodyPr wrap="square" rtlCol="0">
            <a:spAutoFit/>
          </a:bodyPr>
          <a:lstStyle/>
          <a:p>
            <a:pPr algn="l"/>
            <a:endParaRPr lang="en-US" dirty="0"/>
          </a:p>
        </p:txBody>
      </p:sp>
      <p:pic>
        <p:nvPicPr>
          <p:cNvPr id="15" name="Picture 14" descr="The logo for Disability Rights Center New Hampshire">
            <a:extLst>
              <a:ext uri="{FF2B5EF4-FFF2-40B4-BE49-F238E27FC236}">
                <a16:creationId xmlns:a16="http://schemas.microsoft.com/office/drawing/2014/main" id="{EC5E574F-D904-56E7-2CF9-3989A2C46E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25372" y="21030182"/>
            <a:ext cx="8171018" cy="1687622"/>
          </a:xfrm>
          <a:prstGeom prst="rect">
            <a:avLst/>
          </a:prstGeom>
        </p:spPr>
      </p:pic>
    </p:spTree>
    <p:extLst>
      <p:ext uri="{BB962C8B-B14F-4D97-AF65-F5344CB8AC3E}">
        <p14:creationId xmlns:p14="http://schemas.microsoft.com/office/powerpoint/2010/main" val="36254302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4.xml><?xml version="1.0" encoding="utf-8"?>
<EsriMapsInfo xmlns="ESRI.ArcGIS.Mapping.OfficeIntegration.PowerPointInfo">
  <Version>Version1</Version>
  <RequiresSignIn>False</RequiresSignIn>
</EsriMapsInfo>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8" ma:contentTypeDescription="Create a new document." ma:contentTypeScope="" ma:versionID="89b658cfd181ce004386b8ebd24c6846">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adeca083689a5b3527046fe61430d32c"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3.xml><?xml version="1.0" encoding="utf-8"?>
<ds:datastoreItem xmlns:ds="http://schemas.openxmlformats.org/officeDocument/2006/customXml" ds:itemID="{F79DF2F8-3439-4E47-8B4D-9D6FCF655A54}">
  <ds:schemaRefs>
    <ds:schemaRef ds:uri="http://schemas.microsoft.com/office/2006/metadata/properties"/>
    <ds:schemaRef ds:uri="http://www.w3.org/2000/xmlns/"/>
    <ds:schemaRef ds:uri="2a64891b-fa03-4fb1-a092-31ef8f540ecb"/>
    <ds:schemaRef ds:uri="http://schemas.microsoft.com/office/infopath/2007/PartnerControls"/>
    <ds:schemaRef ds:uri="5550a5bc-a596-4b67-9c99-647c66ecfdd3"/>
    <ds:schemaRef ds:uri="http://www.w3.org/2001/XMLSchema-instance"/>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C6B0AD51-503E-4AE5-9BAB-08D7E1D7C7ED}">
  <ds:schemaRefs>
    <ds:schemaRef ds:uri="http://schemas.microsoft.com/office/2006/metadata/contentType"/>
    <ds:schemaRef ds:uri="http://schemas.microsoft.com/office/2006/metadata/properties/metaAttributes"/>
    <ds:schemaRef ds:uri="http://www.w3.org/2000/xmlns/"/>
    <ds:schemaRef ds:uri="http://www.w3.org/2001/XMLSchema"/>
    <ds:schemaRef ds:uri="2a64891b-fa03-4fb1-a092-31ef8f540ecb"/>
    <ds:schemaRef ds:uri="5550a5bc-a596-4b67-9c99-647c66ecfdd3"/>
  </ds:schemaRefs>
</ds:datastoreItem>
</file>

<file path=docProps/app.xml><?xml version="1.0" encoding="utf-8"?>
<Properties xmlns="http://schemas.openxmlformats.org/officeDocument/2006/extended-properties" xmlns:vt="http://schemas.openxmlformats.org/officeDocument/2006/docPropsVTypes">
  <Template/>
  <TotalTime>2723</TotalTime>
  <Words>1018</Words>
  <Application>Microsoft Office PowerPoint</Application>
  <PresentationFormat>Custom</PresentationFormat>
  <Paragraphs>108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Disproportionate Suspensions &amp; Multi-Tiered Supports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Regan Lamphier</cp:lastModifiedBy>
  <cp:revision>820</cp:revision>
  <dcterms:created xsi:type="dcterms:W3CDTF">2016-03-05T16:55:12Z</dcterms:created>
  <dcterms:modified xsi:type="dcterms:W3CDTF">2026-04-18T01:33:02Z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