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6"/>
  </p:sldMasterIdLst>
  <p:notesMasterIdLst>
    <p:notesMasterId r:id="rId8"/>
  </p:notesMasterIdLst>
  <p:sldIdLst>
    <p:sldId id="266" r:id="rId7"/>
  </p:sldIdLst>
  <p:sldSz cx="43891200" cy="32918400"/>
  <p:notesSz cx="9144000" cy="6858000"/>
  <p:defaultTextStyle>
    <a:defPPr>
      <a:defRPr lang="en-US"/>
    </a:defPPr>
    <a:lvl1pPr marL="0" algn="l" defTabSz="3686466" rtl="0" eaLnBrk="1" latinLnBrk="0" hangingPunct="1">
      <a:defRPr sz="7285" kern="1200">
        <a:solidFill>
          <a:schemeClr val="tx1"/>
        </a:solidFill>
        <a:latin typeface="+mn-lt"/>
        <a:ea typeface="+mn-ea"/>
        <a:cs typeface="+mn-cs"/>
      </a:defRPr>
    </a:lvl1pPr>
    <a:lvl2pPr marL="1843232" algn="l" defTabSz="3686466" rtl="0" eaLnBrk="1" latinLnBrk="0" hangingPunct="1">
      <a:defRPr sz="7285" kern="1200">
        <a:solidFill>
          <a:schemeClr val="tx1"/>
        </a:solidFill>
        <a:latin typeface="+mn-lt"/>
        <a:ea typeface="+mn-ea"/>
        <a:cs typeface="+mn-cs"/>
      </a:defRPr>
    </a:lvl2pPr>
    <a:lvl3pPr marL="3686466" algn="l" defTabSz="3686466" rtl="0" eaLnBrk="1" latinLnBrk="0" hangingPunct="1">
      <a:defRPr sz="7285" kern="1200">
        <a:solidFill>
          <a:schemeClr val="tx1"/>
        </a:solidFill>
        <a:latin typeface="+mn-lt"/>
        <a:ea typeface="+mn-ea"/>
        <a:cs typeface="+mn-cs"/>
      </a:defRPr>
    </a:lvl3pPr>
    <a:lvl4pPr marL="5529698" algn="l" defTabSz="3686466" rtl="0" eaLnBrk="1" latinLnBrk="0" hangingPunct="1">
      <a:defRPr sz="7285" kern="1200">
        <a:solidFill>
          <a:schemeClr val="tx1"/>
        </a:solidFill>
        <a:latin typeface="+mn-lt"/>
        <a:ea typeface="+mn-ea"/>
        <a:cs typeface="+mn-cs"/>
      </a:defRPr>
    </a:lvl4pPr>
    <a:lvl5pPr marL="7372932" algn="l" defTabSz="3686466" rtl="0" eaLnBrk="1" latinLnBrk="0" hangingPunct="1">
      <a:defRPr sz="7285" kern="1200">
        <a:solidFill>
          <a:schemeClr val="tx1"/>
        </a:solidFill>
        <a:latin typeface="+mn-lt"/>
        <a:ea typeface="+mn-ea"/>
        <a:cs typeface="+mn-cs"/>
      </a:defRPr>
    </a:lvl5pPr>
    <a:lvl6pPr marL="9216165" algn="l" defTabSz="3686466" rtl="0" eaLnBrk="1" latinLnBrk="0" hangingPunct="1">
      <a:defRPr sz="7285" kern="1200">
        <a:solidFill>
          <a:schemeClr val="tx1"/>
        </a:solidFill>
        <a:latin typeface="+mn-lt"/>
        <a:ea typeface="+mn-ea"/>
        <a:cs typeface="+mn-cs"/>
      </a:defRPr>
    </a:lvl6pPr>
    <a:lvl7pPr marL="11059397" algn="l" defTabSz="3686466" rtl="0" eaLnBrk="1" latinLnBrk="0" hangingPunct="1">
      <a:defRPr sz="7285" kern="1200">
        <a:solidFill>
          <a:schemeClr val="tx1"/>
        </a:solidFill>
        <a:latin typeface="+mn-lt"/>
        <a:ea typeface="+mn-ea"/>
        <a:cs typeface="+mn-cs"/>
      </a:defRPr>
    </a:lvl7pPr>
    <a:lvl8pPr marL="12902631" algn="l" defTabSz="3686466" rtl="0" eaLnBrk="1" latinLnBrk="0" hangingPunct="1">
      <a:defRPr sz="7285" kern="1200">
        <a:solidFill>
          <a:schemeClr val="tx1"/>
        </a:solidFill>
        <a:latin typeface="+mn-lt"/>
        <a:ea typeface="+mn-ea"/>
        <a:cs typeface="+mn-cs"/>
      </a:defRPr>
    </a:lvl8pPr>
    <a:lvl9pPr marL="14745863" algn="l" defTabSz="3686466" rtl="0" eaLnBrk="1" latinLnBrk="0" hangingPunct="1">
      <a:defRPr sz="728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382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berle, Romy" initials="ER" lastIdx="1" clrIdx="0">
    <p:extLst>
      <p:ext uri="{19B8F6BF-5375-455C-9EA6-DF929625EA0E}">
        <p15:presenceInfo xmlns:p15="http://schemas.microsoft.com/office/powerpoint/2012/main" userId="S::ree1010@unh.edu::2e56a4c2-ce93-4aa1-9508-ef95aa41db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9D18E"/>
    <a:srgbClr val="617CED"/>
    <a:srgbClr val="0F2583"/>
    <a:srgbClr val="0FA5A1"/>
    <a:srgbClr val="28AC47"/>
    <a:srgbClr val="000000"/>
    <a:srgbClr val="2B77A5"/>
    <a:srgbClr val="59A6D4"/>
    <a:srgbClr val="29729F"/>
    <a:srgbClr val="0044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79" autoAdjust="0"/>
    <p:restoredTop sz="95696" autoAdjust="0"/>
  </p:normalViewPr>
  <p:slideViewPr>
    <p:cSldViewPr snapToGrid="0">
      <p:cViewPr varScale="1">
        <p:scale>
          <a:sx n="20" d="100"/>
          <a:sy n="20" d="100"/>
        </p:scale>
        <p:origin x="1435" y="86"/>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viewProps" Target="viewProps.xml"/><Relationship Id="rId5" Type="http://schemas.openxmlformats.org/officeDocument/2006/relationships/customXml" Target="../customXml/item5.xml"/><Relationship Id="rId10"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 P" userId="ae7dc301a0687a4d" providerId="LiveId" clId="{FE082B76-D7D5-4A76-A909-91963EFB3974}"/>
    <pc:docChg chg="modSld">
      <pc:chgData name="Z P" userId="ae7dc301a0687a4d" providerId="LiveId" clId="{FE082B76-D7D5-4A76-A909-91963EFB3974}" dt="2026-04-20T19:40:02.578" v="1" actId="20577"/>
      <pc:docMkLst>
        <pc:docMk/>
      </pc:docMkLst>
      <pc:sldChg chg="modSp mod">
        <pc:chgData name="Z P" userId="ae7dc301a0687a4d" providerId="LiveId" clId="{FE082B76-D7D5-4A76-A909-91963EFB3974}" dt="2026-04-20T19:40:02.578" v="1" actId="20577"/>
        <pc:sldMkLst>
          <pc:docMk/>
          <pc:sldMk cId="4229982365" sldId="266"/>
        </pc:sldMkLst>
        <pc:spChg chg="mod">
          <ac:chgData name="Z P" userId="ae7dc301a0687a4d" providerId="LiveId" clId="{FE082B76-D7D5-4A76-A909-91963EFB3974}" dt="2026-04-20T19:40:02.578" v="1" actId="20577"/>
          <ac:spMkLst>
            <pc:docMk/>
            <pc:sldMk cId="4229982365" sldId="266"/>
            <ac:spMk id="3" creationId="{0A2D28AE-43E6-396F-EC41-BC8A55D2C8DC}"/>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4B346C9-C2CD-4D52-909A-16A607829D4F}" type="doc">
      <dgm:prSet loTypeId="urn:microsoft.com/office/officeart/2005/8/layout/matrix2" loCatId="matrix" qsTypeId="urn:microsoft.com/office/officeart/2005/8/quickstyle/3d4" qsCatId="3D" csTypeId="urn:microsoft.com/office/officeart/2005/8/colors/colorful2" csCatId="colorful" phldr="1"/>
      <dgm:spPr/>
      <dgm:t>
        <a:bodyPr/>
        <a:lstStyle/>
        <a:p>
          <a:endParaRPr lang="en-US"/>
        </a:p>
      </dgm:t>
    </dgm:pt>
    <dgm:pt modelId="{B75BF949-1F9A-4FC3-A70E-45DB2FD4B563}">
      <dgm:prSet phldrT="[Text]" phldr="0" custT="1"/>
      <dgm:spPr>
        <a:solidFill>
          <a:schemeClr val="accent2"/>
        </a:solidFill>
      </dgm:spPr>
      <dgm:t>
        <a:bodyPr/>
        <a:lstStyle/>
        <a:p>
          <a:r>
            <a:rPr lang="en-US" sz="4400" b="1" dirty="0">
              <a:solidFill>
                <a:schemeClr val="tx1"/>
              </a:solidFill>
            </a:rPr>
            <a:t>Self-Advocacy</a:t>
          </a:r>
        </a:p>
      </dgm:t>
    </dgm:pt>
    <dgm:pt modelId="{213D46F6-9767-4762-A161-1414D97C2C6D}" type="parTrans" cxnId="{BF277EAC-C1A8-47F5-8E14-A8BF4BD2320C}">
      <dgm:prSet/>
      <dgm:spPr/>
      <dgm:t>
        <a:bodyPr/>
        <a:lstStyle/>
        <a:p>
          <a:endParaRPr lang="en-US"/>
        </a:p>
      </dgm:t>
    </dgm:pt>
    <dgm:pt modelId="{C53432A5-D45A-47E8-A9BA-AC20EB6744EC}" type="sibTrans" cxnId="{BF277EAC-C1A8-47F5-8E14-A8BF4BD2320C}">
      <dgm:prSet/>
      <dgm:spPr/>
      <dgm:t>
        <a:bodyPr/>
        <a:lstStyle/>
        <a:p>
          <a:endParaRPr lang="en-US"/>
        </a:p>
      </dgm:t>
    </dgm:pt>
    <dgm:pt modelId="{1D22ECB0-FE34-42C4-AF5D-52F24D0901E3}">
      <dgm:prSet phldrT="[Text]" phldr="0" custT="1"/>
      <dgm:spPr>
        <a:solidFill>
          <a:srgbClr val="28AC47"/>
        </a:solidFill>
      </dgm:spPr>
      <dgm:t>
        <a:bodyPr/>
        <a:lstStyle/>
        <a:p>
          <a:r>
            <a:rPr lang="en-US" sz="4400" b="1" dirty="0">
              <a:solidFill>
                <a:schemeClr val="tx1"/>
              </a:solidFill>
            </a:rPr>
            <a:t>Vulnerability</a:t>
          </a:r>
        </a:p>
      </dgm:t>
    </dgm:pt>
    <dgm:pt modelId="{1D086F19-2A2E-414B-A685-F86562EF4CF4}" type="parTrans" cxnId="{1914B1EA-736B-44BB-B751-2C92AEFD2B83}">
      <dgm:prSet/>
      <dgm:spPr/>
      <dgm:t>
        <a:bodyPr/>
        <a:lstStyle/>
        <a:p>
          <a:endParaRPr lang="en-US"/>
        </a:p>
      </dgm:t>
    </dgm:pt>
    <dgm:pt modelId="{48B262C9-467F-486D-8247-D875692C56F6}" type="sibTrans" cxnId="{1914B1EA-736B-44BB-B751-2C92AEFD2B83}">
      <dgm:prSet/>
      <dgm:spPr/>
      <dgm:t>
        <a:bodyPr/>
        <a:lstStyle/>
        <a:p>
          <a:endParaRPr lang="en-US"/>
        </a:p>
      </dgm:t>
    </dgm:pt>
    <dgm:pt modelId="{DC70273D-831C-4F95-B5C9-330584FCAA73}">
      <dgm:prSet phldrT="[Text]" phldr="0" custT="1"/>
      <dgm:spPr>
        <a:solidFill>
          <a:srgbClr val="0FA5A1"/>
        </a:solidFill>
      </dgm:spPr>
      <dgm:t>
        <a:bodyPr/>
        <a:lstStyle/>
        <a:p>
          <a:r>
            <a:rPr lang="en-US" sz="4400" b="1" dirty="0">
              <a:solidFill>
                <a:schemeClr val="tx1"/>
              </a:solidFill>
            </a:rPr>
            <a:t>Community</a:t>
          </a:r>
          <a:endParaRPr lang="en-US" sz="3700" b="1" dirty="0">
            <a:solidFill>
              <a:schemeClr val="tx1"/>
            </a:solidFill>
          </a:endParaRPr>
        </a:p>
      </dgm:t>
    </dgm:pt>
    <dgm:pt modelId="{C176C13C-1670-4A96-9F4F-76592885D678}" type="parTrans" cxnId="{016EB5CA-28F8-4AB2-8063-8767CC45D141}">
      <dgm:prSet/>
      <dgm:spPr/>
      <dgm:t>
        <a:bodyPr/>
        <a:lstStyle/>
        <a:p>
          <a:endParaRPr lang="en-US"/>
        </a:p>
      </dgm:t>
    </dgm:pt>
    <dgm:pt modelId="{8A0C3E17-818F-4DE3-8899-35699330EC8E}" type="sibTrans" cxnId="{016EB5CA-28F8-4AB2-8063-8767CC45D141}">
      <dgm:prSet/>
      <dgm:spPr/>
      <dgm:t>
        <a:bodyPr/>
        <a:lstStyle/>
        <a:p>
          <a:endParaRPr lang="en-US"/>
        </a:p>
      </dgm:t>
    </dgm:pt>
    <dgm:pt modelId="{FF08C81A-DC45-4F6F-8549-40330DDDE4D8}">
      <dgm:prSet phldrT="[Text]" phldr="0"/>
      <dgm:spPr>
        <a:solidFill>
          <a:srgbClr val="617CED"/>
        </a:solidFill>
      </dgm:spPr>
      <dgm:t>
        <a:bodyPr/>
        <a:lstStyle/>
        <a:p>
          <a:r>
            <a:rPr lang="en-US" b="1" dirty="0">
              <a:solidFill>
                <a:schemeClr val="tx1"/>
              </a:solidFill>
            </a:rPr>
            <a:t>Independence</a:t>
          </a:r>
        </a:p>
      </dgm:t>
    </dgm:pt>
    <dgm:pt modelId="{CF776D5C-7B70-41CB-BB2A-646E0128F940}" type="parTrans" cxnId="{19A68A68-31D7-4307-B121-2C5CEDFA72B6}">
      <dgm:prSet/>
      <dgm:spPr/>
      <dgm:t>
        <a:bodyPr/>
        <a:lstStyle/>
        <a:p>
          <a:endParaRPr lang="en-US"/>
        </a:p>
      </dgm:t>
    </dgm:pt>
    <dgm:pt modelId="{5D106341-2453-4207-98C5-02BFC43D8A86}" type="sibTrans" cxnId="{19A68A68-31D7-4307-B121-2C5CEDFA72B6}">
      <dgm:prSet/>
      <dgm:spPr/>
      <dgm:t>
        <a:bodyPr/>
        <a:lstStyle/>
        <a:p>
          <a:endParaRPr lang="en-US"/>
        </a:p>
      </dgm:t>
    </dgm:pt>
    <dgm:pt modelId="{650F701F-0EBD-4E0C-B8E6-A1EF3E221D3F}" type="pres">
      <dgm:prSet presAssocID="{14B346C9-C2CD-4D52-909A-16A607829D4F}" presName="matrix" presStyleCnt="0">
        <dgm:presLayoutVars>
          <dgm:chMax val="1"/>
          <dgm:dir/>
          <dgm:resizeHandles val="exact"/>
        </dgm:presLayoutVars>
      </dgm:prSet>
      <dgm:spPr/>
    </dgm:pt>
    <dgm:pt modelId="{316A9BA8-32C3-4D49-922A-2479018C63E3}" type="pres">
      <dgm:prSet presAssocID="{14B346C9-C2CD-4D52-909A-16A607829D4F}" presName="axisShape" presStyleLbl="bgShp" presStyleIdx="0" presStyleCnt="1" custScaleX="124724"/>
      <dgm:spPr/>
    </dgm:pt>
    <dgm:pt modelId="{DAFDCDE8-A72A-483A-84FD-CF8540596290}" type="pres">
      <dgm:prSet presAssocID="{14B346C9-C2CD-4D52-909A-16A607829D4F}" presName="rect1" presStyleLbl="node1" presStyleIdx="0" presStyleCnt="4" custScaleX="117923" custLinFactNeighborX="-9784" custLinFactNeighborY="804">
        <dgm:presLayoutVars>
          <dgm:chMax val="0"/>
          <dgm:chPref val="0"/>
          <dgm:bulletEnabled val="1"/>
        </dgm:presLayoutVars>
      </dgm:prSet>
      <dgm:spPr/>
    </dgm:pt>
    <dgm:pt modelId="{088B63F1-3176-4F84-8F8F-805E219D65F6}" type="pres">
      <dgm:prSet presAssocID="{14B346C9-C2CD-4D52-909A-16A607829D4F}" presName="rect2" presStyleLbl="node1" presStyleIdx="1" presStyleCnt="4" custScaleX="118571" custLinFactNeighborX="12015" custLinFactNeighborY="-1953">
        <dgm:presLayoutVars>
          <dgm:chMax val="0"/>
          <dgm:chPref val="0"/>
          <dgm:bulletEnabled val="1"/>
        </dgm:presLayoutVars>
      </dgm:prSet>
      <dgm:spPr/>
    </dgm:pt>
    <dgm:pt modelId="{499DC0CB-825C-4D1B-BEB0-94AAF0A2C74C}" type="pres">
      <dgm:prSet presAssocID="{14B346C9-C2CD-4D52-909A-16A607829D4F}" presName="rect3" presStyleLbl="node1" presStyleIdx="2" presStyleCnt="4" custScaleX="115421" custLinFactNeighborX="-11164" custLinFactNeighborY="5410">
        <dgm:presLayoutVars>
          <dgm:chMax val="0"/>
          <dgm:chPref val="0"/>
          <dgm:bulletEnabled val="1"/>
        </dgm:presLayoutVars>
      </dgm:prSet>
      <dgm:spPr/>
    </dgm:pt>
    <dgm:pt modelId="{ACB980DB-0A29-49B6-8115-A251E923C84C}" type="pres">
      <dgm:prSet presAssocID="{14B346C9-C2CD-4D52-909A-16A607829D4F}" presName="rect4" presStyleLbl="node1" presStyleIdx="3" presStyleCnt="4" custScaleX="122242" custLinFactNeighborX="13777" custLinFactNeighborY="5410">
        <dgm:presLayoutVars>
          <dgm:chMax val="0"/>
          <dgm:chPref val="0"/>
          <dgm:bulletEnabled val="1"/>
        </dgm:presLayoutVars>
      </dgm:prSet>
      <dgm:spPr/>
    </dgm:pt>
  </dgm:ptLst>
  <dgm:cxnLst>
    <dgm:cxn modelId="{AF02241C-AE6A-4725-A94F-74E0EB8C80BB}" type="presOf" srcId="{FF08C81A-DC45-4F6F-8549-40330DDDE4D8}" destId="{ACB980DB-0A29-49B6-8115-A251E923C84C}" srcOrd="0" destOrd="0" presId="urn:microsoft.com/office/officeart/2005/8/layout/matrix2"/>
    <dgm:cxn modelId="{CD55085F-1505-490B-B407-1686BA315427}" type="presOf" srcId="{14B346C9-C2CD-4D52-909A-16A607829D4F}" destId="{650F701F-0EBD-4E0C-B8E6-A1EF3E221D3F}" srcOrd="0" destOrd="0" presId="urn:microsoft.com/office/officeart/2005/8/layout/matrix2"/>
    <dgm:cxn modelId="{19A68A68-31D7-4307-B121-2C5CEDFA72B6}" srcId="{14B346C9-C2CD-4D52-909A-16A607829D4F}" destId="{FF08C81A-DC45-4F6F-8549-40330DDDE4D8}" srcOrd="3" destOrd="0" parTransId="{CF776D5C-7B70-41CB-BB2A-646E0128F940}" sibTransId="{5D106341-2453-4207-98C5-02BFC43D8A86}"/>
    <dgm:cxn modelId="{00D95971-A323-4240-B40E-72AA73EEFC18}" type="presOf" srcId="{DC70273D-831C-4F95-B5C9-330584FCAA73}" destId="{499DC0CB-825C-4D1B-BEB0-94AAF0A2C74C}" srcOrd="0" destOrd="0" presId="urn:microsoft.com/office/officeart/2005/8/layout/matrix2"/>
    <dgm:cxn modelId="{89EE4676-C3E2-47E1-83BA-E5D3A5F2DCB9}" type="presOf" srcId="{1D22ECB0-FE34-42C4-AF5D-52F24D0901E3}" destId="{088B63F1-3176-4F84-8F8F-805E219D65F6}" srcOrd="0" destOrd="0" presId="urn:microsoft.com/office/officeart/2005/8/layout/matrix2"/>
    <dgm:cxn modelId="{BF277EAC-C1A8-47F5-8E14-A8BF4BD2320C}" srcId="{14B346C9-C2CD-4D52-909A-16A607829D4F}" destId="{B75BF949-1F9A-4FC3-A70E-45DB2FD4B563}" srcOrd="0" destOrd="0" parTransId="{213D46F6-9767-4762-A161-1414D97C2C6D}" sibTransId="{C53432A5-D45A-47E8-A9BA-AC20EB6744EC}"/>
    <dgm:cxn modelId="{016EB5CA-28F8-4AB2-8063-8767CC45D141}" srcId="{14B346C9-C2CD-4D52-909A-16A607829D4F}" destId="{DC70273D-831C-4F95-B5C9-330584FCAA73}" srcOrd="2" destOrd="0" parTransId="{C176C13C-1670-4A96-9F4F-76592885D678}" sibTransId="{8A0C3E17-818F-4DE3-8899-35699330EC8E}"/>
    <dgm:cxn modelId="{1914B1EA-736B-44BB-B751-2C92AEFD2B83}" srcId="{14B346C9-C2CD-4D52-909A-16A607829D4F}" destId="{1D22ECB0-FE34-42C4-AF5D-52F24D0901E3}" srcOrd="1" destOrd="0" parTransId="{1D086F19-2A2E-414B-A685-F86562EF4CF4}" sibTransId="{48B262C9-467F-486D-8247-D875692C56F6}"/>
    <dgm:cxn modelId="{8AB105F4-2E2F-43B4-A266-4D154764B418}" type="presOf" srcId="{B75BF949-1F9A-4FC3-A70E-45DB2FD4B563}" destId="{DAFDCDE8-A72A-483A-84FD-CF8540596290}" srcOrd="0" destOrd="0" presId="urn:microsoft.com/office/officeart/2005/8/layout/matrix2"/>
    <dgm:cxn modelId="{15CED1F9-3E6D-4C46-8AB3-EB941342E9E8}" type="presParOf" srcId="{650F701F-0EBD-4E0C-B8E6-A1EF3E221D3F}" destId="{316A9BA8-32C3-4D49-922A-2479018C63E3}" srcOrd="0" destOrd="0" presId="urn:microsoft.com/office/officeart/2005/8/layout/matrix2"/>
    <dgm:cxn modelId="{3B739567-9D27-4DE7-AC02-45DC371CC530}" type="presParOf" srcId="{650F701F-0EBD-4E0C-B8E6-A1EF3E221D3F}" destId="{DAFDCDE8-A72A-483A-84FD-CF8540596290}" srcOrd="1" destOrd="0" presId="urn:microsoft.com/office/officeart/2005/8/layout/matrix2"/>
    <dgm:cxn modelId="{EAE72811-52F4-40FE-A2D2-9068C567DE5A}" type="presParOf" srcId="{650F701F-0EBD-4E0C-B8E6-A1EF3E221D3F}" destId="{088B63F1-3176-4F84-8F8F-805E219D65F6}" srcOrd="2" destOrd="0" presId="urn:microsoft.com/office/officeart/2005/8/layout/matrix2"/>
    <dgm:cxn modelId="{C410B279-2EBA-4829-8C27-D9C0A9C46F3F}" type="presParOf" srcId="{650F701F-0EBD-4E0C-B8E6-A1EF3E221D3F}" destId="{499DC0CB-825C-4D1B-BEB0-94AAF0A2C74C}" srcOrd="3" destOrd="0" presId="urn:microsoft.com/office/officeart/2005/8/layout/matrix2"/>
    <dgm:cxn modelId="{73FDC252-A92A-4A8F-BFE0-4B0EAE22B5D4}" type="presParOf" srcId="{650F701F-0EBD-4E0C-B8E6-A1EF3E221D3F}" destId="{ACB980DB-0A29-49B6-8115-A251E923C84C}" srcOrd="4" destOrd="0" presId="urn:microsoft.com/office/officeart/2005/8/layout/matrix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6A9BA8-32C3-4D49-922A-2479018C63E3}">
      <dsp:nvSpPr>
        <dsp:cNvPr id="0" name=""/>
        <dsp:cNvSpPr/>
      </dsp:nvSpPr>
      <dsp:spPr>
        <a:xfrm>
          <a:off x="1404087" y="0"/>
          <a:ext cx="11084445" cy="8887179"/>
        </a:xfrm>
        <a:prstGeom prst="quadArrow">
          <a:avLst>
            <a:gd name="adj1" fmla="val 2000"/>
            <a:gd name="adj2" fmla="val 4000"/>
            <a:gd name="adj3" fmla="val 5000"/>
          </a:avLst>
        </a:prstGeom>
        <a:solidFill>
          <a:schemeClr val="accent2">
            <a:tint val="40000"/>
            <a:hueOff val="0"/>
            <a:satOff val="0"/>
            <a:lumOff val="0"/>
            <a:alphaOff val="0"/>
          </a:schemeClr>
        </a:solidFill>
        <a:ln>
          <a:noFill/>
        </a:ln>
        <a:effectLst/>
        <a:scene3d>
          <a:camera prst="orthographicFront"/>
          <a:lightRig rig="chilly" dir="t"/>
        </a:scene3d>
        <a:sp3d z="-12700" extrusionH="1700" prstMaterial="translucentPowder">
          <a:bevelT w="25400" h="6350" prst="softRound"/>
          <a:bevelB w="0" h="0" prst="convex"/>
        </a:sp3d>
      </dsp:spPr>
      <dsp:style>
        <a:lnRef idx="0">
          <a:scrgbClr r="0" g="0" b="0"/>
        </a:lnRef>
        <a:fillRef idx="1">
          <a:scrgbClr r="0" g="0" b="0"/>
        </a:fillRef>
        <a:effectRef idx="0">
          <a:scrgbClr r="0" g="0" b="0"/>
        </a:effectRef>
        <a:fontRef idx="minor"/>
      </dsp:style>
    </dsp:sp>
    <dsp:sp modelId="{DAFDCDE8-A72A-483A-84FD-CF8540596290}">
      <dsp:nvSpPr>
        <dsp:cNvPr id="0" name=""/>
        <dsp:cNvSpPr/>
      </dsp:nvSpPr>
      <dsp:spPr>
        <a:xfrm>
          <a:off x="2414008" y="606247"/>
          <a:ext cx="4192011" cy="3554871"/>
        </a:xfrm>
        <a:prstGeom prst="roundRect">
          <a:avLst/>
        </a:prstGeom>
        <a:solidFill>
          <a:schemeClr val="accent2"/>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r>
            <a:rPr lang="en-US" sz="4400" b="1" kern="1200" dirty="0">
              <a:solidFill>
                <a:schemeClr val="tx1"/>
              </a:solidFill>
            </a:rPr>
            <a:t>Self-Advocacy</a:t>
          </a:r>
        </a:p>
      </dsp:txBody>
      <dsp:txXfrm>
        <a:off x="2587542" y="779781"/>
        <a:ext cx="3844943" cy="3207803"/>
      </dsp:txXfrm>
    </dsp:sp>
    <dsp:sp modelId="{088B63F1-3176-4F84-8F8F-805E219D65F6}">
      <dsp:nvSpPr>
        <dsp:cNvPr id="0" name=""/>
        <dsp:cNvSpPr/>
      </dsp:nvSpPr>
      <dsp:spPr>
        <a:xfrm>
          <a:off x="7354391" y="508239"/>
          <a:ext cx="4215046" cy="3554871"/>
        </a:xfrm>
        <a:prstGeom prst="roundRect">
          <a:avLst/>
        </a:prstGeom>
        <a:solidFill>
          <a:srgbClr val="28AC47"/>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r>
            <a:rPr lang="en-US" sz="4400" b="1" kern="1200" dirty="0">
              <a:solidFill>
                <a:schemeClr val="tx1"/>
              </a:solidFill>
            </a:rPr>
            <a:t>Vulnerability</a:t>
          </a:r>
        </a:p>
      </dsp:txBody>
      <dsp:txXfrm>
        <a:off x="7527925" y="681773"/>
        <a:ext cx="3867978" cy="3207803"/>
      </dsp:txXfrm>
    </dsp:sp>
    <dsp:sp modelId="{499DC0CB-825C-4D1B-BEB0-94AAF0A2C74C}">
      <dsp:nvSpPr>
        <dsp:cNvPr id="0" name=""/>
        <dsp:cNvSpPr/>
      </dsp:nvSpPr>
      <dsp:spPr>
        <a:xfrm>
          <a:off x="2409422" y="4946959"/>
          <a:ext cx="4103068" cy="3554871"/>
        </a:xfrm>
        <a:prstGeom prst="roundRect">
          <a:avLst/>
        </a:prstGeom>
        <a:solidFill>
          <a:srgbClr val="0FA5A1"/>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r>
            <a:rPr lang="en-US" sz="4400" b="1" kern="1200" dirty="0">
              <a:solidFill>
                <a:schemeClr val="tx1"/>
              </a:solidFill>
            </a:rPr>
            <a:t>Community</a:t>
          </a:r>
          <a:endParaRPr lang="en-US" sz="3700" b="1" kern="1200" dirty="0">
            <a:solidFill>
              <a:schemeClr val="tx1"/>
            </a:solidFill>
          </a:endParaRPr>
        </a:p>
      </dsp:txBody>
      <dsp:txXfrm>
        <a:off x="2582956" y="5120493"/>
        <a:ext cx="3756000" cy="3207803"/>
      </dsp:txXfrm>
    </dsp:sp>
    <dsp:sp modelId="{ACB980DB-0A29-49B6-8115-A251E923C84C}">
      <dsp:nvSpPr>
        <dsp:cNvPr id="0" name=""/>
        <dsp:cNvSpPr/>
      </dsp:nvSpPr>
      <dsp:spPr>
        <a:xfrm>
          <a:off x="7351778" y="4946959"/>
          <a:ext cx="4345546" cy="3554871"/>
        </a:xfrm>
        <a:prstGeom prst="roundRect">
          <a:avLst/>
        </a:prstGeom>
        <a:solidFill>
          <a:srgbClr val="617CED"/>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marL="0" lvl="0" indent="0" algn="ctr" defTabSz="2089150">
            <a:lnSpc>
              <a:spcPct val="90000"/>
            </a:lnSpc>
            <a:spcBef>
              <a:spcPct val="0"/>
            </a:spcBef>
            <a:spcAft>
              <a:spcPct val="35000"/>
            </a:spcAft>
            <a:buNone/>
          </a:pPr>
          <a:r>
            <a:rPr lang="en-US" sz="4700" b="1" kern="1200" dirty="0">
              <a:solidFill>
                <a:schemeClr val="tx1"/>
              </a:solidFill>
            </a:rPr>
            <a:t>Independence</a:t>
          </a:r>
        </a:p>
      </dsp:txBody>
      <dsp:txXfrm>
        <a:off x="7525312" y="5120493"/>
        <a:ext cx="3998478" cy="3207803"/>
      </dsp:txXfrm>
    </dsp:sp>
  </dsp:spTree>
</dsp:drawing>
</file>

<file path=ppt/diagrams/layout1.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777B1D42-A65D-49D4-BD83-F646B952BCF1}" type="datetimeFigureOut">
              <a:rPr lang="en-US" smtClean="0"/>
              <a:t>4/20/2026</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FE3A5A33-B5AA-4810-9B13-C1F7DD047D19}" type="slidenum">
              <a:rPr lang="en-US" smtClean="0"/>
              <a:t>‹#›</a:t>
            </a:fld>
            <a:endParaRPr lang="en-US"/>
          </a:p>
        </p:txBody>
      </p:sp>
    </p:spTree>
    <p:extLst>
      <p:ext uri="{BB962C8B-B14F-4D97-AF65-F5344CB8AC3E}">
        <p14:creationId xmlns:p14="http://schemas.microsoft.com/office/powerpoint/2010/main" val="1658667553"/>
      </p:ext>
    </p:extLst>
  </p:cSld>
  <p:clrMap bg1="lt1" tx1="dk1" bg2="lt2" tx2="dk2" accent1="accent1" accent2="accent2" accent3="accent3" accent4="accent4" accent5="accent5" accent6="accent6" hlink="hlink" folHlink="folHlink"/>
  <p:notesStyle>
    <a:lvl1pPr marL="0" algn="l" defTabSz="783732" rtl="0" eaLnBrk="1" latinLnBrk="0" hangingPunct="1">
      <a:defRPr sz="1029" kern="1200">
        <a:solidFill>
          <a:schemeClr val="tx1"/>
        </a:solidFill>
        <a:latin typeface="+mn-lt"/>
        <a:ea typeface="+mn-ea"/>
        <a:cs typeface="+mn-cs"/>
      </a:defRPr>
    </a:lvl1pPr>
    <a:lvl2pPr marL="391866" algn="l" defTabSz="783732" rtl="0" eaLnBrk="1" latinLnBrk="0" hangingPunct="1">
      <a:defRPr sz="1029" kern="1200">
        <a:solidFill>
          <a:schemeClr val="tx1"/>
        </a:solidFill>
        <a:latin typeface="+mn-lt"/>
        <a:ea typeface="+mn-ea"/>
        <a:cs typeface="+mn-cs"/>
      </a:defRPr>
    </a:lvl2pPr>
    <a:lvl3pPr marL="783732" algn="l" defTabSz="783732" rtl="0" eaLnBrk="1" latinLnBrk="0" hangingPunct="1">
      <a:defRPr sz="1029" kern="1200">
        <a:solidFill>
          <a:schemeClr val="tx1"/>
        </a:solidFill>
        <a:latin typeface="+mn-lt"/>
        <a:ea typeface="+mn-ea"/>
        <a:cs typeface="+mn-cs"/>
      </a:defRPr>
    </a:lvl3pPr>
    <a:lvl4pPr marL="1175598" algn="l" defTabSz="783732" rtl="0" eaLnBrk="1" latinLnBrk="0" hangingPunct="1">
      <a:defRPr sz="1029" kern="1200">
        <a:solidFill>
          <a:schemeClr val="tx1"/>
        </a:solidFill>
        <a:latin typeface="+mn-lt"/>
        <a:ea typeface="+mn-ea"/>
        <a:cs typeface="+mn-cs"/>
      </a:defRPr>
    </a:lvl4pPr>
    <a:lvl5pPr marL="1567464" algn="l" defTabSz="783732" rtl="0" eaLnBrk="1" latinLnBrk="0" hangingPunct="1">
      <a:defRPr sz="1029" kern="1200">
        <a:solidFill>
          <a:schemeClr val="tx1"/>
        </a:solidFill>
        <a:latin typeface="+mn-lt"/>
        <a:ea typeface="+mn-ea"/>
        <a:cs typeface="+mn-cs"/>
      </a:defRPr>
    </a:lvl5pPr>
    <a:lvl6pPr marL="1959331" algn="l" defTabSz="783732" rtl="0" eaLnBrk="1" latinLnBrk="0" hangingPunct="1">
      <a:defRPr sz="1029" kern="1200">
        <a:solidFill>
          <a:schemeClr val="tx1"/>
        </a:solidFill>
        <a:latin typeface="+mn-lt"/>
        <a:ea typeface="+mn-ea"/>
        <a:cs typeface="+mn-cs"/>
      </a:defRPr>
    </a:lvl6pPr>
    <a:lvl7pPr marL="2351197" algn="l" defTabSz="783732" rtl="0" eaLnBrk="1" latinLnBrk="0" hangingPunct="1">
      <a:defRPr sz="1029" kern="1200">
        <a:solidFill>
          <a:schemeClr val="tx1"/>
        </a:solidFill>
        <a:latin typeface="+mn-lt"/>
        <a:ea typeface="+mn-ea"/>
        <a:cs typeface="+mn-cs"/>
      </a:defRPr>
    </a:lvl7pPr>
    <a:lvl8pPr marL="2743063" algn="l" defTabSz="783732" rtl="0" eaLnBrk="1" latinLnBrk="0" hangingPunct="1">
      <a:defRPr sz="1029" kern="1200">
        <a:solidFill>
          <a:schemeClr val="tx1"/>
        </a:solidFill>
        <a:latin typeface="+mn-lt"/>
        <a:ea typeface="+mn-ea"/>
        <a:cs typeface="+mn-cs"/>
      </a:defRPr>
    </a:lvl8pPr>
    <a:lvl9pPr marL="3134929" algn="l" defTabSz="783732" rtl="0" eaLnBrk="1" latinLnBrk="0" hangingPunct="1">
      <a:defRPr sz="1029"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 Col. LayoutwGraphics">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979714" y="1155360"/>
            <a:ext cx="37856160" cy="666477"/>
          </a:xfrm>
        </p:spPr>
        <p:txBody>
          <a:bodyPr>
            <a:noAutofit/>
          </a:bodyPr>
          <a:lstStyle>
            <a:lvl1pPr>
              <a:defRPr sz="10714">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979715" y="2210030"/>
            <a:ext cx="20103193" cy="666477"/>
          </a:xfrm>
        </p:spPr>
        <p:txBody>
          <a:bodyPr>
            <a:noAutofit/>
          </a:bodyPr>
          <a:lstStyle>
            <a:lvl1pPr marL="0" indent="0">
              <a:buNone/>
              <a:defRPr sz="5657">
                <a:solidFill>
                  <a:schemeClr val="bg1"/>
                </a:solidFill>
              </a:defRPr>
            </a:lvl1pPr>
            <a:lvl2pPr marL="1920034" indent="0">
              <a:buNone/>
              <a:defRPr sz="6171">
                <a:solidFill>
                  <a:schemeClr val="bg1"/>
                </a:solidFill>
              </a:defRPr>
            </a:lvl2pPr>
            <a:lvl3pPr marL="3840069" indent="0">
              <a:buNone/>
              <a:defRPr sz="5657">
                <a:solidFill>
                  <a:schemeClr val="bg1"/>
                </a:solidFill>
              </a:defRPr>
            </a:lvl3pPr>
            <a:lvl4pPr marL="5760103" indent="0">
              <a:buNone/>
              <a:defRPr sz="4628">
                <a:solidFill>
                  <a:schemeClr val="bg1"/>
                </a:solidFill>
              </a:defRPr>
            </a:lvl4pPr>
            <a:lvl5pPr marL="7680137" indent="0">
              <a:buNone/>
              <a:defRPr sz="4628">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979715" y="3153013"/>
            <a:ext cx="20103193" cy="666750"/>
          </a:xfrm>
        </p:spPr>
        <p:txBody>
          <a:bodyPr>
            <a:noAutofit/>
          </a:bodyPr>
          <a:lstStyle>
            <a:lvl1pPr marL="0" indent="0">
              <a:buNone/>
              <a:defRPr sz="5143">
                <a:solidFill>
                  <a:schemeClr val="bg1"/>
                </a:solidFill>
              </a:defRPr>
            </a:lvl1pPr>
            <a:lvl2pPr marL="1920034" indent="0">
              <a:buNone/>
              <a:defRPr sz="5143">
                <a:solidFill>
                  <a:schemeClr val="bg1"/>
                </a:solidFill>
              </a:defRPr>
            </a:lvl2pPr>
            <a:lvl3pPr marL="3840069" indent="0">
              <a:buNone/>
              <a:defRPr sz="4628">
                <a:solidFill>
                  <a:schemeClr val="bg1"/>
                </a:solidFill>
              </a:defRPr>
            </a:lvl3pPr>
            <a:lvl4pPr marL="5760103" indent="0">
              <a:buNone/>
              <a:defRPr sz="3771">
                <a:solidFill>
                  <a:schemeClr val="bg1"/>
                </a:solidFill>
              </a:defRPr>
            </a:lvl4pPr>
            <a:lvl5pPr marL="7680137" indent="0">
              <a:buNone/>
              <a:defRPr sz="3771">
                <a:solidFill>
                  <a:schemeClr val="bg1"/>
                </a:solidFill>
              </a:defRPr>
            </a:lvl5pPr>
          </a:lstStyle>
          <a:p>
            <a:pPr lvl="0"/>
            <a:r>
              <a:rPr lang="en-US" dirty="0"/>
              <a:t>NH-ME LEND, Institute on Disability, University of New Hampshire</a:t>
            </a:r>
          </a:p>
        </p:txBody>
      </p:sp>
      <p:cxnSp>
        <p:nvCxnSpPr>
          <p:cNvPr id="22" name="Straight Connector 21">
            <a:extLst>
              <a:ext uri="{FF2B5EF4-FFF2-40B4-BE49-F238E27FC236}">
                <a16:creationId xmlns:a16="http://schemas.microsoft.com/office/drawing/2014/main" id="{A71F523E-6844-4196-B1BF-276691DCAA33}"/>
              </a:ext>
            </a:extLst>
          </p:cNvPr>
          <p:cNvCxnSpPr>
            <a:cxnSpLocks/>
          </p:cNvCxnSpPr>
          <p:nvPr userDrawn="1"/>
        </p:nvCxnSpPr>
        <p:spPr>
          <a:xfrm>
            <a:off x="14630400" y="5682343"/>
            <a:ext cx="0" cy="2468880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99AEAD5-0AB7-4011-A07A-974DEC4B3534}"/>
              </a:ext>
            </a:extLst>
          </p:cNvPr>
          <p:cNvCxnSpPr>
            <a:cxnSpLocks/>
          </p:cNvCxnSpPr>
          <p:nvPr userDrawn="1"/>
        </p:nvCxnSpPr>
        <p:spPr>
          <a:xfrm>
            <a:off x="29260800" y="5682343"/>
            <a:ext cx="0" cy="2468880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 Placeholder 24">
            <a:extLst>
              <a:ext uri="{FF2B5EF4-FFF2-40B4-BE49-F238E27FC236}">
                <a16:creationId xmlns:a16="http://schemas.microsoft.com/office/drawing/2014/main" id="{E7FD4349-FBF5-485C-B163-66C1C3AD3CD3}"/>
              </a:ext>
            </a:extLst>
          </p:cNvPr>
          <p:cNvSpPr>
            <a:spLocks noGrp="1"/>
          </p:cNvSpPr>
          <p:nvPr>
            <p:ph type="body" sz="quarter" idx="16" hasCustomPrompt="1"/>
          </p:nvPr>
        </p:nvSpPr>
        <p:spPr>
          <a:xfrm>
            <a:off x="979714" y="5632704"/>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Introduction</a:t>
            </a:r>
          </a:p>
        </p:txBody>
      </p:sp>
      <p:sp>
        <p:nvSpPr>
          <p:cNvPr id="27" name="Text Placeholder 24">
            <a:extLst>
              <a:ext uri="{FF2B5EF4-FFF2-40B4-BE49-F238E27FC236}">
                <a16:creationId xmlns:a16="http://schemas.microsoft.com/office/drawing/2014/main" id="{0982BCBE-AFE8-41EB-BFA4-BFBDD6B55E45}"/>
              </a:ext>
            </a:extLst>
          </p:cNvPr>
          <p:cNvSpPr>
            <a:spLocks noGrp="1"/>
          </p:cNvSpPr>
          <p:nvPr>
            <p:ph type="body" sz="quarter" idx="17" hasCustomPrompt="1"/>
          </p:nvPr>
        </p:nvSpPr>
        <p:spPr>
          <a:xfrm>
            <a:off x="979714" y="12703085"/>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Methods</a:t>
            </a:r>
          </a:p>
        </p:txBody>
      </p:sp>
      <p:sp>
        <p:nvSpPr>
          <p:cNvPr id="28" name="Text Placeholder 24">
            <a:extLst>
              <a:ext uri="{FF2B5EF4-FFF2-40B4-BE49-F238E27FC236}">
                <a16:creationId xmlns:a16="http://schemas.microsoft.com/office/drawing/2014/main" id="{DB3F42E8-246D-4224-AD03-CB2245340057}"/>
              </a:ext>
            </a:extLst>
          </p:cNvPr>
          <p:cNvSpPr>
            <a:spLocks noGrp="1"/>
          </p:cNvSpPr>
          <p:nvPr>
            <p:ph type="body" sz="quarter" idx="18" hasCustomPrompt="1"/>
          </p:nvPr>
        </p:nvSpPr>
        <p:spPr>
          <a:xfrm>
            <a:off x="15022285" y="5632704"/>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Data Analysis</a:t>
            </a:r>
          </a:p>
        </p:txBody>
      </p:sp>
      <p:sp>
        <p:nvSpPr>
          <p:cNvPr id="29" name="Text Placeholder 24">
            <a:extLst>
              <a:ext uri="{FF2B5EF4-FFF2-40B4-BE49-F238E27FC236}">
                <a16:creationId xmlns:a16="http://schemas.microsoft.com/office/drawing/2014/main" id="{8A61EC1D-ECDA-4EBA-8DAF-47715AE183FD}"/>
              </a:ext>
            </a:extLst>
          </p:cNvPr>
          <p:cNvSpPr>
            <a:spLocks noGrp="1"/>
          </p:cNvSpPr>
          <p:nvPr>
            <p:ph type="body" sz="quarter" idx="19" hasCustomPrompt="1"/>
          </p:nvPr>
        </p:nvSpPr>
        <p:spPr>
          <a:xfrm>
            <a:off x="29652685" y="5632704"/>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Conclusions</a:t>
            </a:r>
          </a:p>
        </p:txBody>
      </p:sp>
      <p:sp>
        <p:nvSpPr>
          <p:cNvPr id="30" name="Text Placeholder 24">
            <a:extLst>
              <a:ext uri="{FF2B5EF4-FFF2-40B4-BE49-F238E27FC236}">
                <a16:creationId xmlns:a16="http://schemas.microsoft.com/office/drawing/2014/main" id="{F5DCBA4E-B872-499F-A879-6FBFC6716958}"/>
              </a:ext>
            </a:extLst>
          </p:cNvPr>
          <p:cNvSpPr>
            <a:spLocks noGrp="1"/>
          </p:cNvSpPr>
          <p:nvPr>
            <p:ph type="body" sz="quarter" idx="20" hasCustomPrompt="1"/>
          </p:nvPr>
        </p:nvSpPr>
        <p:spPr>
          <a:xfrm>
            <a:off x="15022284" y="21363557"/>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Results</a:t>
            </a:r>
          </a:p>
        </p:txBody>
      </p:sp>
      <p:sp>
        <p:nvSpPr>
          <p:cNvPr id="31" name="Text Placeholder 24">
            <a:extLst>
              <a:ext uri="{FF2B5EF4-FFF2-40B4-BE49-F238E27FC236}">
                <a16:creationId xmlns:a16="http://schemas.microsoft.com/office/drawing/2014/main" id="{802E50DF-1161-44B5-9287-7FC1C132487D}"/>
              </a:ext>
            </a:extLst>
          </p:cNvPr>
          <p:cNvSpPr>
            <a:spLocks noGrp="1"/>
          </p:cNvSpPr>
          <p:nvPr>
            <p:ph type="body" sz="quarter" idx="21" hasCustomPrompt="1"/>
          </p:nvPr>
        </p:nvSpPr>
        <p:spPr>
          <a:xfrm>
            <a:off x="29600435" y="22840219"/>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References</a:t>
            </a:r>
          </a:p>
        </p:txBody>
      </p:sp>
      <p:sp>
        <p:nvSpPr>
          <p:cNvPr id="33" name="Text Placeholder 32">
            <a:extLst>
              <a:ext uri="{FF2B5EF4-FFF2-40B4-BE49-F238E27FC236}">
                <a16:creationId xmlns:a16="http://schemas.microsoft.com/office/drawing/2014/main" id="{EB3740D2-AC41-4077-AC0F-7F503C9DB7E6}"/>
              </a:ext>
            </a:extLst>
          </p:cNvPr>
          <p:cNvSpPr>
            <a:spLocks noGrp="1"/>
          </p:cNvSpPr>
          <p:nvPr>
            <p:ph type="body" sz="quarter" idx="22"/>
          </p:nvPr>
        </p:nvSpPr>
        <p:spPr>
          <a:xfrm>
            <a:off x="966108" y="6942908"/>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4" name="Text Placeholder 32">
            <a:extLst>
              <a:ext uri="{FF2B5EF4-FFF2-40B4-BE49-F238E27FC236}">
                <a16:creationId xmlns:a16="http://schemas.microsoft.com/office/drawing/2014/main" id="{78747FA0-5496-4ED0-A864-0E0D987631DF}"/>
              </a:ext>
            </a:extLst>
          </p:cNvPr>
          <p:cNvSpPr>
            <a:spLocks noGrp="1"/>
          </p:cNvSpPr>
          <p:nvPr>
            <p:ph type="body" sz="quarter" idx="23"/>
          </p:nvPr>
        </p:nvSpPr>
        <p:spPr>
          <a:xfrm>
            <a:off x="29652685" y="6942908"/>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7" name="SmartArt Placeholder 36">
            <a:extLst>
              <a:ext uri="{FF2B5EF4-FFF2-40B4-BE49-F238E27FC236}">
                <a16:creationId xmlns:a16="http://schemas.microsoft.com/office/drawing/2014/main" id="{D4E5B714-5556-47FD-ADF1-8FCD0BA6B7F7}"/>
              </a:ext>
            </a:extLst>
          </p:cNvPr>
          <p:cNvSpPr>
            <a:spLocks noGrp="1"/>
          </p:cNvSpPr>
          <p:nvPr>
            <p:ph type="dgm" sz="quarter" idx="25"/>
          </p:nvPr>
        </p:nvSpPr>
        <p:spPr>
          <a:xfrm>
            <a:off x="15022285" y="7663830"/>
            <a:ext cx="13076464" cy="6688714"/>
          </a:xfrm>
        </p:spPr>
        <p:txBody>
          <a:bodyPr>
            <a:normAutofit/>
          </a:bodyPr>
          <a:lstStyle>
            <a:lvl1pPr marL="0" indent="0">
              <a:buNone/>
              <a:defRPr sz="4114">
                <a:solidFill>
                  <a:srgbClr val="000000"/>
                </a:solidFill>
                <a:latin typeface="+mn-lt"/>
              </a:defRPr>
            </a:lvl1pPr>
          </a:lstStyle>
          <a:p>
            <a:endParaRPr lang="en-US" dirty="0"/>
          </a:p>
        </p:txBody>
      </p:sp>
      <p:sp>
        <p:nvSpPr>
          <p:cNvPr id="38" name="Text Placeholder 32">
            <a:extLst>
              <a:ext uri="{FF2B5EF4-FFF2-40B4-BE49-F238E27FC236}">
                <a16:creationId xmlns:a16="http://schemas.microsoft.com/office/drawing/2014/main" id="{D59C50AB-C35B-4268-BB6E-2D6FF5E4099D}"/>
              </a:ext>
            </a:extLst>
          </p:cNvPr>
          <p:cNvSpPr>
            <a:spLocks noGrp="1"/>
          </p:cNvSpPr>
          <p:nvPr>
            <p:ph type="body" sz="quarter" idx="26" hasCustomPrompt="1"/>
          </p:nvPr>
        </p:nvSpPr>
        <p:spPr>
          <a:xfrm>
            <a:off x="15022285" y="6942908"/>
            <a:ext cx="13076464" cy="379354"/>
          </a:xfrm>
        </p:spPr>
        <p:txBody>
          <a:bodyPr>
            <a:noAutofit/>
          </a:bodyPr>
          <a:lstStyle>
            <a:lvl1pPr marL="0" indent="0" algn="ctr">
              <a:buNone/>
              <a:defRPr sz="3771" b="0" cap="small" baseline="0">
                <a:solidFill>
                  <a:srgbClr val="000000"/>
                </a:solidFill>
                <a:latin typeface="+mj-lt"/>
              </a:defRPr>
            </a:lvl1pPr>
            <a:lvl2pPr marL="2507833" indent="-587799" algn="l">
              <a:buFont typeface="Arial" panose="020B0604020202020204" pitchFamily="34" charset="0"/>
              <a:buChar char="•"/>
              <a:defRPr sz="4628">
                <a:solidFill>
                  <a:srgbClr val="000000"/>
                </a:solidFill>
                <a:latin typeface="+mj-lt"/>
              </a:defRPr>
            </a:lvl2pPr>
            <a:lvl3pPr marL="4427868" indent="-587799" algn="l">
              <a:buFont typeface="Arial" panose="020B0604020202020204" pitchFamily="34" charset="0"/>
              <a:buChar char="•"/>
              <a:defRPr sz="4114">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r>
              <a:rPr lang="en-US" dirty="0">
                <a:solidFill>
                  <a:srgbClr val="000000"/>
                </a:solidFill>
              </a:rPr>
              <a:t>Table Name</a:t>
            </a:r>
          </a:p>
        </p:txBody>
      </p:sp>
      <p:sp>
        <p:nvSpPr>
          <p:cNvPr id="39" name="SmartArt Placeholder 36">
            <a:extLst>
              <a:ext uri="{FF2B5EF4-FFF2-40B4-BE49-F238E27FC236}">
                <a16:creationId xmlns:a16="http://schemas.microsoft.com/office/drawing/2014/main" id="{6C4EF26D-0435-4FE0-BFA0-8B6169AE2858}"/>
              </a:ext>
            </a:extLst>
          </p:cNvPr>
          <p:cNvSpPr>
            <a:spLocks noGrp="1"/>
          </p:cNvSpPr>
          <p:nvPr>
            <p:ph type="dgm" sz="quarter" idx="27"/>
          </p:nvPr>
        </p:nvSpPr>
        <p:spPr>
          <a:xfrm>
            <a:off x="15022285" y="15694476"/>
            <a:ext cx="13076464" cy="5002331"/>
          </a:xfrm>
        </p:spPr>
        <p:txBody>
          <a:bodyPr>
            <a:normAutofit/>
          </a:bodyPr>
          <a:lstStyle>
            <a:lvl1pPr marL="0" indent="0">
              <a:buNone/>
              <a:defRPr sz="4114">
                <a:solidFill>
                  <a:srgbClr val="000000"/>
                </a:solidFill>
                <a:latin typeface="+mn-lt"/>
              </a:defRPr>
            </a:lvl1pPr>
          </a:lstStyle>
          <a:p>
            <a:endParaRPr lang="en-US" dirty="0"/>
          </a:p>
        </p:txBody>
      </p:sp>
      <p:sp>
        <p:nvSpPr>
          <p:cNvPr id="40" name="Text Placeholder 32">
            <a:extLst>
              <a:ext uri="{FF2B5EF4-FFF2-40B4-BE49-F238E27FC236}">
                <a16:creationId xmlns:a16="http://schemas.microsoft.com/office/drawing/2014/main" id="{88649020-F558-430C-8D5E-555E113B140B}"/>
              </a:ext>
            </a:extLst>
          </p:cNvPr>
          <p:cNvSpPr>
            <a:spLocks noGrp="1"/>
          </p:cNvSpPr>
          <p:nvPr>
            <p:ph type="body" sz="quarter" idx="28" hasCustomPrompt="1"/>
          </p:nvPr>
        </p:nvSpPr>
        <p:spPr>
          <a:xfrm>
            <a:off x="15022285" y="14884590"/>
            <a:ext cx="13076464" cy="379354"/>
          </a:xfrm>
        </p:spPr>
        <p:txBody>
          <a:bodyPr>
            <a:noAutofit/>
          </a:bodyPr>
          <a:lstStyle>
            <a:lvl1pPr marL="0" indent="0" algn="ctr">
              <a:buNone/>
              <a:defRPr sz="3771" b="0" cap="small" baseline="0">
                <a:solidFill>
                  <a:srgbClr val="000000"/>
                </a:solidFill>
                <a:latin typeface="+mj-lt"/>
              </a:defRPr>
            </a:lvl1pPr>
            <a:lvl2pPr marL="2507833" indent="-587799" algn="l">
              <a:buFont typeface="Arial" panose="020B0604020202020204" pitchFamily="34" charset="0"/>
              <a:buChar char="•"/>
              <a:defRPr sz="4628">
                <a:solidFill>
                  <a:srgbClr val="000000"/>
                </a:solidFill>
                <a:latin typeface="+mj-lt"/>
              </a:defRPr>
            </a:lvl2pPr>
            <a:lvl3pPr marL="4427868" indent="-587799" algn="l">
              <a:buFont typeface="Arial" panose="020B0604020202020204" pitchFamily="34" charset="0"/>
              <a:buChar char="•"/>
              <a:defRPr sz="4114">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r>
              <a:rPr lang="en-US" dirty="0">
                <a:solidFill>
                  <a:srgbClr val="000000"/>
                </a:solidFill>
              </a:rPr>
              <a:t>Chart Name</a:t>
            </a:r>
          </a:p>
        </p:txBody>
      </p:sp>
      <p:sp>
        <p:nvSpPr>
          <p:cNvPr id="41" name="Text Placeholder 32">
            <a:extLst>
              <a:ext uri="{FF2B5EF4-FFF2-40B4-BE49-F238E27FC236}">
                <a16:creationId xmlns:a16="http://schemas.microsoft.com/office/drawing/2014/main" id="{4197A8BD-EA93-4A17-A7F7-B06ACAE121F8}"/>
              </a:ext>
            </a:extLst>
          </p:cNvPr>
          <p:cNvSpPr>
            <a:spLocks noGrp="1"/>
          </p:cNvSpPr>
          <p:nvPr>
            <p:ph type="body" sz="quarter" idx="29"/>
          </p:nvPr>
        </p:nvSpPr>
        <p:spPr>
          <a:xfrm>
            <a:off x="29600435" y="23860173"/>
            <a:ext cx="13076464" cy="5977063"/>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2" name="Text Placeholder 32">
            <a:extLst>
              <a:ext uri="{FF2B5EF4-FFF2-40B4-BE49-F238E27FC236}">
                <a16:creationId xmlns:a16="http://schemas.microsoft.com/office/drawing/2014/main" id="{7B51564D-3ACB-4399-8604-517C5E9F0278}"/>
              </a:ext>
            </a:extLst>
          </p:cNvPr>
          <p:cNvSpPr>
            <a:spLocks noGrp="1"/>
          </p:cNvSpPr>
          <p:nvPr>
            <p:ph type="body" sz="quarter" idx="30"/>
          </p:nvPr>
        </p:nvSpPr>
        <p:spPr>
          <a:xfrm>
            <a:off x="15022285" y="22460839"/>
            <a:ext cx="13076464" cy="7376398"/>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Text Placeholder 32">
            <a:extLst>
              <a:ext uri="{FF2B5EF4-FFF2-40B4-BE49-F238E27FC236}">
                <a16:creationId xmlns:a16="http://schemas.microsoft.com/office/drawing/2014/main" id="{DC7DAC54-3985-4757-A505-128505FF56D9}"/>
              </a:ext>
            </a:extLst>
          </p:cNvPr>
          <p:cNvSpPr>
            <a:spLocks noGrp="1"/>
          </p:cNvSpPr>
          <p:nvPr>
            <p:ph type="body" sz="quarter" idx="31"/>
          </p:nvPr>
        </p:nvSpPr>
        <p:spPr>
          <a:xfrm>
            <a:off x="966107" y="13813455"/>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Text Placeholder 24">
            <a:extLst>
              <a:ext uri="{FF2B5EF4-FFF2-40B4-BE49-F238E27FC236}">
                <a16:creationId xmlns:a16="http://schemas.microsoft.com/office/drawing/2014/main" id="{8A5FD83F-9CEC-4766-B689-6D0213F39600}"/>
              </a:ext>
            </a:extLst>
          </p:cNvPr>
          <p:cNvSpPr>
            <a:spLocks noGrp="1"/>
          </p:cNvSpPr>
          <p:nvPr>
            <p:ph type="body" sz="quarter" idx="32" hasCustomPrompt="1"/>
          </p:nvPr>
        </p:nvSpPr>
        <p:spPr>
          <a:xfrm>
            <a:off x="979714" y="19508087"/>
            <a:ext cx="7328263" cy="666750"/>
          </a:xfrm>
        </p:spPr>
        <p:txBody>
          <a:bodyPr>
            <a:noAutofit/>
          </a:bodyPr>
          <a:lstStyle>
            <a:lvl1pPr marL="0" indent="0">
              <a:buNone/>
              <a:defRPr sz="3771" b="0" cap="small" baseline="0">
                <a:solidFill>
                  <a:srgbClr val="000000"/>
                </a:solidFill>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More Data </a:t>
            </a:r>
          </a:p>
        </p:txBody>
      </p:sp>
      <p:sp>
        <p:nvSpPr>
          <p:cNvPr id="46" name="Text Placeholder 32">
            <a:extLst>
              <a:ext uri="{FF2B5EF4-FFF2-40B4-BE49-F238E27FC236}">
                <a16:creationId xmlns:a16="http://schemas.microsoft.com/office/drawing/2014/main" id="{83687E18-E83F-4F7A-8CBD-5B5FD9D67672}"/>
              </a:ext>
            </a:extLst>
          </p:cNvPr>
          <p:cNvSpPr>
            <a:spLocks noGrp="1"/>
          </p:cNvSpPr>
          <p:nvPr>
            <p:ph type="body" sz="quarter" idx="33"/>
          </p:nvPr>
        </p:nvSpPr>
        <p:spPr>
          <a:xfrm>
            <a:off x="966107" y="20587092"/>
            <a:ext cx="13161645" cy="4245400"/>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8" name="Table Placeholder 47">
            <a:extLst>
              <a:ext uri="{FF2B5EF4-FFF2-40B4-BE49-F238E27FC236}">
                <a16:creationId xmlns:a16="http://schemas.microsoft.com/office/drawing/2014/main" id="{6644D896-4DFD-44FC-8F1A-9555270A4AEC}"/>
              </a:ext>
            </a:extLst>
          </p:cNvPr>
          <p:cNvSpPr>
            <a:spLocks noGrp="1"/>
          </p:cNvSpPr>
          <p:nvPr>
            <p:ph type="tbl" sz="quarter" idx="34" hasCustomPrompt="1"/>
          </p:nvPr>
        </p:nvSpPr>
        <p:spPr>
          <a:xfrm>
            <a:off x="29652685" y="12722205"/>
            <a:ext cx="13076465" cy="9308101"/>
          </a:xfrm>
        </p:spPr>
        <p:txBody>
          <a:bodyPr>
            <a:normAutofit/>
          </a:bodyPr>
          <a:lstStyle>
            <a:lvl1pPr marL="0" indent="0">
              <a:buNone/>
              <a:defRPr sz="3771" b="0">
                <a:solidFill>
                  <a:srgbClr val="000000"/>
                </a:solidFill>
              </a:defRPr>
            </a:lvl1pPr>
          </a:lstStyle>
          <a:p>
            <a:r>
              <a:rPr lang="en-US" dirty="0"/>
              <a:t>Table Graphic</a:t>
            </a:r>
          </a:p>
        </p:txBody>
      </p:sp>
      <p:sp>
        <p:nvSpPr>
          <p:cNvPr id="5" name="Picture Placeholder 49">
            <a:extLst>
              <a:ext uri="{FF2B5EF4-FFF2-40B4-BE49-F238E27FC236}">
                <a16:creationId xmlns:a16="http://schemas.microsoft.com/office/drawing/2014/main" id="{6438E515-BCF2-9D01-9C62-0199C62E197E}"/>
              </a:ext>
            </a:extLst>
          </p:cNvPr>
          <p:cNvSpPr>
            <a:spLocks noGrp="1"/>
          </p:cNvSpPr>
          <p:nvPr>
            <p:ph type="pic" sz="quarter" idx="35"/>
          </p:nvPr>
        </p:nvSpPr>
        <p:spPr>
          <a:xfrm>
            <a:off x="979715" y="25244748"/>
            <a:ext cx="13076464" cy="4592489"/>
          </a:xfrm>
        </p:spPr>
        <p:txBody>
          <a:bodyPr>
            <a:normAutofit/>
          </a:bodyPr>
          <a:lstStyle>
            <a:lvl1pPr marL="0" indent="0">
              <a:buNone/>
              <a:defRPr sz="4114"/>
            </a:lvl1pPr>
          </a:lstStyle>
          <a:p>
            <a:endParaRPr lang="en-US" dirty="0"/>
          </a:p>
        </p:txBody>
      </p:sp>
    </p:spTree>
    <p:extLst>
      <p:ext uri="{BB962C8B-B14F-4D97-AF65-F5344CB8AC3E}">
        <p14:creationId xmlns:p14="http://schemas.microsoft.com/office/powerpoint/2010/main" val="3955231662"/>
      </p:ext>
    </p:extLst>
  </p:cSld>
  <p:clrMapOvr>
    <a:masterClrMapping/>
  </p:clrMapOvr>
  <p:extLst>
    <p:ext uri="{DCECCB84-F9BA-43D5-87BE-67443E8EF086}">
      <p15:sldGuideLst xmlns:p15="http://schemas.microsoft.com/office/powerpoint/2012/main">
        <p15:guide id="1" orient="horz" pos="10368" userDrawn="1">
          <p15:clr>
            <a:srgbClr val="FBAE40"/>
          </p15:clr>
        </p15:guide>
        <p15:guide id="2" pos="13824"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o Graphics">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979714" y="1155360"/>
            <a:ext cx="37856160" cy="666477"/>
          </a:xfrm>
        </p:spPr>
        <p:txBody>
          <a:bodyPr>
            <a:noAutofit/>
          </a:bodyPr>
          <a:lstStyle>
            <a:lvl1pPr>
              <a:defRPr sz="10714">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979715" y="2210030"/>
            <a:ext cx="20103193" cy="666477"/>
          </a:xfrm>
        </p:spPr>
        <p:txBody>
          <a:bodyPr>
            <a:noAutofit/>
          </a:bodyPr>
          <a:lstStyle>
            <a:lvl1pPr marL="0" indent="0">
              <a:buNone/>
              <a:defRPr sz="5657">
                <a:solidFill>
                  <a:schemeClr val="bg1"/>
                </a:solidFill>
              </a:defRPr>
            </a:lvl1pPr>
            <a:lvl2pPr marL="1920034" indent="0">
              <a:buNone/>
              <a:defRPr sz="6171">
                <a:solidFill>
                  <a:schemeClr val="bg1"/>
                </a:solidFill>
              </a:defRPr>
            </a:lvl2pPr>
            <a:lvl3pPr marL="3840069" indent="0">
              <a:buNone/>
              <a:defRPr sz="5657">
                <a:solidFill>
                  <a:schemeClr val="bg1"/>
                </a:solidFill>
              </a:defRPr>
            </a:lvl3pPr>
            <a:lvl4pPr marL="5760103" indent="0">
              <a:buNone/>
              <a:defRPr sz="4628">
                <a:solidFill>
                  <a:schemeClr val="bg1"/>
                </a:solidFill>
              </a:defRPr>
            </a:lvl4pPr>
            <a:lvl5pPr marL="7680137" indent="0">
              <a:buNone/>
              <a:defRPr sz="4628">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979715" y="3153013"/>
            <a:ext cx="20103193" cy="666750"/>
          </a:xfrm>
        </p:spPr>
        <p:txBody>
          <a:bodyPr>
            <a:noAutofit/>
          </a:bodyPr>
          <a:lstStyle>
            <a:lvl1pPr marL="0" indent="0">
              <a:buNone/>
              <a:defRPr sz="5143">
                <a:solidFill>
                  <a:schemeClr val="bg1"/>
                </a:solidFill>
              </a:defRPr>
            </a:lvl1pPr>
            <a:lvl2pPr marL="1920034" indent="0">
              <a:buNone/>
              <a:defRPr sz="5143">
                <a:solidFill>
                  <a:schemeClr val="bg1"/>
                </a:solidFill>
              </a:defRPr>
            </a:lvl2pPr>
            <a:lvl3pPr marL="3840069" indent="0">
              <a:buNone/>
              <a:defRPr sz="4628">
                <a:solidFill>
                  <a:schemeClr val="bg1"/>
                </a:solidFill>
              </a:defRPr>
            </a:lvl3pPr>
            <a:lvl4pPr marL="5760103" indent="0">
              <a:buNone/>
              <a:defRPr sz="3771">
                <a:solidFill>
                  <a:schemeClr val="bg1"/>
                </a:solidFill>
              </a:defRPr>
            </a:lvl4pPr>
            <a:lvl5pPr marL="7680137" indent="0">
              <a:buNone/>
              <a:defRPr sz="3771">
                <a:solidFill>
                  <a:schemeClr val="bg1"/>
                </a:solidFill>
              </a:defRPr>
            </a:lvl5pPr>
          </a:lstStyle>
          <a:p>
            <a:pPr lvl="0"/>
            <a:r>
              <a:rPr lang="en-US" dirty="0"/>
              <a:t>NH-ME LEND, Institute on Disability, University of New Hampshire</a:t>
            </a:r>
          </a:p>
        </p:txBody>
      </p:sp>
      <p:cxnSp>
        <p:nvCxnSpPr>
          <p:cNvPr id="22" name="Straight Connector 21">
            <a:extLst>
              <a:ext uri="{FF2B5EF4-FFF2-40B4-BE49-F238E27FC236}">
                <a16:creationId xmlns:a16="http://schemas.microsoft.com/office/drawing/2014/main" id="{A71F523E-6844-4196-B1BF-276691DCAA33}"/>
              </a:ext>
            </a:extLst>
          </p:cNvPr>
          <p:cNvCxnSpPr>
            <a:cxnSpLocks/>
          </p:cNvCxnSpPr>
          <p:nvPr userDrawn="1"/>
        </p:nvCxnSpPr>
        <p:spPr>
          <a:xfrm>
            <a:off x="14630400" y="5682343"/>
            <a:ext cx="0" cy="2468880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99AEAD5-0AB7-4011-A07A-974DEC4B3534}"/>
              </a:ext>
            </a:extLst>
          </p:cNvPr>
          <p:cNvCxnSpPr>
            <a:cxnSpLocks/>
          </p:cNvCxnSpPr>
          <p:nvPr userDrawn="1"/>
        </p:nvCxnSpPr>
        <p:spPr>
          <a:xfrm>
            <a:off x="29260800" y="5682343"/>
            <a:ext cx="0" cy="2468880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 Placeholder 24">
            <a:extLst>
              <a:ext uri="{FF2B5EF4-FFF2-40B4-BE49-F238E27FC236}">
                <a16:creationId xmlns:a16="http://schemas.microsoft.com/office/drawing/2014/main" id="{E7FD4349-FBF5-485C-B163-66C1C3AD3CD3}"/>
              </a:ext>
            </a:extLst>
          </p:cNvPr>
          <p:cNvSpPr>
            <a:spLocks noGrp="1"/>
          </p:cNvSpPr>
          <p:nvPr>
            <p:ph type="body" sz="quarter" idx="16" hasCustomPrompt="1"/>
          </p:nvPr>
        </p:nvSpPr>
        <p:spPr>
          <a:xfrm>
            <a:off x="979714" y="5636218"/>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Introduction</a:t>
            </a:r>
          </a:p>
        </p:txBody>
      </p:sp>
      <p:sp>
        <p:nvSpPr>
          <p:cNvPr id="27" name="Text Placeholder 24">
            <a:extLst>
              <a:ext uri="{FF2B5EF4-FFF2-40B4-BE49-F238E27FC236}">
                <a16:creationId xmlns:a16="http://schemas.microsoft.com/office/drawing/2014/main" id="{0982BCBE-AFE8-41EB-BFA4-BFBDD6B55E45}"/>
              </a:ext>
            </a:extLst>
          </p:cNvPr>
          <p:cNvSpPr>
            <a:spLocks noGrp="1"/>
          </p:cNvSpPr>
          <p:nvPr>
            <p:ph type="body" sz="quarter" idx="17" hasCustomPrompt="1"/>
          </p:nvPr>
        </p:nvSpPr>
        <p:spPr>
          <a:xfrm>
            <a:off x="966107" y="12756655"/>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Methods</a:t>
            </a:r>
          </a:p>
        </p:txBody>
      </p:sp>
      <p:sp>
        <p:nvSpPr>
          <p:cNvPr id="28" name="Text Placeholder 24">
            <a:extLst>
              <a:ext uri="{FF2B5EF4-FFF2-40B4-BE49-F238E27FC236}">
                <a16:creationId xmlns:a16="http://schemas.microsoft.com/office/drawing/2014/main" id="{DB3F42E8-246D-4224-AD03-CB2245340057}"/>
              </a:ext>
            </a:extLst>
          </p:cNvPr>
          <p:cNvSpPr>
            <a:spLocks noGrp="1"/>
          </p:cNvSpPr>
          <p:nvPr>
            <p:ph type="body" sz="quarter" idx="18" hasCustomPrompt="1"/>
          </p:nvPr>
        </p:nvSpPr>
        <p:spPr>
          <a:xfrm>
            <a:off x="15022285" y="5636218"/>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Data Analysis</a:t>
            </a:r>
          </a:p>
        </p:txBody>
      </p:sp>
      <p:sp>
        <p:nvSpPr>
          <p:cNvPr id="29" name="Text Placeholder 24">
            <a:extLst>
              <a:ext uri="{FF2B5EF4-FFF2-40B4-BE49-F238E27FC236}">
                <a16:creationId xmlns:a16="http://schemas.microsoft.com/office/drawing/2014/main" id="{8A61EC1D-ECDA-4EBA-8DAF-47715AE183FD}"/>
              </a:ext>
            </a:extLst>
          </p:cNvPr>
          <p:cNvSpPr>
            <a:spLocks noGrp="1"/>
          </p:cNvSpPr>
          <p:nvPr>
            <p:ph type="body" sz="quarter" idx="19" hasCustomPrompt="1"/>
          </p:nvPr>
        </p:nvSpPr>
        <p:spPr>
          <a:xfrm>
            <a:off x="29652685" y="5636218"/>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Conclusions</a:t>
            </a:r>
          </a:p>
        </p:txBody>
      </p:sp>
      <p:sp>
        <p:nvSpPr>
          <p:cNvPr id="30" name="Text Placeholder 24">
            <a:extLst>
              <a:ext uri="{FF2B5EF4-FFF2-40B4-BE49-F238E27FC236}">
                <a16:creationId xmlns:a16="http://schemas.microsoft.com/office/drawing/2014/main" id="{F5DCBA4E-B872-499F-A879-6FBFC6716958}"/>
              </a:ext>
            </a:extLst>
          </p:cNvPr>
          <p:cNvSpPr>
            <a:spLocks noGrp="1"/>
          </p:cNvSpPr>
          <p:nvPr>
            <p:ph type="body" sz="quarter" idx="20" hasCustomPrompt="1"/>
          </p:nvPr>
        </p:nvSpPr>
        <p:spPr>
          <a:xfrm>
            <a:off x="15022285" y="21693861"/>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Results</a:t>
            </a:r>
          </a:p>
        </p:txBody>
      </p:sp>
      <p:sp>
        <p:nvSpPr>
          <p:cNvPr id="31" name="Text Placeholder 24">
            <a:extLst>
              <a:ext uri="{FF2B5EF4-FFF2-40B4-BE49-F238E27FC236}">
                <a16:creationId xmlns:a16="http://schemas.microsoft.com/office/drawing/2014/main" id="{802E50DF-1161-44B5-9287-7FC1C132487D}"/>
              </a:ext>
            </a:extLst>
          </p:cNvPr>
          <p:cNvSpPr>
            <a:spLocks noGrp="1"/>
          </p:cNvSpPr>
          <p:nvPr>
            <p:ph type="body" sz="quarter" idx="21" hasCustomPrompt="1"/>
          </p:nvPr>
        </p:nvSpPr>
        <p:spPr>
          <a:xfrm>
            <a:off x="29600434" y="21693861"/>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References</a:t>
            </a:r>
          </a:p>
        </p:txBody>
      </p:sp>
      <p:sp>
        <p:nvSpPr>
          <p:cNvPr id="33" name="Text Placeholder 32">
            <a:extLst>
              <a:ext uri="{FF2B5EF4-FFF2-40B4-BE49-F238E27FC236}">
                <a16:creationId xmlns:a16="http://schemas.microsoft.com/office/drawing/2014/main" id="{EB3740D2-AC41-4077-AC0F-7F503C9DB7E6}"/>
              </a:ext>
            </a:extLst>
          </p:cNvPr>
          <p:cNvSpPr>
            <a:spLocks noGrp="1"/>
          </p:cNvSpPr>
          <p:nvPr>
            <p:ph type="body" sz="quarter" idx="22"/>
          </p:nvPr>
        </p:nvSpPr>
        <p:spPr>
          <a:xfrm>
            <a:off x="979714" y="6833423"/>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4" name="Text Placeholder 32">
            <a:extLst>
              <a:ext uri="{FF2B5EF4-FFF2-40B4-BE49-F238E27FC236}">
                <a16:creationId xmlns:a16="http://schemas.microsoft.com/office/drawing/2014/main" id="{78747FA0-5496-4ED0-A864-0E0D987631DF}"/>
              </a:ext>
            </a:extLst>
          </p:cNvPr>
          <p:cNvSpPr>
            <a:spLocks noGrp="1"/>
          </p:cNvSpPr>
          <p:nvPr>
            <p:ph type="body" sz="quarter" idx="23"/>
          </p:nvPr>
        </p:nvSpPr>
        <p:spPr>
          <a:xfrm>
            <a:off x="29623702" y="6833423"/>
            <a:ext cx="13076464" cy="14329983"/>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1" name="Text Placeholder 32">
            <a:extLst>
              <a:ext uri="{FF2B5EF4-FFF2-40B4-BE49-F238E27FC236}">
                <a16:creationId xmlns:a16="http://schemas.microsoft.com/office/drawing/2014/main" id="{4197A8BD-EA93-4A17-A7F7-B06ACAE121F8}"/>
              </a:ext>
            </a:extLst>
          </p:cNvPr>
          <p:cNvSpPr>
            <a:spLocks noGrp="1"/>
          </p:cNvSpPr>
          <p:nvPr>
            <p:ph type="body" sz="quarter" idx="29"/>
          </p:nvPr>
        </p:nvSpPr>
        <p:spPr>
          <a:xfrm>
            <a:off x="29600435" y="22891066"/>
            <a:ext cx="13076464" cy="7132320"/>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2" name="Text Placeholder 32">
            <a:extLst>
              <a:ext uri="{FF2B5EF4-FFF2-40B4-BE49-F238E27FC236}">
                <a16:creationId xmlns:a16="http://schemas.microsoft.com/office/drawing/2014/main" id="{7B51564D-3ACB-4399-8604-517C5E9F0278}"/>
              </a:ext>
            </a:extLst>
          </p:cNvPr>
          <p:cNvSpPr>
            <a:spLocks noGrp="1"/>
          </p:cNvSpPr>
          <p:nvPr>
            <p:ph type="body" sz="quarter" idx="30"/>
          </p:nvPr>
        </p:nvSpPr>
        <p:spPr>
          <a:xfrm>
            <a:off x="15022285" y="22891066"/>
            <a:ext cx="13076464" cy="7129051"/>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Text Placeholder 32">
            <a:extLst>
              <a:ext uri="{FF2B5EF4-FFF2-40B4-BE49-F238E27FC236}">
                <a16:creationId xmlns:a16="http://schemas.microsoft.com/office/drawing/2014/main" id="{DC7DAC54-3985-4757-A505-128505FF56D9}"/>
              </a:ext>
            </a:extLst>
          </p:cNvPr>
          <p:cNvSpPr>
            <a:spLocks noGrp="1"/>
          </p:cNvSpPr>
          <p:nvPr>
            <p:ph type="body" sz="quarter" idx="31"/>
          </p:nvPr>
        </p:nvSpPr>
        <p:spPr>
          <a:xfrm>
            <a:off x="966107" y="13998414"/>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Text Placeholder 24">
            <a:extLst>
              <a:ext uri="{FF2B5EF4-FFF2-40B4-BE49-F238E27FC236}">
                <a16:creationId xmlns:a16="http://schemas.microsoft.com/office/drawing/2014/main" id="{8A5FD83F-9CEC-4766-B689-6D0213F39600}"/>
              </a:ext>
            </a:extLst>
          </p:cNvPr>
          <p:cNvSpPr>
            <a:spLocks noGrp="1"/>
          </p:cNvSpPr>
          <p:nvPr>
            <p:ph type="body" sz="quarter" idx="32" hasCustomPrompt="1"/>
          </p:nvPr>
        </p:nvSpPr>
        <p:spPr>
          <a:xfrm>
            <a:off x="979714" y="19673302"/>
            <a:ext cx="7328263" cy="666750"/>
          </a:xfrm>
        </p:spPr>
        <p:txBody>
          <a:bodyPr>
            <a:noAutofit/>
          </a:bodyPr>
          <a:lstStyle>
            <a:lvl1pPr marL="0" indent="0">
              <a:buNone/>
              <a:defRPr sz="3771" b="0" cap="small" baseline="0">
                <a:solidFill>
                  <a:srgbClr val="000000"/>
                </a:solidFill>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SUBHEADING </a:t>
            </a:r>
          </a:p>
        </p:txBody>
      </p:sp>
      <p:sp>
        <p:nvSpPr>
          <p:cNvPr id="46" name="Text Placeholder 32">
            <a:extLst>
              <a:ext uri="{FF2B5EF4-FFF2-40B4-BE49-F238E27FC236}">
                <a16:creationId xmlns:a16="http://schemas.microsoft.com/office/drawing/2014/main" id="{83687E18-E83F-4F7A-8CBD-5B5FD9D67672}"/>
              </a:ext>
            </a:extLst>
          </p:cNvPr>
          <p:cNvSpPr>
            <a:spLocks noGrp="1"/>
          </p:cNvSpPr>
          <p:nvPr>
            <p:ph type="body" sz="quarter" idx="33"/>
          </p:nvPr>
        </p:nvSpPr>
        <p:spPr>
          <a:xfrm>
            <a:off x="966107" y="20569427"/>
            <a:ext cx="13161645" cy="4245400"/>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0" name="Picture Placeholder 49">
            <a:extLst>
              <a:ext uri="{FF2B5EF4-FFF2-40B4-BE49-F238E27FC236}">
                <a16:creationId xmlns:a16="http://schemas.microsoft.com/office/drawing/2014/main" id="{67B96688-53FC-4DD8-A4D1-751C3FDE97BD}"/>
              </a:ext>
            </a:extLst>
          </p:cNvPr>
          <p:cNvSpPr>
            <a:spLocks noGrp="1"/>
          </p:cNvSpPr>
          <p:nvPr>
            <p:ph type="pic" sz="quarter" idx="35"/>
          </p:nvPr>
        </p:nvSpPr>
        <p:spPr>
          <a:xfrm>
            <a:off x="966107" y="25420320"/>
            <a:ext cx="13158216" cy="4752749"/>
          </a:xfrm>
        </p:spPr>
        <p:txBody>
          <a:bodyPr>
            <a:normAutofit/>
          </a:bodyPr>
          <a:lstStyle>
            <a:lvl1pPr marL="0" indent="0">
              <a:buNone/>
              <a:defRPr sz="4114"/>
            </a:lvl1pPr>
          </a:lstStyle>
          <a:p>
            <a:endParaRPr lang="en-US" dirty="0"/>
          </a:p>
        </p:txBody>
      </p:sp>
      <p:sp>
        <p:nvSpPr>
          <p:cNvPr id="32" name="Text Placeholder 32">
            <a:extLst>
              <a:ext uri="{FF2B5EF4-FFF2-40B4-BE49-F238E27FC236}">
                <a16:creationId xmlns:a16="http://schemas.microsoft.com/office/drawing/2014/main" id="{9C60D2B8-A23E-4047-A79D-2EC5ECDF044A}"/>
              </a:ext>
            </a:extLst>
          </p:cNvPr>
          <p:cNvSpPr>
            <a:spLocks noGrp="1"/>
          </p:cNvSpPr>
          <p:nvPr>
            <p:ph type="body" sz="quarter" idx="36"/>
          </p:nvPr>
        </p:nvSpPr>
        <p:spPr>
          <a:xfrm>
            <a:off x="15016678" y="6833423"/>
            <a:ext cx="13076464" cy="14329983"/>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344319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979714" y="1155360"/>
            <a:ext cx="37856160" cy="666477"/>
          </a:xfrm>
        </p:spPr>
        <p:txBody>
          <a:bodyPr>
            <a:noAutofit/>
          </a:bodyPr>
          <a:lstStyle>
            <a:lvl1pPr>
              <a:defRPr sz="10714">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979715" y="2210030"/>
            <a:ext cx="20103193" cy="666477"/>
          </a:xfrm>
        </p:spPr>
        <p:txBody>
          <a:bodyPr>
            <a:noAutofit/>
          </a:bodyPr>
          <a:lstStyle>
            <a:lvl1pPr marL="0" indent="0">
              <a:buNone/>
              <a:defRPr sz="5657">
                <a:solidFill>
                  <a:schemeClr val="bg1"/>
                </a:solidFill>
              </a:defRPr>
            </a:lvl1pPr>
            <a:lvl2pPr marL="1920034" indent="0">
              <a:buNone/>
              <a:defRPr sz="6171">
                <a:solidFill>
                  <a:schemeClr val="bg1"/>
                </a:solidFill>
              </a:defRPr>
            </a:lvl2pPr>
            <a:lvl3pPr marL="3840069" indent="0">
              <a:buNone/>
              <a:defRPr sz="5657">
                <a:solidFill>
                  <a:schemeClr val="bg1"/>
                </a:solidFill>
              </a:defRPr>
            </a:lvl3pPr>
            <a:lvl4pPr marL="5760103" indent="0">
              <a:buNone/>
              <a:defRPr sz="4628">
                <a:solidFill>
                  <a:schemeClr val="bg1"/>
                </a:solidFill>
              </a:defRPr>
            </a:lvl4pPr>
            <a:lvl5pPr marL="7680137" indent="0">
              <a:buNone/>
              <a:defRPr sz="4628">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979715" y="3153013"/>
            <a:ext cx="20103193" cy="666750"/>
          </a:xfrm>
        </p:spPr>
        <p:txBody>
          <a:bodyPr>
            <a:noAutofit/>
          </a:bodyPr>
          <a:lstStyle>
            <a:lvl1pPr marL="0" indent="0">
              <a:buNone/>
              <a:defRPr sz="5143">
                <a:solidFill>
                  <a:schemeClr val="bg1"/>
                </a:solidFill>
              </a:defRPr>
            </a:lvl1pPr>
            <a:lvl2pPr marL="1920034" indent="0">
              <a:buNone/>
              <a:defRPr sz="5143">
                <a:solidFill>
                  <a:schemeClr val="bg1"/>
                </a:solidFill>
              </a:defRPr>
            </a:lvl2pPr>
            <a:lvl3pPr marL="3840069" indent="0">
              <a:buNone/>
              <a:defRPr sz="4628">
                <a:solidFill>
                  <a:schemeClr val="bg1"/>
                </a:solidFill>
              </a:defRPr>
            </a:lvl3pPr>
            <a:lvl4pPr marL="5760103" indent="0">
              <a:buNone/>
              <a:defRPr sz="3771">
                <a:solidFill>
                  <a:schemeClr val="bg1"/>
                </a:solidFill>
              </a:defRPr>
            </a:lvl4pPr>
            <a:lvl5pPr marL="7680137" indent="0">
              <a:buNone/>
              <a:defRPr sz="3771">
                <a:solidFill>
                  <a:schemeClr val="bg1"/>
                </a:solidFill>
              </a:defRPr>
            </a:lvl5pPr>
          </a:lstStyle>
          <a:p>
            <a:pPr lvl="0"/>
            <a:r>
              <a:rPr lang="en-US" dirty="0"/>
              <a:t>NH-ME LEND, Institute on Disability, University of New Hampshire</a:t>
            </a:r>
          </a:p>
        </p:txBody>
      </p:sp>
    </p:spTree>
    <p:extLst>
      <p:ext uri="{BB962C8B-B14F-4D97-AF65-F5344CB8AC3E}">
        <p14:creationId xmlns:p14="http://schemas.microsoft.com/office/powerpoint/2010/main" val="26442978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17520" y="5568903"/>
            <a:ext cx="37856160" cy="24067103"/>
          </a:xfrm>
          <a:prstGeom prst="rect">
            <a:avLst/>
          </a:prstGeom>
        </p:spPr>
        <p:txBody>
          <a:bodyPr vert="horz" lIns="106674" tIns="53337" rIns="106674" bIns="53337"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itle 1">
            <a:extLst>
              <a:ext uri="{FF2B5EF4-FFF2-40B4-BE49-F238E27FC236}">
                <a16:creationId xmlns:a16="http://schemas.microsoft.com/office/drawing/2014/main" id="{2320380B-A931-4C1A-AE1D-8A14265C3EBC}"/>
              </a:ext>
            </a:extLst>
          </p:cNvPr>
          <p:cNvSpPr txBox="1">
            <a:spLocks/>
          </p:cNvSpPr>
          <p:nvPr userDrawn="1"/>
        </p:nvSpPr>
        <p:spPr>
          <a:xfrm>
            <a:off x="-2" y="0"/>
            <a:ext cx="43891201" cy="4663441"/>
          </a:xfrm>
          <a:prstGeom prst="rect">
            <a:avLst/>
          </a:prstGeom>
          <a:solidFill>
            <a:srgbClr val="2B77A5"/>
          </a:solidFill>
          <a:ln w="101600" cap="flat" cmpd="sng" algn="ctr">
            <a:noFill/>
            <a:prstDash val="solid"/>
            <a:miter lim="800000"/>
          </a:ln>
        </p:spPr>
        <p:style>
          <a:lnRef idx="2">
            <a:schemeClr val="dk1"/>
          </a:lnRef>
          <a:fillRef idx="1">
            <a:schemeClr val="lt1"/>
          </a:fillRef>
          <a:effectRef idx="0">
            <a:schemeClr val="dk1"/>
          </a:effectRef>
          <a:fontRef idx="minor">
            <a:schemeClr val="dk1"/>
          </a:fontRef>
        </p:style>
        <p:txBody>
          <a:bodyPr anchor="ctr">
            <a:normAutofit/>
          </a:bodyPr>
          <a:lstStyle>
            <a:lvl1pPr algn="l" defTabSz="4480304" rtl="0" eaLnBrk="1" latinLnBrk="0" hangingPunct="1">
              <a:lnSpc>
                <a:spcPct val="90000"/>
              </a:lnSpc>
              <a:spcBef>
                <a:spcPct val="0"/>
              </a:spcBef>
              <a:buNone/>
              <a:defRPr sz="216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US" sz="7971" i="1" dirty="0">
                <a:solidFill>
                  <a:schemeClr val="bg1"/>
                </a:solidFill>
                <a:latin typeface="Myriad Pro" panose="020B0503030403020204" pitchFamily="34" charset="0"/>
                <a:cs typeface="Arial" panose="020B0604020202020204" pitchFamily="34" charset="0"/>
              </a:rPr>
              <a:t> </a:t>
            </a:r>
          </a:p>
        </p:txBody>
      </p:sp>
      <p:sp>
        <p:nvSpPr>
          <p:cNvPr id="2" name="Title Placeholder 1"/>
          <p:cNvSpPr>
            <a:spLocks noGrp="1"/>
          </p:cNvSpPr>
          <p:nvPr>
            <p:ph type="title"/>
          </p:nvPr>
        </p:nvSpPr>
        <p:spPr>
          <a:xfrm>
            <a:off x="2765594" y="1573536"/>
            <a:ext cx="37856160" cy="1516366"/>
          </a:xfrm>
          <a:prstGeom prst="rect">
            <a:avLst/>
          </a:prstGeom>
        </p:spPr>
        <p:txBody>
          <a:bodyPr vert="horz" lIns="106674" tIns="53337" rIns="106674" bIns="53337" rtlCol="0" anchor="ctr">
            <a:normAutofit/>
          </a:bodyPr>
          <a:lstStyle/>
          <a:p>
            <a:r>
              <a:rPr lang="en-US" dirty="0"/>
              <a:t>Click to edit Master title style</a:t>
            </a:r>
          </a:p>
        </p:txBody>
      </p:sp>
      <p:pic>
        <p:nvPicPr>
          <p:cNvPr id="5" name="Picture 4" descr="A picture containing text, clipart&#10;&#10;Description automatically generated">
            <a:extLst>
              <a:ext uri="{FF2B5EF4-FFF2-40B4-BE49-F238E27FC236}">
                <a16:creationId xmlns:a16="http://schemas.microsoft.com/office/drawing/2014/main" id="{5A391117-3EA6-4513-9731-6DF815FFED16}"/>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4068127" y="1484840"/>
            <a:ext cx="8188350" cy="1810117"/>
          </a:xfrm>
          <a:prstGeom prst="rect">
            <a:avLst/>
          </a:prstGeom>
          <a:effectLst>
            <a:outerShdw blurRad="50800" dist="38100" dir="2700000" algn="tl" rotWithShape="0">
              <a:prstClr val="black">
                <a:alpha val="40000"/>
              </a:prstClr>
            </a:outerShdw>
          </a:effectLst>
        </p:spPr>
      </p:pic>
      <p:sp>
        <p:nvSpPr>
          <p:cNvPr id="12" name="TextBox 11">
            <a:extLst>
              <a:ext uri="{FF2B5EF4-FFF2-40B4-BE49-F238E27FC236}">
                <a16:creationId xmlns:a16="http://schemas.microsoft.com/office/drawing/2014/main" id="{ACE23306-672C-4E04-8DD6-0CE8E019D76C}"/>
              </a:ext>
            </a:extLst>
          </p:cNvPr>
          <p:cNvSpPr txBox="1"/>
          <p:nvPr userDrawn="1"/>
        </p:nvSpPr>
        <p:spPr>
          <a:xfrm>
            <a:off x="978409" y="30942858"/>
            <a:ext cx="17294352" cy="1674882"/>
          </a:xfrm>
          <a:prstGeom prst="rect">
            <a:avLst/>
          </a:prstGeom>
          <a:noFill/>
        </p:spPr>
        <p:txBody>
          <a:bodyPr wrap="square">
            <a:spAutoFit/>
          </a:bodyPr>
          <a:lstStyle/>
          <a:p>
            <a:r>
              <a:rPr lang="en-US" sz="3428" b="0" i="1" dirty="0">
                <a:solidFill>
                  <a:srgbClr val="333333"/>
                </a:solidFill>
                <a:effectLst/>
                <a:latin typeface="Source Sans Pro" panose="020B0503030403020204" pitchFamily="34" charset="0"/>
              </a:rPr>
              <a:t>NH-ME LEND is supported by a grant (#</a:t>
            </a:r>
            <a:r>
              <a:rPr lang="en-US" sz="3428" b="0" i="0" dirty="0">
                <a:solidFill>
                  <a:srgbClr val="333333"/>
                </a:solidFill>
                <a:effectLst/>
                <a:latin typeface="Source Sans Pro" panose="020B0503030403020204" pitchFamily="34" charset="0"/>
              </a:rPr>
              <a:t>T73MC33246</a:t>
            </a:r>
            <a:r>
              <a:rPr lang="en-US" sz="3428" b="0" i="1" dirty="0">
                <a:solidFill>
                  <a:srgbClr val="333333"/>
                </a:solidFill>
                <a:effectLst/>
                <a:latin typeface="Source Sans Pro" panose="020B0503030403020204" pitchFamily="34" charset="0"/>
              </a:rPr>
              <a:t>) from the Maternal and Child Health Bureau, Health Resources and Services Administration (HRSA), U.S. Department of Health and Human Services and administered by the Association of University Centers on Disabilities (AUCD).</a:t>
            </a:r>
            <a:endParaRPr lang="en-US" sz="3428" dirty="0"/>
          </a:p>
        </p:txBody>
      </p:sp>
      <p:pic>
        <p:nvPicPr>
          <p:cNvPr id="11" name="Picture 10">
            <a:extLst>
              <a:ext uri="{FF2B5EF4-FFF2-40B4-BE49-F238E27FC236}">
                <a16:creationId xmlns:a16="http://schemas.microsoft.com/office/drawing/2014/main" id="{DEE4B523-5B8F-0320-FBDA-C609F679AF86}"/>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8869297" y="31047253"/>
            <a:ext cx="15617984" cy="1466091"/>
          </a:xfrm>
          <a:prstGeom prst="rect">
            <a:avLst/>
          </a:prstGeom>
        </p:spPr>
      </p:pic>
      <p:grpSp>
        <p:nvGrpSpPr>
          <p:cNvPr id="17" name="Group 16">
            <a:extLst>
              <a:ext uri="{FF2B5EF4-FFF2-40B4-BE49-F238E27FC236}">
                <a16:creationId xmlns:a16="http://schemas.microsoft.com/office/drawing/2014/main" id="{1CC44EA8-07D9-9D7F-CD4A-529AD611780A}"/>
              </a:ext>
            </a:extLst>
          </p:cNvPr>
          <p:cNvGrpSpPr/>
          <p:nvPr userDrawn="1"/>
        </p:nvGrpSpPr>
        <p:grpSpPr>
          <a:xfrm>
            <a:off x="35083818" y="31222077"/>
            <a:ext cx="7172659" cy="1097280"/>
            <a:chOff x="18994422" y="31231659"/>
            <a:chExt cx="7172659" cy="1097280"/>
          </a:xfrm>
        </p:grpSpPr>
        <p:sp>
          <p:nvSpPr>
            <p:cNvPr id="19" name="Text Placeholder 24">
              <a:extLst>
                <a:ext uri="{FF2B5EF4-FFF2-40B4-BE49-F238E27FC236}">
                  <a16:creationId xmlns:a16="http://schemas.microsoft.com/office/drawing/2014/main" id="{492FD484-5575-48BF-84BB-F07426EDE705}"/>
                </a:ext>
              </a:extLst>
            </p:cNvPr>
            <p:cNvSpPr txBox="1">
              <a:spLocks/>
            </p:cNvSpPr>
            <p:nvPr userDrawn="1"/>
          </p:nvSpPr>
          <p:spPr>
            <a:xfrm>
              <a:off x="18994422" y="31471281"/>
              <a:ext cx="5680477" cy="618036"/>
            </a:xfrm>
            <a:prstGeom prst="rect">
              <a:avLst/>
            </a:prstGeom>
          </p:spPr>
          <p:txBody>
            <a:bodyPr>
              <a:noAutofit/>
            </a:bodyPr>
            <a:lstStyle>
              <a:lvl1pPr marL="0" indent="0" algn="r" defTabSz="4480304" rtl="0" eaLnBrk="1" latinLnBrk="0" hangingPunct="1">
                <a:lnSpc>
                  <a:spcPct val="90000"/>
                </a:lnSpc>
                <a:spcBef>
                  <a:spcPts val="4900"/>
                </a:spcBef>
                <a:buFont typeface="Arial" panose="020B0604020202020204" pitchFamily="34" charset="0"/>
                <a:buNone/>
                <a:defRPr sz="4800" b="0" kern="1200">
                  <a:solidFill>
                    <a:srgbClr val="000000"/>
                  </a:solidFill>
                  <a:latin typeface="+mn-lt"/>
                  <a:ea typeface="+mn-ea"/>
                  <a:cs typeface="+mn-cs"/>
                </a:defRPr>
              </a:lvl1pPr>
              <a:lvl2pPr marL="2240152" indent="0" algn="l" defTabSz="4480304" rtl="0" eaLnBrk="1" latinLnBrk="0" hangingPunct="1">
                <a:lnSpc>
                  <a:spcPct val="90000"/>
                </a:lnSpc>
                <a:spcBef>
                  <a:spcPts val="2450"/>
                </a:spcBef>
                <a:buFont typeface="Arial" panose="020B0604020202020204" pitchFamily="34" charset="0"/>
                <a:buNone/>
                <a:defRPr sz="7200" kern="1200">
                  <a:solidFill>
                    <a:srgbClr val="000000"/>
                  </a:solidFill>
                  <a:latin typeface="+mj-lt"/>
                  <a:ea typeface="+mn-ea"/>
                  <a:cs typeface="+mn-cs"/>
                </a:defRPr>
              </a:lvl2pPr>
              <a:lvl3pPr marL="4480304" indent="0" algn="l" defTabSz="4480304" rtl="0" eaLnBrk="1" latinLnBrk="0" hangingPunct="1">
                <a:lnSpc>
                  <a:spcPct val="90000"/>
                </a:lnSpc>
                <a:spcBef>
                  <a:spcPts val="2450"/>
                </a:spcBef>
                <a:buFont typeface="Arial" panose="020B0604020202020204" pitchFamily="34" charset="0"/>
                <a:buNone/>
                <a:defRPr sz="6600" kern="1200">
                  <a:solidFill>
                    <a:srgbClr val="000000"/>
                  </a:solidFill>
                  <a:latin typeface="+mj-lt"/>
                  <a:ea typeface="+mn-ea"/>
                  <a:cs typeface="+mn-cs"/>
                </a:defRPr>
              </a:lvl3pPr>
              <a:lvl4pPr marL="6720456" indent="0" algn="l" defTabSz="4480304" rtl="0" eaLnBrk="1" latinLnBrk="0" hangingPunct="1">
                <a:lnSpc>
                  <a:spcPct val="90000"/>
                </a:lnSpc>
                <a:spcBef>
                  <a:spcPts val="2450"/>
                </a:spcBef>
                <a:buFont typeface="Arial" panose="020B0604020202020204" pitchFamily="34" charset="0"/>
                <a:buNone/>
                <a:defRPr sz="5400" kern="1200">
                  <a:solidFill>
                    <a:srgbClr val="000000"/>
                  </a:solidFill>
                  <a:latin typeface="+mj-lt"/>
                  <a:ea typeface="+mn-ea"/>
                  <a:cs typeface="+mn-cs"/>
                </a:defRPr>
              </a:lvl4pPr>
              <a:lvl5pPr marL="8960608" indent="0" algn="l" defTabSz="4480304" rtl="0" eaLnBrk="1" latinLnBrk="0" hangingPunct="1">
                <a:lnSpc>
                  <a:spcPct val="90000"/>
                </a:lnSpc>
                <a:spcBef>
                  <a:spcPts val="2450"/>
                </a:spcBef>
                <a:buFont typeface="Arial" panose="020B0604020202020204" pitchFamily="34" charset="0"/>
                <a:buNone/>
                <a:defRPr sz="5400" kern="1200">
                  <a:solidFill>
                    <a:srgbClr val="000000"/>
                  </a:solidFill>
                  <a:latin typeface="+mj-lt"/>
                  <a:ea typeface="+mn-ea"/>
                  <a:cs typeface="+mn-cs"/>
                </a:defRPr>
              </a:lvl5pPr>
              <a:lvl6pPr marL="12320836"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6pPr>
              <a:lvl7pPr marL="14560988"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7pPr>
              <a:lvl8pPr marL="16801140"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8pPr>
              <a:lvl9pPr marL="19041292"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9pPr>
            </a:lstStyle>
            <a:p>
              <a:r>
                <a:rPr lang="en-US" sz="4114" dirty="0"/>
                <a:t>iod.unh.edu/nh-me-lend</a:t>
              </a:r>
            </a:p>
          </p:txBody>
        </p:sp>
        <p:pic>
          <p:nvPicPr>
            <p:cNvPr id="16" name="Picture 15" descr="A qr code on a white background&#10;&#10;Description automatically generated">
              <a:extLst>
                <a:ext uri="{FF2B5EF4-FFF2-40B4-BE49-F238E27FC236}">
                  <a16:creationId xmlns:a16="http://schemas.microsoft.com/office/drawing/2014/main" id="{AB296DB4-444E-BD47-75CE-DFBC9CF0994A}"/>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25069801" y="31231659"/>
              <a:ext cx="1097280" cy="1097280"/>
            </a:xfrm>
            <a:prstGeom prst="rect">
              <a:avLst/>
            </a:prstGeom>
          </p:spPr>
        </p:pic>
      </p:grpSp>
    </p:spTree>
    <p:extLst>
      <p:ext uri="{BB962C8B-B14F-4D97-AF65-F5344CB8AC3E}">
        <p14:creationId xmlns:p14="http://schemas.microsoft.com/office/powerpoint/2010/main" val="4113172996"/>
      </p:ext>
    </p:extLst>
  </p:cSld>
  <p:clrMap bg1="lt1" tx1="dk1" bg2="lt2" tx2="dk2" accent1="accent1" accent2="accent2" accent3="accent3" accent4="accent4" accent5="accent5" accent6="accent6" hlink="hlink" folHlink="folHlink"/>
  <p:sldLayoutIdLst>
    <p:sldLayoutId id="2147483709" r:id="rId1"/>
    <p:sldLayoutId id="2147483717" r:id="rId2"/>
    <p:sldLayoutId id="2147483711" r:id="rId3"/>
  </p:sldLayoutIdLst>
  <p:txStyles>
    <p:titleStyle>
      <a:lvl1pPr algn="l" defTabSz="3840069" rtl="0" eaLnBrk="1" latinLnBrk="0" hangingPunct="1">
        <a:lnSpc>
          <a:spcPct val="90000"/>
        </a:lnSpc>
        <a:spcBef>
          <a:spcPct val="0"/>
        </a:spcBef>
        <a:buNone/>
        <a:defRPr sz="18513" kern="1200">
          <a:solidFill>
            <a:schemeClr val="bg1"/>
          </a:solidFill>
          <a:latin typeface="+mj-lt"/>
          <a:ea typeface="+mj-ea"/>
          <a:cs typeface="+mj-cs"/>
        </a:defRPr>
      </a:lvl1pPr>
    </p:titleStyle>
    <p:bodyStyle>
      <a:lvl1pPr marL="960017" indent="-960017" algn="l" defTabSz="3840069" rtl="0" eaLnBrk="1" latinLnBrk="0" hangingPunct="1">
        <a:lnSpc>
          <a:spcPct val="100000"/>
        </a:lnSpc>
        <a:spcBef>
          <a:spcPts val="4200"/>
        </a:spcBef>
        <a:buFont typeface="Arial" panose="020B0604020202020204" pitchFamily="34" charset="0"/>
        <a:buChar char="•"/>
        <a:defRPr sz="6171" kern="1200">
          <a:solidFill>
            <a:srgbClr val="000000"/>
          </a:solidFill>
          <a:latin typeface="+mj-lt"/>
          <a:ea typeface="+mn-ea"/>
          <a:cs typeface="+mn-cs"/>
        </a:defRPr>
      </a:lvl1pPr>
      <a:lvl2pPr marL="2880051" indent="-960017" algn="l" defTabSz="3840069" rtl="0" eaLnBrk="1" latinLnBrk="0" hangingPunct="1">
        <a:lnSpc>
          <a:spcPct val="100000"/>
        </a:lnSpc>
        <a:spcBef>
          <a:spcPts val="2100"/>
        </a:spcBef>
        <a:buFont typeface="Arial" panose="020B0604020202020204" pitchFamily="34" charset="0"/>
        <a:buChar char="•"/>
        <a:defRPr sz="6171" kern="1200">
          <a:solidFill>
            <a:srgbClr val="000000"/>
          </a:solidFill>
          <a:latin typeface="+mj-lt"/>
          <a:ea typeface="+mn-ea"/>
          <a:cs typeface="+mn-cs"/>
        </a:defRPr>
      </a:lvl2pPr>
      <a:lvl3pPr marL="4800086" indent="-960017" algn="l" defTabSz="3840069" rtl="0" eaLnBrk="1" latinLnBrk="0" hangingPunct="1">
        <a:lnSpc>
          <a:spcPct val="100000"/>
        </a:lnSpc>
        <a:spcBef>
          <a:spcPts val="2100"/>
        </a:spcBef>
        <a:buFont typeface="Arial" panose="020B0604020202020204" pitchFamily="34" charset="0"/>
        <a:buChar char="•"/>
        <a:defRPr sz="5657" kern="1200">
          <a:solidFill>
            <a:srgbClr val="000000"/>
          </a:solidFill>
          <a:latin typeface="+mj-lt"/>
          <a:ea typeface="+mn-ea"/>
          <a:cs typeface="+mn-cs"/>
        </a:defRPr>
      </a:lvl3pPr>
      <a:lvl4pPr marL="6720120" indent="-960017" algn="l" defTabSz="3840069" rtl="0" eaLnBrk="1" latinLnBrk="0" hangingPunct="1">
        <a:lnSpc>
          <a:spcPct val="100000"/>
        </a:lnSpc>
        <a:spcBef>
          <a:spcPts val="2100"/>
        </a:spcBef>
        <a:buFont typeface="Arial" panose="020B0604020202020204" pitchFamily="34" charset="0"/>
        <a:buChar char="•"/>
        <a:defRPr sz="4628" kern="1200">
          <a:solidFill>
            <a:srgbClr val="000000"/>
          </a:solidFill>
          <a:latin typeface="+mj-lt"/>
          <a:ea typeface="+mn-ea"/>
          <a:cs typeface="+mn-cs"/>
        </a:defRPr>
      </a:lvl4pPr>
      <a:lvl5pPr marL="8640154" indent="-960017" algn="l" defTabSz="3840069" rtl="0" eaLnBrk="1" latinLnBrk="0" hangingPunct="1">
        <a:lnSpc>
          <a:spcPct val="100000"/>
        </a:lnSpc>
        <a:spcBef>
          <a:spcPts val="2100"/>
        </a:spcBef>
        <a:buFont typeface="Arial" panose="020B0604020202020204" pitchFamily="34" charset="0"/>
        <a:buChar char="•"/>
        <a:defRPr sz="46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p:bodyStyle>
    <p:otherStyle>
      <a:defPPr>
        <a:defRPr lang="en-US"/>
      </a:defPPr>
      <a:lvl1pPr marL="0" algn="l" defTabSz="3840069" rtl="0" eaLnBrk="1" latinLnBrk="0" hangingPunct="1">
        <a:defRPr sz="7542" kern="1200">
          <a:solidFill>
            <a:schemeClr val="tx1"/>
          </a:solidFill>
          <a:latin typeface="+mn-lt"/>
          <a:ea typeface="+mn-ea"/>
          <a:cs typeface="+mn-cs"/>
        </a:defRPr>
      </a:lvl1pPr>
      <a:lvl2pPr marL="1920034" algn="l" defTabSz="3840069" rtl="0" eaLnBrk="1" latinLnBrk="0" hangingPunct="1">
        <a:defRPr sz="7542" kern="1200">
          <a:solidFill>
            <a:schemeClr val="tx1"/>
          </a:solidFill>
          <a:latin typeface="+mn-lt"/>
          <a:ea typeface="+mn-ea"/>
          <a:cs typeface="+mn-cs"/>
        </a:defRPr>
      </a:lvl2pPr>
      <a:lvl3pPr marL="3840069" algn="l" defTabSz="3840069" rtl="0" eaLnBrk="1" latinLnBrk="0" hangingPunct="1">
        <a:defRPr sz="7542" kern="1200">
          <a:solidFill>
            <a:schemeClr val="tx1"/>
          </a:solidFill>
          <a:latin typeface="+mn-lt"/>
          <a:ea typeface="+mn-ea"/>
          <a:cs typeface="+mn-cs"/>
        </a:defRPr>
      </a:lvl3pPr>
      <a:lvl4pPr marL="5760103" algn="l" defTabSz="3840069" rtl="0" eaLnBrk="1" latinLnBrk="0" hangingPunct="1">
        <a:defRPr sz="7542" kern="1200">
          <a:solidFill>
            <a:schemeClr val="tx1"/>
          </a:solidFill>
          <a:latin typeface="+mn-lt"/>
          <a:ea typeface="+mn-ea"/>
          <a:cs typeface="+mn-cs"/>
        </a:defRPr>
      </a:lvl4pPr>
      <a:lvl5pPr marL="7680137" algn="l" defTabSz="3840069" rtl="0" eaLnBrk="1" latinLnBrk="0" hangingPunct="1">
        <a:defRPr sz="7542" kern="1200">
          <a:solidFill>
            <a:schemeClr val="tx1"/>
          </a:solidFill>
          <a:latin typeface="+mn-lt"/>
          <a:ea typeface="+mn-ea"/>
          <a:cs typeface="+mn-cs"/>
        </a:defRPr>
      </a:lvl5pPr>
      <a:lvl6pPr marL="9600171" algn="l" defTabSz="3840069" rtl="0" eaLnBrk="1" latinLnBrk="0" hangingPunct="1">
        <a:defRPr sz="7542" kern="1200">
          <a:solidFill>
            <a:schemeClr val="tx1"/>
          </a:solidFill>
          <a:latin typeface="+mn-lt"/>
          <a:ea typeface="+mn-ea"/>
          <a:cs typeface="+mn-cs"/>
        </a:defRPr>
      </a:lvl6pPr>
      <a:lvl7pPr marL="11520206" algn="l" defTabSz="3840069" rtl="0" eaLnBrk="1" latinLnBrk="0" hangingPunct="1">
        <a:defRPr sz="7542" kern="1200">
          <a:solidFill>
            <a:schemeClr val="tx1"/>
          </a:solidFill>
          <a:latin typeface="+mn-lt"/>
          <a:ea typeface="+mn-ea"/>
          <a:cs typeface="+mn-cs"/>
        </a:defRPr>
      </a:lvl7pPr>
      <a:lvl8pPr marL="13440240" algn="l" defTabSz="3840069" rtl="0" eaLnBrk="1" latinLnBrk="0" hangingPunct="1">
        <a:defRPr sz="7542" kern="1200">
          <a:solidFill>
            <a:schemeClr val="tx1"/>
          </a:solidFill>
          <a:latin typeface="+mn-lt"/>
          <a:ea typeface="+mn-ea"/>
          <a:cs typeface="+mn-cs"/>
        </a:defRPr>
      </a:lvl8pPr>
      <a:lvl9pPr marL="15360274" algn="l" defTabSz="3840069" rtl="0" eaLnBrk="1" latinLnBrk="0" hangingPunct="1">
        <a:defRPr sz="754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5.png"/><Relationship Id="rId7" Type="http://schemas.openxmlformats.org/officeDocument/2006/relationships/diagramColors" Target="../diagrams/colors1.xml"/><Relationship Id="rId12"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diagramQuickStyle" Target="../diagrams/quickStyle1.xml"/><Relationship Id="rId11" Type="http://schemas.openxmlformats.org/officeDocument/2006/relationships/hyperlink" Target="https://doi.org/10.1093/geront/gnaa116" TargetMode="External"/><Relationship Id="rId5" Type="http://schemas.openxmlformats.org/officeDocument/2006/relationships/diagramLayout" Target="../diagrams/layout1.xml"/><Relationship Id="rId10" Type="http://schemas.openxmlformats.org/officeDocument/2006/relationships/hyperlink" Target="https://www.ncsl.org/health/direct-care-workers" TargetMode="External"/><Relationship Id="rId4" Type="http://schemas.openxmlformats.org/officeDocument/2006/relationships/diagramData" Target="../diagrams/data1.xml"/><Relationship Id="rId9" Type="http://schemas.openxmlformats.org/officeDocument/2006/relationships/hyperlink" Target="https://doi.org/10.1111/jppi.1246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 name="Picture 37">
            <a:extLst>
              <a:ext uri="{FF2B5EF4-FFF2-40B4-BE49-F238E27FC236}">
                <a16:creationId xmlns:a16="http://schemas.microsoft.com/office/drawing/2014/main" id="{995C721B-332F-3B56-8ED7-0D86FE2E52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039765" y="18016426"/>
            <a:ext cx="6427501" cy="6427501"/>
          </a:xfrm>
          <a:prstGeom prst="rect">
            <a:avLst/>
          </a:prstGeom>
        </p:spPr>
      </p:pic>
      <p:pic>
        <p:nvPicPr>
          <p:cNvPr id="31" name="Picture 30" descr="People First of NH logo, a shield with three stylized people on it, one who is in a wheelchair). The shield has white wings coming from the sides. ">
            <a:extLst>
              <a:ext uri="{FF2B5EF4-FFF2-40B4-BE49-F238E27FC236}">
                <a16:creationId xmlns:a16="http://schemas.microsoft.com/office/drawing/2014/main" id="{19B1A167-EB7D-5680-F454-8F04BEFFA045}"/>
              </a:ext>
            </a:extLst>
          </p:cNvPr>
          <p:cNvPicPr>
            <a:picLocks noChangeAspect="1"/>
          </p:cNvPicPr>
          <p:nvPr/>
        </p:nvPicPr>
        <p:blipFill>
          <a:blip r:embed="rId3"/>
          <a:stretch>
            <a:fillRect/>
          </a:stretch>
        </p:blipFill>
        <p:spPr>
          <a:xfrm>
            <a:off x="8951701" y="9633243"/>
            <a:ext cx="4738651" cy="3658177"/>
          </a:xfrm>
          <a:prstGeom prst="rect">
            <a:avLst/>
          </a:prstGeom>
        </p:spPr>
      </p:pic>
      <p:sp>
        <p:nvSpPr>
          <p:cNvPr id="2" name="Title 1">
            <a:extLst>
              <a:ext uri="{FF2B5EF4-FFF2-40B4-BE49-F238E27FC236}">
                <a16:creationId xmlns:a16="http://schemas.microsoft.com/office/drawing/2014/main" id="{54C10337-612C-50BC-08E5-02301FE0F567}"/>
              </a:ext>
            </a:extLst>
          </p:cNvPr>
          <p:cNvSpPr>
            <a:spLocks noGrp="1"/>
          </p:cNvSpPr>
          <p:nvPr>
            <p:ph type="title"/>
          </p:nvPr>
        </p:nvSpPr>
        <p:spPr/>
        <p:txBody>
          <a:bodyPr/>
          <a:lstStyle/>
          <a:p>
            <a:r>
              <a:rPr lang="en-US" dirty="0"/>
              <a:t>“Nothing About Us Without Us:” Self-Advocate Perspectives on Direct Care Services &amp; Advocacy   </a:t>
            </a:r>
          </a:p>
        </p:txBody>
      </p:sp>
      <p:sp>
        <p:nvSpPr>
          <p:cNvPr id="3" name="Text Placeholder 2">
            <a:extLst>
              <a:ext uri="{FF2B5EF4-FFF2-40B4-BE49-F238E27FC236}">
                <a16:creationId xmlns:a16="http://schemas.microsoft.com/office/drawing/2014/main" id="{0A2D28AE-43E6-396F-EC41-BC8A55D2C8DC}"/>
              </a:ext>
            </a:extLst>
          </p:cNvPr>
          <p:cNvSpPr>
            <a:spLocks noGrp="1"/>
          </p:cNvSpPr>
          <p:nvPr>
            <p:ph type="body" sz="quarter" idx="13"/>
          </p:nvPr>
        </p:nvSpPr>
        <p:spPr>
          <a:xfrm>
            <a:off x="979714" y="2782568"/>
            <a:ext cx="20103193" cy="666477"/>
          </a:xfrm>
        </p:spPr>
        <p:txBody>
          <a:bodyPr/>
          <a:lstStyle/>
          <a:p>
            <a:r>
              <a:rPr lang="en-US" dirty="0"/>
              <a:t>Zee Immele, MS, OTR/L, Occupational Therapy Trainee</a:t>
            </a:r>
          </a:p>
        </p:txBody>
      </p:sp>
      <p:sp>
        <p:nvSpPr>
          <p:cNvPr id="4" name="Text Placeholder 3">
            <a:extLst>
              <a:ext uri="{FF2B5EF4-FFF2-40B4-BE49-F238E27FC236}">
                <a16:creationId xmlns:a16="http://schemas.microsoft.com/office/drawing/2014/main" id="{63F568DC-CFB2-EBB5-0B3B-02AF2D4E6AA0}"/>
              </a:ext>
            </a:extLst>
          </p:cNvPr>
          <p:cNvSpPr>
            <a:spLocks noGrp="1"/>
          </p:cNvSpPr>
          <p:nvPr>
            <p:ph type="body" sz="quarter" idx="14"/>
          </p:nvPr>
        </p:nvSpPr>
        <p:spPr>
          <a:xfrm>
            <a:off x="966107" y="3744071"/>
            <a:ext cx="20103193" cy="666750"/>
          </a:xfrm>
        </p:spPr>
        <p:txBody>
          <a:bodyPr/>
          <a:lstStyle/>
          <a:p>
            <a:r>
              <a:rPr lang="en-US" dirty="0"/>
              <a:t>NH-ME LEND Institute on Disability, University of New Hampshire</a:t>
            </a:r>
          </a:p>
        </p:txBody>
      </p:sp>
      <p:sp>
        <p:nvSpPr>
          <p:cNvPr id="5" name="Text Placeholder 4">
            <a:extLst>
              <a:ext uri="{FF2B5EF4-FFF2-40B4-BE49-F238E27FC236}">
                <a16:creationId xmlns:a16="http://schemas.microsoft.com/office/drawing/2014/main" id="{D6DD30CC-4F62-9F00-8075-302F23871BE5}"/>
              </a:ext>
            </a:extLst>
          </p:cNvPr>
          <p:cNvSpPr>
            <a:spLocks noGrp="1"/>
          </p:cNvSpPr>
          <p:nvPr>
            <p:ph type="body" sz="quarter" idx="16"/>
          </p:nvPr>
        </p:nvSpPr>
        <p:spPr>
          <a:xfrm>
            <a:off x="669590" y="5032770"/>
            <a:ext cx="13500427" cy="831132"/>
          </a:xfrm>
        </p:spPr>
        <p:txBody>
          <a:bodyPr/>
          <a:lstStyle/>
          <a:p>
            <a:r>
              <a:rPr lang="en-US" sz="7290" b="0" dirty="0"/>
              <a:t>Background &amp; Rationale</a:t>
            </a:r>
          </a:p>
        </p:txBody>
      </p:sp>
      <p:sp>
        <p:nvSpPr>
          <p:cNvPr id="6" name="Text Placeholder 5">
            <a:extLst>
              <a:ext uri="{FF2B5EF4-FFF2-40B4-BE49-F238E27FC236}">
                <a16:creationId xmlns:a16="http://schemas.microsoft.com/office/drawing/2014/main" id="{7142E17C-B81E-3D01-4554-D05AD6B03732}"/>
              </a:ext>
            </a:extLst>
          </p:cNvPr>
          <p:cNvSpPr>
            <a:spLocks noGrp="1"/>
          </p:cNvSpPr>
          <p:nvPr>
            <p:ph type="body" sz="quarter" idx="17"/>
          </p:nvPr>
        </p:nvSpPr>
        <p:spPr>
          <a:xfrm>
            <a:off x="858370" y="11172141"/>
            <a:ext cx="7795199" cy="1006771"/>
          </a:xfrm>
          <a:ln>
            <a:noFill/>
          </a:ln>
        </p:spPr>
        <p:txBody>
          <a:bodyPr/>
          <a:lstStyle/>
          <a:p>
            <a:r>
              <a:rPr lang="en-US" sz="7290" b="0" dirty="0"/>
              <a:t>Project Overview</a:t>
            </a:r>
          </a:p>
        </p:txBody>
      </p:sp>
      <p:sp>
        <p:nvSpPr>
          <p:cNvPr id="7" name="Text Placeholder 6">
            <a:extLst>
              <a:ext uri="{FF2B5EF4-FFF2-40B4-BE49-F238E27FC236}">
                <a16:creationId xmlns:a16="http://schemas.microsoft.com/office/drawing/2014/main" id="{5B6D9542-EFF5-2F43-314F-821AFA4FC51E}"/>
              </a:ext>
            </a:extLst>
          </p:cNvPr>
          <p:cNvSpPr>
            <a:spLocks noGrp="1"/>
          </p:cNvSpPr>
          <p:nvPr>
            <p:ph type="body" sz="quarter" idx="18"/>
          </p:nvPr>
        </p:nvSpPr>
        <p:spPr>
          <a:xfrm>
            <a:off x="14981708" y="4907642"/>
            <a:ext cx="13705115" cy="817807"/>
          </a:xfrm>
        </p:spPr>
        <p:txBody>
          <a:bodyPr/>
          <a:lstStyle/>
          <a:p>
            <a:pPr algn="ctr"/>
            <a:r>
              <a:rPr lang="en-US" sz="7290" b="0" dirty="0"/>
              <a:t>Common Themes Identified by Adults with Disabilities about DCWs</a:t>
            </a:r>
          </a:p>
          <a:p>
            <a:pPr algn="ctr"/>
            <a:endParaRPr lang="en-US" sz="7290" b="0" dirty="0"/>
          </a:p>
        </p:txBody>
      </p:sp>
      <p:sp>
        <p:nvSpPr>
          <p:cNvPr id="8" name="Text Placeholder 7">
            <a:extLst>
              <a:ext uri="{FF2B5EF4-FFF2-40B4-BE49-F238E27FC236}">
                <a16:creationId xmlns:a16="http://schemas.microsoft.com/office/drawing/2014/main" id="{43178615-976C-F2C2-DFFA-EA73628EBF03}"/>
              </a:ext>
            </a:extLst>
          </p:cNvPr>
          <p:cNvSpPr>
            <a:spLocks noGrp="1"/>
          </p:cNvSpPr>
          <p:nvPr>
            <p:ph type="body" sz="quarter" idx="19"/>
          </p:nvPr>
        </p:nvSpPr>
        <p:spPr>
          <a:xfrm>
            <a:off x="29630103" y="10163966"/>
            <a:ext cx="7328263" cy="666750"/>
          </a:xfrm>
        </p:spPr>
        <p:txBody>
          <a:bodyPr/>
          <a:lstStyle/>
          <a:p>
            <a:r>
              <a:rPr lang="en-US" sz="7290" b="0" dirty="0"/>
              <a:t>Reflections</a:t>
            </a:r>
          </a:p>
        </p:txBody>
      </p:sp>
      <p:sp>
        <p:nvSpPr>
          <p:cNvPr id="10" name="Text Placeholder 9">
            <a:extLst>
              <a:ext uri="{FF2B5EF4-FFF2-40B4-BE49-F238E27FC236}">
                <a16:creationId xmlns:a16="http://schemas.microsoft.com/office/drawing/2014/main" id="{C5765D04-8ABA-E1DE-AC8C-FED2847F1D7E}"/>
              </a:ext>
            </a:extLst>
          </p:cNvPr>
          <p:cNvSpPr>
            <a:spLocks noGrp="1"/>
          </p:cNvSpPr>
          <p:nvPr>
            <p:ph type="body" sz="quarter" idx="21"/>
          </p:nvPr>
        </p:nvSpPr>
        <p:spPr>
          <a:xfrm>
            <a:off x="29600435" y="23634302"/>
            <a:ext cx="7328263" cy="666750"/>
          </a:xfrm>
        </p:spPr>
        <p:txBody>
          <a:bodyPr/>
          <a:lstStyle/>
          <a:p>
            <a:r>
              <a:rPr lang="en-US" b="0" dirty="0"/>
              <a:t>References</a:t>
            </a:r>
          </a:p>
        </p:txBody>
      </p:sp>
      <p:sp>
        <p:nvSpPr>
          <p:cNvPr id="11" name="Text Placeholder 10">
            <a:extLst>
              <a:ext uri="{FF2B5EF4-FFF2-40B4-BE49-F238E27FC236}">
                <a16:creationId xmlns:a16="http://schemas.microsoft.com/office/drawing/2014/main" id="{25DDE695-6418-9227-0095-4C35891A218A}"/>
              </a:ext>
            </a:extLst>
          </p:cNvPr>
          <p:cNvSpPr>
            <a:spLocks noGrp="1"/>
          </p:cNvSpPr>
          <p:nvPr>
            <p:ph type="body" sz="quarter" idx="22"/>
          </p:nvPr>
        </p:nvSpPr>
        <p:spPr>
          <a:xfrm>
            <a:off x="918701" y="6534384"/>
            <a:ext cx="13076464" cy="4574679"/>
          </a:xfrm>
        </p:spPr>
        <p:txBody>
          <a:bodyPr>
            <a:normAutofit/>
          </a:bodyPr>
          <a:lstStyle/>
          <a:p>
            <a:pPr marL="457200" indent="-457200">
              <a:spcBef>
                <a:spcPts val="400"/>
              </a:spcBef>
              <a:buFont typeface="Arial" panose="020B0604020202020204" pitchFamily="34" charset="0"/>
              <a:buChar char="•"/>
            </a:pPr>
            <a:r>
              <a:rPr lang="en-US" sz="3600" dirty="0"/>
              <a:t>Listening to people with disabilities helps create support systems that actually work</a:t>
            </a:r>
          </a:p>
          <a:p>
            <a:pPr marL="457200" indent="-457200">
              <a:spcBef>
                <a:spcPts val="400"/>
              </a:spcBef>
              <a:buFont typeface="Arial" panose="020B0604020202020204" pitchFamily="34" charset="0"/>
              <a:buChar char="•"/>
            </a:pPr>
            <a:r>
              <a:rPr lang="en-US" sz="3600" dirty="0"/>
              <a:t>Firsthand perspectives show what people truly need, want, and value in their daily lives</a:t>
            </a:r>
          </a:p>
          <a:p>
            <a:pPr marL="457200" indent="-457200">
              <a:spcBef>
                <a:spcPts val="400"/>
              </a:spcBef>
              <a:buFont typeface="Arial" panose="020B0604020202020204" pitchFamily="34" charset="0"/>
              <a:buChar char="•"/>
            </a:pPr>
            <a:r>
              <a:rPr lang="en-US" sz="3600" dirty="0"/>
              <a:t>Direct care workers (like personal care attendants and direct support professionals) play a key role in everyday life for adults with disabilities</a:t>
            </a:r>
          </a:p>
        </p:txBody>
      </p:sp>
      <p:sp>
        <p:nvSpPr>
          <p:cNvPr id="12" name="Text Placeholder 11">
            <a:extLst>
              <a:ext uri="{FF2B5EF4-FFF2-40B4-BE49-F238E27FC236}">
                <a16:creationId xmlns:a16="http://schemas.microsoft.com/office/drawing/2014/main" id="{CB359A8B-E84B-2CF4-DCD1-7D5AC7423250}"/>
              </a:ext>
            </a:extLst>
          </p:cNvPr>
          <p:cNvSpPr>
            <a:spLocks noGrp="1"/>
          </p:cNvSpPr>
          <p:nvPr>
            <p:ph type="body" sz="quarter" idx="23"/>
          </p:nvPr>
        </p:nvSpPr>
        <p:spPr>
          <a:xfrm>
            <a:off x="29715284" y="11223363"/>
            <a:ext cx="13076464" cy="8887179"/>
          </a:xfrm>
        </p:spPr>
        <p:txBody>
          <a:bodyPr>
            <a:normAutofit/>
          </a:bodyPr>
          <a:lstStyle/>
          <a:p>
            <a:pPr marL="457200" indent="-457200">
              <a:spcBef>
                <a:spcPts val="0"/>
              </a:spcBef>
              <a:buFont typeface="Arial" panose="020B0604020202020204" pitchFamily="34" charset="0"/>
              <a:buChar char="•"/>
            </a:pPr>
            <a:r>
              <a:rPr lang="en-US" sz="3600" dirty="0"/>
              <a:t>This project showcased the power in centering lived experience</a:t>
            </a:r>
          </a:p>
          <a:p>
            <a:pPr marL="457200" indent="-457200">
              <a:spcBef>
                <a:spcPts val="0"/>
              </a:spcBef>
              <a:buFont typeface="Arial" panose="020B0604020202020204" pitchFamily="34" charset="0"/>
              <a:buChar char="•"/>
            </a:pPr>
            <a:r>
              <a:rPr lang="en-US" sz="3600" dirty="0"/>
              <a:t>Collaboration is essential to improving direct care systems</a:t>
            </a:r>
          </a:p>
          <a:p>
            <a:pPr marL="457200" indent="-457200">
              <a:spcBef>
                <a:spcPts val="0"/>
              </a:spcBef>
              <a:buFont typeface="Arial" panose="020B0604020202020204" pitchFamily="34" charset="0"/>
              <a:buChar char="•"/>
            </a:pPr>
            <a:r>
              <a:rPr lang="en-US" sz="3600" dirty="0"/>
              <a:t>Self-advocacy plays a huge role in</a:t>
            </a:r>
          </a:p>
          <a:p>
            <a:pPr marL="2965033" lvl="1" indent="-457200">
              <a:spcBef>
                <a:spcPts val="0"/>
              </a:spcBef>
            </a:pPr>
            <a:r>
              <a:rPr lang="en-US" sz="3600" dirty="0"/>
              <a:t>Shaping services and supports</a:t>
            </a:r>
          </a:p>
          <a:p>
            <a:pPr marL="2965033" lvl="1" indent="-457200">
              <a:spcBef>
                <a:spcPts val="0"/>
              </a:spcBef>
            </a:pPr>
            <a:r>
              <a:rPr lang="en-US" sz="3600" dirty="0"/>
              <a:t>Improving systems</a:t>
            </a:r>
          </a:p>
          <a:p>
            <a:pPr marL="2965033" lvl="1" indent="-457200">
              <a:spcBef>
                <a:spcPts val="0"/>
              </a:spcBef>
            </a:pPr>
            <a:r>
              <a:rPr lang="en-US" sz="3600" dirty="0"/>
              <a:t>Changing how people understand disability</a:t>
            </a:r>
          </a:p>
          <a:p>
            <a:pPr>
              <a:spcBef>
                <a:spcPts val="0"/>
              </a:spcBef>
            </a:pPr>
            <a:r>
              <a:rPr lang="en-US" sz="3600" dirty="0"/>
              <a:t>What surprised me the most:</a:t>
            </a:r>
          </a:p>
          <a:p>
            <a:pPr marL="457200" indent="-457200">
              <a:spcBef>
                <a:spcPts val="0"/>
              </a:spcBef>
              <a:buFont typeface="Arial" panose="020B0604020202020204" pitchFamily="34" charset="0"/>
              <a:buChar char="•"/>
            </a:pPr>
            <a:r>
              <a:rPr lang="en-US" sz="3600" dirty="0"/>
              <a:t>The vital importance of self-advocacy </a:t>
            </a:r>
          </a:p>
          <a:p>
            <a:pPr marL="457200" indent="-457200">
              <a:spcBef>
                <a:spcPts val="0"/>
              </a:spcBef>
              <a:buFont typeface="Arial" panose="020B0604020202020204" pitchFamily="34" charset="0"/>
              <a:buChar char="•"/>
            </a:pPr>
            <a:r>
              <a:rPr lang="en-US" sz="3600" dirty="0"/>
              <a:t>The power of being an expert on your own needs</a:t>
            </a:r>
          </a:p>
          <a:p>
            <a:pPr marL="457200" indent="-457200">
              <a:spcBef>
                <a:spcPts val="0"/>
              </a:spcBef>
              <a:buFont typeface="Arial" panose="020B0604020202020204" pitchFamily="34" charset="0"/>
              <a:buChar char="•"/>
            </a:pPr>
            <a:r>
              <a:rPr lang="en-US" sz="3600" dirty="0"/>
              <a:t>The strength that comes from community and shared experiences</a:t>
            </a:r>
          </a:p>
          <a:p>
            <a:pPr marL="457200" indent="-457200">
              <a:spcBef>
                <a:spcPts val="0"/>
              </a:spcBef>
              <a:buFont typeface="Arial" panose="020B0604020202020204" pitchFamily="34" charset="0"/>
              <a:buChar char="•"/>
            </a:pPr>
            <a:endParaRPr lang="en-US" sz="3600" dirty="0"/>
          </a:p>
        </p:txBody>
      </p:sp>
      <p:graphicFrame>
        <p:nvGraphicFramePr>
          <p:cNvPr id="26" name="SmartArt Placeholder 25" descr="Graphic with axis lines like a graph with one large colored box in each quadrant. The boxes say self-advocacy, vulnerability, community, and independence&#10;">
            <a:extLst>
              <a:ext uri="{FF2B5EF4-FFF2-40B4-BE49-F238E27FC236}">
                <a16:creationId xmlns:a16="http://schemas.microsoft.com/office/drawing/2014/main" id="{0E3C4A56-F8C2-1F0A-45E6-1CDAB3591F83}"/>
              </a:ext>
            </a:extLst>
          </p:cNvPr>
          <p:cNvGraphicFramePr>
            <a:graphicFrameLocks noGrp="1"/>
          </p:cNvGraphicFramePr>
          <p:nvPr>
            <p:ph type="dgm" sz="quarter" idx="25"/>
            <p:extLst>
              <p:ext uri="{D42A27DB-BD31-4B8C-83A1-F6EECF244321}">
                <p14:modId xmlns:p14="http://schemas.microsoft.com/office/powerpoint/2010/main" val="4059283041"/>
              </p:ext>
            </p:extLst>
          </p:nvPr>
        </p:nvGraphicFramePr>
        <p:xfrm>
          <a:off x="14556803" y="8357360"/>
          <a:ext cx="13892620" cy="888717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7" name="Text Placeholder 16">
            <a:extLst>
              <a:ext uri="{FF2B5EF4-FFF2-40B4-BE49-F238E27FC236}">
                <a16:creationId xmlns:a16="http://schemas.microsoft.com/office/drawing/2014/main" id="{A954DD96-06F7-0C7C-E26A-15FE5F300E9A}"/>
              </a:ext>
            </a:extLst>
          </p:cNvPr>
          <p:cNvSpPr>
            <a:spLocks noGrp="1"/>
          </p:cNvSpPr>
          <p:nvPr>
            <p:ph type="body" sz="quarter" idx="29"/>
          </p:nvPr>
        </p:nvSpPr>
        <p:spPr>
          <a:xfrm>
            <a:off x="29600435" y="24461752"/>
            <a:ext cx="13076464" cy="5977063"/>
          </a:xfrm>
        </p:spPr>
        <p:txBody>
          <a:bodyPr>
            <a:normAutofit lnSpcReduction="10000"/>
          </a:bodyPr>
          <a:lstStyle/>
          <a:p>
            <a:r>
              <a:rPr lang="en-US" dirty="0" err="1"/>
              <a:t>Mumbardó</a:t>
            </a:r>
            <a:r>
              <a:rPr lang="en-US" dirty="0"/>
              <a:t>‐Adam, C., Vicente, E., &amp; Balboni, G. (2024). Self‐determination and quality of life of people with intellectual and developmental disabilities: Past, present, and future of close research paths. </a:t>
            </a:r>
            <a:r>
              <a:rPr lang="en-US" i="1" dirty="0"/>
              <a:t>Journal of Policy and Practice in Intellectual Disabilities</a:t>
            </a:r>
            <a:r>
              <a:rPr lang="en-US" dirty="0"/>
              <a:t>, </a:t>
            </a:r>
            <a:r>
              <a:rPr lang="en-US" i="1" dirty="0"/>
              <a:t>21</a:t>
            </a:r>
            <a:r>
              <a:rPr lang="en-US" dirty="0"/>
              <a:t>(1), </a:t>
            </a:r>
            <a:r>
              <a:rPr lang="en-US" dirty="0">
                <a:hlinkClick r:id="rId9"/>
              </a:rPr>
              <a:t>https://doi.org/10.1111/jppi.12460</a:t>
            </a:r>
            <a:endParaRPr lang="en-US" dirty="0"/>
          </a:p>
          <a:p>
            <a:r>
              <a:rPr lang="en-US" dirty="0"/>
              <a:t>National Conference of State Legislatures. (2025). </a:t>
            </a:r>
            <a:r>
              <a:rPr lang="en-US" i="1" dirty="0"/>
              <a:t>Direct care workers</a:t>
            </a:r>
            <a:r>
              <a:rPr lang="en-US" dirty="0"/>
              <a:t>. </a:t>
            </a:r>
            <a:r>
              <a:rPr lang="en-US" dirty="0">
                <a:hlinkClick r:id="rId10"/>
              </a:rPr>
              <a:t>https://www.ncsl.org/health/direct-care-workers</a:t>
            </a:r>
            <a:endParaRPr lang="en-US" dirty="0"/>
          </a:p>
          <a:p>
            <a:r>
              <a:rPr lang="en-US" dirty="0"/>
              <a:t>Scales, K. (2021). It is time to resolve the direct care workforce crisis in long-term care. </a:t>
            </a:r>
            <a:r>
              <a:rPr lang="en-US" i="1" dirty="0"/>
              <a:t>The Gerontologist</a:t>
            </a:r>
            <a:r>
              <a:rPr lang="en-US" dirty="0"/>
              <a:t>, </a:t>
            </a:r>
            <a:r>
              <a:rPr lang="en-US" i="1" dirty="0"/>
              <a:t>61</a:t>
            </a:r>
            <a:r>
              <a:rPr lang="en-US" dirty="0"/>
              <a:t>(4), 497-504. </a:t>
            </a:r>
            <a:r>
              <a:rPr lang="en-US" dirty="0">
                <a:hlinkClick r:id="rId11"/>
              </a:rPr>
              <a:t>https://doi.org/10.1093/geront/gnaa116</a:t>
            </a:r>
            <a:r>
              <a:rPr lang="en-US" dirty="0"/>
              <a:t> </a:t>
            </a:r>
          </a:p>
        </p:txBody>
      </p:sp>
      <p:sp>
        <p:nvSpPr>
          <p:cNvPr id="20" name="Text Placeholder 19">
            <a:extLst>
              <a:ext uri="{FF2B5EF4-FFF2-40B4-BE49-F238E27FC236}">
                <a16:creationId xmlns:a16="http://schemas.microsoft.com/office/drawing/2014/main" id="{7380D399-06C8-A873-C41F-7A5A7A685353}"/>
              </a:ext>
            </a:extLst>
          </p:cNvPr>
          <p:cNvSpPr>
            <a:spLocks noGrp="1"/>
          </p:cNvSpPr>
          <p:nvPr>
            <p:ph type="body" sz="quarter" idx="32"/>
          </p:nvPr>
        </p:nvSpPr>
        <p:spPr>
          <a:xfrm>
            <a:off x="1351734" y="22036395"/>
            <a:ext cx="7328263" cy="666750"/>
          </a:xfrm>
        </p:spPr>
        <p:txBody>
          <a:bodyPr/>
          <a:lstStyle/>
          <a:p>
            <a:r>
              <a:rPr lang="en-US" b="1" dirty="0"/>
              <a:t>Self-Advocacy</a:t>
            </a:r>
          </a:p>
        </p:txBody>
      </p:sp>
      <p:sp>
        <p:nvSpPr>
          <p:cNvPr id="25" name="Text Placeholder 19">
            <a:extLst>
              <a:ext uri="{FF2B5EF4-FFF2-40B4-BE49-F238E27FC236}">
                <a16:creationId xmlns:a16="http://schemas.microsoft.com/office/drawing/2014/main" id="{273D493B-D2FB-F8B3-EB24-ED93D8847FD0}"/>
              </a:ext>
            </a:extLst>
          </p:cNvPr>
          <p:cNvSpPr txBox="1">
            <a:spLocks/>
          </p:cNvSpPr>
          <p:nvPr/>
        </p:nvSpPr>
        <p:spPr>
          <a:xfrm>
            <a:off x="1232328" y="24818551"/>
            <a:ext cx="7328263" cy="666750"/>
          </a:xfrm>
          <a:prstGeom prst="rect">
            <a:avLst/>
          </a:prstGeom>
        </p:spPr>
        <p:txBody>
          <a:bodyPr vert="horz" lIns="106674" tIns="53337" rIns="106674" bIns="53337" rtlCol="0">
            <a:noAutofit/>
          </a:bodyPr>
          <a:lstStyle>
            <a:lvl1pPr marL="0" indent="0" algn="l" defTabSz="3840069" rtl="0" eaLnBrk="1" latinLnBrk="0" hangingPunct="1">
              <a:lnSpc>
                <a:spcPct val="100000"/>
              </a:lnSpc>
              <a:spcBef>
                <a:spcPts val="4200"/>
              </a:spcBef>
              <a:buFont typeface="Arial" panose="020B0604020202020204" pitchFamily="34" charset="0"/>
              <a:buNone/>
              <a:defRPr sz="3771" b="0" kern="1200" cap="small" baseline="0">
                <a:solidFill>
                  <a:srgbClr val="000000"/>
                </a:solidFill>
                <a:latin typeface="+mj-lt"/>
                <a:ea typeface="+mn-ea"/>
                <a:cs typeface="+mn-cs"/>
              </a:defRPr>
            </a:lvl1pPr>
            <a:lvl2pPr marL="1920034" indent="0" algn="l" defTabSz="3840069" rtl="0" eaLnBrk="1" latinLnBrk="0" hangingPunct="1">
              <a:lnSpc>
                <a:spcPct val="100000"/>
              </a:lnSpc>
              <a:spcBef>
                <a:spcPts val="2100"/>
              </a:spcBef>
              <a:buFont typeface="Arial" panose="020B0604020202020204" pitchFamily="34" charset="0"/>
              <a:buNone/>
              <a:defRPr sz="6171" kern="1200">
                <a:solidFill>
                  <a:srgbClr val="000000"/>
                </a:solidFill>
                <a:latin typeface="+mj-lt"/>
                <a:ea typeface="+mn-ea"/>
                <a:cs typeface="+mn-cs"/>
              </a:defRPr>
            </a:lvl2pPr>
            <a:lvl3pPr marL="3840069" indent="0" algn="l" defTabSz="3840069" rtl="0" eaLnBrk="1" latinLnBrk="0" hangingPunct="1">
              <a:lnSpc>
                <a:spcPct val="100000"/>
              </a:lnSpc>
              <a:spcBef>
                <a:spcPts val="2100"/>
              </a:spcBef>
              <a:buFont typeface="Arial" panose="020B0604020202020204" pitchFamily="34" charset="0"/>
              <a:buNone/>
              <a:defRPr sz="5657" kern="1200">
                <a:solidFill>
                  <a:srgbClr val="000000"/>
                </a:solidFill>
                <a:latin typeface="+mj-lt"/>
                <a:ea typeface="+mn-ea"/>
                <a:cs typeface="+mn-cs"/>
              </a:defRPr>
            </a:lvl3pPr>
            <a:lvl4pPr marL="5760103" indent="0" algn="l" defTabSz="3840069" rtl="0" eaLnBrk="1" latinLnBrk="0" hangingPunct="1">
              <a:lnSpc>
                <a:spcPct val="100000"/>
              </a:lnSpc>
              <a:spcBef>
                <a:spcPts val="2100"/>
              </a:spcBef>
              <a:buFont typeface="Arial" panose="020B0604020202020204" pitchFamily="34" charset="0"/>
              <a:buNone/>
              <a:defRPr sz="4628" kern="1200">
                <a:solidFill>
                  <a:srgbClr val="000000"/>
                </a:solidFill>
                <a:latin typeface="+mj-lt"/>
                <a:ea typeface="+mn-ea"/>
                <a:cs typeface="+mn-cs"/>
              </a:defRPr>
            </a:lvl4pPr>
            <a:lvl5pPr marL="7680137" indent="0" algn="l" defTabSz="3840069" rtl="0" eaLnBrk="1" latinLnBrk="0" hangingPunct="1">
              <a:lnSpc>
                <a:spcPct val="100000"/>
              </a:lnSpc>
              <a:spcBef>
                <a:spcPts val="2100"/>
              </a:spcBef>
              <a:buFont typeface="Arial" panose="020B0604020202020204" pitchFamily="34" charset="0"/>
              <a:buNone/>
              <a:defRPr sz="46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a:lstStyle>
          <a:p>
            <a:r>
              <a:rPr lang="en-US" b="1" dirty="0"/>
              <a:t>Direct Care Workers (DCWs)</a:t>
            </a:r>
          </a:p>
        </p:txBody>
      </p:sp>
      <p:sp>
        <p:nvSpPr>
          <p:cNvPr id="29" name="TextBox 28">
            <a:extLst>
              <a:ext uri="{FF2B5EF4-FFF2-40B4-BE49-F238E27FC236}">
                <a16:creationId xmlns:a16="http://schemas.microsoft.com/office/drawing/2014/main" id="{8EBEB4A9-8C46-0099-CEAE-AA38E827A2BD}"/>
              </a:ext>
            </a:extLst>
          </p:cNvPr>
          <p:cNvSpPr txBox="1"/>
          <p:nvPr/>
        </p:nvSpPr>
        <p:spPr>
          <a:xfrm>
            <a:off x="15131662" y="17515532"/>
            <a:ext cx="13555161" cy="3455561"/>
          </a:xfrm>
          <a:prstGeom prst="rect">
            <a:avLst/>
          </a:prstGeom>
          <a:solidFill>
            <a:srgbClr val="A9D18E"/>
          </a:solidFill>
        </p:spPr>
        <p:txBody>
          <a:bodyPr wrap="square" rtlCol="0">
            <a:spAutoFit/>
          </a:bodyPr>
          <a:lstStyle/>
          <a:p>
            <a:r>
              <a:rPr lang="en-US" dirty="0"/>
              <a:t>“The best support I get is that I’m treated like an adult who has skills, hopes, and plans.”</a:t>
            </a:r>
          </a:p>
        </p:txBody>
      </p:sp>
      <p:sp>
        <p:nvSpPr>
          <p:cNvPr id="13" name="Text Placeholder 10">
            <a:extLst>
              <a:ext uri="{FF2B5EF4-FFF2-40B4-BE49-F238E27FC236}">
                <a16:creationId xmlns:a16="http://schemas.microsoft.com/office/drawing/2014/main" id="{79CBC8DB-52B3-8995-C8B2-3A4C5AF8C0B9}"/>
              </a:ext>
            </a:extLst>
          </p:cNvPr>
          <p:cNvSpPr txBox="1">
            <a:spLocks/>
          </p:cNvSpPr>
          <p:nvPr/>
        </p:nvSpPr>
        <p:spPr>
          <a:xfrm>
            <a:off x="15430362" y="8761402"/>
            <a:ext cx="13076464" cy="5205290"/>
          </a:xfrm>
          <a:prstGeom prst="rect">
            <a:avLst/>
          </a:prstGeom>
        </p:spPr>
        <p:txBody>
          <a:bodyPr vert="horz" lIns="106674" tIns="53337" rIns="106674" bIns="53337" rtlCol="0">
            <a:normAutofit/>
          </a:bodyPr>
          <a:lstStyle>
            <a:lvl1pPr marL="0" indent="0" algn="l" defTabSz="3840069" rtl="0" eaLnBrk="1" latinLnBrk="0" hangingPunct="1">
              <a:lnSpc>
                <a:spcPct val="100000"/>
              </a:lnSpc>
              <a:spcBef>
                <a:spcPts val="4200"/>
              </a:spcBef>
              <a:buFont typeface="Arial" panose="020B0604020202020204" pitchFamily="34" charset="0"/>
              <a:buNone/>
              <a:defRPr sz="3428" kern="1200">
                <a:solidFill>
                  <a:srgbClr val="000000"/>
                </a:solidFill>
                <a:latin typeface="+mj-lt"/>
                <a:ea typeface="+mn-ea"/>
                <a:cs typeface="+mn-cs"/>
              </a:defRPr>
            </a:lvl1pPr>
            <a:lvl2pPr marL="2507833"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2pPr>
            <a:lvl3pPr marL="4427868"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3pPr>
            <a:lvl4pPr marL="6249935"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4pPr>
            <a:lvl5pPr marL="8169970"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a:lstStyle>
          <a:p>
            <a:pPr marL="457200" indent="-457200">
              <a:buFont typeface="Arial" panose="020B0604020202020204" pitchFamily="34" charset="0"/>
              <a:buChar char="•"/>
            </a:pPr>
            <a:endParaRPr lang="en-US" dirty="0"/>
          </a:p>
        </p:txBody>
      </p:sp>
      <p:sp>
        <p:nvSpPr>
          <p:cNvPr id="15" name="Text Placeholder 18">
            <a:extLst>
              <a:ext uri="{FF2B5EF4-FFF2-40B4-BE49-F238E27FC236}">
                <a16:creationId xmlns:a16="http://schemas.microsoft.com/office/drawing/2014/main" id="{50F49289-00EB-1FDE-BB4C-03C7BA53C66A}"/>
              </a:ext>
            </a:extLst>
          </p:cNvPr>
          <p:cNvSpPr txBox="1">
            <a:spLocks/>
          </p:cNvSpPr>
          <p:nvPr/>
        </p:nvSpPr>
        <p:spPr>
          <a:xfrm>
            <a:off x="1274918" y="12673570"/>
            <a:ext cx="13076464" cy="3315168"/>
          </a:xfrm>
          <a:prstGeom prst="rect">
            <a:avLst/>
          </a:prstGeom>
        </p:spPr>
        <p:txBody>
          <a:bodyPr vert="horz" lIns="106674" tIns="53337" rIns="106674" bIns="53337" rtlCol="0">
            <a:noAutofit/>
          </a:bodyPr>
          <a:lstStyle>
            <a:lvl1pPr marL="0" indent="0" algn="l" defTabSz="3840069" rtl="0" eaLnBrk="1" latinLnBrk="0" hangingPunct="1">
              <a:lnSpc>
                <a:spcPct val="100000"/>
              </a:lnSpc>
              <a:spcBef>
                <a:spcPts val="4200"/>
              </a:spcBef>
              <a:buFont typeface="Arial" panose="020B0604020202020204" pitchFamily="34" charset="0"/>
              <a:buNone/>
              <a:defRPr sz="3428" kern="1200">
                <a:solidFill>
                  <a:srgbClr val="000000"/>
                </a:solidFill>
                <a:latin typeface="+mj-lt"/>
                <a:ea typeface="+mn-ea"/>
                <a:cs typeface="+mn-cs"/>
              </a:defRPr>
            </a:lvl1pPr>
            <a:lvl2pPr marL="2507833"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2pPr>
            <a:lvl3pPr marL="4427868"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3pPr>
            <a:lvl4pPr marL="6249935"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4pPr>
            <a:lvl5pPr marL="8169970"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a:lstStyle>
          <a:p>
            <a:pPr marL="457200" indent="-457200">
              <a:spcBef>
                <a:spcPts val="0"/>
              </a:spcBef>
            </a:pPr>
            <a:r>
              <a:rPr lang="en-US" sz="3600" dirty="0"/>
              <a:t>In partnership with People First, </a:t>
            </a:r>
          </a:p>
          <a:p>
            <a:pPr marL="457200" indent="-457200">
              <a:spcBef>
                <a:spcPts val="0"/>
              </a:spcBef>
            </a:pPr>
            <a:r>
              <a:rPr lang="en-US" sz="3600" dirty="0"/>
              <a:t>a self-advocacy organization led by </a:t>
            </a:r>
          </a:p>
          <a:p>
            <a:pPr marL="457200" indent="-457200">
              <a:spcBef>
                <a:spcPts val="0"/>
              </a:spcBef>
            </a:pPr>
            <a:r>
              <a:rPr lang="en-US" sz="3600" dirty="0"/>
              <a:t>adults with disabilities and SALT, the </a:t>
            </a:r>
          </a:p>
          <a:p>
            <a:pPr marL="457200" indent="-457200">
              <a:spcBef>
                <a:spcPts val="0"/>
              </a:spcBef>
            </a:pPr>
            <a:r>
              <a:rPr lang="en-US" sz="3600" dirty="0"/>
              <a:t>Self Advocacy Leadership Team :</a:t>
            </a:r>
          </a:p>
          <a:p>
            <a:pPr marL="457200" indent="-457200">
              <a:spcBef>
                <a:spcPts val="0"/>
              </a:spcBef>
            </a:pPr>
            <a:endParaRPr lang="en-US" sz="3600" dirty="0"/>
          </a:p>
          <a:p>
            <a:pPr marL="457200" indent="-457200">
              <a:spcBef>
                <a:spcPts val="0"/>
              </a:spcBef>
            </a:pPr>
            <a:r>
              <a:rPr lang="en-US" sz="3600" dirty="0"/>
              <a:t>Goal: Improve overall outreach and education, as well as increase awareness about direct care support</a:t>
            </a:r>
          </a:p>
        </p:txBody>
      </p:sp>
      <p:sp>
        <p:nvSpPr>
          <p:cNvPr id="16" name="Text Placeholder 18">
            <a:extLst>
              <a:ext uri="{FF2B5EF4-FFF2-40B4-BE49-F238E27FC236}">
                <a16:creationId xmlns:a16="http://schemas.microsoft.com/office/drawing/2014/main" id="{C1BAEFD9-36C1-55F5-F229-643C0727AB8D}"/>
              </a:ext>
            </a:extLst>
          </p:cNvPr>
          <p:cNvSpPr txBox="1">
            <a:spLocks/>
          </p:cNvSpPr>
          <p:nvPr/>
        </p:nvSpPr>
        <p:spPr>
          <a:xfrm>
            <a:off x="1257504" y="16936199"/>
            <a:ext cx="13076464" cy="3980957"/>
          </a:xfrm>
          <a:prstGeom prst="rect">
            <a:avLst/>
          </a:prstGeom>
        </p:spPr>
        <p:txBody>
          <a:bodyPr vert="horz" lIns="106674" tIns="53337" rIns="106674" bIns="53337" rtlCol="0">
            <a:normAutofit/>
          </a:bodyPr>
          <a:lstStyle>
            <a:lvl1pPr marL="0" indent="0" algn="l" defTabSz="3840069" rtl="0" eaLnBrk="1" latinLnBrk="0" hangingPunct="1">
              <a:lnSpc>
                <a:spcPct val="100000"/>
              </a:lnSpc>
              <a:spcBef>
                <a:spcPts val="4200"/>
              </a:spcBef>
              <a:buFont typeface="Arial" panose="020B0604020202020204" pitchFamily="34" charset="0"/>
              <a:buNone/>
              <a:defRPr sz="3428" kern="1200">
                <a:solidFill>
                  <a:srgbClr val="000000"/>
                </a:solidFill>
                <a:latin typeface="+mj-lt"/>
                <a:ea typeface="+mn-ea"/>
                <a:cs typeface="+mn-cs"/>
              </a:defRPr>
            </a:lvl1pPr>
            <a:lvl2pPr marL="2507833"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2pPr>
            <a:lvl3pPr marL="4427868"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3pPr>
            <a:lvl4pPr marL="6249935"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4pPr>
            <a:lvl5pPr marL="8169970"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a:lstStyle>
          <a:p>
            <a:pPr>
              <a:spcBef>
                <a:spcPts val="0"/>
              </a:spcBef>
            </a:pPr>
            <a:r>
              <a:rPr lang="en-US" sz="3600" dirty="0"/>
              <a:t>Together, we:</a:t>
            </a:r>
          </a:p>
          <a:p>
            <a:pPr marL="457200" indent="-457200">
              <a:spcBef>
                <a:spcPts val="0"/>
              </a:spcBef>
              <a:buFont typeface="Arial" panose="020B0604020202020204" pitchFamily="34" charset="0"/>
              <a:buChar char="•"/>
            </a:pPr>
            <a:r>
              <a:rPr lang="en-US" sz="3600" dirty="0"/>
              <a:t>Conducted interviews with adults with disabilities</a:t>
            </a:r>
          </a:p>
          <a:p>
            <a:pPr marL="457200" indent="-457200">
              <a:spcBef>
                <a:spcPts val="0"/>
              </a:spcBef>
              <a:buFont typeface="Arial" panose="020B0604020202020204" pitchFamily="34" charset="0"/>
              <a:buChar char="•"/>
            </a:pPr>
            <a:r>
              <a:rPr lang="en-US" sz="3600" dirty="0"/>
              <a:t>Identified strategies to improve outreach and engagement</a:t>
            </a:r>
          </a:p>
          <a:p>
            <a:pPr marL="457200" indent="-457200">
              <a:spcBef>
                <a:spcPts val="0"/>
              </a:spcBef>
              <a:buFont typeface="Arial" panose="020B0604020202020204" pitchFamily="34" charset="0"/>
              <a:buChar char="•"/>
            </a:pPr>
            <a:r>
              <a:rPr lang="en-US" sz="3600" dirty="0"/>
              <a:t>Elevated lived experiences through storytelling</a:t>
            </a:r>
          </a:p>
          <a:p>
            <a:pPr marL="457200" indent="-457200">
              <a:spcBef>
                <a:spcPts val="0"/>
              </a:spcBef>
              <a:buFont typeface="Arial" panose="020B0604020202020204" pitchFamily="34" charset="0"/>
              <a:buChar char="•"/>
            </a:pPr>
            <a:r>
              <a:rPr lang="en-US" sz="3600" dirty="0"/>
              <a:t>Updated the organization’s website for accessibility and inclusion</a:t>
            </a:r>
          </a:p>
          <a:p>
            <a:pPr marL="457200" indent="-457200">
              <a:spcBef>
                <a:spcPts val="0"/>
              </a:spcBef>
              <a:buFont typeface="Arial" panose="020B0604020202020204" pitchFamily="34" charset="0"/>
              <a:buChar char="•"/>
            </a:pPr>
            <a:r>
              <a:rPr lang="en-US" sz="3600" dirty="0"/>
              <a:t>Expanded educational resources and social media presence</a:t>
            </a:r>
          </a:p>
        </p:txBody>
      </p:sp>
      <p:sp>
        <p:nvSpPr>
          <p:cNvPr id="28" name="Text Placeholder 20">
            <a:extLst>
              <a:ext uri="{FF2B5EF4-FFF2-40B4-BE49-F238E27FC236}">
                <a16:creationId xmlns:a16="http://schemas.microsoft.com/office/drawing/2014/main" id="{40E51557-6A82-FC9D-9273-78283ED5C565}"/>
              </a:ext>
            </a:extLst>
          </p:cNvPr>
          <p:cNvSpPr txBox="1">
            <a:spLocks/>
          </p:cNvSpPr>
          <p:nvPr/>
        </p:nvSpPr>
        <p:spPr>
          <a:xfrm>
            <a:off x="1232328" y="22653558"/>
            <a:ext cx="13161645" cy="3853764"/>
          </a:xfrm>
          <a:prstGeom prst="rect">
            <a:avLst/>
          </a:prstGeom>
        </p:spPr>
        <p:txBody>
          <a:bodyPr vert="horz" lIns="106674" tIns="53337" rIns="106674" bIns="53337" rtlCol="0">
            <a:normAutofit/>
          </a:bodyPr>
          <a:lstStyle>
            <a:lvl1pPr marL="587799" indent="-587799" algn="l" defTabSz="3840069" rtl="0" eaLnBrk="1" latinLnBrk="0" hangingPunct="1">
              <a:lnSpc>
                <a:spcPct val="100000"/>
              </a:lnSpc>
              <a:spcBef>
                <a:spcPts val="4200"/>
              </a:spcBef>
              <a:buFont typeface="Arial" panose="020B0604020202020204" pitchFamily="34" charset="0"/>
              <a:buChar char="•"/>
              <a:defRPr sz="3428" kern="1200">
                <a:solidFill>
                  <a:srgbClr val="000000"/>
                </a:solidFill>
                <a:latin typeface="+mj-lt"/>
                <a:ea typeface="+mn-ea"/>
                <a:cs typeface="+mn-cs"/>
              </a:defRPr>
            </a:lvl1pPr>
            <a:lvl2pPr marL="2507833"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2pPr>
            <a:lvl3pPr marL="4427868"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3pPr>
            <a:lvl4pPr marL="6249935"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4pPr>
            <a:lvl5pPr marL="8169970"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a:lstStyle>
          <a:p>
            <a:pPr marL="0" indent="0">
              <a:spcBef>
                <a:spcPts val="0"/>
              </a:spcBef>
              <a:buFont typeface="Arial" panose="020B0604020202020204" pitchFamily="34" charset="0"/>
              <a:buNone/>
            </a:pPr>
            <a:r>
              <a:rPr lang="en-US" sz="3600" dirty="0"/>
              <a:t>Research shows self-advocacy is linked to</a:t>
            </a:r>
          </a:p>
          <a:p>
            <a:pPr>
              <a:spcBef>
                <a:spcPts val="0"/>
              </a:spcBef>
            </a:pPr>
            <a:r>
              <a:rPr lang="en-US" sz="3600" dirty="0"/>
              <a:t>Better quality of life</a:t>
            </a:r>
          </a:p>
          <a:p>
            <a:pPr>
              <a:spcBef>
                <a:spcPts val="0"/>
              </a:spcBef>
            </a:pPr>
            <a:r>
              <a:rPr lang="en-US" sz="3600" dirty="0"/>
              <a:t>More independence </a:t>
            </a:r>
          </a:p>
          <a:p>
            <a:pPr>
              <a:spcBef>
                <a:spcPts val="0"/>
              </a:spcBef>
            </a:pPr>
            <a:r>
              <a:rPr lang="en-US" sz="3600" dirty="0"/>
              <a:t>Greater community involvement</a:t>
            </a:r>
          </a:p>
        </p:txBody>
      </p:sp>
      <p:sp>
        <p:nvSpPr>
          <p:cNvPr id="36" name="Text Placeholder 20">
            <a:extLst>
              <a:ext uri="{FF2B5EF4-FFF2-40B4-BE49-F238E27FC236}">
                <a16:creationId xmlns:a16="http://schemas.microsoft.com/office/drawing/2014/main" id="{C85438B3-A0B1-8DA8-AC57-4544D9A6AE49}"/>
              </a:ext>
            </a:extLst>
          </p:cNvPr>
          <p:cNvSpPr txBox="1">
            <a:spLocks/>
          </p:cNvSpPr>
          <p:nvPr/>
        </p:nvSpPr>
        <p:spPr>
          <a:xfrm>
            <a:off x="1232328" y="25495210"/>
            <a:ext cx="13381878" cy="5050031"/>
          </a:xfrm>
          <a:prstGeom prst="rect">
            <a:avLst/>
          </a:prstGeom>
        </p:spPr>
        <p:txBody>
          <a:bodyPr vert="horz" lIns="106674" tIns="53337" rIns="106674" bIns="53337" rtlCol="0">
            <a:noAutofit/>
          </a:bodyPr>
          <a:lstStyle>
            <a:lvl1pPr marL="587799" indent="-587799" algn="l" defTabSz="3840069" rtl="0" eaLnBrk="1" latinLnBrk="0" hangingPunct="1">
              <a:lnSpc>
                <a:spcPct val="100000"/>
              </a:lnSpc>
              <a:spcBef>
                <a:spcPts val="4200"/>
              </a:spcBef>
              <a:buFont typeface="Arial" panose="020B0604020202020204" pitchFamily="34" charset="0"/>
              <a:buChar char="•"/>
              <a:defRPr sz="3428" kern="1200">
                <a:solidFill>
                  <a:srgbClr val="000000"/>
                </a:solidFill>
                <a:latin typeface="+mj-lt"/>
                <a:ea typeface="+mn-ea"/>
                <a:cs typeface="+mn-cs"/>
              </a:defRPr>
            </a:lvl1pPr>
            <a:lvl2pPr marL="2507833"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2pPr>
            <a:lvl3pPr marL="4427868"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3pPr>
            <a:lvl4pPr marL="6249935"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4pPr>
            <a:lvl5pPr marL="8169970"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a:lstStyle>
          <a:p>
            <a:pPr marL="0" indent="0">
              <a:spcBef>
                <a:spcPts val="0"/>
              </a:spcBef>
              <a:buFont typeface="Arial" panose="020B0604020202020204" pitchFamily="34" charset="0"/>
              <a:buNone/>
            </a:pPr>
            <a:r>
              <a:rPr lang="en-US" sz="3600" dirty="0"/>
              <a:t>DCWs help adults with disabilities</a:t>
            </a:r>
          </a:p>
          <a:p>
            <a:pPr>
              <a:spcBef>
                <a:spcPts val="0"/>
              </a:spcBef>
            </a:pPr>
            <a:r>
              <a:rPr lang="en-US" sz="3600" dirty="0"/>
              <a:t>Stay in their homes</a:t>
            </a:r>
          </a:p>
          <a:p>
            <a:pPr>
              <a:spcBef>
                <a:spcPts val="0"/>
              </a:spcBef>
            </a:pPr>
            <a:r>
              <a:rPr lang="en-US" sz="3600" dirty="0"/>
              <a:t>Be part of their communities</a:t>
            </a:r>
          </a:p>
          <a:p>
            <a:pPr>
              <a:spcBef>
                <a:spcPts val="0"/>
              </a:spcBef>
            </a:pPr>
            <a:r>
              <a:rPr lang="en-US" sz="3600" dirty="0"/>
              <a:t>Manage daily life</a:t>
            </a:r>
          </a:p>
          <a:p>
            <a:pPr marL="0" indent="0">
              <a:spcBef>
                <a:spcPts val="0"/>
              </a:spcBef>
              <a:buNone/>
            </a:pPr>
            <a:endParaRPr lang="en-US" sz="600" dirty="0"/>
          </a:p>
          <a:p>
            <a:pPr marL="0" indent="0">
              <a:spcBef>
                <a:spcPts val="0"/>
              </a:spcBef>
              <a:buNone/>
            </a:pPr>
            <a:r>
              <a:rPr lang="en-US" sz="3600" dirty="0"/>
              <a:t>Current workforce challenges, including not enough DCWs and high turnover can lead to</a:t>
            </a:r>
          </a:p>
          <a:p>
            <a:pPr>
              <a:spcBef>
                <a:spcPts val="0"/>
              </a:spcBef>
            </a:pPr>
            <a:r>
              <a:rPr lang="en-US" sz="3600" dirty="0"/>
              <a:t>Disruptions in care</a:t>
            </a:r>
          </a:p>
          <a:p>
            <a:pPr>
              <a:spcBef>
                <a:spcPts val="0"/>
              </a:spcBef>
            </a:pPr>
            <a:r>
              <a:rPr lang="en-US" sz="3600" dirty="0"/>
              <a:t>Fewer choices for individuals</a:t>
            </a:r>
          </a:p>
          <a:p>
            <a:pPr>
              <a:spcBef>
                <a:spcPts val="0"/>
              </a:spcBef>
            </a:pPr>
            <a:r>
              <a:rPr lang="en-US" sz="3600" dirty="0"/>
              <a:t>Barriers to living independently in the community</a:t>
            </a:r>
          </a:p>
          <a:p>
            <a:pPr>
              <a:spcBef>
                <a:spcPts val="0"/>
              </a:spcBef>
            </a:pPr>
            <a:endParaRPr lang="en-US" sz="3600" dirty="0"/>
          </a:p>
        </p:txBody>
      </p:sp>
      <p:sp>
        <p:nvSpPr>
          <p:cNvPr id="37" name="TextBox 36">
            <a:extLst>
              <a:ext uri="{FF2B5EF4-FFF2-40B4-BE49-F238E27FC236}">
                <a16:creationId xmlns:a16="http://schemas.microsoft.com/office/drawing/2014/main" id="{AF95F440-3421-373E-D91D-88E7BA6684F1}"/>
              </a:ext>
            </a:extLst>
          </p:cNvPr>
          <p:cNvSpPr txBox="1"/>
          <p:nvPr/>
        </p:nvSpPr>
        <p:spPr>
          <a:xfrm>
            <a:off x="966107" y="20962753"/>
            <a:ext cx="11995645" cy="1213409"/>
          </a:xfrm>
          <a:prstGeom prst="rect">
            <a:avLst/>
          </a:prstGeom>
          <a:noFill/>
        </p:spPr>
        <p:txBody>
          <a:bodyPr wrap="square" rtlCol="0">
            <a:spAutoFit/>
          </a:bodyPr>
          <a:lstStyle/>
          <a:p>
            <a:r>
              <a:rPr lang="en-US" dirty="0">
                <a:latin typeface="+mj-lt"/>
              </a:rPr>
              <a:t>Main Areas of Learning</a:t>
            </a:r>
          </a:p>
        </p:txBody>
      </p:sp>
      <p:sp>
        <p:nvSpPr>
          <p:cNvPr id="40" name="Text Placeholder 20">
            <a:extLst>
              <a:ext uri="{FF2B5EF4-FFF2-40B4-BE49-F238E27FC236}">
                <a16:creationId xmlns:a16="http://schemas.microsoft.com/office/drawing/2014/main" id="{32CB3FB9-9BBC-C6F0-7C22-C17DCEC13FA1}"/>
              </a:ext>
            </a:extLst>
          </p:cNvPr>
          <p:cNvSpPr txBox="1">
            <a:spLocks/>
          </p:cNvSpPr>
          <p:nvPr/>
        </p:nvSpPr>
        <p:spPr>
          <a:xfrm>
            <a:off x="15377240" y="21204376"/>
            <a:ext cx="13161645" cy="3455561"/>
          </a:xfrm>
          <a:prstGeom prst="rect">
            <a:avLst/>
          </a:prstGeom>
        </p:spPr>
        <p:txBody>
          <a:bodyPr vert="horz" lIns="106674" tIns="53337" rIns="106674" bIns="53337" rtlCol="0">
            <a:noAutofit/>
          </a:bodyPr>
          <a:lstStyle>
            <a:lvl1pPr marL="587799" indent="-587799" algn="l" defTabSz="3840069" rtl="0" eaLnBrk="1" latinLnBrk="0" hangingPunct="1">
              <a:lnSpc>
                <a:spcPct val="100000"/>
              </a:lnSpc>
              <a:spcBef>
                <a:spcPts val="4200"/>
              </a:spcBef>
              <a:buFont typeface="Arial" panose="020B0604020202020204" pitchFamily="34" charset="0"/>
              <a:buChar char="•"/>
              <a:defRPr sz="3428" kern="1200">
                <a:solidFill>
                  <a:srgbClr val="000000"/>
                </a:solidFill>
                <a:latin typeface="+mj-lt"/>
                <a:ea typeface="+mn-ea"/>
                <a:cs typeface="+mn-cs"/>
              </a:defRPr>
            </a:lvl1pPr>
            <a:lvl2pPr marL="2507833"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2pPr>
            <a:lvl3pPr marL="4427868"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3pPr>
            <a:lvl4pPr marL="6249935"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4pPr>
            <a:lvl5pPr marL="8169970"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a:lstStyle>
          <a:p>
            <a:pPr marL="0" indent="0">
              <a:spcBef>
                <a:spcPts val="0"/>
              </a:spcBef>
              <a:buFont typeface="Arial" panose="020B0604020202020204" pitchFamily="34" charset="0"/>
              <a:buNone/>
            </a:pPr>
            <a:r>
              <a:rPr lang="en-US" sz="3600" dirty="0"/>
              <a:t>Interviews highlighted that DCWs are critical for adults with disability in being able to maintain independence and be a part of the community.  Based on these interviews I created a resource to:</a:t>
            </a:r>
          </a:p>
          <a:p>
            <a:pPr>
              <a:spcBef>
                <a:spcPts val="0"/>
              </a:spcBef>
            </a:pPr>
            <a:r>
              <a:rPr lang="en-US" sz="3600" dirty="0"/>
              <a:t>Share these real-life experiences</a:t>
            </a:r>
          </a:p>
          <a:p>
            <a:pPr>
              <a:spcBef>
                <a:spcPts val="0"/>
              </a:spcBef>
            </a:pPr>
            <a:r>
              <a:rPr lang="en-US" sz="3600" dirty="0"/>
              <a:t>Help adults with disabilities tell their stories</a:t>
            </a:r>
          </a:p>
          <a:p>
            <a:pPr>
              <a:spcBef>
                <a:spcPts val="0"/>
              </a:spcBef>
            </a:pPr>
            <a:r>
              <a:rPr lang="en-US" sz="3600" dirty="0"/>
              <a:t>Support stronger self-advocacy</a:t>
            </a:r>
          </a:p>
          <a:p>
            <a:pPr marL="0" indent="0">
              <a:spcBef>
                <a:spcPts val="0"/>
              </a:spcBef>
              <a:buNone/>
            </a:pPr>
            <a:endParaRPr lang="en-US" sz="3600" dirty="0"/>
          </a:p>
          <a:p>
            <a:pPr marL="0" indent="0">
              <a:spcBef>
                <a:spcPts val="0"/>
              </a:spcBef>
              <a:buFont typeface="Arial" panose="020B0604020202020204" pitchFamily="34" charset="0"/>
              <a:buNone/>
            </a:pPr>
            <a:endParaRPr lang="en-US" sz="3600" dirty="0"/>
          </a:p>
        </p:txBody>
      </p:sp>
      <p:sp>
        <p:nvSpPr>
          <p:cNvPr id="41" name="Text Placeholder 20">
            <a:extLst>
              <a:ext uri="{FF2B5EF4-FFF2-40B4-BE49-F238E27FC236}">
                <a16:creationId xmlns:a16="http://schemas.microsoft.com/office/drawing/2014/main" id="{949AA0C8-8E2F-178E-3698-BB6291AC94AF}"/>
              </a:ext>
            </a:extLst>
          </p:cNvPr>
          <p:cNvSpPr txBox="1">
            <a:spLocks/>
          </p:cNvSpPr>
          <p:nvPr/>
        </p:nvSpPr>
        <p:spPr>
          <a:xfrm>
            <a:off x="15341337" y="24707502"/>
            <a:ext cx="13783150" cy="6020650"/>
          </a:xfrm>
          <a:prstGeom prst="rect">
            <a:avLst/>
          </a:prstGeom>
        </p:spPr>
        <p:txBody>
          <a:bodyPr vert="horz" lIns="106674" tIns="53337" rIns="106674" bIns="53337" rtlCol="0">
            <a:normAutofit lnSpcReduction="10000"/>
          </a:bodyPr>
          <a:lstStyle>
            <a:lvl1pPr marL="587799" indent="-587799" algn="l" defTabSz="3840069" rtl="0" eaLnBrk="1" latinLnBrk="0" hangingPunct="1">
              <a:lnSpc>
                <a:spcPct val="100000"/>
              </a:lnSpc>
              <a:spcBef>
                <a:spcPts val="4200"/>
              </a:spcBef>
              <a:buFont typeface="Arial" panose="020B0604020202020204" pitchFamily="34" charset="0"/>
              <a:buChar char="•"/>
              <a:defRPr sz="3428" kern="1200">
                <a:solidFill>
                  <a:srgbClr val="000000"/>
                </a:solidFill>
                <a:latin typeface="+mj-lt"/>
                <a:ea typeface="+mn-ea"/>
                <a:cs typeface="+mn-cs"/>
              </a:defRPr>
            </a:lvl1pPr>
            <a:lvl2pPr marL="2507833"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2pPr>
            <a:lvl3pPr marL="4427868"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3pPr>
            <a:lvl4pPr marL="6249935"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4pPr>
            <a:lvl5pPr marL="8169970"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a:lstStyle>
          <a:p>
            <a:pPr marL="0" indent="0">
              <a:spcBef>
                <a:spcPts val="0"/>
              </a:spcBef>
              <a:buFont typeface="Arial" panose="020B0604020202020204" pitchFamily="34" charset="0"/>
              <a:buNone/>
            </a:pPr>
            <a:endParaRPr lang="en-US" sz="3600" dirty="0"/>
          </a:p>
          <a:p>
            <a:pPr marL="0" indent="0">
              <a:spcBef>
                <a:spcPts val="0"/>
              </a:spcBef>
              <a:buFont typeface="Arial" panose="020B0604020202020204" pitchFamily="34" charset="0"/>
              <a:buNone/>
            </a:pPr>
            <a:r>
              <a:rPr lang="en-US" sz="3600" dirty="0"/>
              <a:t>Interviewees spoke about</a:t>
            </a:r>
          </a:p>
          <a:p>
            <a:pPr marL="0" indent="0">
              <a:spcBef>
                <a:spcPts val="0"/>
              </a:spcBef>
              <a:buFont typeface="Arial" panose="020B0604020202020204" pitchFamily="34" charset="0"/>
              <a:buNone/>
            </a:pPr>
            <a:r>
              <a:rPr lang="en-US" sz="3600" b="1" dirty="0"/>
              <a:t>Self-advocacy</a:t>
            </a:r>
          </a:p>
          <a:p>
            <a:pPr>
              <a:spcBef>
                <a:spcPts val="0"/>
              </a:spcBef>
            </a:pPr>
            <a:r>
              <a:rPr lang="en-US" sz="3600" dirty="0"/>
              <a:t>“Don’t settle for just okay”</a:t>
            </a:r>
          </a:p>
          <a:p>
            <a:pPr>
              <a:spcBef>
                <a:spcPts val="0"/>
              </a:spcBef>
            </a:pPr>
            <a:r>
              <a:rPr lang="en-US" sz="3600" dirty="0"/>
              <a:t>“Be an expert on yourself.”</a:t>
            </a:r>
          </a:p>
          <a:p>
            <a:pPr>
              <a:spcBef>
                <a:spcPts val="0"/>
              </a:spcBef>
            </a:pPr>
            <a:r>
              <a:rPr lang="en-US" sz="3600" dirty="0"/>
              <a:t>Use your voice to guide your care, speak up about what you need and want</a:t>
            </a:r>
          </a:p>
          <a:p>
            <a:pPr marL="0" indent="0">
              <a:spcBef>
                <a:spcPts val="0"/>
              </a:spcBef>
              <a:buNone/>
            </a:pPr>
            <a:r>
              <a:rPr lang="en-US" sz="3600" b="1" dirty="0"/>
              <a:t>Vulnerability</a:t>
            </a:r>
          </a:p>
          <a:p>
            <a:pPr>
              <a:spcBef>
                <a:spcPts val="0"/>
              </a:spcBef>
            </a:pPr>
            <a:r>
              <a:rPr lang="en-US" sz="3600" dirty="0"/>
              <a:t>Direct care work involves a high level of trust and closeness</a:t>
            </a:r>
          </a:p>
          <a:p>
            <a:pPr>
              <a:spcBef>
                <a:spcPts val="0"/>
              </a:spcBef>
            </a:pPr>
            <a:r>
              <a:rPr lang="en-US" sz="3600" dirty="0"/>
              <a:t>On high turnover: “Every time you get a new worker you have to make yourself vulnerable again.” </a:t>
            </a:r>
          </a:p>
        </p:txBody>
      </p:sp>
      <p:sp>
        <p:nvSpPr>
          <p:cNvPr id="44" name="Text Placeholder 7">
            <a:extLst>
              <a:ext uri="{FF2B5EF4-FFF2-40B4-BE49-F238E27FC236}">
                <a16:creationId xmlns:a16="http://schemas.microsoft.com/office/drawing/2014/main" id="{042691FF-CE21-1C48-D609-EE6D1987F91F}"/>
              </a:ext>
            </a:extLst>
          </p:cNvPr>
          <p:cNvSpPr txBox="1">
            <a:spLocks/>
          </p:cNvSpPr>
          <p:nvPr/>
        </p:nvSpPr>
        <p:spPr>
          <a:xfrm>
            <a:off x="29942243" y="4894315"/>
            <a:ext cx="13456247" cy="620303"/>
          </a:xfrm>
          <a:prstGeom prst="rect">
            <a:avLst/>
          </a:prstGeom>
        </p:spPr>
        <p:txBody>
          <a:bodyPr vert="horz" lIns="106674" tIns="53337" rIns="106674" bIns="53337" rtlCol="0">
            <a:noAutofit/>
          </a:bodyPr>
          <a:lstStyle>
            <a:lvl1pPr marL="0" indent="0" algn="l" defTabSz="3840069" rtl="0" eaLnBrk="1" latinLnBrk="0" hangingPunct="1">
              <a:lnSpc>
                <a:spcPct val="100000"/>
              </a:lnSpc>
              <a:spcBef>
                <a:spcPts val="4200"/>
              </a:spcBef>
              <a:buFont typeface="Arial" panose="020B0604020202020204" pitchFamily="34" charset="0"/>
              <a:buNone/>
              <a:defRPr sz="5143" b="1" kern="1200">
                <a:solidFill>
                  <a:srgbClr val="000000"/>
                </a:solidFill>
                <a:latin typeface="+mj-lt"/>
                <a:ea typeface="+mn-ea"/>
                <a:cs typeface="+mn-cs"/>
              </a:defRPr>
            </a:lvl1pPr>
            <a:lvl2pPr marL="1920034" indent="0" algn="l" defTabSz="3840069" rtl="0" eaLnBrk="1" latinLnBrk="0" hangingPunct="1">
              <a:lnSpc>
                <a:spcPct val="100000"/>
              </a:lnSpc>
              <a:spcBef>
                <a:spcPts val="2100"/>
              </a:spcBef>
              <a:buFont typeface="Arial" panose="020B0604020202020204" pitchFamily="34" charset="0"/>
              <a:buNone/>
              <a:defRPr sz="6171" kern="1200">
                <a:solidFill>
                  <a:srgbClr val="000000"/>
                </a:solidFill>
                <a:latin typeface="+mj-lt"/>
                <a:ea typeface="+mn-ea"/>
                <a:cs typeface="+mn-cs"/>
              </a:defRPr>
            </a:lvl2pPr>
            <a:lvl3pPr marL="3840069" indent="0" algn="l" defTabSz="3840069" rtl="0" eaLnBrk="1" latinLnBrk="0" hangingPunct="1">
              <a:lnSpc>
                <a:spcPct val="100000"/>
              </a:lnSpc>
              <a:spcBef>
                <a:spcPts val="2100"/>
              </a:spcBef>
              <a:buFont typeface="Arial" panose="020B0604020202020204" pitchFamily="34" charset="0"/>
              <a:buNone/>
              <a:defRPr sz="5657" kern="1200">
                <a:solidFill>
                  <a:srgbClr val="000000"/>
                </a:solidFill>
                <a:latin typeface="+mj-lt"/>
                <a:ea typeface="+mn-ea"/>
                <a:cs typeface="+mn-cs"/>
              </a:defRPr>
            </a:lvl3pPr>
            <a:lvl4pPr marL="5760103" indent="0" algn="l" defTabSz="3840069" rtl="0" eaLnBrk="1" latinLnBrk="0" hangingPunct="1">
              <a:lnSpc>
                <a:spcPct val="100000"/>
              </a:lnSpc>
              <a:spcBef>
                <a:spcPts val="2100"/>
              </a:spcBef>
              <a:buFont typeface="Arial" panose="020B0604020202020204" pitchFamily="34" charset="0"/>
              <a:buNone/>
              <a:defRPr sz="4628" kern="1200">
                <a:solidFill>
                  <a:srgbClr val="000000"/>
                </a:solidFill>
                <a:latin typeface="+mj-lt"/>
                <a:ea typeface="+mn-ea"/>
                <a:cs typeface="+mn-cs"/>
              </a:defRPr>
            </a:lvl4pPr>
            <a:lvl5pPr marL="7680137" indent="0" algn="l" defTabSz="3840069" rtl="0" eaLnBrk="1" latinLnBrk="0" hangingPunct="1">
              <a:lnSpc>
                <a:spcPct val="100000"/>
              </a:lnSpc>
              <a:spcBef>
                <a:spcPts val="2100"/>
              </a:spcBef>
              <a:buFont typeface="Arial" panose="020B0604020202020204" pitchFamily="34" charset="0"/>
              <a:buNone/>
              <a:defRPr sz="46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a:lstStyle>
          <a:p>
            <a:r>
              <a:rPr lang="en-US" sz="7290" b="0" dirty="0"/>
              <a:t>Additional Project Components</a:t>
            </a:r>
          </a:p>
        </p:txBody>
      </p:sp>
      <p:sp>
        <p:nvSpPr>
          <p:cNvPr id="45" name="Text Placeholder 20">
            <a:extLst>
              <a:ext uri="{FF2B5EF4-FFF2-40B4-BE49-F238E27FC236}">
                <a16:creationId xmlns:a16="http://schemas.microsoft.com/office/drawing/2014/main" id="{D78852FE-72D0-00A5-A2D2-63013C97E7DF}"/>
              </a:ext>
            </a:extLst>
          </p:cNvPr>
          <p:cNvSpPr txBox="1">
            <a:spLocks/>
          </p:cNvSpPr>
          <p:nvPr/>
        </p:nvSpPr>
        <p:spPr>
          <a:xfrm>
            <a:off x="29653549" y="6555274"/>
            <a:ext cx="13161645" cy="3455561"/>
          </a:xfrm>
          <a:prstGeom prst="rect">
            <a:avLst/>
          </a:prstGeom>
        </p:spPr>
        <p:txBody>
          <a:bodyPr vert="horz" lIns="106674" tIns="53337" rIns="106674" bIns="53337" rtlCol="0">
            <a:normAutofit/>
          </a:bodyPr>
          <a:lstStyle>
            <a:lvl1pPr marL="587799" indent="-587799" algn="l" defTabSz="3840069" rtl="0" eaLnBrk="1" latinLnBrk="0" hangingPunct="1">
              <a:lnSpc>
                <a:spcPct val="100000"/>
              </a:lnSpc>
              <a:spcBef>
                <a:spcPts val="4200"/>
              </a:spcBef>
              <a:buFont typeface="Arial" panose="020B0604020202020204" pitchFamily="34" charset="0"/>
              <a:buChar char="•"/>
              <a:defRPr sz="3428" kern="1200">
                <a:solidFill>
                  <a:srgbClr val="000000"/>
                </a:solidFill>
                <a:latin typeface="+mj-lt"/>
                <a:ea typeface="+mn-ea"/>
                <a:cs typeface="+mn-cs"/>
              </a:defRPr>
            </a:lvl1pPr>
            <a:lvl2pPr marL="2507833"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2pPr>
            <a:lvl3pPr marL="4427868"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3pPr>
            <a:lvl4pPr marL="6249935"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4pPr>
            <a:lvl5pPr marL="8169970"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a:lstStyle>
          <a:p>
            <a:pPr>
              <a:spcBef>
                <a:spcPts val="0"/>
              </a:spcBef>
            </a:pPr>
            <a:r>
              <a:rPr lang="en-US" sz="3600" dirty="0"/>
              <a:t>Worked with members to write their personal bios highlighting their advocacy experiences</a:t>
            </a:r>
          </a:p>
          <a:p>
            <a:pPr>
              <a:spcBef>
                <a:spcPts val="0"/>
              </a:spcBef>
            </a:pPr>
            <a:r>
              <a:rPr lang="en-US" sz="3600" dirty="0"/>
              <a:t>Organized existing resources to make them easier to find and use</a:t>
            </a:r>
          </a:p>
          <a:p>
            <a:pPr>
              <a:spcBef>
                <a:spcPts val="0"/>
              </a:spcBef>
            </a:pPr>
            <a:r>
              <a:rPr lang="en-US" sz="3600" dirty="0"/>
              <a:t>Focused on digital outreach: social media and website</a:t>
            </a:r>
          </a:p>
          <a:p>
            <a:pPr>
              <a:spcBef>
                <a:spcPts val="0"/>
              </a:spcBef>
            </a:pPr>
            <a:r>
              <a:rPr lang="en-US" sz="3600" dirty="0"/>
              <a:t>Updated the website to be more inclusive and easier to use</a:t>
            </a:r>
          </a:p>
          <a:p>
            <a:pPr marL="0" indent="0">
              <a:spcBef>
                <a:spcPts val="0"/>
              </a:spcBef>
              <a:buFont typeface="Arial" panose="020B0604020202020204" pitchFamily="34" charset="0"/>
              <a:buNone/>
            </a:pPr>
            <a:endParaRPr lang="en-US" sz="3600" dirty="0"/>
          </a:p>
        </p:txBody>
      </p:sp>
      <p:pic>
        <p:nvPicPr>
          <p:cNvPr id="42" name="Picture 41" descr="SALT Logo, Black shadow of a rocky outcrop (with the famous NH Old man of the mountain on one side) with a shadowed person in a wheelchair holding a rope over the side of the  outcrop while two people climb up it. SALT is in white text in the middle. ">
            <a:extLst>
              <a:ext uri="{FF2B5EF4-FFF2-40B4-BE49-F238E27FC236}">
                <a16:creationId xmlns:a16="http://schemas.microsoft.com/office/drawing/2014/main" id="{82EFCC27-D4D9-3942-01BE-DA3D8EB22AC9}"/>
              </a:ext>
            </a:extLst>
          </p:cNvPr>
          <p:cNvPicPr>
            <a:picLocks noChangeAspect="1"/>
          </p:cNvPicPr>
          <p:nvPr/>
        </p:nvPicPr>
        <p:blipFill>
          <a:blip r:embed="rId12"/>
          <a:stretch>
            <a:fillRect/>
          </a:stretch>
        </p:blipFill>
        <p:spPr>
          <a:xfrm>
            <a:off x="9175796" y="12653292"/>
            <a:ext cx="5087917" cy="2718400"/>
          </a:xfrm>
          <a:prstGeom prst="rect">
            <a:avLst/>
          </a:prstGeom>
        </p:spPr>
      </p:pic>
    </p:spTree>
    <p:extLst>
      <p:ext uri="{BB962C8B-B14F-4D97-AF65-F5344CB8AC3E}">
        <p14:creationId xmlns:p14="http://schemas.microsoft.com/office/powerpoint/2010/main" val="4229982365"/>
      </p:ext>
    </p:extLst>
  </p:cSld>
  <p:clrMapOvr>
    <a:masterClrMapping/>
  </p:clrMapOvr>
</p:sld>
</file>

<file path=ppt/theme/theme1.xml><?xml version="1.0" encoding="utf-8"?>
<a:theme xmlns:a="http://schemas.openxmlformats.org/drawingml/2006/main" name="Office Theme">
  <a:themeElements>
    <a:clrScheme name="Custom 2">
      <a:dk1>
        <a:srgbClr val="000000"/>
      </a:dk1>
      <a:lt1>
        <a:sysClr val="window" lastClr="FFFFFF"/>
      </a:lt1>
      <a:dk2>
        <a:srgbClr val="013591"/>
      </a:dk2>
      <a:lt2>
        <a:srgbClr val="FFFFFF"/>
      </a:lt2>
      <a:accent1>
        <a:srgbClr val="C55A11"/>
      </a:accent1>
      <a:accent2>
        <a:srgbClr val="70AD47"/>
      </a:accent2>
      <a:accent3>
        <a:srgbClr val="013591"/>
      </a:accent3>
      <a:accent4>
        <a:srgbClr val="FFC000"/>
      </a:accent4>
      <a:accent5>
        <a:srgbClr val="0563C1"/>
      </a:accent5>
      <a:accent6>
        <a:srgbClr val="98A4AD"/>
      </a:accent6>
      <a:hlink>
        <a:srgbClr val="0563C1"/>
      </a:hlink>
      <a:folHlink>
        <a:srgbClr val="0563C1"/>
      </a:folHlink>
    </a:clrScheme>
    <a:fontScheme name="IOD fonts">
      <a:majorFont>
        <a:latin typeface="Myriad Pro"/>
        <a:ea typeface=""/>
        <a:cs typeface=""/>
      </a:majorFont>
      <a:minorFont>
        <a:latin typeface="Minion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NDPoster_42x56" id="{28501215-2B6E-4598-8CF6-AE42CB94BF9F}" vid="{547A93A2-4794-4327-B1F7-85B2EF97BC2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EsriMapsInfo xmlns="ESRI.ArcGIS.Mapping.OfficeIntegration.PowerPointInfo">
  <Version>Version1</Version>
  <RequiresSignIn>False</RequiresSignIn>
</EsriMapsInfo>
</file>

<file path=customXml/item2.xml><?xml version="1.0" encoding="utf-8"?>
<ct:contentTypeSchema xmlns:ct="http://schemas.microsoft.com/office/2006/metadata/contentType" xmlns:ma="http://schemas.microsoft.com/office/2006/metadata/properties/metaAttributes" ct:_="" ma:_="" ma:contentTypeName="Document" ma:contentTypeID="0x01010045E6CC1808C4BD42BF29501F7CA1A6AC" ma:contentTypeVersion="18" ma:contentTypeDescription="Create a new document." ma:contentTypeScope="" ma:versionID="89b658cfd181ce004386b8ebd24c6846">
  <xsd:schema xmlns:xsd="http://www.w3.org/2001/XMLSchema" xmlns:xs="http://www.w3.org/2001/XMLSchema" xmlns:p="http://schemas.microsoft.com/office/2006/metadata/properties" xmlns:ns2="2a64891b-fa03-4fb1-a092-31ef8f540ecb" xmlns:ns3="5550a5bc-a596-4b67-9c99-647c66ecfdd3" targetNamespace="http://schemas.microsoft.com/office/2006/metadata/properties" ma:root="true" ma:fieldsID="adeca083689a5b3527046fe61430d32c" ns2:_="" ns3:_="">
    <xsd:import namespace="2a64891b-fa03-4fb1-a092-31ef8f540ecb"/>
    <xsd:import namespace="5550a5bc-a596-4b67-9c99-647c66ecfdd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a64891b-fa03-4fb1-a092-31ef8f540ec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c04022ad-ef34-4d1e-9200-18c9974f9601"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550a5bc-a596-4b67-9c99-647c66ecfdd3"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ba7f11fd-9c00-45d8-bb38-4a8cecd4f2c3}" ma:internalName="TaxCatchAll" ma:showField="CatchAllData" ma:web="5550a5bc-a596-4b67-9c99-647c66ecfdd3">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EsriMapsInfo xmlns="ESRI.ArcGIS.Mapping.OfficeIntegration.PowerPointInfo">
  <Version>Version1</Version>
  <RequiresSignIn>False</RequiresSignIn>
</EsriMapsInfo>
</file>

<file path=customXml/item4.xml><?xml version="1.0" encoding="utf-8"?>
<p:properties xmlns:p="http://schemas.microsoft.com/office/2006/metadata/properties" xmlns:xsi="http://www.w3.org/2001/XMLSchema-instance" xmlns:pc="http://schemas.microsoft.com/office/infopath/2007/PartnerControls">
  <documentManagement>
    <lcf76f155ced4ddcb4097134ff3c332f xmlns="2a64891b-fa03-4fb1-a092-31ef8f540ecb">
      <Terms xmlns="http://schemas.microsoft.com/office/infopath/2007/PartnerControls"/>
    </lcf76f155ced4ddcb4097134ff3c332f>
    <TaxCatchAll xmlns="5550a5bc-a596-4b67-9c99-647c66ecfdd3" xsi:nil="true"/>
  </documentManagement>
</p:properties>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966D790-D06C-4361-94B8-8BED25FA40AD}">
  <ds:schemaRefs>
    <ds:schemaRef ds:uri="ESRI.ArcGIS.Mapping.OfficeIntegration.PowerPointInfo"/>
  </ds:schemaRefs>
</ds:datastoreItem>
</file>

<file path=customXml/itemProps2.xml><?xml version="1.0" encoding="utf-8"?>
<ds:datastoreItem xmlns:ds="http://schemas.openxmlformats.org/officeDocument/2006/customXml" ds:itemID="{C6B0AD51-503E-4AE5-9BAB-08D7E1D7C7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a64891b-fa03-4fb1-a092-31ef8f540ecb"/>
    <ds:schemaRef ds:uri="5550a5bc-a596-4b67-9c99-647c66ecfd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8B49EBC-8012-49EB-A634-9AC004CF8E85}">
  <ds:schemaRefs>
    <ds:schemaRef ds:uri="ESRI.ArcGIS.Mapping.OfficeIntegration.PowerPointInfo"/>
  </ds:schemaRefs>
</ds:datastoreItem>
</file>

<file path=customXml/itemProps4.xml><?xml version="1.0" encoding="utf-8"?>
<ds:datastoreItem xmlns:ds="http://schemas.openxmlformats.org/officeDocument/2006/customXml" ds:itemID="{F79DF2F8-3439-4E47-8B4D-9D6FCF655A54}">
  <ds:schemaRefs>
    <ds:schemaRef ds:uri="http://schemas.microsoft.com/office/2006/documentManagement/types"/>
    <ds:schemaRef ds:uri="http://www.w3.org/XML/1998/namespace"/>
    <ds:schemaRef ds:uri="3cc88b3a-ca0e-4e78-a720-143fa73d263c"/>
    <ds:schemaRef ds:uri="http://purl.org/dc/elements/1.1/"/>
    <ds:schemaRef ds:uri="http://purl.org/dc/dcmitype/"/>
    <ds:schemaRef ds:uri="e933eb58-6e6e-4f22-992c-461111efef8f"/>
    <ds:schemaRef ds:uri="http://purl.org/dc/terms/"/>
    <ds:schemaRef ds:uri="http://schemas.microsoft.com/office/infopath/2007/PartnerControls"/>
    <ds:schemaRef ds:uri="http://schemas.openxmlformats.org/package/2006/metadata/core-properties"/>
    <ds:schemaRef ds:uri="http://schemas.microsoft.com/office/2006/metadata/properties"/>
    <ds:schemaRef ds:uri="2a64891b-fa03-4fb1-a092-31ef8f540ecb"/>
    <ds:schemaRef ds:uri="5550a5bc-a596-4b67-9c99-647c66ecfdd3"/>
  </ds:schemaRefs>
</ds:datastoreItem>
</file>

<file path=customXml/itemProps5.xml><?xml version="1.0" encoding="utf-8"?>
<ds:datastoreItem xmlns:ds="http://schemas.openxmlformats.org/officeDocument/2006/customXml" ds:itemID="{6DB99753-47DB-49F7-A90E-382E2831BDF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10895</TotalTime>
  <Words>632</Words>
  <Application>Microsoft Office PowerPoint</Application>
  <PresentationFormat>Custom</PresentationFormat>
  <Paragraphs>75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Minion Pro</vt:lpstr>
      <vt:lpstr>Myriad Pro</vt:lpstr>
      <vt:lpstr>Source Sans Pro</vt:lpstr>
      <vt:lpstr>Office Theme</vt:lpstr>
      <vt:lpstr>“Nothing About Us Without Us:” Self-Advocate Perspectives on Direct Care Services &amp; Advocacy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Rhiannon Jacobs</dc:creator>
  <cp:lastModifiedBy>Z P</cp:lastModifiedBy>
  <cp:revision>215</cp:revision>
  <dcterms:created xsi:type="dcterms:W3CDTF">2016-03-05T16:55:12Z</dcterms:created>
  <dcterms:modified xsi:type="dcterms:W3CDTF">2026-04-20T19:40:06Z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0x01010045E6CC1808C4BD42BF29501F7CA1A6AC</vt:lpwstr>
  </property>
  <property fmtid="{D5CDD505-2E9C-101B-9397-08002B2CF9AE}" pid="3" name="MediaServiceImageTags">
    <vt:lpwstr/>
  </property>
</Properties>
</file>