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6"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18E"/>
    <a:srgbClr val="617CED"/>
    <a:srgbClr val="0F2583"/>
    <a:srgbClr val="0FA5A1"/>
    <a:srgbClr val="28AC47"/>
    <a:srgbClr val="000000"/>
    <a:srgbClr val="2B77A5"/>
    <a:srgbClr val="59A6D4"/>
    <a:srgbClr val="29729F"/>
    <a:srgbClr val="0044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5696" autoAdjust="0"/>
  </p:normalViewPr>
  <p:slideViewPr>
    <p:cSldViewPr snapToGrid="0">
      <p:cViewPr varScale="1">
        <p:scale>
          <a:sx n="20" d="100"/>
          <a:sy n="20" d="100"/>
        </p:scale>
        <p:origin x="1435" y="8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 P" userId="ae7dc301a0687a4d" providerId="LiveId" clId="{FE082B76-D7D5-4A76-A909-91963EFB3974}"/>
    <pc:docChg chg="modSld">
      <pc:chgData name="Z P" userId="ae7dc301a0687a4d" providerId="LiveId" clId="{FE082B76-D7D5-4A76-A909-91963EFB3974}" dt="2026-04-20T19:40:02.578" v="1" actId="20577"/>
      <pc:docMkLst>
        <pc:docMk/>
      </pc:docMkLst>
      <pc:sldChg chg="modSp mod">
        <pc:chgData name="Z P" userId="ae7dc301a0687a4d" providerId="LiveId" clId="{FE082B76-D7D5-4A76-A909-91963EFB3974}" dt="2026-04-20T19:40:02.578" v="1" actId="20577"/>
        <pc:sldMkLst>
          <pc:docMk/>
          <pc:sldMk cId="4229982365" sldId="266"/>
        </pc:sldMkLst>
        <pc:spChg chg="mod">
          <ac:chgData name="Z P" userId="ae7dc301a0687a4d" providerId="LiveId" clId="{FE082B76-D7D5-4A76-A909-91963EFB3974}" dt="2026-04-20T19:40:02.578" v="1" actId="20577"/>
          <ac:spMkLst>
            <pc:docMk/>
            <pc:sldMk cId="4229982365" sldId="266"/>
            <ac:spMk id="3" creationId="{0A2D28AE-43E6-396F-EC41-BC8A55D2C8D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B346C9-C2CD-4D52-909A-16A607829D4F}" type="doc">
      <dgm:prSet loTypeId="urn:microsoft.com/office/officeart/2005/8/layout/matrix2" loCatId="matrix" qsTypeId="urn:microsoft.com/office/officeart/2005/8/quickstyle/3d4" qsCatId="3D" csTypeId="urn:microsoft.com/office/officeart/2005/8/colors/colorful2" csCatId="colorful" phldr="1"/>
      <dgm:spPr/>
      <dgm:t>
        <a:bodyPr/>
        <a:lstStyle/>
        <a:p>
          <a:endParaRPr lang="en-US"/>
        </a:p>
      </dgm:t>
    </dgm:pt>
    <dgm:pt modelId="{B75BF949-1F9A-4FC3-A70E-45DB2FD4B563}">
      <dgm:prSet phldrT="[Text]" phldr="0" custT="1"/>
      <dgm:spPr>
        <a:solidFill>
          <a:schemeClr val="accent2"/>
        </a:solidFill>
      </dgm:spPr>
      <dgm:t>
        <a:bodyPr/>
        <a:lstStyle/>
        <a:p>
          <a:r>
            <a:rPr lang="en-US" sz="4400" b="1" dirty="0">
              <a:solidFill>
                <a:schemeClr val="tx1"/>
              </a:solidFill>
            </a:rPr>
            <a:t>Self-Advocacy</a:t>
          </a:r>
        </a:p>
      </dgm:t>
    </dgm:pt>
    <dgm:pt modelId="{213D46F6-9767-4762-A161-1414D97C2C6D}" type="parTrans" cxnId="{BF277EAC-C1A8-47F5-8E14-A8BF4BD2320C}">
      <dgm:prSet/>
      <dgm:spPr/>
      <dgm:t>
        <a:bodyPr/>
        <a:lstStyle/>
        <a:p>
          <a:endParaRPr lang="en-US"/>
        </a:p>
      </dgm:t>
    </dgm:pt>
    <dgm:pt modelId="{C53432A5-D45A-47E8-A9BA-AC20EB6744EC}" type="sibTrans" cxnId="{BF277EAC-C1A8-47F5-8E14-A8BF4BD2320C}">
      <dgm:prSet/>
      <dgm:spPr/>
      <dgm:t>
        <a:bodyPr/>
        <a:lstStyle/>
        <a:p>
          <a:endParaRPr lang="en-US"/>
        </a:p>
      </dgm:t>
    </dgm:pt>
    <dgm:pt modelId="{1D22ECB0-FE34-42C4-AF5D-52F24D0901E3}">
      <dgm:prSet phldrT="[Text]" phldr="0" custT="1"/>
      <dgm:spPr>
        <a:solidFill>
          <a:srgbClr val="28AC47"/>
        </a:solidFill>
      </dgm:spPr>
      <dgm:t>
        <a:bodyPr/>
        <a:lstStyle/>
        <a:p>
          <a:r>
            <a:rPr lang="en-US" sz="4400" b="1" dirty="0">
              <a:solidFill>
                <a:schemeClr val="tx1"/>
              </a:solidFill>
            </a:rPr>
            <a:t>Vulnerability</a:t>
          </a:r>
        </a:p>
      </dgm:t>
    </dgm:pt>
    <dgm:pt modelId="{1D086F19-2A2E-414B-A685-F86562EF4CF4}" type="parTrans" cxnId="{1914B1EA-736B-44BB-B751-2C92AEFD2B83}">
      <dgm:prSet/>
      <dgm:spPr/>
      <dgm:t>
        <a:bodyPr/>
        <a:lstStyle/>
        <a:p>
          <a:endParaRPr lang="en-US"/>
        </a:p>
      </dgm:t>
    </dgm:pt>
    <dgm:pt modelId="{48B262C9-467F-486D-8247-D875692C56F6}" type="sibTrans" cxnId="{1914B1EA-736B-44BB-B751-2C92AEFD2B83}">
      <dgm:prSet/>
      <dgm:spPr/>
      <dgm:t>
        <a:bodyPr/>
        <a:lstStyle/>
        <a:p>
          <a:endParaRPr lang="en-US"/>
        </a:p>
      </dgm:t>
    </dgm:pt>
    <dgm:pt modelId="{DC70273D-831C-4F95-B5C9-330584FCAA73}">
      <dgm:prSet phldrT="[Text]" phldr="0" custT="1"/>
      <dgm:spPr>
        <a:solidFill>
          <a:srgbClr val="0FA5A1"/>
        </a:solidFill>
      </dgm:spPr>
      <dgm:t>
        <a:bodyPr/>
        <a:lstStyle/>
        <a:p>
          <a:r>
            <a:rPr lang="en-US" sz="4400" b="1" dirty="0">
              <a:solidFill>
                <a:schemeClr val="tx1"/>
              </a:solidFill>
            </a:rPr>
            <a:t>Community</a:t>
          </a:r>
          <a:endParaRPr lang="en-US" sz="3700" b="1" dirty="0">
            <a:solidFill>
              <a:schemeClr val="tx1"/>
            </a:solidFill>
          </a:endParaRPr>
        </a:p>
      </dgm:t>
    </dgm:pt>
    <dgm:pt modelId="{C176C13C-1670-4A96-9F4F-76592885D678}" type="parTrans" cxnId="{016EB5CA-28F8-4AB2-8063-8767CC45D141}">
      <dgm:prSet/>
      <dgm:spPr/>
      <dgm:t>
        <a:bodyPr/>
        <a:lstStyle/>
        <a:p>
          <a:endParaRPr lang="en-US"/>
        </a:p>
      </dgm:t>
    </dgm:pt>
    <dgm:pt modelId="{8A0C3E17-818F-4DE3-8899-35699330EC8E}" type="sibTrans" cxnId="{016EB5CA-28F8-4AB2-8063-8767CC45D141}">
      <dgm:prSet/>
      <dgm:spPr/>
      <dgm:t>
        <a:bodyPr/>
        <a:lstStyle/>
        <a:p>
          <a:endParaRPr lang="en-US"/>
        </a:p>
      </dgm:t>
    </dgm:pt>
    <dgm:pt modelId="{FF08C81A-DC45-4F6F-8549-40330DDDE4D8}">
      <dgm:prSet phldrT="[Text]" phldr="0"/>
      <dgm:spPr>
        <a:solidFill>
          <a:srgbClr val="617CED"/>
        </a:solidFill>
      </dgm:spPr>
      <dgm:t>
        <a:bodyPr/>
        <a:lstStyle/>
        <a:p>
          <a:r>
            <a:rPr lang="en-US" b="1" dirty="0">
              <a:solidFill>
                <a:schemeClr val="tx1"/>
              </a:solidFill>
            </a:rPr>
            <a:t>Independence</a:t>
          </a:r>
        </a:p>
      </dgm:t>
    </dgm:pt>
    <dgm:pt modelId="{CF776D5C-7B70-41CB-BB2A-646E0128F940}" type="parTrans" cxnId="{19A68A68-31D7-4307-B121-2C5CEDFA72B6}">
      <dgm:prSet/>
      <dgm:spPr/>
      <dgm:t>
        <a:bodyPr/>
        <a:lstStyle/>
        <a:p>
          <a:endParaRPr lang="en-US"/>
        </a:p>
      </dgm:t>
    </dgm:pt>
    <dgm:pt modelId="{5D106341-2453-4207-98C5-02BFC43D8A86}" type="sibTrans" cxnId="{19A68A68-31D7-4307-B121-2C5CEDFA72B6}">
      <dgm:prSet/>
      <dgm:spPr/>
      <dgm:t>
        <a:bodyPr/>
        <a:lstStyle/>
        <a:p>
          <a:endParaRPr lang="en-US"/>
        </a:p>
      </dgm:t>
    </dgm:pt>
    <dgm:pt modelId="{650F701F-0EBD-4E0C-B8E6-A1EF3E221D3F}" type="pres">
      <dgm:prSet presAssocID="{14B346C9-C2CD-4D52-909A-16A607829D4F}" presName="matrix" presStyleCnt="0">
        <dgm:presLayoutVars>
          <dgm:chMax val="1"/>
          <dgm:dir/>
          <dgm:resizeHandles val="exact"/>
        </dgm:presLayoutVars>
      </dgm:prSet>
      <dgm:spPr/>
    </dgm:pt>
    <dgm:pt modelId="{316A9BA8-32C3-4D49-922A-2479018C63E3}" type="pres">
      <dgm:prSet presAssocID="{14B346C9-C2CD-4D52-909A-16A607829D4F}" presName="axisShape" presStyleLbl="bgShp" presStyleIdx="0" presStyleCnt="1" custScaleX="124724"/>
      <dgm:spPr/>
    </dgm:pt>
    <dgm:pt modelId="{DAFDCDE8-A72A-483A-84FD-CF8540596290}" type="pres">
      <dgm:prSet presAssocID="{14B346C9-C2CD-4D52-909A-16A607829D4F}" presName="rect1" presStyleLbl="node1" presStyleIdx="0" presStyleCnt="4" custScaleX="117923" custLinFactNeighborX="-9784" custLinFactNeighborY="804">
        <dgm:presLayoutVars>
          <dgm:chMax val="0"/>
          <dgm:chPref val="0"/>
          <dgm:bulletEnabled val="1"/>
        </dgm:presLayoutVars>
      </dgm:prSet>
      <dgm:spPr/>
    </dgm:pt>
    <dgm:pt modelId="{088B63F1-3176-4F84-8F8F-805E219D65F6}" type="pres">
      <dgm:prSet presAssocID="{14B346C9-C2CD-4D52-909A-16A607829D4F}" presName="rect2" presStyleLbl="node1" presStyleIdx="1" presStyleCnt="4" custScaleX="118571" custLinFactNeighborX="12015" custLinFactNeighborY="-1953">
        <dgm:presLayoutVars>
          <dgm:chMax val="0"/>
          <dgm:chPref val="0"/>
          <dgm:bulletEnabled val="1"/>
        </dgm:presLayoutVars>
      </dgm:prSet>
      <dgm:spPr/>
    </dgm:pt>
    <dgm:pt modelId="{499DC0CB-825C-4D1B-BEB0-94AAF0A2C74C}" type="pres">
      <dgm:prSet presAssocID="{14B346C9-C2CD-4D52-909A-16A607829D4F}" presName="rect3" presStyleLbl="node1" presStyleIdx="2" presStyleCnt="4" custScaleX="115421" custLinFactNeighborX="-11164" custLinFactNeighborY="5410">
        <dgm:presLayoutVars>
          <dgm:chMax val="0"/>
          <dgm:chPref val="0"/>
          <dgm:bulletEnabled val="1"/>
        </dgm:presLayoutVars>
      </dgm:prSet>
      <dgm:spPr/>
    </dgm:pt>
    <dgm:pt modelId="{ACB980DB-0A29-49B6-8115-A251E923C84C}" type="pres">
      <dgm:prSet presAssocID="{14B346C9-C2CD-4D52-909A-16A607829D4F}" presName="rect4" presStyleLbl="node1" presStyleIdx="3" presStyleCnt="4" custScaleX="122242" custLinFactNeighborX="13777" custLinFactNeighborY="5410">
        <dgm:presLayoutVars>
          <dgm:chMax val="0"/>
          <dgm:chPref val="0"/>
          <dgm:bulletEnabled val="1"/>
        </dgm:presLayoutVars>
      </dgm:prSet>
      <dgm:spPr/>
    </dgm:pt>
  </dgm:ptLst>
  <dgm:cxnLst>
    <dgm:cxn modelId="{AF02241C-AE6A-4725-A94F-74E0EB8C80BB}" type="presOf" srcId="{FF08C81A-DC45-4F6F-8549-40330DDDE4D8}" destId="{ACB980DB-0A29-49B6-8115-A251E923C84C}" srcOrd="0" destOrd="0" presId="urn:microsoft.com/office/officeart/2005/8/layout/matrix2"/>
    <dgm:cxn modelId="{CD55085F-1505-490B-B407-1686BA315427}" type="presOf" srcId="{14B346C9-C2CD-4D52-909A-16A607829D4F}" destId="{650F701F-0EBD-4E0C-B8E6-A1EF3E221D3F}" srcOrd="0" destOrd="0" presId="urn:microsoft.com/office/officeart/2005/8/layout/matrix2"/>
    <dgm:cxn modelId="{19A68A68-31D7-4307-B121-2C5CEDFA72B6}" srcId="{14B346C9-C2CD-4D52-909A-16A607829D4F}" destId="{FF08C81A-DC45-4F6F-8549-40330DDDE4D8}" srcOrd="3" destOrd="0" parTransId="{CF776D5C-7B70-41CB-BB2A-646E0128F940}" sibTransId="{5D106341-2453-4207-98C5-02BFC43D8A86}"/>
    <dgm:cxn modelId="{00D95971-A323-4240-B40E-72AA73EEFC18}" type="presOf" srcId="{DC70273D-831C-4F95-B5C9-330584FCAA73}" destId="{499DC0CB-825C-4D1B-BEB0-94AAF0A2C74C}" srcOrd="0" destOrd="0" presId="urn:microsoft.com/office/officeart/2005/8/layout/matrix2"/>
    <dgm:cxn modelId="{89EE4676-C3E2-47E1-83BA-E5D3A5F2DCB9}" type="presOf" srcId="{1D22ECB0-FE34-42C4-AF5D-52F24D0901E3}" destId="{088B63F1-3176-4F84-8F8F-805E219D65F6}" srcOrd="0" destOrd="0" presId="urn:microsoft.com/office/officeart/2005/8/layout/matrix2"/>
    <dgm:cxn modelId="{BF277EAC-C1A8-47F5-8E14-A8BF4BD2320C}" srcId="{14B346C9-C2CD-4D52-909A-16A607829D4F}" destId="{B75BF949-1F9A-4FC3-A70E-45DB2FD4B563}" srcOrd="0" destOrd="0" parTransId="{213D46F6-9767-4762-A161-1414D97C2C6D}" sibTransId="{C53432A5-D45A-47E8-A9BA-AC20EB6744EC}"/>
    <dgm:cxn modelId="{016EB5CA-28F8-4AB2-8063-8767CC45D141}" srcId="{14B346C9-C2CD-4D52-909A-16A607829D4F}" destId="{DC70273D-831C-4F95-B5C9-330584FCAA73}" srcOrd="2" destOrd="0" parTransId="{C176C13C-1670-4A96-9F4F-76592885D678}" sibTransId="{8A0C3E17-818F-4DE3-8899-35699330EC8E}"/>
    <dgm:cxn modelId="{1914B1EA-736B-44BB-B751-2C92AEFD2B83}" srcId="{14B346C9-C2CD-4D52-909A-16A607829D4F}" destId="{1D22ECB0-FE34-42C4-AF5D-52F24D0901E3}" srcOrd="1" destOrd="0" parTransId="{1D086F19-2A2E-414B-A685-F86562EF4CF4}" sibTransId="{48B262C9-467F-486D-8247-D875692C56F6}"/>
    <dgm:cxn modelId="{8AB105F4-2E2F-43B4-A266-4D154764B418}" type="presOf" srcId="{B75BF949-1F9A-4FC3-A70E-45DB2FD4B563}" destId="{DAFDCDE8-A72A-483A-84FD-CF8540596290}" srcOrd="0" destOrd="0" presId="urn:microsoft.com/office/officeart/2005/8/layout/matrix2"/>
    <dgm:cxn modelId="{15CED1F9-3E6D-4C46-8AB3-EB941342E9E8}" type="presParOf" srcId="{650F701F-0EBD-4E0C-B8E6-A1EF3E221D3F}" destId="{316A9BA8-32C3-4D49-922A-2479018C63E3}" srcOrd="0" destOrd="0" presId="urn:microsoft.com/office/officeart/2005/8/layout/matrix2"/>
    <dgm:cxn modelId="{3B739567-9D27-4DE7-AC02-45DC371CC530}" type="presParOf" srcId="{650F701F-0EBD-4E0C-B8E6-A1EF3E221D3F}" destId="{DAFDCDE8-A72A-483A-84FD-CF8540596290}" srcOrd="1" destOrd="0" presId="urn:microsoft.com/office/officeart/2005/8/layout/matrix2"/>
    <dgm:cxn modelId="{EAE72811-52F4-40FE-A2D2-9068C567DE5A}" type="presParOf" srcId="{650F701F-0EBD-4E0C-B8E6-A1EF3E221D3F}" destId="{088B63F1-3176-4F84-8F8F-805E219D65F6}" srcOrd="2" destOrd="0" presId="urn:microsoft.com/office/officeart/2005/8/layout/matrix2"/>
    <dgm:cxn modelId="{C410B279-2EBA-4829-8C27-D9C0A9C46F3F}" type="presParOf" srcId="{650F701F-0EBD-4E0C-B8E6-A1EF3E221D3F}" destId="{499DC0CB-825C-4D1B-BEB0-94AAF0A2C74C}" srcOrd="3" destOrd="0" presId="urn:microsoft.com/office/officeart/2005/8/layout/matrix2"/>
    <dgm:cxn modelId="{73FDC252-A92A-4A8F-BFE0-4B0EAE22B5D4}" type="presParOf" srcId="{650F701F-0EBD-4E0C-B8E6-A1EF3E221D3F}" destId="{ACB980DB-0A29-49B6-8115-A251E923C84C}" srcOrd="4" destOrd="0" presId="urn:microsoft.com/office/officeart/2005/8/layout/matrix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A9BA8-32C3-4D49-922A-2479018C63E3}">
      <dsp:nvSpPr>
        <dsp:cNvPr id="0" name=""/>
        <dsp:cNvSpPr/>
      </dsp:nvSpPr>
      <dsp:spPr>
        <a:xfrm>
          <a:off x="1404087" y="0"/>
          <a:ext cx="11084445" cy="888717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AFDCDE8-A72A-483A-84FD-CF8540596290}">
      <dsp:nvSpPr>
        <dsp:cNvPr id="0" name=""/>
        <dsp:cNvSpPr/>
      </dsp:nvSpPr>
      <dsp:spPr>
        <a:xfrm>
          <a:off x="2414008" y="606247"/>
          <a:ext cx="4192011" cy="3554871"/>
        </a:xfrm>
        <a:prstGeom prst="roundRect">
          <a:avLst/>
        </a:prstGeom>
        <a:solidFill>
          <a:schemeClr val="accent2"/>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tx1"/>
              </a:solidFill>
            </a:rPr>
            <a:t>Self-Advocacy</a:t>
          </a:r>
        </a:p>
      </dsp:txBody>
      <dsp:txXfrm>
        <a:off x="2587542" y="779781"/>
        <a:ext cx="3844943" cy="3207803"/>
      </dsp:txXfrm>
    </dsp:sp>
    <dsp:sp modelId="{088B63F1-3176-4F84-8F8F-805E219D65F6}">
      <dsp:nvSpPr>
        <dsp:cNvPr id="0" name=""/>
        <dsp:cNvSpPr/>
      </dsp:nvSpPr>
      <dsp:spPr>
        <a:xfrm>
          <a:off x="7354391" y="508239"/>
          <a:ext cx="4215046" cy="3554871"/>
        </a:xfrm>
        <a:prstGeom prst="roundRect">
          <a:avLst/>
        </a:prstGeom>
        <a:solidFill>
          <a:srgbClr val="28AC47"/>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tx1"/>
              </a:solidFill>
            </a:rPr>
            <a:t>Vulnerability</a:t>
          </a:r>
        </a:p>
      </dsp:txBody>
      <dsp:txXfrm>
        <a:off x="7527925" y="681773"/>
        <a:ext cx="3867978" cy="3207803"/>
      </dsp:txXfrm>
    </dsp:sp>
    <dsp:sp modelId="{499DC0CB-825C-4D1B-BEB0-94AAF0A2C74C}">
      <dsp:nvSpPr>
        <dsp:cNvPr id="0" name=""/>
        <dsp:cNvSpPr/>
      </dsp:nvSpPr>
      <dsp:spPr>
        <a:xfrm>
          <a:off x="2409422" y="4946959"/>
          <a:ext cx="4103068" cy="3554871"/>
        </a:xfrm>
        <a:prstGeom prst="roundRect">
          <a:avLst/>
        </a:prstGeom>
        <a:solidFill>
          <a:srgbClr val="0FA5A1"/>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tx1"/>
              </a:solidFill>
            </a:rPr>
            <a:t>Community</a:t>
          </a:r>
          <a:endParaRPr lang="en-US" sz="3700" b="1" kern="1200" dirty="0">
            <a:solidFill>
              <a:schemeClr val="tx1"/>
            </a:solidFill>
          </a:endParaRPr>
        </a:p>
      </dsp:txBody>
      <dsp:txXfrm>
        <a:off x="2582956" y="5120493"/>
        <a:ext cx="3756000" cy="3207803"/>
      </dsp:txXfrm>
    </dsp:sp>
    <dsp:sp modelId="{ACB980DB-0A29-49B6-8115-A251E923C84C}">
      <dsp:nvSpPr>
        <dsp:cNvPr id="0" name=""/>
        <dsp:cNvSpPr/>
      </dsp:nvSpPr>
      <dsp:spPr>
        <a:xfrm>
          <a:off x="7351778" y="4946959"/>
          <a:ext cx="4345546" cy="3554871"/>
        </a:xfrm>
        <a:prstGeom prst="roundRect">
          <a:avLst/>
        </a:prstGeom>
        <a:solidFill>
          <a:srgbClr val="617CED"/>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1" kern="1200" dirty="0">
              <a:solidFill>
                <a:schemeClr val="tx1"/>
              </a:solidFill>
            </a:rPr>
            <a:t>Independence</a:t>
          </a:r>
        </a:p>
      </dsp:txBody>
      <dsp:txXfrm>
        <a:off x="7525312" y="5120493"/>
        <a:ext cx="3998478" cy="3207803"/>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4/20/2026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12"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hyperlink" Target="https://doi.org/10.1093/geront/gnaa116" TargetMode="External"/><Relationship Id="rId5" Type="http://schemas.openxmlformats.org/officeDocument/2006/relationships/diagramLayout" Target="../diagrams/layout1.xml"/><Relationship Id="rId10" Type="http://schemas.openxmlformats.org/officeDocument/2006/relationships/hyperlink" Target="https://www.ncsl.org/health/direct-care-workers" TargetMode="External"/><Relationship Id="rId4" Type="http://schemas.openxmlformats.org/officeDocument/2006/relationships/diagramData" Target="../diagrams/data1.xml"/><Relationship Id="rId9" Type="http://schemas.openxmlformats.org/officeDocument/2006/relationships/hyperlink" Target="https://doi.org/10.1111/jppi.1246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995C721B-332F-3B56-8ED7-0D86FE2E5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39765" y="18016426"/>
            <a:ext cx="6427501" cy="6427501"/>
          </a:xfrm>
          <a:prstGeom prst="rect">
            <a:avLst/>
          </a:prstGeom>
        </p:spPr>
      </p:pic>
      <p:pic>
        <p:nvPicPr>
          <p:cNvPr id="31" name="Picture 30" descr="People First of NH logo, a shield with three stylized people on it, one who is in a wheelchair). The shield has white wings coming from the sides. ">
            <a:extLst>
              <a:ext uri="{FF2B5EF4-FFF2-40B4-BE49-F238E27FC236}">
                <a16:creationId xmlns:a16="http://schemas.microsoft.com/office/drawing/2014/main" id="{19B1A167-EB7D-5680-F454-8F04BEFFA045}"/>
              </a:ext>
            </a:extLst>
          </p:cNvPr>
          <p:cNvPicPr>
            <a:picLocks noChangeAspect="1"/>
          </p:cNvPicPr>
          <p:nvPr/>
        </p:nvPicPr>
        <p:blipFill>
          <a:blip r:embed="rId3"/>
          <a:stretch>
            <a:fillRect/>
          </a:stretch>
        </p:blipFill>
        <p:spPr>
          <a:xfrm>
            <a:off x="8951701" y="9633243"/>
            <a:ext cx="4738651" cy="3658177"/>
          </a:xfrm>
          <a:prstGeom prst="rect">
            <a:avLst/>
          </a:prstGeom>
        </p:spPr>
      </p:pic>
      <p:sp>
        <p:nvSpPr>
          <p:cNvPr id="2" name="Title 1">
            <a:extLst>
              <a:ext uri="{FF2B5EF4-FFF2-40B4-BE49-F238E27FC236}">
                <a16:creationId xmlns:a16="http://schemas.microsoft.com/office/drawing/2014/main" id="{54C10337-612C-50BC-08E5-02301FE0F567}"/>
              </a:ext>
            </a:extLst>
          </p:cNvPr>
          <p:cNvSpPr>
            <a:spLocks noGrp="1"/>
          </p:cNvSpPr>
          <p:nvPr>
            <p:ph type="title"/>
          </p:nvPr>
        </p:nvSpPr>
        <p:spPr/>
        <p:txBody>
          <a:bodyPr/>
          <a:lstStyle/>
          <a:p>
            <a:r>
              <a:rPr lang="en-US" dirty="0"/>
              <a:t>“Nothing About Us Without Us:” Self-Advocate Perspectives on Direct Care Services &amp; Advocacy   </a:t>
            </a:r>
          </a:p>
        </p:txBody>
      </p:sp>
      <p:sp>
        <p:nvSpPr>
          <p:cNvPr id="3" name="Text Placeholder 2">
            <a:extLst>
              <a:ext uri="{FF2B5EF4-FFF2-40B4-BE49-F238E27FC236}">
                <a16:creationId xmlns:a16="http://schemas.microsoft.com/office/drawing/2014/main" id="{0A2D28AE-43E6-396F-EC41-BC8A55D2C8DC}"/>
              </a:ext>
            </a:extLst>
          </p:cNvPr>
          <p:cNvSpPr>
            <a:spLocks noGrp="1"/>
          </p:cNvSpPr>
          <p:nvPr>
            <p:ph type="body" sz="quarter" idx="13"/>
          </p:nvPr>
        </p:nvSpPr>
        <p:spPr>
          <a:xfrm>
            <a:off x="979714" y="2782568"/>
            <a:ext cx="20103193" cy="666477"/>
          </a:xfrm>
        </p:spPr>
        <p:txBody>
          <a:bodyPr/>
          <a:lstStyle/>
          <a:p>
            <a:r>
              <a:rPr lang="en-US" dirty="0"/>
              <a:t>Zee Immele, MS, OTR/L, Occupational Therapy Trainee</a:t>
            </a:r>
          </a:p>
        </p:txBody>
      </p:sp>
      <p:sp>
        <p:nvSpPr>
          <p:cNvPr id="4" name="Text Placeholder 3">
            <a:extLst>
              <a:ext uri="{FF2B5EF4-FFF2-40B4-BE49-F238E27FC236}">
                <a16:creationId xmlns:a16="http://schemas.microsoft.com/office/drawing/2014/main" id="{63F568DC-CFB2-EBB5-0B3B-02AF2D4E6AA0}"/>
              </a:ext>
            </a:extLst>
          </p:cNvPr>
          <p:cNvSpPr>
            <a:spLocks noGrp="1"/>
          </p:cNvSpPr>
          <p:nvPr>
            <p:ph type="body" sz="quarter" idx="14"/>
          </p:nvPr>
        </p:nvSpPr>
        <p:spPr>
          <a:xfrm>
            <a:off x="966107" y="3744071"/>
            <a:ext cx="20103193" cy="666750"/>
          </a:xfrm>
        </p:spPr>
        <p:txBody>
          <a:bodyPr/>
          <a:lstStyle/>
          <a:p>
            <a:r>
              <a:rPr lang="en-US" dirty="0"/>
              <a:t>NH-ME LEND Institute on Disability, University of New Hampshire</a:t>
            </a:r>
          </a:p>
        </p:txBody>
      </p:sp>
      <p:sp>
        <p:nvSpPr>
          <p:cNvPr id="5" name="Text Placeholder 4">
            <a:extLst>
              <a:ext uri="{FF2B5EF4-FFF2-40B4-BE49-F238E27FC236}">
                <a16:creationId xmlns:a16="http://schemas.microsoft.com/office/drawing/2014/main" id="{D6DD30CC-4F62-9F00-8075-302F23871BE5}"/>
              </a:ext>
            </a:extLst>
          </p:cNvPr>
          <p:cNvSpPr>
            <a:spLocks noGrp="1"/>
          </p:cNvSpPr>
          <p:nvPr>
            <p:ph type="body" sz="quarter" idx="16"/>
          </p:nvPr>
        </p:nvSpPr>
        <p:spPr>
          <a:xfrm>
            <a:off x="669590" y="5032770"/>
            <a:ext cx="13500427" cy="831132"/>
          </a:xfrm>
        </p:spPr>
        <p:txBody>
          <a:bodyPr/>
          <a:lstStyle/>
          <a:p>
            <a:r>
              <a:rPr lang="en-US" sz="7290" b="0" dirty="0"/>
              <a:t>Background &amp; Rationale</a:t>
            </a:r>
          </a:p>
        </p:txBody>
      </p:sp>
      <p:sp>
        <p:nvSpPr>
          <p:cNvPr id="6" name="Text Placeholder 5">
            <a:extLst>
              <a:ext uri="{FF2B5EF4-FFF2-40B4-BE49-F238E27FC236}">
                <a16:creationId xmlns:a16="http://schemas.microsoft.com/office/drawing/2014/main" id="{7142E17C-B81E-3D01-4554-D05AD6B03732}"/>
              </a:ext>
            </a:extLst>
          </p:cNvPr>
          <p:cNvSpPr>
            <a:spLocks noGrp="1"/>
          </p:cNvSpPr>
          <p:nvPr>
            <p:ph type="body" sz="quarter" idx="17"/>
          </p:nvPr>
        </p:nvSpPr>
        <p:spPr>
          <a:xfrm>
            <a:off x="858370" y="11172141"/>
            <a:ext cx="7795199" cy="1006771"/>
          </a:xfrm>
          <a:ln>
            <a:noFill/>
          </a:ln>
        </p:spPr>
        <p:txBody>
          <a:bodyPr/>
          <a:lstStyle/>
          <a:p>
            <a:r>
              <a:rPr lang="en-US" sz="7290" b="0" dirty="0"/>
              <a:t>Project Overview</a:t>
            </a:r>
          </a:p>
        </p:txBody>
      </p:sp>
      <p:sp>
        <p:nvSpPr>
          <p:cNvPr id="7" name="Text Placeholder 6">
            <a:extLst>
              <a:ext uri="{FF2B5EF4-FFF2-40B4-BE49-F238E27FC236}">
                <a16:creationId xmlns:a16="http://schemas.microsoft.com/office/drawing/2014/main" id="{5B6D9542-EFF5-2F43-314F-821AFA4FC51E}"/>
              </a:ext>
            </a:extLst>
          </p:cNvPr>
          <p:cNvSpPr>
            <a:spLocks noGrp="1"/>
          </p:cNvSpPr>
          <p:nvPr>
            <p:ph type="body" sz="quarter" idx="18"/>
          </p:nvPr>
        </p:nvSpPr>
        <p:spPr>
          <a:xfrm>
            <a:off x="14981708" y="4907642"/>
            <a:ext cx="13705115" cy="817807"/>
          </a:xfrm>
        </p:spPr>
        <p:txBody>
          <a:bodyPr/>
          <a:lstStyle/>
          <a:p>
            <a:pPr algn="ctr"/>
            <a:r>
              <a:rPr lang="en-US" sz="7290" b="0" dirty="0"/>
              <a:t>Common Themes Identified by Adults with Disabilities about DCWs</a:t>
            </a:r>
          </a:p>
          <a:p>
            <a:pPr algn="ctr"/>
            <a:endParaRPr lang="en-US" sz="7290" b="0" dirty="0"/>
          </a:p>
        </p:txBody>
      </p:sp>
      <p:sp>
        <p:nvSpPr>
          <p:cNvPr id="8" name="Text Placeholder 7">
            <a:extLst>
              <a:ext uri="{FF2B5EF4-FFF2-40B4-BE49-F238E27FC236}">
                <a16:creationId xmlns:a16="http://schemas.microsoft.com/office/drawing/2014/main" id="{43178615-976C-F2C2-DFFA-EA73628EBF03}"/>
              </a:ext>
            </a:extLst>
          </p:cNvPr>
          <p:cNvSpPr>
            <a:spLocks noGrp="1"/>
          </p:cNvSpPr>
          <p:nvPr>
            <p:ph type="body" sz="quarter" idx="19"/>
          </p:nvPr>
        </p:nvSpPr>
        <p:spPr>
          <a:xfrm>
            <a:off x="29630103" y="10163966"/>
            <a:ext cx="7328263" cy="666750"/>
          </a:xfrm>
        </p:spPr>
        <p:txBody>
          <a:bodyPr/>
          <a:lstStyle/>
          <a:p>
            <a:r>
              <a:rPr lang="en-US" sz="7290" b="0" dirty="0"/>
              <a:t>Reflections</a:t>
            </a:r>
          </a:p>
        </p:txBody>
      </p:sp>
      <p:sp>
        <p:nvSpPr>
          <p:cNvPr id="10" name="Text Placeholder 9">
            <a:extLst>
              <a:ext uri="{FF2B5EF4-FFF2-40B4-BE49-F238E27FC236}">
                <a16:creationId xmlns:a16="http://schemas.microsoft.com/office/drawing/2014/main" id="{C5765D04-8ABA-E1DE-AC8C-FED2847F1D7E}"/>
              </a:ext>
            </a:extLst>
          </p:cNvPr>
          <p:cNvSpPr>
            <a:spLocks noGrp="1"/>
          </p:cNvSpPr>
          <p:nvPr>
            <p:ph type="body" sz="quarter" idx="21"/>
          </p:nvPr>
        </p:nvSpPr>
        <p:spPr>
          <a:xfrm>
            <a:off x="29600435" y="23634302"/>
            <a:ext cx="7328263" cy="666750"/>
          </a:xfrm>
        </p:spPr>
        <p:txBody>
          <a:bodyPr/>
          <a:lstStyle/>
          <a:p>
            <a:r>
              <a:rPr lang="en-US" b="0" dirty="0"/>
              <a:t>References</a:t>
            </a:r>
          </a:p>
        </p:txBody>
      </p:sp>
      <p:sp>
        <p:nvSpPr>
          <p:cNvPr id="11" name="Text Placeholder 10">
            <a:extLst>
              <a:ext uri="{FF2B5EF4-FFF2-40B4-BE49-F238E27FC236}">
                <a16:creationId xmlns:a16="http://schemas.microsoft.com/office/drawing/2014/main" id="{25DDE695-6418-9227-0095-4C35891A218A}"/>
              </a:ext>
            </a:extLst>
          </p:cNvPr>
          <p:cNvSpPr>
            <a:spLocks noGrp="1"/>
          </p:cNvSpPr>
          <p:nvPr>
            <p:ph type="body" sz="quarter" idx="22"/>
          </p:nvPr>
        </p:nvSpPr>
        <p:spPr>
          <a:xfrm>
            <a:off x="918701" y="6534384"/>
            <a:ext cx="13076464" cy="4574679"/>
          </a:xfrm>
        </p:spPr>
        <p:txBody>
          <a:bodyPr>
            <a:normAutofit/>
          </a:bodyPr>
          <a:lstStyle/>
          <a:p>
            <a:pPr marL="457200" indent="-457200">
              <a:spcBef>
                <a:spcPts val="400"/>
              </a:spcBef>
              <a:buFont typeface="Arial" panose="020B0604020202020204" pitchFamily="34" charset="0"/>
              <a:buChar char="•"/>
            </a:pPr>
            <a:r>
              <a:rPr lang="en-US" sz="3600" dirty="0"/>
              <a:t>Listening to people with disabilities helps create support systems that actually work</a:t>
            </a:r>
          </a:p>
          <a:p>
            <a:pPr marL="457200" indent="-457200">
              <a:spcBef>
                <a:spcPts val="400"/>
              </a:spcBef>
              <a:buFont typeface="Arial" panose="020B0604020202020204" pitchFamily="34" charset="0"/>
              <a:buChar char="•"/>
            </a:pPr>
            <a:r>
              <a:rPr lang="en-US" sz="3600" dirty="0"/>
              <a:t>Firsthand perspectives show what people truly need, want, and value in their daily lives</a:t>
            </a:r>
          </a:p>
          <a:p>
            <a:pPr marL="457200" indent="-457200">
              <a:spcBef>
                <a:spcPts val="400"/>
              </a:spcBef>
              <a:buFont typeface="Arial" panose="020B0604020202020204" pitchFamily="34" charset="0"/>
              <a:buChar char="•"/>
            </a:pPr>
            <a:r>
              <a:rPr lang="en-US" sz="3600" dirty="0"/>
              <a:t>Direct care workers (like personal care attendants and direct support professionals) play a key role in everyday life for adults with disabilities</a:t>
            </a:r>
          </a:p>
        </p:txBody>
      </p:sp>
      <p:sp>
        <p:nvSpPr>
          <p:cNvPr id="12" name="Text Placeholder 11">
            <a:extLst>
              <a:ext uri="{FF2B5EF4-FFF2-40B4-BE49-F238E27FC236}">
                <a16:creationId xmlns:a16="http://schemas.microsoft.com/office/drawing/2014/main" id="{CB359A8B-E84B-2CF4-DCD1-7D5AC7423250}"/>
              </a:ext>
            </a:extLst>
          </p:cNvPr>
          <p:cNvSpPr>
            <a:spLocks noGrp="1"/>
          </p:cNvSpPr>
          <p:nvPr>
            <p:ph type="body" sz="quarter" idx="23"/>
          </p:nvPr>
        </p:nvSpPr>
        <p:spPr>
          <a:xfrm>
            <a:off x="29715284" y="11223363"/>
            <a:ext cx="13076464" cy="8887179"/>
          </a:xfrm>
        </p:spPr>
        <p:txBody>
          <a:bodyPr>
            <a:normAutofit/>
          </a:bodyPr>
          <a:lstStyle/>
          <a:p>
            <a:pPr marL="457200" indent="-457200">
              <a:spcBef>
                <a:spcPts val="0"/>
              </a:spcBef>
              <a:buFont typeface="Arial" panose="020B0604020202020204" pitchFamily="34" charset="0"/>
              <a:buChar char="•"/>
            </a:pPr>
            <a:r>
              <a:rPr lang="en-US" sz="3600" dirty="0"/>
              <a:t>This project showcased the power in centering lived experience</a:t>
            </a:r>
          </a:p>
          <a:p>
            <a:pPr marL="457200" indent="-457200">
              <a:spcBef>
                <a:spcPts val="0"/>
              </a:spcBef>
              <a:buFont typeface="Arial" panose="020B0604020202020204" pitchFamily="34" charset="0"/>
              <a:buChar char="•"/>
            </a:pPr>
            <a:r>
              <a:rPr lang="en-US" sz="3600" dirty="0"/>
              <a:t>Collaboration is essential to improving direct care systems</a:t>
            </a:r>
          </a:p>
          <a:p>
            <a:pPr marL="457200" indent="-457200">
              <a:spcBef>
                <a:spcPts val="0"/>
              </a:spcBef>
              <a:buFont typeface="Arial" panose="020B0604020202020204" pitchFamily="34" charset="0"/>
              <a:buChar char="•"/>
            </a:pPr>
            <a:r>
              <a:rPr lang="en-US" sz="3600" dirty="0"/>
              <a:t>Self-advocacy plays a huge role in</a:t>
            </a:r>
          </a:p>
          <a:p>
            <a:pPr marL="2965033" lvl="1" indent="-457200">
              <a:spcBef>
                <a:spcPts val="0"/>
              </a:spcBef>
            </a:pPr>
            <a:r>
              <a:rPr lang="en-US" sz="3600" dirty="0"/>
              <a:t>Shaping services and supports</a:t>
            </a:r>
          </a:p>
          <a:p>
            <a:pPr marL="2965033" lvl="1" indent="-457200">
              <a:spcBef>
                <a:spcPts val="0"/>
              </a:spcBef>
            </a:pPr>
            <a:r>
              <a:rPr lang="en-US" sz="3600" dirty="0"/>
              <a:t>Improving systems</a:t>
            </a:r>
          </a:p>
          <a:p>
            <a:pPr marL="2965033" lvl="1" indent="-457200">
              <a:spcBef>
                <a:spcPts val="0"/>
              </a:spcBef>
            </a:pPr>
            <a:r>
              <a:rPr lang="en-US" sz="3600" dirty="0"/>
              <a:t>Changing how people understand disability</a:t>
            </a:r>
          </a:p>
          <a:p>
            <a:pPr>
              <a:spcBef>
                <a:spcPts val="0"/>
              </a:spcBef>
            </a:pPr>
            <a:r>
              <a:rPr lang="en-US" sz="3600" dirty="0"/>
              <a:t>What surprised me the most:</a:t>
            </a:r>
          </a:p>
          <a:p>
            <a:pPr marL="457200" indent="-457200">
              <a:spcBef>
                <a:spcPts val="0"/>
              </a:spcBef>
              <a:buFont typeface="Arial" panose="020B0604020202020204" pitchFamily="34" charset="0"/>
              <a:buChar char="•"/>
            </a:pPr>
            <a:r>
              <a:rPr lang="en-US" sz="3600" dirty="0"/>
              <a:t>The vital importance of self-advocacy </a:t>
            </a:r>
          </a:p>
          <a:p>
            <a:pPr marL="457200" indent="-457200">
              <a:spcBef>
                <a:spcPts val="0"/>
              </a:spcBef>
              <a:buFont typeface="Arial" panose="020B0604020202020204" pitchFamily="34" charset="0"/>
              <a:buChar char="•"/>
            </a:pPr>
            <a:r>
              <a:rPr lang="en-US" sz="3600" dirty="0"/>
              <a:t>The power of being an expert on your own needs</a:t>
            </a:r>
          </a:p>
          <a:p>
            <a:pPr marL="457200" indent="-457200">
              <a:spcBef>
                <a:spcPts val="0"/>
              </a:spcBef>
              <a:buFont typeface="Arial" panose="020B0604020202020204" pitchFamily="34" charset="0"/>
              <a:buChar char="•"/>
            </a:pPr>
            <a:r>
              <a:rPr lang="en-US" sz="3600" dirty="0"/>
              <a:t>The strength that comes from community and shared experiences</a:t>
            </a:r>
          </a:p>
          <a:p>
            <a:pPr marL="457200" indent="-457200">
              <a:spcBef>
                <a:spcPts val="0"/>
              </a:spcBef>
              <a:buFont typeface="Arial" panose="020B0604020202020204" pitchFamily="34" charset="0"/>
              <a:buChar char="•"/>
            </a:pPr>
            <a:endParaRPr lang="en-US" sz="3600" dirty="0"/>
          </a:p>
        </p:txBody>
      </p:sp>
      <p:graphicFrame>
        <p:nvGraphicFramePr>
          <p:cNvPr id="26" name="SmartArt Placeholder 25" descr="Graphic with axis lines like a graph with one large colored box in each quadrant. The boxes say self-advocacy, vulnerability, community, and independence&#10;">
            <a:extLst>
              <a:ext uri="{FF2B5EF4-FFF2-40B4-BE49-F238E27FC236}">
                <a16:creationId xmlns:a16="http://schemas.microsoft.com/office/drawing/2014/main" id="{0E3C4A56-F8C2-1F0A-45E6-1CDAB3591F83}"/>
              </a:ext>
            </a:extLst>
          </p:cNvPr>
          <p:cNvGraphicFramePr>
            <a:graphicFrameLocks noGrp="1"/>
          </p:cNvGraphicFramePr>
          <p:nvPr>
            <p:ph type="dgm" sz="quarter" idx="25"/>
            <p:extLst>
              <p:ext uri="{D42A27DB-BD31-4B8C-83A1-F6EECF244321}">
                <p14:modId xmlns:p14="http://schemas.microsoft.com/office/powerpoint/2010/main" val="4059283041"/>
              </p:ext>
            </p:extLst>
          </p:nvPr>
        </p:nvGraphicFramePr>
        <p:xfrm>
          <a:off x="14556803" y="8357360"/>
          <a:ext cx="13892620" cy="88871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Text Placeholder 16">
            <a:extLst>
              <a:ext uri="{FF2B5EF4-FFF2-40B4-BE49-F238E27FC236}">
                <a16:creationId xmlns:a16="http://schemas.microsoft.com/office/drawing/2014/main" id="{A954DD96-06F7-0C7C-E26A-15FE5F300E9A}"/>
              </a:ext>
            </a:extLst>
          </p:cNvPr>
          <p:cNvSpPr>
            <a:spLocks noGrp="1"/>
          </p:cNvSpPr>
          <p:nvPr>
            <p:ph type="body" sz="quarter" idx="29"/>
          </p:nvPr>
        </p:nvSpPr>
        <p:spPr>
          <a:xfrm>
            <a:off x="29600435" y="24461752"/>
            <a:ext cx="13076464" cy="5977063"/>
          </a:xfrm>
        </p:spPr>
        <p:txBody>
          <a:bodyPr>
            <a:normAutofit lnSpcReduction="10000"/>
          </a:bodyPr>
          <a:lstStyle/>
          <a:p>
            <a:r>
              <a:rPr lang="en-US" dirty="0" err="1"/>
              <a:t>Mumbardó</a:t>
            </a:r>
            <a:r>
              <a:rPr lang="en-US" dirty="0"/>
              <a:t>‐Adam, C., Vicente, E., &amp; Balboni, G. (2024). Self‐determination and quality of life of people with intellectual and developmental disabilities: Past, present, and future of close research paths. </a:t>
            </a:r>
            <a:r>
              <a:rPr lang="en-US" i="1" dirty="0"/>
              <a:t>Journal of Policy and Practice in Intellectual Disabilities</a:t>
            </a:r>
            <a:r>
              <a:rPr lang="en-US" dirty="0"/>
              <a:t>, </a:t>
            </a:r>
            <a:r>
              <a:rPr lang="en-US" i="1" dirty="0"/>
              <a:t>21</a:t>
            </a:r>
            <a:r>
              <a:rPr lang="en-US" dirty="0"/>
              <a:t>(1), </a:t>
            </a:r>
            <a:r>
              <a:rPr lang="en-US" dirty="0">
                <a:hlinkClick r:id="rId9"/>
              </a:rPr>
              <a:t>https://doi.org/10.1111/jppi.12460</a:t>
            </a:r>
            <a:endParaRPr lang="en-US" dirty="0"/>
          </a:p>
          <a:p>
            <a:r>
              <a:rPr lang="en-US" dirty="0"/>
              <a:t>National Conference of State Legislatures. (2025). </a:t>
            </a:r>
            <a:r>
              <a:rPr lang="en-US" i="1" dirty="0"/>
              <a:t>Direct care workers</a:t>
            </a:r>
            <a:r>
              <a:rPr lang="en-US" dirty="0"/>
              <a:t>. </a:t>
            </a:r>
            <a:r>
              <a:rPr lang="en-US" dirty="0">
                <a:hlinkClick r:id="rId10"/>
              </a:rPr>
              <a:t>https://www.ncsl.org/health/direct-care-workers</a:t>
            </a:r>
            <a:endParaRPr lang="en-US" dirty="0"/>
          </a:p>
          <a:p>
            <a:r>
              <a:rPr lang="en-US" dirty="0"/>
              <a:t>Scales, K. (2021). It is time to resolve the direct care workforce crisis in long-term care. </a:t>
            </a:r>
            <a:r>
              <a:rPr lang="en-US" i="1" dirty="0"/>
              <a:t>The Gerontologist</a:t>
            </a:r>
            <a:r>
              <a:rPr lang="en-US" dirty="0"/>
              <a:t>, </a:t>
            </a:r>
            <a:r>
              <a:rPr lang="en-US" i="1" dirty="0"/>
              <a:t>61</a:t>
            </a:r>
            <a:r>
              <a:rPr lang="en-US" dirty="0"/>
              <a:t>(4), 497-504. </a:t>
            </a:r>
            <a:r>
              <a:rPr lang="en-US" dirty="0">
                <a:hlinkClick r:id="rId11"/>
              </a:rPr>
              <a:t>https://doi.org/10.1093/geront/gnaa116</a:t>
            </a:r>
            <a:r>
              <a:rPr lang="en-US" dirty="0"/>
              <a:t> </a:t>
            </a:r>
          </a:p>
        </p:txBody>
      </p:sp>
      <p:sp>
        <p:nvSpPr>
          <p:cNvPr id="20" name="Text Placeholder 19">
            <a:extLst>
              <a:ext uri="{FF2B5EF4-FFF2-40B4-BE49-F238E27FC236}">
                <a16:creationId xmlns:a16="http://schemas.microsoft.com/office/drawing/2014/main" id="{7380D399-06C8-A873-C41F-7A5A7A685353}"/>
              </a:ext>
            </a:extLst>
          </p:cNvPr>
          <p:cNvSpPr>
            <a:spLocks noGrp="1"/>
          </p:cNvSpPr>
          <p:nvPr>
            <p:ph type="body" sz="quarter" idx="32"/>
          </p:nvPr>
        </p:nvSpPr>
        <p:spPr>
          <a:xfrm>
            <a:off x="1351734" y="22036395"/>
            <a:ext cx="7328263" cy="666750"/>
          </a:xfrm>
        </p:spPr>
        <p:txBody>
          <a:bodyPr/>
          <a:lstStyle/>
          <a:p>
            <a:r>
              <a:rPr lang="en-US" b="1" dirty="0"/>
              <a:t>Self-Advocacy</a:t>
            </a:r>
          </a:p>
        </p:txBody>
      </p:sp>
      <p:sp>
        <p:nvSpPr>
          <p:cNvPr id="25" name="Text Placeholder 19">
            <a:extLst>
              <a:ext uri="{FF2B5EF4-FFF2-40B4-BE49-F238E27FC236}">
                <a16:creationId xmlns:a16="http://schemas.microsoft.com/office/drawing/2014/main" id="{273D493B-D2FB-F8B3-EB24-ED93D8847FD0}"/>
              </a:ext>
            </a:extLst>
          </p:cNvPr>
          <p:cNvSpPr txBox="1">
            <a:spLocks/>
          </p:cNvSpPr>
          <p:nvPr/>
        </p:nvSpPr>
        <p:spPr>
          <a:xfrm>
            <a:off x="1232328" y="24818551"/>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771" b="0" kern="1200" cap="small" baseline="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b="1" dirty="0"/>
              <a:t>Direct Care Workers (DCWs)</a:t>
            </a:r>
          </a:p>
        </p:txBody>
      </p:sp>
      <p:sp>
        <p:nvSpPr>
          <p:cNvPr id="29" name="TextBox 28">
            <a:extLst>
              <a:ext uri="{FF2B5EF4-FFF2-40B4-BE49-F238E27FC236}">
                <a16:creationId xmlns:a16="http://schemas.microsoft.com/office/drawing/2014/main" id="{8EBEB4A9-8C46-0099-CEAE-AA38E827A2BD}"/>
              </a:ext>
            </a:extLst>
          </p:cNvPr>
          <p:cNvSpPr txBox="1"/>
          <p:nvPr/>
        </p:nvSpPr>
        <p:spPr>
          <a:xfrm>
            <a:off x="15131662" y="17515532"/>
            <a:ext cx="13555161" cy="3455561"/>
          </a:xfrm>
          <a:prstGeom prst="rect">
            <a:avLst/>
          </a:prstGeom>
          <a:solidFill>
            <a:srgbClr val="A9D18E"/>
          </a:solidFill>
        </p:spPr>
        <p:txBody>
          <a:bodyPr wrap="square" rtlCol="0">
            <a:spAutoFit/>
          </a:bodyPr>
          <a:lstStyle/>
          <a:p>
            <a:r>
              <a:rPr lang="en-US" dirty="0"/>
              <a:t>“The best support I get is that I’m treated like an adult who has skills, hopes, and plans.”</a:t>
            </a:r>
          </a:p>
        </p:txBody>
      </p:sp>
      <p:sp>
        <p:nvSpPr>
          <p:cNvPr id="13" name="Text Placeholder 10">
            <a:extLst>
              <a:ext uri="{FF2B5EF4-FFF2-40B4-BE49-F238E27FC236}">
                <a16:creationId xmlns:a16="http://schemas.microsoft.com/office/drawing/2014/main" id="{79CBC8DB-52B3-8995-C8B2-3A4C5AF8C0B9}"/>
              </a:ext>
            </a:extLst>
          </p:cNvPr>
          <p:cNvSpPr txBox="1">
            <a:spLocks/>
          </p:cNvSpPr>
          <p:nvPr/>
        </p:nvSpPr>
        <p:spPr>
          <a:xfrm>
            <a:off x="15430362" y="8761402"/>
            <a:ext cx="13076464" cy="5205290"/>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15" name="Text Placeholder 18">
            <a:extLst>
              <a:ext uri="{FF2B5EF4-FFF2-40B4-BE49-F238E27FC236}">
                <a16:creationId xmlns:a16="http://schemas.microsoft.com/office/drawing/2014/main" id="{50F49289-00EB-1FDE-BB4C-03C7BA53C66A}"/>
              </a:ext>
            </a:extLst>
          </p:cNvPr>
          <p:cNvSpPr txBox="1">
            <a:spLocks/>
          </p:cNvSpPr>
          <p:nvPr/>
        </p:nvSpPr>
        <p:spPr>
          <a:xfrm>
            <a:off x="1274918" y="12673570"/>
            <a:ext cx="13076464" cy="3315168"/>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457200" indent="-457200">
              <a:spcBef>
                <a:spcPts val="0"/>
              </a:spcBef>
            </a:pPr>
            <a:r>
              <a:rPr lang="en-US" sz="3600" dirty="0"/>
              <a:t>In partnership with People First, </a:t>
            </a:r>
          </a:p>
          <a:p>
            <a:pPr marL="457200" indent="-457200">
              <a:spcBef>
                <a:spcPts val="0"/>
              </a:spcBef>
            </a:pPr>
            <a:r>
              <a:rPr lang="en-US" sz="3600" dirty="0"/>
              <a:t>a self-advocacy organization led by </a:t>
            </a:r>
          </a:p>
          <a:p>
            <a:pPr marL="457200" indent="-457200">
              <a:spcBef>
                <a:spcPts val="0"/>
              </a:spcBef>
            </a:pPr>
            <a:r>
              <a:rPr lang="en-US" sz="3600" dirty="0"/>
              <a:t>adults with disabilities and SALT, the </a:t>
            </a:r>
          </a:p>
          <a:p>
            <a:pPr marL="457200" indent="-457200">
              <a:spcBef>
                <a:spcPts val="0"/>
              </a:spcBef>
            </a:pPr>
            <a:r>
              <a:rPr lang="en-US" sz="3600" dirty="0"/>
              <a:t>Self Advocacy Leadership Team :</a:t>
            </a:r>
          </a:p>
          <a:p>
            <a:pPr marL="457200" indent="-457200">
              <a:spcBef>
                <a:spcPts val="0"/>
              </a:spcBef>
            </a:pPr>
            <a:endParaRPr lang="en-US" sz="3600" dirty="0"/>
          </a:p>
          <a:p>
            <a:pPr marL="457200" indent="-457200">
              <a:spcBef>
                <a:spcPts val="0"/>
              </a:spcBef>
            </a:pPr>
            <a:r>
              <a:rPr lang="en-US" sz="3600" dirty="0"/>
              <a:t>Goal: Improve overall outreach and education, as well as increase awareness about direct care support</a:t>
            </a:r>
          </a:p>
        </p:txBody>
      </p:sp>
      <p:sp>
        <p:nvSpPr>
          <p:cNvPr id="16" name="Text Placeholder 18">
            <a:extLst>
              <a:ext uri="{FF2B5EF4-FFF2-40B4-BE49-F238E27FC236}">
                <a16:creationId xmlns:a16="http://schemas.microsoft.com/office/drawing/2014/main" id="{C1BAEFD9-36C1-55F5-F229-643C0727AB8D}"/>
              </a:ext>
            </a:extLst>
          </p:cNvPr>
          <p:cNvSpPr txBox="1">
            <a:spLocks/>
          </p:cNvSpPr>
          <p:nvPr/>
        </p:nvSpPr>
        <p:spPr>
          <a:xfrm>
            <a:off x="1257504" y="16936199"/>
            <a:ext cx="13076464" cy="3980957"/>
          </a:xfrm>
          <a:prstGeom prst="rect">
            <a:avLst/>
          </a:prstGeom>
        </p:spPr>
        <p:txBody>
          <a:bodyPr vert="horz" lIns="106674" tIns="53337" rIns="106674" bIns="53337" rtlCol="0">
            <a:norm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spcBef>
                <a:spcPts val="0"/>
              </a:spcBef>
            </a:pPr>
            <a:r>
              <a:rPr lang="en-US" sz="3600" dirty="0"/>
              <a:t>Together, we:</a:t>
            </a:r>
          </a:p>
          <a:p>
            <a:pPr marL="457200" indent="-457200">
              <a:spcBef>
                <a:spcPts val="0"/>
              </a:spcBef>
              <a:buFont typeface="Arial" panose="020B0604020202020204" pitchFamily="34" charset="0"/>
              <a:buChar char="•"/>
            </a:pPr>
            <a:r>
              <a:rPr lang="en-US" sz="3600" dirty="0"/>
              <a:t>Conducted interviews with adults with disabilities</a:t>
            </a:r>
          </a:p>
          <a:p>
            <a:pPr marL="457200" indent="-457200">
              <a:spcBef>
                <a:spcPts val="0"/>
              </a:spcBef>
              <a:buFont typeface="Arial" panose="020B0604020202020204" pitchFamily="34" charset="0"/>
              <a:buChar char="•"/>
            </a:pPr>
            <a:r>
              <a:rPr lang="en-US" sz="3600" dirty="0"/>
              <a:t>Identified strategies to improve outreach and engagement</a:t>
            </a:r>
          </a:p>
          <a:p>
            <a:pPr marL="457200" indent="-457200">
              <a:spcBef>
                <a:spcPts val="0"/>
              </a:spcBef>
              <a:buFont typeface="Arial" panose="020B0604020202020204" pitchFamily="34" charset="0"/>
              <a:buChar char="•"/>
            </a:pPr>
            <a:r>
              <a:rPr lang="en-US" sz="3600" dirty="0"/>
              <a:t>Elevated lived experiences through storytelling</a:t>
            </a:r>
          </a:p>
          <a:p>
            <a:pPr marL="457200" indent="-457200">
              <a:spcBef>
                <a:spcPts val="0"/>
              </a:spcBef>
              <a:buFont typeface="Arial" panose="020B0604020202020204" pitchFamily="34" charset="0"/>
              <a:buChar char="•"/>
            </a:pPr>
            <a:r>
              <a:rPr lang="en-US" sz="3600" dirty="0"/>
              <a:t>Updated the organization’s website for accessibility and inclusion</a:t>
            </a:r>
          </a:p>
          <a:p>
            <a:pPr marL="457200" indent="-457200">
              <a:spcBef>
                <a:spcPts val="0"/>
              </a:spcBef>
              <a:buFont typeface="Arial" panose="020B0604020202020204" pitchFamily="34" charset="0"/>
              <a:buChar char="•"/>
            </a:pPr>
            <a:r>
              <a:rPr lang="en-US" sz="3600" dirty="0"/>
              <a:t>Expanded educational resources and social media presence</a:t>
            </a:r>
          </a:p>
        </p:txBody>
      </p:sp>
      <p:sp>
        <p:nvSpPr>
          <p:cNvPr id="28" name="Text Placeholder 20">
            <a:extLst>
              <a:ext uri="{FF2B5EF4-FFF2-40B4-BE49-F238E27FC236}">
                <a16:creationId xmlns:a16="http://schemas.microsoft.com/office/drawing/2014/main" id="{40E51557-6A82-FC9D-9273-78283ED5C565}"/>
              </a:ext>
            </a:extLst>
          </p:cNvPr>
          <p:cNvSpPr txBox="1">
            <a:spLocks/>
          </p:cNvSpPr>
          <p:nvPr/>
        </p:nvSpPr>
        <p:spPr>
          <a:xfrm>
            <a:off x="1232328" y="22653558"/>
            <a:ext cx="13161645" cy="3853764"/>
          </a:xfrm>
          <a:prstGeom prst="rect">
            <a:avLst/>
          </a:prstGeom>
        </p:spPr>
        <p:txBody>
          <a:bodyPr vert="horz" lIns="106674" tIns="53337" rIns="106674" bIns="53337" rtlCol="0">
            <a:norm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3600" dirty="0"/>
              <a:t>Research shows self-advocacy is linked to</a:t>
            </a:r>
          </a:p>
          <a:p>
            <a:pPr>
              <a:spcBef>
                <a:spcPts val="0"/>
              </a:spcBef>
            </a:pPr>
            <a:r>
              <a:rPr lang="en-US" sz="3600" dirty="0"/>
              <a:t>Better quality of life</a:t>
            </a:r>
          </a:p>
          <a:p>
            <a:pPr>
              <a:spcBef>
                <a:spcPts val="0"/>
              </a:spcBef>
            </a:pPr>
            <a:r>
              <a:rPr lang="en-US" sz="3600" dirty="0"/>
              <a:t>More independence </a:t>
            </a:r>
          </a:p>
          <a:p>
            <a:pPr>
              <a:spcBef>
                <a:spcPts val="0"/>
              </a:spcBef>
            </a:pPr>
            <a:r>
              <a:rPr lang="en-US" sz="3600" dirty="0"/>
              <a:t>Greater community involvement</a:t>
            </a:r>
          </a:p>
        </p:txBody>
      </p:sp>
      <p:sp>
        <p:nvSpPr>
          <p:cNvPr id="36" name="Text Placeholder 20">
            <a:extLst>
              <a:ext uri="{FF2B5EF4-FFF2-40B4-BE49-F238E27FC236}">
                <a16:creationId xmlns:a16="http://schemas.microsoft.com/office/drawing/2014/main" id="{C85438B3-A0B1-8DA8-AC57-4544D9A6AE49}"/>
              </a:ext>
            </a:extLst>
          </p:cNvPr>
          <p:cNvSpPr txBox="1">
            <a:spLocks/>
          </p:cNvSpPr>
          <p:nvPr/>
        </p:nvSpPr>
        <p:spPr>
          <a:xfrm>
            <a:off x="1232328" y="25495210"/>
            <a:ext cx="13381878" cy="5050031"/>
          </a:xfrm>
          <a:prstGeom prst="rect">
            <a:avLst/>
          </a:prstGeom>
        </p:spPr>
        <p:txBody>
          <a:bodyPr vert="horz" lIns="106674" tIns="53337" rIns="106674" bIns="53337" rtlCol="0">
            <a:no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3600" dirty="0"/>
              <a:t>DCWs help adults with disabilities</a:t>
            </a:r>
          </a:p>
          <a:p>
            <a:pPr>
              <a:spcBef>
                <a:spcPts val="0"/>
              </a:spcBef>
            </a:pPr>
            <a:r>
              <a:rPr lang="en-US" sz="3600" dirty="0"/>
              <a:t>Stay in their homes</a:t>
            </a:r>
          </a:p>
          <a:p>
            <a:pPr>
              <a:spcBef>
                <a:spcPts val="0"/>
              </a:spcBef>
            </a:pPr>
            <a:r>
              <a:rPr lang="en-US" sz="3600" dirty="0"/>
              <a:t>Be part of their communities</a:t>
            </a:r>
          </a:p>
          <a:p>
            <a:pPr>
              <a:spcBef>
                <a:spcPts val="0"/>
              </a:spcBef>
            </a:pPr>
            <a:r>
              <a:rPr lang="en-US" sz="3600" dirty="0"/>
              <a:t>Manage daily life</a:t>
            </a:r>
          </a:p>
          <a:p>
            <a:pPr marL="0" indent="0">
              <a:spcBef>
                <a:spcPts val="0"/>
              </a:spcBef>
              <a:buNone/>
            </a:pPr>
            <a:endParaRPr lang="en-US" sz="600" dirty="0"/>
          </a:p>
          <a:p>
            <a:pPr marL="0" indent="0">
              <a:spcBef>
                <a:spcPts val="0"/>
              </a:spcBef>
              <a:buNone/>
            </a:pPr>
            <a:r>
              <a:rPr lang="en-US" sz="3600" dirty="0"/>
              <a:t>Current workforce challenges, including not enough DCWs and high turnover can lead to</a:t>
            </a:r>
          </a:p>
          <a:p>
            <a:pPr>
              <a:spcBef>
                <a:spcPts val="0"/>
              </a:spcBef>
            </a:pPr>
            <a:r>
              <a:rPr lang="en-US" sz="3600" dirty="0"/>
              <a:t>Disruptions in care</a:t>
            </a:r>
          </a:p>
          <a:p>
            <a:pPr>
              <a:spcBef>
                <a:spcPts val="0"/>
              </a:spcBef>
            </a:pPr>
            <a:r>
              <a:rPr lang="en-US" sz="3600" dirty="0"/>
              <a:t>Fewer choices for individuals</a:t>
            </a:r>
          </a:p>
          <a:p>
            <a:pPr>
              <a:spcBef>
                <a:spcPts val="0"/>
              </a:spcBef>
            </a:pPr>
            <a:r>
              <a:rPr lang="en-US" sz="3600" dirty="0"/>
              <a:t>Barriers to living independently in the community</a:t>
            </a:r>
          </a:p>
          <a:p>
            <a:pPr>
              <a:spcBef>
                <a:spcPts val="0"/>
              </a:spcBef>
            </a:pPr>
            <a:endParaRPr lang="en-US" sz="3600" dirty="0"/>
          </a:p>
        </p:txBody>
      </p:sp>
      <p:sp>
        <p:nvSpPr>
          <p:cNvPr id="37" name="TextBox 36">
            <a:extLst>
              <a:ext uri="{FF2B5EF4-FFF2-40B4-BE49-F238E27FC236}">
                <a16:creationId xmlns:a16="http://schemas.microsoft.com/office/drawing/2014/main" id="{AF95F440-3421-373E-D91D-88E7BA6684F1}"/>
              </a:ext>
            </a:extLst>
          </p:cNvPr>
          <p:cNvSpPr txBox="1"/>
          <p:nvPr/>
        </p:nvSpPr>
        <p:spPr>
          <a:xfrm>
            <a:off x="966107" y="20962753"/>
            <a:ext cx="11995645" cy="1213409"/>
          </a:xfrm>
          <a:prstGeom prst="rect">
            <a:avLst/>
          </a:prstGeom>
          <a:noFill/>
        </p:spPr>
        <p:txBody>
          <a:bodyPr wrap="square" rtlCol="0">
            <a:spAutoFit/>
          </a:bodyPr>
          <a:lstStyle/>
          <a:p>
            <a:r>
              <a:rPr lang="en-US" dirty="0">
                <a:latin typeface="+mj-lt"/>
              </a:rPr>
              <a:t>Main Areas of Learning</a:t>
            </a:r>
          </a:p>
        </p:txBody>
      </p:sp>
      <p:sp>
        <p:nvSpPr>
          <p:cNvPr id="40" name="Text Placeholder 20">
            <a:extLst>
              <a:ext uri="{FF2B5EF4-FFF2-40B4-BE49-F238E27FC236}">
                <a16:creationId xmlns:a16="http://schemas.microsoft.com/office/drawing/2014/main" id="{32CB3FB9-9BBC-C6F0-7C22-C17DCEC13FA1}"/>
              </a:ext>
            </a:extLst>
          </p:cNvPr>
          <p:cNvSpPr txBox="1">
            <a:spLocks/>
          </p:cNvSpPr>
          <p:nvPr/>
        </p:nvSpPr>
        <p:spPr>
          <a:xfrm>
            <a:off x="15377240" y="21204376"/>
            <a:ext cx="13161645" cy="3455561"/>
          </a:xfrm>
          <a:prstGeom prst="rect">
            <a:avLst/>
          </a:prstGeom>
        </p:spPr>
        <p:txBody>
          <a:bodyPr vert="horz" lIns="106674" tIns="53337" rIns="106674" bIns="53337" rtlCol="0">
            <a:no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3600" dirty="0"/>
              <a:t>Interviews highlighted that DCWs are critical for adults with disability in being able to maintain independence and be a part of the community.  Based on these interviews I created a resource to:</a:t>
            </a:r>
          </a:p>
          <a:p>
            <a:pPr>
              <a:spcBef>
                <a:spcPts val="0"/>
              </a:spcBef>
            </a:pPr>
            <a:r>
              <a:rPr lang="en-US" sz="3600" dirty="0"/>
              <a:t>Share these real-life experiences</a:t>
            </a:r>
          </a:p>
          <a:p>
            <a:pPr>
              <a:spcBef>
                <a:spcPts val="0"/>
              </a:spcBef>
            </a:pPr>
            <a:r>
              <a:rPr lang="en-US" sz="3600" dirty="0"/>
              <a:t>Help adults with disabilities tell their stories</a:t>
            </a:r>
          </a:p>
          <a:p>
            <a:pPr>
              <a:spcBef>
                <a:spcPts val="0"/>
              </a:spcBef>
            </a:pPr>
            <a:r>
              <a:rPr lang="en-US" sz="3600" dirty="0"/>
              <a:t>Support stronger self-advocacy</a:t>
            </a:r>
          </a:p>
          <a:p>
            <a:pPr marL="0" indent="0">
              <a:spcBef>
                <a:spcPts val="0"/>
              </a:spcBef>
              <a:buNone/>
            </a:pPr>
            <a:endParaRPr lang="en-US" sz="3600" dirty="0"/>
          </a:p>
          <a:p>
            <a:pPr marL="0" indent="0">
              <a:spcBef>
                <a:spcPts val="0"/>
              </a:spcBef>
              <a:buFont typeface="Arial" panose="020B0604020202020204" pitchFamily="34" charset="0"/>
              <a:buNone/>
            </a:pPr>
            <a:endParaRPr lang="en-US" sz="3600" dirty="0"/>
          </a:p>
        </p:txBody>
      </p:sp>
      <p:sp>
        <p:nvSpPr>
          <p:cNvPr id="41" name="Text Placeholder 20">
            <a:extLst>
              <a:ext uri="{FF2B5EF4-FFF2-40B4-BE49-F238E27FC236}">
                <a16:creationId xmlns:a16="http://schemas.microsoft.com/office/drawing/2014/main" id="{949AA0C8-8E2F-178E-3698-BB6291AC94AF}"/>
              </a:ext>
            </a:extLst>
          </p:cNvPr>
          <p:cNvSpPr txBox="1">
            <a:spLocks/>
          </p:cNvSpPr>
          <p:nvPr/>
        </p:nvSpPr>
        <p:spPr>
          <a:xfrm>
            <a:off x="15341337" y="24707502"/>
            <a:ext cx="13783150" cy="6020650"/>
          </a:xfrm>
          <a:prstGeom prst="rect">
            <a:avLst/>
          </a:prstGeom>
        </p:spPr>
        <p:txBody>
          <a:bodyPr vert="horz" lIns="106674" tIns="53337" rIns="106674" bIns="53337" rtlCol="0">
            <a:normAutofit lnSpcReduction="10000"/>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en-US" sz="3600" dirty="0"/>
          </a:p>
          <a:p>
            <a:pPr marL="0" indent="0">
              <a:spcBef>
                <a:spcPts val="0"/>
              </a:spcBef>
              <a:buFont typeface="Arial" panose="020B0604020202020204" pitchFamily="34" charset="0"/>
              <a:buNone/>
            </a:pPr>
            <a:r>
              <a:rPr lang="en-US" sz="3600" dirty="0"/>
              <a:t>Interviewees spoke about</a:t>
            </a:r>
          </a:p>
          <a:p>
            <a:pPr marL="0" indent="0">
              <a:spcBef>
                <a:spcPts val="0"/>
              </a:spcBef>
              <a:buFont typeface="Arial" panose="020B0604020202020204" pitchFamily="34" charset="0"/>
              <a:buNone/>
            </a:pPr>
            <a:r>
              <a:rPr lang="en-US" sz="3600" b="1" dirty="0"/>
              <a:t>Self-advocacy</a:t>
            </a:r>
          </a:p>
          <a:p>
            <a:pPr>
              <a:spcBef>
                <a:spcPts val="0"/>
              </a:spcBef>
            </a:pPr>
            <a:r>
              <a:rPr lang="en-US" sz="3600" dirty="0"/>
              <a:t>“Don’t settle for just okay”</a:t>
            </a:r>
          </a:p>
          <a:p>
            <a:pPr>
              <a:spcBef>
                <a:spcPts val="0"/>
              </a:spcBef>
            </a:pPr>
            <a:r>
              <a:rPr lang="en-US" sz="3600" dirty="0"/>
              <a:t>“Be an expert on yourself.”</a:t>
            </a:r>
          </a:p>
          <a:p>
            <a:pPr>
              <a:spcBef>
                <a:spcPts val="0"/>
              </a:spcBef>
            </a:pPr>
            <a:r>
              <a:rPr lang="en-US" sz="3600" dirty="0"/>
              <a:t>Use your voice to guide your care, speak up about what you need and want</a:t>
            </a:r>
          </a:p>
          <a:p>
            <a:pPr marL="0" indent="0">
              <a:spcBef>
                <a:spcPts val="0"/>
              </a:spcBef>
              <a:buNone/>
            </a:pPr>
            <a:r>
              <a:rPr lang="en-US" sz="3600" b="1" dirty="0"/>
              <a:t>Vulnerability</a:t>
            </a:r>
          </a:p>
          <a:p>
            <a:pPr>
              <a:spcBef>
                <a:spcPts val="0"/>
              </a:spcBef>
            </a:pPr>
            <a:r>
              <a:rPr lang="en-US" sz="3600" dirty="0"/>
              <a:t>Direct care work involves a high level of trust and closeness</a:t>
            </a:r>
          </a:p>
          <a:p>
            <a:pPr>
              <a:spcBef>
                <a:spcPts val="0"/>
              </a:spcBef>
            </a:pPr>
            <a:r>
              <a:rPr lang="en-US" sz="3600" dirty="0"/>
              <a:t>On high turnover: “Every time you get a new worker you have to make yourself vulnerable again.” </a:t>
            </a:r>
          </a:p>
        </p:txBody>
      </p:sp>
      <p:sp>
        <p:nvSpPr>
          <p:cNvPr id="44" name="Text Placeholder 7">
            <a:extLst>
              <a:ext uri="{FF2B5EF4-FFF2-40B4-BE49-F238E27FC236}">
                <a16:creationId xmlns:a16="http://schemas.microsoft.com/office/drawing/2014/main" id="{042691FF-CE21-1C48-D609-EE6D1987F91F}"/>
              </a:ext>
            </a:extLst>
          </p:cNvPr>
          <p:cNvSpPr txBox="1">
            <a:spLocks/>
          </p:cNvSpPr>
          <p:nvPr/>
        </p:nvSpPr>
        <p:spPr>
          <a:xfrm>
            <a:off x="29942243" y="4894315"/>
            <a:ext cx="13456247" cy="620303"/>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7290" b="0" dirty="0"/>
              <a:t>Additional Project Components</a:t>
            </a:r>
          </a:p>
        </p:txBody>
      </p:sp>
      <p:sp>
        <p:nvSpPr>
          <p:cNvPr id="45" name="Text Placeholder 20">
            <a:extLst>
              <a:ext uri="{FF2B5EF4-FFF2-40B4-BE49-F238E27FC236}">
                <a16:creationId xmlns:a16="http://schemas.microsoft.com/office/drawing/2014/main" id="{D78852FE-72D0-00A5-A2D2-63013C97E7DF}"/>
              </a:ext>
            </a:extLst>
          </p:cNvPr>
          <p:cNvSpPr txBox="1">
            <a:spLocks/>
          </p:cNvSpPr>
          <p:nvPr/>
        </p:nvSpPr>
        <p:spPr>
          <a:xfrm>
            <a:off x="29653549" y="6555274"/>
            <a:ext cx="13161645" cy="3455561"/>
          </a:xfrm>
          <a:prstGeom prst="rect">
            <a:avLst/>
          </a:prstGeom>
        </p:spPr>
        <p:txBody>
          <a:bodyPr vert="horz" lIns="106674" tIns="53337" rIns="106674" bIns="53337" rtlCol="0">
            <a:normAutofit/>
          </a:bodyPr>
          <a:lstStyle>
            <a:lvl1pPr marL="587799" indent="-587799" algn="l" defTabSz="3840069" rtl="0" eaLnBrk="1" latinLnBrk="0" hangingPunct="1">
              <a:lnSpc>
                <a:spcPct val="100000"/>
              </a:lnSpc>
              <a:spcBef>
                <a:spcPts val="4200"/>
              </a:spcBef>
              <a:buFont typeface="Arial" panose="020B0604020202020204" pitchFamily="34" charset="0"/>
              <a:buChar char="•"/>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a:spcBef>
                <a:spcPts val="0"/>
              </a:spcBef>
            </a:pPr>
            <a:r>
              <a:rPr lang="en-US" sz="3600" dirty="0"/>
              <a:t>Worked with members to write their personal bios highlighting their advocacy experiences</a:t>
            </a:r>
          </a:p>
          <a:p>
            <a:pPr>
              <a:spcBef>
                <a:spcPts val="0"/>
              </a:spcBef>
            </a:pPr>
            <a:r>
              <a:rPr lang="en-US" sz="3600" dirty="0"/>
              <a:t>Organized existing resources to make them easier to find and use</a:t>
            </a:r>
          </a:p>
          <a:p>
            <a:pPr>
              <a:spcBef>
                <a:spcPts val="0"/>
              </a:spcBef>
            </a:pPr>
            <a:r>
              <a:rPr lang="en-US" sz="3600" dirty="0"/>
              <a:t>Focused on digital outreach: social media and website</a:t>
            </a:r>
          </a:p>
          <a:p>
            <a:pPr>
              <a:spcBef>
                <a:spcPts val="0"/>
              </a:spcBef>
            </a:pPr>
            <a:r>
              <a:rPr lang="en-US" sz="3600" dirty="0"/>
              <a:t>Updated the website to be more inclusive and easier to use</a:t>
            </a:r>
          </a:p>
          <a:p>
            <a:pPr marL="0" indent="0">
              <a:spcBef>
                <a:spcPts val="0"/>
              </a:spcBef>
              <a:buFont typeface="Arial" panose="020B0604020202020204" pitchFamily="34" charset="0"/>
              <a:buNone/>
            </a:pPr>
            <a:endParaRPr lang="en-US" sz="3600" dirty="0"/>
          </a:p>
        </p:txBody>
      </p:sp>
      <p:pic>
        <p:nvPicPr>
          <p:cNvPr id="42" name="Picture 41" descr="SALT Logo, Black shadow of a rocky outcrop (with the famous NH Old man of the mountain on one side) with a shadowed person in a wheelchair holding a rope over the side of the  outcrop while two people climb up it. SALT is in white text in the middle. ">
            <a:extLst>
              <a:ext uri="{FF2B5EF4-FFF2-40B4-BE49-F238E27FC236}">
                <a16:creationId xmlns:a16="http://schemas.microsoft.com/office/drawing/2014/main" id="{82EFCC27-D4D9-3942-01BE-DA3D8EB22AC9}"/>
              </a:ext>
            </a:extLst>
          </p:cNvPr>
          <p:cNvPicPr>
            <a:picLocks noChangeAspect="1"/>
          </p:cNvPicPr>
          <p:nvPr/>
        </p:nvPicPr>
        <p:blipFill>
          <a:blip r:embed="rId12"/>
          <a:stretch>
            <a:fillRect/>
          </a:stretch>
        </p:blipFill>
        <p:spPr>
          <a:xfrm>
            <a:off x="9175796" y="12653292"/>
            <a:ext cx="5087917" cy="2718400"/>
          </a:xfrm>
          <a:prstGeom prst="rect">
            <a:avLst/>
          </a:prstGeom>
        </p:spPr>
      </p:pic>
    </p:spTree>
    <p:extLst>
      <p:ext uri="{BB962C8B-B14F-4D97-AF65-F5344CB8AC3E}">
        <p14:creationId xmlns:p14="http://schemas.microsoft.com/office/powerpoint/2010/main" val="4229982365"/>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8" ma:contentTypeDescription="Create a new document." ma:contentTypeScope="" ma:versionID="89b658cfd181ce004386b8ebd24c6846">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adeca083689a5b3527046fe61430d32c"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C6B0AD51-503E-4AE5-9BAB-08D7E1D7C7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5.xml><?xml version="1.0" encoding="utf-8"?>
<ds:datastoreItem xmlns:ds="http://schemas.openxmlformats.org/officeDocument/2006/customXml" ds:itemID="{6DB99753-47DB-49F7-A90E-382E2831B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10895</TotalTime>
  <Words>632</Words>
  <Application>Microsoft Office PowerPoint</Application>
  <PresentationFormat>Custom</PresentationFormat>
  <Paragraphs>75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“Nothing About Us Without Us:” Self-Advocate Perspectives on Direct Care Services &amp; Advocacy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Z P</cp:lastModifiedBy>
  <cp:revision>215</cp:revision>
  <dcterms:created xsi:type="dcterms:W3CDTF">2016-03-05T16:55:12Z</dcterms:created>
  <dcterms:modified xsi:type="dcterms:W3CDTF">2026-04-20T19:40:06Z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