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2"/>
  </p:sldIdLst>
  <p:sldSz cx="43891200" cy="32918400"/>
  <p:notesSz cx="32461200" cy="4343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301092" rtl="0" fontAlgn="auto" latinLnBrk="0" hangingPunct="0">
      <a:lnSpc>
        <a:spcPct val="100000"/>
      </a:lnSpc>
      <a:spcBef>
        <a:spcPts val="0"/>
      </a:spcBef>
      <a:spcAft>
        <a:spcPts val="0"/>
      </a:spcAft>
      <a:buClrTx/>
      <a:buSzTx/>
      <a:buFontTx/>
      <a:buNone/>
      <a:tabLst/>
      <a:defRPr kumimoji="0" sz="8500" b="0" i="0" u="none" strike="noStrike" cap="none" spc="0" normalizeH="0" baseline="0">
        <a:ln>
          <a:noFill/>
        </a:ln>
        <a:solidFill>
          <a:srgbClr val="000000"/>
        </a:solidFill>
        <a:effectLst/>
        <a:uFillTx/>
        <a:latin typeface="+mj-lt"/>
        <a:ea typeface="+mj-ea"/>
        <a:cs typeface="+mj-cs"/>
        <a:sym typeface="Calibri"/>
      </a:defRPr>
    </a:lvl1pPr>
    <a:lvl2pPr marL="0" marR="0" indent="0" algn="l" defTabSz="4301092" rtl="0" fontAlgn="auto" latinLnBrk="0" hangingPunct="0">
      <a:lnSpc>
        <a:spcPct val="100000"/>
      </a:lnSpc>
      <a:spcBef>
        <a:spcPts val="0"/>
      </a:spcBef>
      <a:spcAft>
        <a:spcPts val="0"/>
      </a:spcAft>
      <a:buClrTx/>
      <a:buSzTx/>
      <a:buFontTx/>
      <a:buNone/>
      <a:tabLst/>
      <a:defRPr kumimoji="0" sz="8500" b="0" i="0" u="none" strike="noStrike" cap="none" spc="0" normalizeH="0" baseline="0">
        <a:ln>
          <a:noFill/>
        </a:ln>
        <a:solidFill>
          <a:srgbClr val="000000"/>
        </a:solidFill>
        <a:effectLst/>
        <a:uFillTx/>
        <a:latin typeface="+mj-lt"/>
        <a:ea typeface="+mj-ea"/>
        <a:cs typeface="+mj-cs"/>
        <a:sym typeface="Calibri"/>
      </a:defRPr>
    </a:lvl2pPr>
    <a:lvl3pPr marL="0" marR="0" indent="0" algn="l" defTabSz="4301092" rtl="0" fontAlgn="auto" latinLnBrk="0" hangingPunct="0">
      <a:lnSpc>
        <a:spcPct val="100000"/>
      </a:lnSpc>
      <a:spcBef>
        <a:spcPts val="0"/>
      </a:spcBef>
      <a:spcAft>
        <a:spcPts val="0"/>
      </a:spcAft>
      <a:buClrTx/>
      <a:buSzTx/>
      <a:buFontTx/>
      <a:buNone/>
      <a:tabLst/>
      <a:defRPr kumimoji="0" sz="8500" b="0" i="0" u="none" strike="noStrike" cap="none" spc="0" normalizeH="0" baseline="0">
        <a:ln>
          <a:noFill/>
        </a:ln>
        <a:solidFill>
          <a:srgbClr val="000000"/>
        </a:solidFill>
        <a:effectLst/>
        <a:uFillTx/>
        <a:latin typeface="+mj-lt"/>
        <a:ea typeface="+mj-ea"/>
        <a:cs typeface="+mj-cs"/>
        <a:sym typeface="Calibri"/>
      </a:defRPr>
    </a:lvl3pPr>
    <a:lvl4pPr marL="0" marR="0" indent="0" algn="l" defTabSz="4301092" rtl="0" fontAlgn="auto" latinLnBrk="0" hangingPunct="0">
      <a:lnSpc>
        <a:spcPct val="100000"/>
      </a:lnSpc>
      <a:spcBef>
        <a:spcPts val="0"/>
      </a:spcBef>
      <a:spcAft>
        <a:spcPts val="0"/>
      </a:spcAft>
      <a:buClrTx/>
      <a:buSzTx/>
      <a:buFontTx/>
      <a:buNone/>
      <a:tabLst/>
      <a:defRPr kumimoji="0" sz="8500" b="0" i="0" u="none" strike="noStrike" cap="none" spc="0" normalizeH="0" baseline="0">
        <a:ln>
          <a:noFill/>
        </a:ln>
        <a:solidFill>
          <a:srgbClr val="000000"/>
        </a:solidFill>
        <a:effectLst/>
        <a:uFillTx/>
        <a:latin typeface="+mj-lt"/>
        <a:ea typeface="+mj-ea"/>
        <a:cs typeface="+mj-cs"/>
        <a:sym typeface="Calibri"/>
      </a:defRPr>
    </a:lvl4pPr>
    <a:lvl5pPr marL="0" marR="0" indent="0" algn="l" defTabSz="4301092" rtl="0" fontAlgn="auto" latinLnBrk="0" hangingPunct="0">
      <a:lnSpc>
        <a:spcPct val="100000"/>
      </a:lnSpc>
      <a:spcBef>
        <a:spcPts val="0"/>
      </a:spcBef>
      <a:spcAft>
        <a:spcPts val="0"/>
      </a:spcAft>
      <a:buClrTx/>
      <a:buSzTx/>
      <a:buFontTx/>
      <a:buNone/>
      <a:tabLst/>
      <a:defRPr kumimoji="0" sz="8500" b="0" i="0" u="none" strike="noStrike" cap="none" spc="0" normalizeH="0" baseline="0">
        <a:ln>
          <a:noFill/>
        </a:ln>
        <a:solidFill>
          <a:srgbClr val="000000"/>
        </a:solidFill>
        <a:effectLst/>
        <a:uFillTx/>
        <a:latin typeface="+mj-lt"/>
        <a:ea typeface="+mj-ea"/>
        <a:cs typeface="+mj-cs"/>
        <a:sym typeface="Calibri"/>
      </a:defRPr>
    </a:lvl5pPr>
    <a:lvl6pPr marL="0" marR="0" indent="0" algn="l" defTabSz="4301092" rtl="0" fontAlgn="auto" latinLnBrk="0" hangingPunct="0">
      <a:lnSpc>
        <a:spcPct val="100000"/>
      </a:lnSpc>
      <a:spcBef>
        <a:spcPts val="0"/>
      </a:spcBef>
      <a:spcAft>
        <a:spcPts val="0"/>
      </a:spcAft>
      <a:buClrTx/>
      <a:buSzTx/>
      <a:buFontTx/>
      <a:buNone/>
      <a:tabLst/>
      <a:defRPr kumimoji="0" sz="8500" b="0" i="0" u="none" strike="noStrike" cap="none" spc="0" normalizeH="0" baseline="0">
        <a:ln>
          <a:noFill/>
        </a:ln>
        <a:solidFill>
          <a:srgbClr val="000000"/>
        </a:solidFill>
        <a:effectLst/>
        <a:uFillTx/>
        <a:latin typeface="+mj-lt"/>
        <a:ea typeface="+mj-ea"/>
        <a:cs typeface="+mj-cs"/>
        <a:sym typeface="Calibri"/>
      </a:defRPr>
    </a:lvl6pPr>
    <a:lvl7pPr marL="0" marR="0" indent="0" algn="l" defTabSz="4301092" rtl="0" fontAlgn="auto" latinLnBrk="0" hangingPunct="0">
      <a:lnSpc>
        <a:spcPct val="100000"/>
      </a:lnSpc>
      <a:spcBef>
        <a:spcPts val="0"/>
      </a:spcBef>
      <a:spcAft>
        <a:spcPts val="0"/>
      </a:spcAft>
      <a:buClrTx/>
      <a:buSzTx/>
      <a:buFontTx/>
      <a:buNone/>
      <a:tabLst/>
      <a:defRPr kumimoji="0" sz="8500" b="0" i="0" u="none" strike="noStrike" cap="none" spc="0" normalizeH="0" baseline="0">
        <a:ln>
          <a:noFill/>
        </a:ln>
        <a:solidFill>
          <a:srgbClr val="000000"/>
        </a:solidFill>
        <a:effectLst/>
        <a:uFillTx/>
        <a:latin typeface="+mj-lt"/>
        <a:ea typeface="+mj-ea"/>
        <a:cs typeface="+mj-cs"/>
        <a:sym typeface="Calibri"/>
      </a:defRPr>
    </a:lvl7pPr>
    <a:lvl8pPr marL="0" marR="0" indent="0" algn="l" defTabSz="4301092" rtl="0" fontAlgn="auto" latinLnBrk="0" hangingPunct="0">
      <a:lnSpc>
        <a:spcPct val="100000"/>
      </a:lnSpc>
      <a:spcBef>
        <a:spcPts val="0"/>
      </a:spcBef>
      <a:spcAft>
        <a:spcPts val="0"/>
      </a:spcAft>
      <a:buClrTx/>
      <a:buSzTx/>
      <a:buFontTx/>
      <a:buNone/>
      <a:tabLst/>
      <a:defRPr kumimoji="0" sz="8500" b="0" i="0" u="none" strike="noStrike" cap="none" spc="0" normalizeH="0" baseline="0">
        <a:ln>
          <a:noFill/>
        </a:ln>
        <a:solidFill>
          <a:srgbClr val="000000"/>
        </a:solidFill>
        <a:effectLst/>
        <a:uFillTx/>
        <a:latin typeface="+mj-lt"/>
        <a:ea typeface="+mj-ea"/>
        <a:cs typeface="+mj-cs"/>
        <a:sym typeface="Calibri"/>
      </a:defRPr>
    </a:lvl8pPr>
    <a:lvl9pPr marL="0" marR="0" indent="0" algn="l" defTabSz="4301092" rtl="0" fontAlgn="auto" latinLnBrk="0" hangingPunct="0">
      <a:lnSpc>
        <a:spcPct val="100000"/>
      </a:lnSpc>
      <a:spcBef>
        <a:spcPts val="0"/>
      </a:spcBef>
      <a:spcAft>
        <a:spcPts val="0"/>
      </a:spcAft>
      <a:buClrTx/>
      <a:buSzTx/>
      <a:buFontTx/>
      <a:buNone/>
      <a:tabLst/>
      <a:defRPr kumimoji="0" sz="85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93D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CE8F0C-4AEB-C353-84C8-769C8C027300}" v="1" dt="2026-04-22T20:59:26.579"/>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915" autoAdjust="0"/>
  </p:normalViewPr>
  <p:slideViewPr>
    <p:cSldViewPr snapToGrid="0">
      <p:cViewPr varScale="1">
        <p:scale>
          <a:sx n="21" d="100"/>
          <a:sy n="21" d="100"/>
        </p:scale>
        <p:origin x="183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5372100" y="3257550"/>
            <a:ext cx="21717000" cy="16287750"/>
          </a:xfrm>
          <a:prstGeom prst="rect">
            <a:avLst/>
          </a:prstGeom>
        </p:spPr>
        <p:txBody>
          <a:bodyPr lIns="433682" tIns="216841" rIns="433682" bIns="216841"/>
          <a:lstStyle/>
          <a:p>
            <a:endParaRPr/>
          </a:p>
        </p:txBody>
      </p:sp>
      <p:sp>
        <p:nvSpPr>
          <p:cNvPr id="92" name="Shape 92"/>
          <p:cNvSpPr>
            <a:spLocks noGrp="1"/>
          </p:cNvSpPr>
          <p:nvPr>
            <p:ph type="body" sz="quarter" idx="1"/>
          </p:nvPr>
        </p:nvSpPr>
        <p:spPr>
          <a:xfrm>
            <a:off x="4328160" y="20631150"/>
            <a:ext cx="23804880" cy="19545300"/>
          </a:xfrm>
          <a:prstGeom prst="rect">
            <a:avLst/>
          </a:prstGeom>
        </p:spPr>
        <p:txBody>
          <a:bodyPr lIns="433682" tIns="216841" rIns="433682" bIns="216841"/>
          <a:lstStyle/>
          <a:p>
            <a:endParaRPr/>
          </a:p>
        </p:txBody>
      </p:sp>
    </p:spTree>
  </p:cSld>
  <p:clrMap bg1="lt1" tx1="dk1" bg2="lt2" tx2="dk2" accent1="accent1" accent2="accent2" accent3="accent3" accent4="accent4" accent5="accent5" accent6="accent6" hlink="hlink" folHlink="folHlink"/>
  <p:notesStyle>
    <a:lvl1pPr defTabSz="4301092" latinLnBrk="0">
      <a:defRPr sz="1200">
        <a:latin typeface="+mj-lt"/>
        <a:ea typeface="+mj-ea"/>
        <a:cs typeface="+mj-cs"/>
        <a:sym typeface="Calibri"/>
      </a:defRPr>
    </a:lvl1pPr>
    <a:lvl2pPr indent="228600" defTabSz="4301092" latinLnBrk="0">
      <a:defRPr sz="1200">
        <a:latin typeface="+mj-lt"/>
        <a:ea typeface="+mj-ea"/>
        <a:cs typeface="+mj-cs"/>
        <a:sym typeface="Calibri"/>
      </a:defRPr>
    </a:lvl2pPr>
    <a:lvl3pPr indent="457200" defTabSz="4301092" latinLnBrk="0">
      <a:defRPr sz="1200">
        <a:latin typeface="+mj-lt"/>
        <a:ea typeface="+mj-ea"/>
        <a:cs typeface="+mj-cs"/>
        <a:sym typeface="Calibri"/>
      </a:defRPr>
    </a:lvl3pPr>
    <a:lvl4pPr indent="685800" defTabSz="4301092" latinLnBrk="0">
      <a:defRPr sz="1200">
        <a:latin typeface="+mj-lt"/>
        <a:ea typeface="+mj-ea"/>
        <a:cs typeface="+mj-cs"/>
        <a:sym typeface="Calibri"/>
      </a:defRPr>
    </a:lvl4pPr>
    <a:lvl5pPr indent="914400" defTabSz="4301092" latinLnBrk="0">
      <a:defRPr sz="1200">
        <a:latin typeface="+mj-lt"/>
        <a:ea typeface="+mj-ea"/>
        <a:cs typeface="+mj-cs"/>
        <a:sym typeface="Calibri"/>
      </a:defRPr>
    </a:lvl5pPr>
    <a:lvl6pPr indent="1143000" defTabSz="4301092" latinLnBrk="0">
      <a:defRPr sz="1200">
        <a:latin typeface="+mj-lt"/>
        <a:ea typeface="+mj-ea"/>
        <a:cs typeface="+mj-cs"/>
        <a:sym typeface="Calibri"/>
      </a:defRPr>
    </a:lvl6pPr>
    <a:lvl7pPr indent="1371600" defTabSz="4301092" latinLnBrk="0">
      <a:defRPr sz="1200">
        <a:latin typeface="+mj-lt"/>
        <a:ea typeface="+mj-ea"/>
        <a:cs typeface="+mj-cs"/>
        <a:sym typeface="Calibri"/>
      </a:defRPr>
    </a:lvl7pPr>
    <a:lvl8pPr indent="1600200" defTabSz="4301092" latinLnBrk="0">
      <a:defRPr sz="1200">
        <a:latin typeface="+mj-lt"/>
        <a:ea typeface="+mj-ea"/>
        <a:cs typeface="+mj-cs"/>
        <a:sym typeface="Calibri"/>
      </a:defRPr>
    </a:lvl8pPr>
    <a:lvl9pPr indent="1828800" defTabSz="4301092"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60705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3291840" y="5387342"/>
            <a:ext cx="37307522" cy="11460482"/>
          </a:xfrm>
          <a:prstGeom prst="rect">
            <a:avLst/>
          </a:prstGeom>
        </p:spPr>
        <p:txBody>
          <a:bodyPr anchor="b"/>
          <a:lstStyle>
            <a:lvl1pPr algn="ctr">
              <a:defRPr sz="29400"/>
            </a:lvl1pPr>
          </a:lstStyle>
          <a:p>
            <a:r>
              <a:t>Title Text</a:t>
            </a:r>
          </a:p>
        </p:txBody>
      </p:sp>
      <p:sp>
        <p:nvSpPr>
          <p:cNvPr id="12" name="Body Level One…"/>
          <p:cNvSpPr txBox="1">
            <a:spLocks noGrp="1"/>
          </p:cNvSpPr>
          <p:nvPr>
            <p:ph type="body" sz="quarter" idx="1"/>
          </p:nvPr>
        </p:nvSpPr>
        <p:spPr>
          <a:xfrm>
            <a:off x="5486400" y="17289783"/>
            <a:ext cx="32918400" cy="7947659"/>
          </a:xfrm>
          <a:prstGeom prst="rect">
            <a:avLst/>
          </a:prstGeom>
        </p:spPr>
        <p:txBody>
          <a:bodyPr/>
          <a:lstStyle>
            <a:lvl1pPr marL="0" indent="0" algn="ctr">
              <a:buSzTx/>
              <a:buFontTx/>
              <a:buNone/>
              <a:defRPr sz="11800"/>
            </a:lvl1pPr>
            <a:lvl2pPr marL="0" indent="0" algn="ctr">
              <a:buSzTx/>
              <a:buFontTx/>
              <a:buNone/>
              <a:defRPr sz="11800"/>
            </a:lvl2pPr>
            <a:lvl3pPr marL="0" indent="0" algn="ctr">
              <a:buSzTx/>
              <a:buFontTx/>
              <a:buNone/>
              <a:defRPr sz="11800"/>
            </a:lvl3pPr>
            <a:lvl4pPr marL="0" indent="0" algn="ctr">
              <a:buSzTx/>
              <a:buFontTx/>
              <a:buNone/>
              <a:defRPr sz="11800"/>
            </a:lvl4pPr>
            <a:lvl5pPr marL="0" indent="0" algn="ctr">
              <a:buSzTx/>
              <a:buFontTx/>
              <a:buNone/>
              <a:defRPr sz="118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2994661" y="8206751"/>
            <a:ext cx="37856161" cy="13693137"/>
          </a:xfrm>
          <a:prstGeom prst="rect">
            <a:avLst/>
          </a:prstGeom>
        </p:spPr>
        <p:txBody>
          <a:bodyPr anchor="b"/>
          <a:lstStyle>
            <a:lvl1pPr>
              <a:defRPr sz="29400"/>
            </a:lvl1pPr>
          </a:lstStyle>
          <a:p>
            <a:r>
              <a:t>Title Text</a:t>
            </a:r>
          </a:p>
        </p:txBody>
      </p:sp>
      <p:sp>
        <p:nvSpPr>
          <p:cNvPr id="30" name="Body Level One…"/>
          <p:cNvSpPr txBox="1">
            <a:spLocks noGrp="1"/>
          </p:cNvSpPr>
          <p:nvPr>
            <p:ph type="body" sz="quarter" idx="1"/>
          </p:nvPr>
        </p:nvSpPr>
        <p:spPr>
          <a:xfrm>
            <a:off x="2994661" y="22029430"/>
            <a:ext cx="37856161" cy="7200899"/>
          </a:xfrm>
          <a:prstGeom prst="rect">
            <a:avLst/>
          </a:prstGeom>
        </p:spPr>
        <p:txBody>
          <a:bodyPr/>
          <a:lstStyle>
            <a:lvl1pPr marL="0" indent="0">
              <a:buSzTx/>
              <a:buFontTx/>
              <a:buNone/>
              <a:defRPr sz="11800"/>
            </a:lvl1pPr>
            <a:lvl2pPr marL="0" indent="0">
              <a:buSzTx/>
              <a:buFontTx/>
              <a:buNone/>
              <a:defRPr sz="11800"/>
            </a:lvl2pPr>
            <a:lvl3pPr marL="0" indent="0">
              <a:buSzTx/>
              <a:buFontTx/>
              <a:buNone/>
              <a:defRPr sz="11800"/>
            </a:lvl3pPr>
            <a:lvl4pPr marL="0" indent="0">
              <a:buSzTx/>
              <a:buFontTx/>
              <a:buNone/>
              <a:defRPr sz="11800"/>
            </a:lvl4pPr>
            <a:lvl5pPr marL="0" indent="0">
              <a:buSzTx/>
              <a:buFontTx/>
              <a:buNone/>
              <a:defRPr sz="11800"/>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3017520" y="8763000"/>
            <a:ext cx="18653761" cy="2088642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3023236" y="1752606"/>
            <a:ext cx="37856161" cy="6362706"/>
          </a:xfrm>
          <a:prstGeom prst="rect">
            <a:avLst/>
          </a:prstGeom>
        </p:spPr>
        <p:txBody>
          <a:bodyPr/>
          <a:lstStyle/>
          <a:p>
            <a:r>
              <a:t>Title Text</a:t>
            </a:r>
          </a:p>
        </p:txBody>
      </p:sp>
      <p:sp>
        <p:nvSpPr>
          <p:cNvPr id="48" name="Body Level One…"/>
          <p:cNvSpPr txBox="1">
            <a:spLocks noGrp="1"/>
          </p:cNvSpPr>
          <p:nvPr>
            <p:ph type="body" sz="quarter" idx="1"/>
          </p:nvPr>
        </p:nvSpPr>
        <p:spPr>
          <a:xfrm>
            <a:off x="3023242" y="8069584"/>
            <a:ext cx="18568033" cy="3954779"/>
          </a:xfrm>
          <a:prstGeom prst="rect">
            <a:avLst/>
          </a:prstGeom>
        </p:spPr>
        <p:txBody>
          <a:bodyPr anchor="b"/>
          <a:lstStyle>
            <a:lvl1pPr marL="0" indent="0">
              <a:buSzTx/>
              <a:buFontTx/>
              <a:buNone/>
              <a:defRPr sz="11800" b="1"/>
            </a:lvl1pPr>
            <a:lvl2pPr marL="0" indent="0">
              <a:buSzTx/>
              <a:buFontTx/>
              <a:buNone/>
              <a:defRPr sz="11800" b="1"/>
            </a:lvl2pPr>
            <a:lvl3pPr marL="0" indent="0">
              <a:buSzTx/>
              <a:buFontTx/>
              <a:buNone/>
              <a:defRPr sz="11800" b="1"/>
            </a:lvl3pPr>
            <a:lvl4pPr marL="0" indent="0">
              <a:buSzTx/>
              <a:buFontTx/>
              <a:buNone/>
              <a:defRPr sz="11800" b="1"/>
            </a:lvl4pPr>
            <a:lvl5pPr marL="0" indent="0">
              <a:buSzTx/>
              <a:buFontTx/>
              <a:buNone/>
              <a:defRPr sz="118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22219921" y="8069584"/>
            <a:ext cx="18659477" cy="3954777"/>
          </a:xfrm>
          <a:prstGeom prst="rect">
            <a:avLst/>
          </a:prstGeom>
        </p:spPr>
        <p:txBody>
          <a:bodyPr anchor="b"/>
          <a:lstStyle/>
          <a:p>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3023236" y="2194560"/>
            <a:ext cx="14156056" cy="7680960"/>
          </a:xfrm>
          <a:prstGeom prst="rect">
            <a:avLst/>
          </a:prstGeom>
        </p:spPr>
        <p:txBody>
          <a:bodyPr anchor="b"/>
          <a:lstStyle>
            <a:lvl1pPr>
              <a:defRPr sz="15700"/>
            </a:lvl1pPr>
          </a:lstStyle>
          <a:p>
            <a:r>
              <a:t>Title Text</a:t>
            </a:r>
          </a:p>
        </p:txBody>
      </p:sp>
      <p:sp>
        <p:nvSpPr>
          <p:cNvPr id="73" name="Body Level One…"/>
          <p:cNvSpPr txBox="1">
            <a:spLocks noGrp="1"/>
          </p:cNvSpPr>
          <p:nvPr>
            <p:ph type="body" sz="half" idx="1"/>
          </p:nvPr>
        </p:nvSpPr>
        <p:spPr>
          <a:xfrm>
            <a:off x="18659476" y="4739647"/>
            <a:ext cx="22219922" cy="23393402"/>
          </a:xfrm>
          <a:prstGeom prst="rect">
            <a:avLst/>
          </a:prstGeom>
        </p:spPr>
        <p:txBody>
          <a:bodyPr/>
          <a:lstStyle>
            <a:lvl1pPr>
              <a:defRPr sz="15700"/>
            </a:lvl1pPr>
            <a:lvl2pPr marL="3523741" indent="-1283589">
              <a:defRPr sz="15700"/>
            </a:lvl2pPr>
            <a:lvl3pPr marL="5970573" indent="-1490269">
              <a:defRPr sz="15700"/>
            </a:lvl3pPr>
            <a:lvl4pPr marL="8514863" indent="-1794405">
              <a:defRPr sz="15700"/>
            </a:lvl4pPr>
            <a:lvl5pPr marL="10755014" indent="-1794405">
              <a:defRPr sz="157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3023237" y="9875518"/>
            <a:ext cx="14156054" cy="18295625"/>
          </a:xfrm>
          <a:prstGeom prst="rect">
            <a:avLst/>
          </a:prstGeom>
        </p:spPr>
        <p:txBody>
          <a:bodyPr/>
          <a:lstStyle/>
          <a:p>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3023236" y="2194560"/>
            <a:ext cx="14156056" cy="7680960"/>
          </a:xfrm>
          <a:prstGeom prst="rect">
            <a:avLst/>
          </a:prstGeom>
        </p:spPr>
        <p:txBody>
          <a:bodyPr anchor="b"/>
          <a:lstStyle>
            <a:lvl1pPr>
              <a:defRPr sz="15700"/>
            </a:lvl1pPr>
          </a:lstStyle>
          <a:p>
            <a:r>
              <a:t>Title Text</a:t>
            </a:r>
          </a:p>
        </p:txBody>
      </p:sp>
      <p:sp>
        <p:nvSpPr>
          <p:cNvPr id="83" name="Picture Placeholder 2"/>
          <p:cNvSpPr>
            <a:spLocks noGrp="1"/>
          </p:cNvSpPr>
          <p:nvPr>
            <p:ph type="pic" sz="half" idx="21"/>
          </p:nvPr>
        </p:nvSpPr>
        <p:spPr>
          <a:xfrm>
            <a:off x="18659476" y="4739647"/>
            <a:ext cx="22219922" cy="23393402"/>
          </a:xfrm>
          <a:prstGeom prst="rect">
            <a:avLst/>
          </a:prstGeom>
        </p:spPr>
        <p:txBody>
          <a:bodyPr lIns="91439" tIns="45719" rIns="91439" bIns="45719">
            <a:noAutofit/>
          </a:bodyPr>
          <a:lstStyle/>
          <a:p>
            <a:endParaRPr/>
          </a:p>
        </p:txBody>
      </p:sp>
      <p:sp>
        <p:nvSpPr>
          <p:cNvPr id="84" name="Body Level One…"/>
          <p:cNvSpPr txBox="1">
            <a:spLocks noGrp="1"/>
          </p:cNvSpPr>
          <p:nvPr>
            <p:ph type="body" sz="quarter" idx="1"/>
          </p:nvPr>
        </p:nvSpPr>
        <p:spPr>
          <a:xfrm>
            <a:off x="3023236" y="9875518"/>
            <a:ext cx="14156056" cy="18295626"/>
          </a:xfrm>
          <a:prstGeom prst="rect">
            <a:avLst/>
          </a:prstGeom>
        </p:spPr>
        <p:txBody>
          <a:bodyPr/>
          <a:lstStyle>
            <a:lvl1pPr marL="0" indent="0">
              <a:buSzTx/>
              <a:buFontTx/>
              <a:buNone/>
              <a:defRPr sz="7800"/>
            </a:lvl1pPr>
            <a:lvl2pPr marL="0" indent="0">
              <a:buSzTx/>
              <a:buFontTx/>
              <a:buNone/>
              <a:defRPr sz="7800"/>
            </a:lvl2pPr>
            <a:lvl3pPr marL="0" indent="0">
              <a:buSzTx/>
              <a:buFontTx/>
              <a:buNone/>
              <a:defRPr sz="7800"/>
            </a:lvl3pPr>
            <a:lvl4pPr marL="0" indent="0">
              <a:buSzTx/>
              <a:buFontTx/>
              <a:buNone/>
              <a:defRPr sz="7800"/>
            </a:lvl4pPr>
            <a:lvl5pPr marL="0" indent="0">
              <a:buSzTx/>
              <a:buFontTx/>
              <a:buNone/>
              <a:defRPr sz="78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3017520" y="1752606"/>
            <a:ext cx="37856161" cy="63627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3336" tIns="53336" rIns="53336" bIns="53336" anchor="ctr">
            <a:normAutofit/>
          </a:bodyPr>
          <a:lstStyle/>
          <a:p>
            <a:r>
              <a:t>Title Text</a:t>
            </a:r>
          </a:p>
        </p:txBody>
      </p:sp>
      <p:sp>
        <p:nvSpPr>
          <p:cNvPr id="3" name="Body Level One…"/>
          <p:cNvSpPr txBox="1">
            <a:spLocks noGrp="1"/>
          </p:cNvSpPr>
          <p:nvPr>
            <p:ph type="body" idx="1"/>
          </p:nvPr>
        </p:nvSpPr>
        <p:spPr>
          <a:xfrm>
            <a:off x="3017520" y="8763000"/>
            <a:ext cx="37856161" cy="208864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3336" tIns="53336" rIns="53336" bIns="53336">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39994762" y="30958938"/>
            <a:ext cx="878917" cy="855700"/>
          </a:xfrm>
          <a:prstGeom prst="rect">
            <a:avLst/>
          </a:prstGeom>
          <a:ln w="12700">
            <a:miter lim="400000"/>
          </a:ln>
        </p:spPr>
        <p:txBody>
          <a:bodyPr wrap="none" lIns="53336" tIns="53336" rIns="53336" bIns="53336" anchor="ctr">
            <a:spAutoFit/>
          </a:bodyPr>
          <a:lstStyle>
            <a:lvl1pPr algn="r">
              <a:defRPr sz="59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4480304" rtl="0" latinLnBrk="0">
        <a:lnSpc>
          <a:spcPct val="90000"/>
        </a:lnSpc>
        <a:spcBef>
          <a:spcPts val="0"/>
        </a:spcBef>
        <a:spcAft>
          <a:spcPts val="0"/>
        </a:spcAft>
        <a:buClrTx/>
        <a:buSzTx/>
        <a:buFontTx/>
        <a:buNone/>
        <a:tabLst/>
        <a:defRPr sz="21600" b="0" i="0" u="none" strike="noStrike" cap="none" spc="0" baseline="0">
          <a:solidFill>
            <a:srgbClr val="000000"/>
          </a:solidFill>
          <a:uFillTx/>
          <a:latin typeface="Calibri Light"/>
          <a:ea typeface="Calibri Light"/>
          <a:cs typeface="Calibri Light"/>
          <a:sym typeface="Calibri Light"/>
        </a:defRPr>
      </a:lvl1pPr>
      <a:lvl2pPr marL="0" marR="0" indent="0" algn="l" defTabSz="4480304" rtl="0" latinLnBrk="0">
        <a:lnSpc>
          <a:spcPct val="90000"/>
        </a:lnSpc>
        <a:spcBef>
          <a:spcPts val="0"/>
        </a:spcBef>
        <a:spcAft>
          <a:spcPts val="0"/>
        </a:spcAft>
        <a:buClrTx/>
        <a:buSzTx/>
        <a:buFontTx/>
        <a:buNone/>
        <a:tabLst/>
        <a:defRPr sz="21600" b="0" i="0" u="none" strike="noStrike" cap="none" spc="0" baseline="0">
          <a:solidFill>
            <a:srgbClr val="000000"/>
          </a:solidFill>
          <a:uFillTx/>
          <a:latin typeface="Calibri Light"/>
          <a:ea typeface="Calibri Light"/>
          <a:cs typeface="Calibri Light"/>
          <a:sym typeface="Calibri Light"/>
        </a:defRPr>
      </a:lvl2pPr>
      <a:lvl3pPr marL="0" marR="0" indent="0" algn="l" defTabSz="4480304" rtl="0" latinLnBrk="0">
        <a:lnSpc>
          <a:spcPct val="90000"/>
        </a:lnSpc>
        <a:spcBef>
          <a:spcPts val="0"/>
        </a:spcBef>
        <a:spcAft>
          <a:spcPts val="0"/>
        </a:spcAft>
        <a:buClrTx/>
        <a:buSzTx/>
        <a:buFontTx/>
        <a:buNone/>
        <a:tabLst/>
        <a:defRPr sz="21600" b="0" i="0" u="none" strike="noStrike" cap="none" spc="0" baseline="0">
          <a:solidFill>
            <a:srgbClr val="000000"/>
          </a:solidFill>
          <a:uFillTx/>
          <a:latin typeface="Calibri Light"/>
          <a:ea typeface="Calibri Light"/>
          <a:cs typeface="Calibri Light"/>
          <a:sym typeface="Calibri Light"/>
        </a:defRPr>
      </a:lvl3pPr>
      <a:lvl4pPr marL="0" marR="0" indent="0" algn="l" defTabSz="4480304" rtl="0" latinLnBrk="0">
        <a:lnSpc>
          <a:spcPct val="90000"/>
        </a:lnSpc>
        <a:spcBef>
          <a:spcPts val="0"/>
        </a:spcBef>
        <a:spcAft>
          <a:spcPts val="0"/>
        </a:spcAft>
        <a:buClrTx/>
        <a:buSzTx/>
        <a:buFontTx/>
        <a:buNone/>
        <a:tabLst/>
        <a:defRPr sz="21600" b="0" i="0" u="none" strike="noStrike" cap="none" spc="0" baseline="0">
          <a:solidFill>
            <a:srgbClr val="000000"/>
          </a:solidFill>
          <a:uFillTx/>
          <a:latin typeface="Calibri Light"/>
          <a:ea typeface="Calibri Light"/>
          <a:cs typeface="Calibri Light"/>
          <a:sym typeface="Calibri Light"/>
        </a:defRPr>
      </a:lvl4pPr>
      <a:lvl5pPr marL="0" marR="0" indent="0" algn="l" defTabSz="4480304" rtl="0" latinLnBrk="0">
        <a:lnSpc>
          <a:spcPct val="90000"/>
        </a:lnSpc>
        <a:spcBef>
          <a:spcPts val="0"/>
        </a:spcBef>
        <a:spcAft>
          <a:spcPts val="0"/>
        </a:spcAft>
        <a:buClrTx/>
        <a:buSzTx/>
        <a:buFontTx/>
        <a:buNone/>
        <a:tabLst/>
        <a:defRPr sz="21600" b="0" i="0" u="none" strike="noStrike" cap="none" spc="0" baseline="0">
          <a:solidFill>
            <a:srgbClr val="000000"/>
          </a:solidFill>
          <a:uFillTx/>
          <a:latin typeface="Calibri Light"/>
          <a:ea typeface="Calibri Light"/>
          <a:cs typeface="Calibri Light"/>
          <a:sym typeface="Calibri Light"/>
        </a:defRPr>
      </a:lvl5pPr>
      <a:lvl6pPr marL="0" marR="0" indent="0" algn="l" defTabSz="4480304" rtl="0" latinLnBrk="0">
        <a:lnSpc>
          <a:spcPct val="90000"/>
        </a:lnSpc>
        <a:spcBef>
          <a:spcPts val="0"/>
        </a:spcBef>
        <a:spcAft>
          <a:spcPts val="0"/>
        </a:spcAft>
        <a:buClrTx/>
        <a:buSzTx/>
        <a:buFontTx/>
        <a:buNone/>
        <a:tabLst/>
        <a:defRPr sz="21600" b="0" i="0" u="none" strike="noStrike" cap="none" spc="0" baseline="0">
          <a:solidFill>
            <a:srgbClr val="000000"/>
          </a:solidFill>
          <a:uFillTx/>
          <a:latin typeface="Calibri Light"/>
          <a:ea typeface="Calibri Light"/>
          <a:cs typeface="Calibri Light"/>
          <a:sym typeface="Calibri Light"/>
        </a:defRPr>
      </a:lvl6pPr>
      <a:lvl7pPr marL="0" marR="0" indent="0" algn="l" defTabSz="4480304" rtl="0" latinLnBrk="0">
        <a:lnSpc>
          <a:spcPct val="90000"/>
        </a:lnSpc>
        <a:spcBef>
          <a:spcPts val="0"/>
        </a:spcBef>
        <a:spcAft>
          <a:spcPts val="0"/>
        </a:spcAft>
        <a:buClrTx/>
        <a:buSzTx/>
        <a:buFontTx/>
        <a:buNone/>
        <a:tabLst/>
        <a:defRPr sz="21600" b="0" i="0" u="none" strike="noStrike" cap="none" spc="0" baseline="0">
          <a:solidFill>
            <a:srgbClr val="000000"/>
          </a:solidFill>
          <a:uFillTx/>
          <a:latin typeface="Calibri Light"/>
          <a:ea typeface="Calibri Light"/>
          <a:cs typeface="Calibri Light"/>
          <a:sym typeface="Calibri Light"/>
        </a:defRPr>
      </a:lvl7pPr>
      <a:lvl8pPr marL="0" marR="0" indent="0" algn="l" defTabSz="4480304" rtl="0" latinLnBrk="0">
        <a:lnSpc>
          <a:spcPct val="90000"/>
        </a:lnSpc>
        <a:spcBef>
          <a:spcPts val="0"/>
        </a:spcBef>
        <a:spcAft>
          <a:spcPts val="0"/>
        </a:spcAft>
        <a:buClrTx/>
        <a:buSzTx/>
        <a:buFontTx/>
        <a:buNone/>
        <a:tabLst/>
        <a:defRPr sz="21600" b="0" i="0" u="none" strike="noStrike" cap="none" spc="0" baseline="0">
          <a:solidFill>
            <a:srgbClr val="000000"/>
          </a:solidFill>
          <a:uFillTx/>
          <a:latin typeface="Calibri Light"/>
          <a:ea typeface="Calibri Light"/>
          <a:cs typeface="Calibri Light"/>
          <a:sym typeface="Calibri Light"/>
        </a:defRPr>
      </a:lvl8pPr>
      <a:lvl9pPr marL="0" marR="0" indent="0" algn="l" defTabSz="4480304" rtl="0" latinLnBrk="0">
        <a:lnSpc>
          <a:spcPct val="90000"/>
        </a:lnSpc>
        <a:spcBef>
          <a:spcPts val="0"/>
        </a:spcBef>
        <a:spcAft>
          <a:spcPts val="0"/>
        </a:spcAft>
        <a:buClrTx/>
        <a:buSzTx/>
        <a:buFontTx/>
        <a:buNone/>
        <a:tabLst/>
        <a:defRPr sz="21600" b="0" i="0" u="none" strike="noStrike" cap="none" spc="0" baseline="0">
          <a:solidFill>
            <a:srgbClr val="000000"/>
          </a:solidFill>
          <a:uFillTx/>
          <a:latin typeface="Calibri Light"/>
          <a:ea typeface="Calibri Light"/>
          <a:cs typeface="Calibri Light"/>
          <a:sym typeface="Calibri Light"/>
        </a:defRPr>
      </a:lvl9pPr>
    </p:titleStyle>
    <p:bodyStyle>
      <a:lvl1pPr marL="1120076" marR="0" indent="-1120076" algn="l" defTabSz="4480304" rtl="0" latinLnBrk="0">
        <a:lnSpc>
          <a:spcPct val="90000"/>
        </a:lnSpc>
        <a:spcBef>
          <a:spcPts val="4900"/>
        </a:spcBef>
        <a:spcAft>
          <a:spcPts val="0"/>
        </a:spcAft>
        <a:buClrTx/>
        <a:buSzPct val="100000"/>
        <a:buFont typeface="Arial"/>
        <a:buChar char="•"/>
        <a:tabLst/>
        <a:defRPr sz="13700" b="0" i="0" u="none" strike="noStrike" cap="none" spc="0" baseline="0">
          <a:solidFill>
            <a:srgbClr val="000000"/>
          </a:solidFill>
          <a:uFillTx/>
          <a:latin typeface="+mj-lt"/>
          <a:ea typeface="+mj-ea"/>
          <a:cs typeface="+mj-cs"/>
          <a:sym typeface="Calibri"/>
        </a:defRPr>
      </a:lvl1pPr>
      <a:lvl2pPr marL="3540578" marR="0" indent="-1300427" algn="l" defTabSz="4480304" rtl="0" latinLnBrk="0">
        <a:lnSpc>
          <a:spcPct val="90000"/>
        </a:lnSpc>
        <a:spcBef>
          <a:spcPts val="4900"/>
        </a:spcBef>
        <a:spcAft>
          <a:spcPts val="0"/>
        </a:spcAft>
        <a:buClrTx/>
        <a:buSzPct val="100000"/>
        <a:buFont typeface="Arial"/>
        <a:buChar char="•"/>
        <a:tabLst/>
        <a:defRPr sz="13700" b="0" i="0" u="none" strike="noStrike" cap="none" spc="0" baseline="0">
          <a:solidFill>
            <a:srgbClr val="000000"/>
          </a:solidFill>
          <a:uFillTx/>
          <a:latin typeface="+mj-lt"/>
          <a:ea typeface="+mj-ea"/>
          <a:cs typeface="+mj-cs"/>
          <a:sym typeface="Calibri"/>
        </a:defRPr>
      </a:lvl2pPr>
      <a:lvl3pPr marL="6046123" marR="0" indent="-1565819" algn="l" defTabSz="4480304" rtl="0" latinLnBrk="0">
        <a:lnSpc>
          <a:spcPct val="90000"/>
        </a:lnSpc>
        <a:spcBef>
          <a:spcPts val="4900"/>
        </a:spcBef>
        <a:spcAft>
          <a:spcPts val="0"/>
        </a:spcAft>
        <a:buClrTx/>
        <a:buSzPct val="100000"/>
        <a:buFont typeface="Arial"/>
        <a:buChar char="•"/>
        <a:tabLst/>
        <a:defRPr sz="13700" b="0" i="0" u="none" strike="noStrike" cap="none" spc="0" baseline="0">
          <a:solidFill>
            <a:srgbClr val="000000"/>
          </a:solidFill>
          <a:uFillTx/>
          <a:latin typeface="+mj-lt"/>
          <a:ea typeface="+mj-ea"/>
          <a:cs typeface="+mj-cs"/>
          <a:sym typeface="Calibri"/>
        </a:defRPr>
      </a:lvl3pPr>
      <a:lvl4pPr marL="8464209" marR="0" indent="-1743754" algn="l" defTabSz="4480304" rtl="0" latinLnBrk="0">
        <a:lnSpc>
          <a:spcPct val="90000"/>
        </a:lnSpc>
        <a:spcBef>
          <a:spcPts val="4900"/>
        </a:spcBef>
        <a:spcAft>
          <a:spcPts val="0"/>
        </a:spcAft>
        <a:buClrTx/>
        <a:buSzPct val="100000"/>
        <a:buFont typeface="Arial"/>
        <a:buChar char="•"/>
        <a:tabLst/>
        <a:defRPr sz="13700" b="0" i="0" u="none" strike="noStrike" cap="none" spc="0" baseline="0">
          <a:solidFill>
            <a:srgbClr val="000000"/>
          </a:solidFill>
          <a:uFillTx/>
          <a:latin typeface="+mj-lt"/>
          <a:ea typeface="+mj-ea"/>
          <a:cs typeface="+mj-cs"/>
          <a:sym typeface="Calibri"/>
        </a:defRPr>
      </a:lvl4pPr>
      <a:lvl5pPr marL="10704362" marR="0" indent="-1743754" algn="l" defTabSz="4480304" rtl="0" latinLnBrk="0">
        <a:lnSpc>
          <a:spcPct val="90000"/>
        </a:lnSpc>
        <a:spcBef>
          <a:spcPts val="4900"/>
        </a:spcBef>
        <a:spcAft>
          <a:spcPts val="0"/>
        </a:spcAft>
        <a:buClrTx/>
        <a:buSzPct val="100000"/>
        <a:buFont typeface="Arial"/>
        <a:buChar char="•"/>
        <a:tabLst/>
        <a:defRPr sz="13700" b="0" i="0" u="none" strike="noStrike" cap="none" spc="0" baseline="0">
          <a:solidFill>
            <a:srgbClr val="000000"/>
          </a:solidFill>
          <a:uFillTx/>
          <a:latin typeface="+mj-lt"/>
          <a:ea typeface="+mj-ea"/>
          <a:cs typeface="+mj-cs"/>
          <a:sym typeface="Calibri"/>
        </a:defRPr>
      </a:lvl5pPr>
      <a:lvl6pPr marL="12944515" marR="0" indent="-1743754" algn="l" defTabSz="4480304" rtl="0" latinLnBrk="0">
        <a:lnSpc>
          <a:spcPct val="90000"/>
        </a:lnSpc>
        <a:spcBef>
          <a:spcPts val="4900"/>
        </a:spcBef>
        <a:spcAft>
          <a:spcPts val="0"/>
        </a:spcAft>
        <a:buClrTx/>
        <a:buSzPct val="100000"/>
        <a:buFont typeface="Arial"/>
        <a:buChar char="•"/>
        <a:tabLst/>
        <a:defRPr sz="13700" b="0" i="0" u="none" strike="noStrike" cap="none" spc="0" baseline="0">
          <a:solidFill>
            <a:srgbClr val="000000"/>
          </a:solidFill>
          <a:uFillTx/>
          <a:latin typeface="+mj-lt"/>
          <a:ea typeface="+mj-ea"/>
          <a:cs typeface="+mj-cs"/>
          <a:sym typeface="Calibri"/>
        </a:defRPr>
      </a:lvl6pPr>
      <a:lvl7pPr marL="15184665" marR="0" indent="-1743754" algn="l" defTabSz="4480304" rtl="0" latinLnBrk="0">
        <a:lnSpc>
          <a:spcPct val="90000"/>
        </a:lnSpc>
        <a:spcBef>
          <a:spcPts val="4900"/>
        </a:spcBef>
        <a:spcAft>
          <a:spcPts val="0"/>
        </a:spcAft>
        <a:buClrTx/>
        <a:buSzPct val="100000"/>
        <a:buFont typeface="Arial"/>
        <a:buChar char="•"/>
        <a:tabLst/>
        <a:defRPr sz="13700" b="0" i="0" u="none" strike="noStrike" cap="none" spc="0" baseline="0">
          <a:solidFill>
            <a:srgbClr val="000000"/>
          </a:solidFill>
          <a:uFillTx/>
          <a:latin typeface="+mj-lt"/>
          <a:ea typeface="+mj-ea"/>
          <a:cs typeface="+mj-cs"/>
          <a:sym typeface="Calibri"/>
        </a:defRPr>
      </a:lvl7pPr>
      <a:lvl8pPr marL="17424818" marR="0" indent="-1743754" algn="l" defTabSz="4480304" rtl="0" latinLnBrk="0">
        <a:lnSpc>
          <a:spcPct val="90000"/>
        </a:lnSpc>
        <a:spcBef>
          <a:spcPts val="4900"/>
        </a:spcBef>
        <a:spcAft>
          <a:spcPts val="0"/>
        </a:spcAft>
        <a:buClrTx/>
        <a:buSzPct val="100000"/>
        <a:buFont typeface="Arial"/>
        <a:buChar char="•"/>
        <a:tabLst/>
        <a:defRPr sz="13700" b="0" i="0" u="none" strike="noStrike" cap="none" spc="0" baseline="0">
          <a:solidFill>
            <a:srgbClr val="000000"/>
          </a:solidFill>
          <a:uFillTx/>
          <a:latin typeface="+mj-lt"/>
          <a:ea typeface="+mj-ea"/>
          <a:cs typeface="+mj-cs"/>
          <a:sym typeface="Calibri"/>
        </a:defRPr>
      </a:lvl8pPr>
      <a:lvl9pPr marL="19664970" marR="0" indent="-1743754" algn="l" defTabSz="4480304" rtl="0" latinLnBrk="0">
        <a:lnSpc>
          <a:spcPct val="90000"/>
        </a:lnSpc>
        <a:spcBef>
          <a:spcPts val="4900"/>
        </a:spcBef>
        <a:spcAft>
          <a:spcPts val="0"/>
        </a:spcAft>
        <a:buClrTx/>
        <a:buSzPct val="100000"/>
        <a:buFont typeface="Arial"/>
        <a:buChar char="•"/>
        <a:tabLst/>
        <a:defRPr sz="13700" b="0" i="0" u="none" strike="noStrike" cap="none" spc="0" baseline="0">
          <a:solidFill>
            <a:srgbClr val="000000"/>
          </a:solidFill>
          <a:uFillTx/>
          <a:latin typeface="+mj-lt"/>
          <a:ea typeface="+mj-ea"/>
          <a:cs typeface="+mj-cs"/>
          <a:sym typeface="Calibri"/>
        </a:defRPr>
      </a:lvl9pPr>
    </p:bodyStyle>
    <p:otherStyle>
      <a:lvl1pPr marL="0" marR="0" indent="0" algn="r" defTabSz="4301092" rtl="0" latinLnBrk="0">
        <a:lnSpc>
          <a:spcPct val="100000"/>
        </a:lnSpc>
        <a:spcBef>
          <a:spcPts val="0"/>
        </a:spcBef>
        <a:spcAft>
          <a:spcPts val="0"/>
        </a:spcAft>
        <a:buClrTx/>
        <a:buSzTx/>
        <a:buFontTx/>
        <a:buNone/>
        <a:tabLst/>
        <a:defRPr sz="5900" b="0" i="0" u="none" strike="noStrike" cap="none" spc="0" baseline="0">
          <a:solidFill>
            <a:schemeClr val="tx1"/>
          </a:solidFill>
          <a:uFillTx/>
          <a:latin typeface="+mn-lt"/>
          <a:ea typeface="+mn-ea"/>
          <a:cs typeface="+mn-cs"/>
          <a:sym typeface="Calibri"/>
        </a:defRPr>
      </a:lvl1pPr>
      <a:lvl2pPr marL="0" marR="0" indent="0" algn="r" defTabSz="4301092" rtl="0" latinLnBrk="0">
        <a:lnSpc>
          <a:spcPct val="100000"/>
        </a:lnSpc>
        <a:spcBef>
          <a:spcPts val="0"/>
        </a:spcBef>
        <a:spcAft>
          <a:spcPts val="0"/>
        </a:spcAft>
        <a:buClrTx/>
        <a:buSzTx/>
        <a:buFontTx/>
        <a:buNone/>
        <a:tabLst/>
        <a:defRPr sz="5900" b="0" i="0" u="none" strike="noStrike" cap="none" spc="0" baseline="0">
          <a:solidFill>
            <a:schemeClr val="tx1"/>
          </a:solidFill>
          <a:uFillTx/>
          <a:latin typeface="+mn-lt"/>
          <a:ea typeface="+mn-ea"/>
          <a:cs typeface="+mn-cs"/>
          <a:sym typeface="Calibri"/>
        </a:defRPr>
      </a:lvl2pPr>
      <a:lvl3pPr marL="0" marR="0" indent="0" algn="r" defTabSz="4301092" rtl="0" latinLnBrk="0">
        <a:lnSpc>
          <a:spcPct val="100000"/>
        </a:lnSpc>
        <a:spcBef>
          <a:spcPts val="0"/>
        </a:spcBef>
        <a:spcAft>
          <a:spcPts val="0"/>
        </a:spcAft>
        <a:buClrTx/>
        <a:buSzTx/>
        <a:buFontTx/>
        <a:buNone/>
        <a:tabLst/>
        <a:defRPr sz="5900" b="0" i="0" u="none" strike="noStrike" cap="none" spc="0" baseline="0">
          <a:solidFill>
            <a:schemeClr val="tx1"/>
          </a:solidFill>
          <a:uFillTx/>
          <a:latin typeface="+mn-lt"/>
          <a:ea typeface="+mn-ea"/>
          <a:cs typeface="+mn-cs"/>
          <a:sym typeface="Calibri"/>
        </a:defRPr>
      </a:lvl3pPr>
      <a:lvl4pPr marL="0" marR="0" indent="0" algn="r" defTabSz="4301092" rtl="0" latinLnBrk="0">
        <a:lnSpc>
          <a:spcPct val="100000"/>
        </a:lnSpc>
        <a:spcBef>
          <a:spcPts val="0"/>
        </a:spcBef>
        <a:spcAft>
          <a:spcPts val="0"/>
        </a:spcAft>
        <a:buClrTx/>
        <a:buSzTx/>
        <a:buFontTx/>
        <a:buNone/>
        <a:tabLst/>
        <a:defRPr sz="5900" b="0" i="0" u="none" strike="noStrike" cap="none" spc="0" baseline="0">
          <a:solidFill>
            <a:schemeClr val="tx1"/>
          </a:solidFill>
          <a:uFillTx/>
          <a:latin typeface="+mn-lt"/>
          <a:ea typeface="+mn-ea"/>
          <a:cs typeface="+mn-cs"/>
          <a:sym typeface="Calibri"/>
        </a:defRPr>
      </a:lvl4pPr>
      <a:lvl5pPr marL="0" marR="0" indent="0" algn="r" defTabSz="4301092" rtl="0" latinLnBrk="0">
        <a:lnSpc>
          <a:spcPct val="100000"/>
        </a:lnSpc>
        <a:spcBef>
          <a:spcPts val="0"/>
        </a:spcBef>
        <a:spcAft>
          <a:spcPts val="0"/>
        </a:spcAft>
        <a:buClrTx/>
        <a:buSzTx/>
        <a:buFontTx/>
        <a:buNone/>
        <a:tabLst/>
        <a:defRPr sz="5900" b="0" i="0" u="none" strike="noStrike" cap="none" spc="0" baseline="0">
          <a:solidFill>
            <a:schemeClr val="tx1"/>
          </a:solidFill>
          <a:uFillTx/>
          <a:latin typeface="+mn-lt"/>
          <a:ea typeface="+mn-ea"/>
          <a:cs typeface="+mn-cs"/>
          <a:sym typeface="Calibri"/>
        </a:defRPr>
      </a:lvl5pPr>
      <a:lvl6pPr marL="0" marR="0" indent="0" algn="r" defTabSz="4301092" rtl="0" latinLnBrk="0">
        <a:lnSpc>
          <a:spcPct val="100000"/>
        </a:lnSpc>
        <a:spcBef>
          <a:spcPts val="0"/>
        </a:spcBef>
        <a:spcAft>
          <a:spcPts val="0"/>
        </a:spcAft>
        <a:buClrTx/>
        <a:buSzTx/>
        <a:buFontTx/>
        <a:buNone/>
        <a:tabLst/>
        <a:defRPr sz="5900" b="0" i="0" u="none" strike="noStrike" cap="none" spc="0" baseline="0">
          <a:solidFill>
            <a:schemeClr val="tx1"/>
          </a:solidFill>
          <a:uFillTx/>
          <a:latin typeface="+mn-lt"/>
          <a:ea typeface="+mn-ea"/>
          <a:cs typeface="+mn-cs"/>
          <a:sym typeface="Calibri"/>
        </a:defRPr>
      </a:lvl6pPr>
      <a:lvl7pPr marL="0" marR="0" indent="0" algn="r" defTabSz="4301092" rtl="0" latinLnBrk="0">
        <a:lnSpc>
          <a:spcPct val="100000"/>
        </a:lnSpc>
        <a:spcBef>
          <a:spcPts val="0"/>
        </a:spcBef>
        <a:spcAft>
          <a:spcPts val="0"/>
        </a:spcAft>
        <a:buClrTx/>
        <a:buSzTx/>
        <a:buFontTx/>
        <a:buNone/>
        <a:tabLst/>
        <a:defRPr sz="5900" b="0" i="0" u="none" strike="noStrike" cap="none" spc="0" baseline="0">
          <a:solidFill>
            <a:schemeClr val="tx1"/>
          </a:solidFill>
          <a:uFillTx/>
          <a:latin typeface="+mn-lt"/>
          <a:ea typeface="+mn-ea"/>
          <a:cs typeface="+mn-cs"/>
          <a:sym typeface="Calibri"/>
        </a:defRPr>
      </a:lvl7pPr>
      <a:lvl8pPr marL="0" marR="0" indent="0" algn="r" defTabSz="4301092" rtl="0" latinLnBrk="0">
        <a:lnSpc>
          <a:spcPct val="100000"/>
        </a:lnSpc>
        <a:spcBef>
          <a:spcPts val="0"/>
        </a:spcBef>
        <a:spcAft>
          <a:spcPts val="0"/>
        </a:spcAft>
        <a:buClrTx/>
        <a:buSzTx/>
        <a:buFontTx/>
        <a:buNone/>
        <a:tabLst/>
        <a:defRPr sz="5900" b="0" i="0" u="none" strike="noStrike" cap="none" spc="0" baseline="0">
          <a:solidFill>
            <a:schemeClr val="tx1"/>
          </a:solidFill>
          <a:uFillTx/>
          <a:latin typeface="+mn-lt"/>
          <a:ea typeface="+mn-ea"/>
          <a:cs typeface="+mn-cs"/>
          <a:sym typeface="Calibri"/>
        </a:defRPr>
      </a:lvl8pPr>
      <a:lvl9pPr marL="0" marR="0" indent="0" algn="r" defTabSz="4301092" rtl="0" latinLnBrk="0">
        <a:lnSpc>
          <a:spcPct val="100000"/>
        </a:lnSpc>
        <a:spcBef>
          <a:spcPts val="0"/>
        </a:spcBef>
        <a:spcAft>
          <a:spcPts val="0"/>
        </a:spcAft>
        <a:buClrTx/>
        <a:buSzTx/>
        <a:buFontTx/>
        <a:buNone/>
        <a:tabLst/>
        <a:defRPr sz="59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8.jpe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hyperlink" Target="http://plants.sc.egov.usda.gov" TargetMode="External"/><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1FBB991C-0F51-E864-7184-FA7A6AD773E9}"/>
              </a:ext>
            </a:extLst>
          </p:cNvPr>
          <p:cNvSpPr/>
          <p:nvPr/>
        </p:nvSpPr>
        <p:spPr>
          <a:xfrm>
            <a:off x="219761" y="4148737"/>
            <a:ext cx="43286432" cy="28247151"/>
          </a:xfrm>
          <a:prstGeom prst="rect">
            <a:avLst/>
          </a:prstGeom>
          <a:noFill/>
          <a:ln w="76200" cap="flat">
            <a:solidFill>
              <a:srgbClr val="00206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301092" rtl="0" fontAlgn="auto" latinLnBrk="0" hangingPunct="0">
              <a:lnSpc>
                <a:spcPct val="100000"/>
              </a:lnSpc>
              <a:spcBef>
                <a:spcPts val="0"/>
              </a:spcBef>
              <a:spcAft>
                <a:spcPts val="0"/>
              </a:spcAft>
              <a:buClrTx/>
              <a:buSzTx/>
              <a:buFontTx/>
              <a:buNone/>
              <a:tabLst/>
            </a:pPr>
            <a:endParaRPr kumimoji="0" lang="en-US" sz="8500" b="0" i="0" u="none" strike="noStrike" cap="none" spc="0" normalizeH="0" baseline="0">
              <a:ln>
                <a:noFill/>
              </a:ln>
              <a:solidFill>
                <a:srgbClr val="000000"/>
              </a:solidFill>
              <a:effectLst/>
              <a:uFillTx/>
              <a:latin typeface="+mj-lt"/>
              <a:ea typeface="+mj-ea"/>
              <a:cs typeface="+mj-cs"/>
              <a:sym typeface="Calibri"/>
            </a:endParaRPr>
          </a:p>
        </p:txBody>
      </p:sp>
      <p:sp>
        <p:nvSpPr>
          <p:cNvPr id="94" name="Title 1"/>
          <p:cNvSpPr txBox="1">
            <a:spLocks noGrp="1"/>
          </p:cNvSpPr>
          <p:nvPr>
            <p:ph type="ctrTitle"/>
          </p:nvPr>
        </p:nvSpPr>
        <p:spPr>
          <a:xfrm>
            <a:off x="219761" y="522512"/>
            <a:ext cx="43286432" cy="3947890"/>
          </a:xfrm>
          <a:prstGeom prst="rect">
            <a:avLst/>
          </a:prstGeom>
          <a:solidFill>
            <a:srgbClr val="002060"/>
          </a:solidFill>
          <a:ln w="101600">
            <a:solidFill>
              <a:srgbClr val="002060"/>
            </a:solidFill>
            <a:miter lim="800000"/>
          </a:ln>
        </p:spPr>
        <p:txBody>
          <a:bodyPr anchor="ctr"/>
          <a:lstStyle/>
          <a:p>
            <a:pPr defTabSz="4083348">
              <a:defRPr sz="7644">
                <a:solidFill>
                  <a:srgbClr val="FFFFFF"/>
                </a:solidFill>
                <a:latin typeface="Cambria"/>
                <a:ea typeface="Cambria"/>
                <a:cs typeface="Cambria"/>
                <a:sym typeface="Cambria"/>
              </a:defRPr>
            </a:pPr>
            <a:r>
              <a:rPr dirty="0"/>
              <a:t>Integrated historical analysis of changing climatic conditions </a:t>
            </a:r>
          </a:p>
          <a:p>
            <a:pPr defTabSz="4083348">
              <a:defRPr sz="7644">
                <a:solidFill>
                  <a:srgbClr val="FFFFFF"/>
                </a:solidFill>
                <a:latin typeface="Cambria"/>
                <a:ea typeface="Cambria"/>
                <a:cs typeface="Cambria"/>
                <a:sym typeface="Cambria"/>
              </a:defRPr>
            </a:pPr>
            <a:r>
              <a:rPr dirty="0"/>
              <a:t>that affect invasive species dynamics in the Oyster River Watershed</a:t>
            </a:r>
            <a:br>
              <a:rPr dirty="0"/>
            </a:br>
            <a:r>
              <a:rPr sz="6468" dirty="0"/>
              <a:t>Sydney Vanasse</a:t>
            </a:r>
            <a:r>
              <a:rPr lang="en-US" sz="6468" dirty="0"/>
              <a:t> (sydney.vanasse@unh.edu)</a:t>
            </a:r>
            <a:r>
              <a:rPr sz="6468" dirty="0"/>
              <a:t>, Advisor: Anne Lightbody</a:t>
            </a:r>
            <a:br>
              <a:rPr sz="5488" u="sng" dirty="0"/>
            </a:br>
            <a:r>
              <a:rPr sz="5488" i="1" dirty="0"/>
              <a:t>Department of Earth Sciences, University of New Hampshire</a:t>
            </a:r>
          </a:p>
        </p:txBody>
      </p:sp>
      <p:pic>
        <p:nvPicPr>
          <p:cNvPr id="105" name="Picture 160" descr="Picture 160"/>
          <p:cNvPicPr>
            <a:picLocks noChangeAspect="1"/>
          </p:cNvPicPr>
          <p:nvPr/>
        </p:nvPicPr>
        <p:blipFill>
          <a:blip r:embed="rId3"/>
          <a:stretch>
            <a:fillRect/>
          </a:stretch>
        </p:blipFill>
        <p:spPr>
          <a:xfrm>
            <a:off x="741223" y="1145258"/>
            <a:ext cx="2496779" cy="3304559"/>
          </a:xfrm>
          <a:prstGeom prst="rect">
            <a:avLst/>
          </a:prstGeom>
          <a:ln w="12700">
            <a:miter lim="400000"/>
          </a:ln>
        </p:spPr>
      </p:pic>
      <p:pic>
        <p:nvPicPr>
          <p:cNvPr id="123" name="Screenshot 2026-03-31 at 10.04.16 AM.png" descr="Screenshot 2026-03-31 at 10.04.16 AM.png"/>
          <p:cNvPicPr>
            <a:picLocks noChangeAspect="1"/>
          </p:cNvPicPr>
          <p:nvPr/>
        </p:nvPicPr>
        <p:blipFill>
          <a:blip r:embed="rId4"/>
          <a:stretch>
            <a:fillRect/>
          </a:stretch>
        </p:blipFill>
        <p:spPr>
          <a:xfrm>
            <a:off x="39822437" y="844177"/>
            <a:ext cx="3200362" cy="3304560"/>
          </a:xfrm>
          <a:prstGeom prst="rect">
            <a:avLst/>
          </a:prstGeom>
          <a:ln w="12700">
            <a:miter lim="400000"/>
          </a:ln>
        </p:spPr>
      </p:pic>
      <p:sp>
        <p:nvSpPr>
          <p:cNvPr id="152" name="Rectangle"/>
          <p:cNvSpPr/>
          <p:nvPr/>
        </p:nvSpPr>
        <p:spPr>
          <a:xfrm>
            <a:off x="14579606" y="4932725"/>
            <a:ext cx="15878070" cy="914400"/>
          </a:xfrm>
          <a:prstGeom prst="rect">
            <a:avLst/>
          </a:prstGeom>
          <a:solidFill>
            <a:srgbClr val="002060"/>
          </a:solidFill>
          <a:ln w="9525" cap="flat">
            <a:solidFill>
              <a:srgbClr val="002060"/>
            </a:solidFill>
            <a:prstDash val="solid"/>
            <a:round/>
          </a:ln>
          <a:effectLst/>
        </p:spPr>
        <p:txBody>
          <a:bodyPr wrap="square" lIns="45718" tIns="45718" rIns="45718" bIns="45718" numCol="1" anchor="ctr">
            <a:noAutofit/>
          </a:bodyPr>
          <a:lstStyle/>
          <a:p>
            <a:pPr algn="ctr" defTabSz="3840479">
              <a:lnSpc>
                <a:spcPct val="81000"/>
              </a:lnSpc>
              <a:spcBef>
                <a:spcPts val="4200"/>
              </a:spcBef>
              <a:defRPr sz="10000"/>
            </a:pPr>
            <a:r>
              <a:rPr lang="en-US" sz="5200" dirty="0">
                <a:solidFill>
                  <a:schemeClr val="bg1"/>
                </a:solidFill>
                <a:latin typeface="Cambria" panose="02040503050406030204" pitchFamily="18" charset="0"/>
                <a:ea typeface="Cambria" panose="02040503050406030204" pitchFamily="18" charset="0"/>
              </a:rPr>
              <a:t>Historical Extremes</a:t>
            </a:r>
          </a:p>
        </p:txBody>
      </p:sp>
      <p:sp>
        <p:nvSpPr>
          <p:cNvPr id="155" name="P value = 0.000078"/>
          <p:cNvSpPr txBox="1"/>
          <p:nvPr/>
        </p:nvSpPr>
        <p:spPr>
          <a:xfrm>
            <a:off x="18513336" y="13687804"/>
            <a:ext cx="1744027" cy="9923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3200"/>
            </a:lvl1pPr>
          </a:lstStyle>
          <a:p>
            <a:r>
              <a:t>P value = 0.000078</a:t>
            </a:r>
          </a:p>
        </p:txBody>
      </p:sp>
      <p:pic>
        <p:nvPicPr>
          <p:cNvPr id="156" name="exceeddaysabove85.png" descr="exceeddaysabove85.png"/>
          <p:cNvPicPr>
            <a:picLocks noChangeAspect="1"/>
          </p:cNvPicPr>
          <p:nvPr/>
        </p:nvPicPr>
        <p:blipFill>
          <a:blip r:embed="rId5"/>
          <a:stretch>
            <a:fillRect/>
          </a:stretch>
        </p:blipFill>
        <p:spPr>
          <a:xfrm>
            <a:off x="22847796" y="17550571"/>
            <a:ext cx="8128001" cy="6096001"/>
          </a:xfrm>
          <a:prstGeom prst="rect">
            <a:avLst/>
          </a:prstGeom>
          <a:ln w="12700">
            <a:miter lim="400000"/>
          </a:ln>
        </p:spPr>
      </p:pic>
      <p:pic>
        <p:nvPicPr>
          <p:cNvPr id="157" name="exceedmaxprecip.png" descr="exceedmaxprecip.png"/>
          <p:cNvPicPr>
            <a:picLocks noChangeAspect="1"/>
          </p:cNvPicPr>
          <p:nvPr/>
        </p:nvPicPr>
        <p:blipFill>
          <a:blip r:embed="rId6"/>
          <a:stretch>
            <a:fillRect/>
          </a:stretch>
        </p:blipFill>
        <p:spPr>
          <a:xfrm>
            <a:off x="22847796" y="23347421"/>
            <a:ext cx="8128001" cy="6096001"/>
          </a:xfrm>
          <a:prstGeom prst="rect">
            <a:avLst/>
          </a:prstGeom>
          <a:ln w="12700">
            <a:miter lim="400000"/>
          </a:ln>
        </p:spPr>
      </p:pic>
      <p:pic>
        <p:nvPicPr>
          <p:cNvPr id="158" name="exceedmaxtidal.png" descr="exceedmaxtidal.png"/>
          <p:cNvPicPr>
            <a:picLocks noChangeAspect="1"/>
          </p:cNvPicPr>
          <p:nvPr/>
        </p:nvPicPr>
        <p:blipFill>
          <a:blip r:embed="rId7"/>
          <a:stretch>
            <a:fillRect/>
          </a:stretch>
        </p:blipFill>
        <p:spPr>
          <a:xfrm>
            <a:off x="22847796" y="11753720"/>
            <a:ext cx="8128001" cy="6096001"/>
          </a:xfrm>
          <a:prstGeom prst="rect">
            <a:avLst/>
          </a:prstGeom>
          <a:ln w="12700">
            <a:miter lim="400000"/>
          </a:ln>
        </p:spPr>
      </p:pic>
      <p:pic>
        <p:nvPicPr>
          <p:cNvPr id="159" name="excmin7flow.png" descr="excmin7flow.png"/>
          <p:cNvPicPr>
            <a:picLocks noChangeAspect="1"/>
          </p:cNvPicPr>
          <p:nvPr/>
        </p:nvPicPr>
        <p:blipFill>
          <a:blip r:embed="rId8"/>
          <a:stretch>
            <a:fillRect/>
          </a:stretch>
        </p:blipFill>
        <p:spPr>
          <a:xfrm>
            <a:off x="22847796" y="5956869"/>
            <a:ext cx="8128001" cy="6096001"/>
          </a:xfrm>
          <a:prstGeom prst="rect">
            <a:avLst/>
          </a:prstGeom>
          <a:ln w="12700">
            <a:miter lim="400000"/>
          </a:ln>
        </p:spPr>
      </p:pic>
      <p:pic>
        <p:nvPicPr>
          <p:cNvPr id="160" name="maxprecip.png" descr="maxprecip.png"/>
          <p:cNvPicPr>
            <a:picLocks noChangeAspect="1"/>
          </p:cNvPicPr>
          <p:nvPr/>
        </p:nvPicPr>
        <p:blipFill>
          <a:blip r:embed="rId9"/>
          <a:stretch>
            <a:fillRect/>
          </a:stretch>
        </p:blipFill>
        <p:spPr>
          <a:xfrm>
            <a:off x="14569273" y="23347421"/>
            <a:ext cx="8128001" cy="6096001"/>
          </a:xfrm>
          <a:prstGeom prst="rect">
            <a:avLst/>
          </a:prstGeom>
          <a:ln w="12700">
            <a:miter lim="400000"/>
          </a:ln>
        </p:spPr>
      </p:pic>
      <p:pic>
        <p:nvPicPr>
          <p:cNvPr id="161" name="maxtidal.png" descr="maxtidal.png"/>
          <p:cNvPicPr>
            <a:picLocks noChangeAspect="1"/>
          </p:cNvPicPr>
          <p:nvPr/>
        </p:nvPicPr>
        <p:blipFill>
          <a:blip r:embed="rId10"/>
          <a:stretch>
            <a:fillRect/>
          </a:stretch>
        </p:blipFill>
        <p:spPr>
          <a:xfrm>
            <a:off x="14569273" y="11753720"/>
            <a:ext cx="8128001" cy="6096001"/>
          </a:xfrm>
          <a:prstGeom prst="rect">
            <a:avLst/>
          </a:prstGeom>
          <a:ln w="12700">
            <a:miter lim="400000"/>
          </a:ln>
        </p:spPr>
      </p:pic>
      <p:pic>
        <p:nvPicPr>
          <p:cNvPr id="162" name="min7flow.png" descr="min7flow.png"/>
          <p:cNvPicPr>
            <a:picLocks noChangeAspect="1"/>
          </p:cNvPicPr>
          <p:nvPr/>
        </p:nvPicPr>
        <p:blipFill>
          <a:blip r:embed="rId11"/>
          <a:stretch>
            <a:fillRect/>
          </a:stretch>
        </p:blipFill>
        <p:spPr>
          <a:xfrm>
            <a:off x="14569273" y="5956869"/>
            <a:ext cx="8128001" cy="6096001"/>
          </a:xfrm>
          <a:prstGeom prst="rect">
            <a:avLst/>
          </a:prstGeom>
          <a:ln w="12700">
            <a:miter lim="400000"/>
          </a:ln>
        </p:spPr>
      </p:pic>
      <p:pic>
        <p:nvPicPr>
          <p:cNvPr id="163" name="daysabove85.png" descr="daysabove85.png"/>
          <p:cNvPicPr>
            <a:picLocks noChangeAspect="1"/>
          </p:cNvPicPr>
          <p:nvPr/>
        </p:nvPicPr>
        <p:blipFill>
          <a:blip r:embed="rId12"/>
          <a:stretch>
            <a:fillRect/>
          </a:stretch>
        </p:blipFill>
        <p:spPr>
          <a:xfrm>
            <a:off x="14569273" y="17550571"/>
            <a:ext cx="8128001" cy="6096001"/>
          </a:xfrm>
          <a:prstGeom prst="rect">
            <a:avLst/>
          </a:prstGeom>
          <a:ln w="12700">
            <a:miter lim="400000"/>
          </a:ln>
        </p:spPr>
      </p:pic>
      <p:sp>
        <p:nvSpPr>
          <p:cNvPr id="164" name="Figure 4. Time series showing historical trends across environmental variables"/>
          <p:cNvSpPr txBox="1"/>
          <p:nvPr/>
        </p:nvSpPr>
        <p:spPr>
          <a:xfrm>
            <a:off x="15140265" y="30083512"/>
            <a:ext cx="6986016" cy="9787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defTabSz="3840479">
              <a:lnSpc>
                <a:spcPct val="90000"/>
              </a:lnSpc>
              <a:defRPr sz="3200">
                <a:latin typeface="Times New Roman"/>
                <a:ea typeface="Times New Roman"/>
                <a:cs typeface="Times New Roman"/>
                <a:sym typeface="Times New Roman"/>
              </a:defRPr>
            </a:lvl1pPr>
          </a:lstStyle>
          <a:p>
            <a:r>
              <a:rPr dirty="0"/>
              <a:t>Figure </a:t>
            </a:r>
            <a:r>
              <a:rPr lang="en-US" dirty="0"/>
              <a:t>3</a:t>
            </a:r>
            <a:r>
              <a:rPr dirty="0"/>
              <a:t>. Time series showing historical trends across environmental variables </a:t>
            </a:r>
          </a:p>
        </p:txBody>
      </p:sp>
      <p:sp>
        <p:nvSpPr>
          <p:cNvPr id="165" name="Figure 5. Exceedance probability curves showing frequency of extreme events for time periods before and after 1980"/>
          <p:cNvSpPr txBox="1"/>
          <p:nvPr/>
        </p:nvSpPr>
        <p:spPr>
          <a:xfrm>
            <a:off x="23418052" y="30083512"/>
            <a:ext cx="6987488" cy="142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defTabSz="3840479">
              <a:lnSpc>
                <a:spcPct val="90000"/>
              </a:lnSpc>
              <a:defRPr sz="3200">
                <a:latin typeface="Times New Roman"/>
                <a:ea typeface="Times New Roman"/>
                <a:cs typeface="Times New Roman"/>
                <a:sym typeface="Times New Roman"/>
              </a:defRPr>
            </a:lvl1pPr>
          </a:lstStyle>
          <a:p>
            <a:r>
              <a:rPr dirty="0"/>
              <a:t>Figure </a:t>
            </a:r>
            <a:r>
              <a:rPr lang="en-US" dirty="0"/>
              <a:t> 4</a:t>
            </a:r>
            <a:r>
              <a:rPr dirty="0"/>
              <a:t>. Exceedance probability curves showing frequency of extreme events for time periods before and after 1980</a:t>
            </a:r>
          </a:p>
        </p:txBody>
      </p:sp>
      <p:sp>
        <p:nvSpPr>
          <p:cNvPr id="95" name="Rectangle"/>
          <p:cNvSpPr/>
          <p:nvPr/>
        </p:nvSpPr>
        <p:spPr>
          <a:xfrm>
            <a:off x="674855" y="4932725"/>
            <a:ext cx="12499848" cy="914400"/>
          </a:xfrm>
          <a:prstGeom prst="rect">
            <a:avLst/>
          </a:prstGeom>
          <a:solidFill>
            <a:srgbClr val="002060"/>
          </a:solidFill>
          <a:ln w="9525" cap="flat">
            <a:solidFill>
              <a:srgbClr val="002060"/>
            </a:solidFill>
            <a:prstDash val="solid"/>
            <a:round/>
          </a:ln>
          <a:effectLst/>
        </p:spPr>
        <p:txBody>
          <a:bodyPr wrap="square" lIns="45718" tIns="45718" rIns="45718" bIns="45718" numCol="1" anchor="ctr">
            <a:noAutofit/>
          </a:bodyPr>
          <a:lstStyle/>
          <a:p>
            <a:pPr algn="ctr" defTabSz="3840479">
              <a:lnSpc>
                <a:spcPct val="81000"/>
              </a:lnSpc>
              <a:spcBef>
                <a:spcPts val="4200"/>
              </a:spcBef>
              <a:defRPr sz="5800">
                <a:solidFill>
                  <a:srgbClr val="FFFFFF"/>
                </a:solidFill>
                <a:latin typeface="Cambria"/>
                <a:ea typeface="Cambria"/>
                <a:cs typeface="Cambria"/>
                <a:sym typeface="Cambria"/>
              </a:defRPr>
            </a:pPr>
            <a:r>
              <a:rPr lang="en-US" sz="5200" dirty="0"/>
              <a:t>Mill Pond Dam Removal</a:t>
            </a:r>
          </a:p>
        </p:txBody>
      </p:sp>
      <p:sp>
        <p:nvSpPr>
          <p:cNvPr id="124" name="Invasive species are a major concern in New England waterways because they can quickly outcompete native plants and animals, especially when environmental conditions are disturbed. In the Mill Pond area, the removal of the dam will disturb accumulated se"/>
          <p:cNvSpPr txBox="1"/>
          <p:nvPr/>
        </p:nvSpPr>
        <p:spPr>
          <a:xfrm>
            <a:off x="672913" y="5939685"/>
            <a:ext cx="12503733" cy="25135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defRPr sz="3200">
                <a:latin typeface="Times New Roman"/>
                <a:ea typeface="Times New Roman"/>
                <a:cs typeface="Times New Roman"/>
                <a:sym typeface="Times New Roman"/>
              </a:defRPr>
            </a:lvl1pPr>
          </a:lstStyle>
          <a:p>
            <a:r>
              <a:rPr dirty="0"/>
              <a:t>Invasive species pose a risk in New England waterways especially when habitats are disturbed. Mill Pond Dam, Durham NH, will be removed this summer, exposing sediments and creating conditions that could favor fast spreading and tolerant invasive species over native plant species in the Oyster River watershed. </a:t>
            </a:r>
          </a:p>
        </p:txBody>
      </p:sp>
      <p:sp>
        <p:nvSpPr>
          <p:cNvPr id="125" name="Rectangle"/>
          <p:cNvSpPr/>
          <p:nvPr/>
        </p:nvSpPr>
        <p:spPr>
          <a:xfrm>
            <a:off x="674855" y="21977425"/>
            <a:ext cx="12499848" cy="914400"/>
          </a:xfrm>
          <a:prstGeom prst="rect">
            <a:avLst/>
          </a:prstGeom>
          <a:solidFill>
            <a:srgbClr val="002060"/>
          </a:solidFill>
          <a:ln w="9525" cap="flat">
            <a:solidFill>
              <a:srgbClr val="002060"/>
            </a:solidFill>
            <a:prstDash val="solid"/>
            <a:round/>
          </a:ln>
          <a:effectLst/>
        </p:spPr>
        <p:txBody>
          <a:bodyPr wrap="square" lIns="45718" tIns="45718" rIns="45718" bIns="45718" numCol="1" anchor="ctr">
            <a:noAutofit/>
          </a:bodyPr>
          <a:lstStyle/>
          <a:p>
            <a:pPr algn="ctr" defTabSz="3840479">
              <a:lnSpc>
                <a:spcPct val="81000"/>
              </a:lnSpc>
              <a:spcBef>
                <a:spcPts val="4200"/>
              </a:spcBef>
              <a:defRPr sz="10000"/>
            </a:pPr>
            <a:r>
              <a:rPr lang="en-US" sz="5200" dirty="0">
                <a:solidFill>
                  <a:schemeClr val="bg1"/>
                </a:solidFill>
                <a:latin typeface="Cambria" panose="02040503050406030204" pitchFamily="18" charset="0"/>
                <a:ea typeface="Cambria" panose="02040503050406030204" pitchFamily="18" charset="0"/>
              </a:rPr>
              <a:t> Key Species Identification</a:t>
            </a:r>
          </a:p>
        </p:txBody>
      </p:sp>
      <p:sp>
        <p:nvSpPr>
          <p:cNvPr id="128" name="Rectangle"/>
          <p:cNvSpPr/>
          <p:nvPr/>
        </p:nvSpPr>
        <p:spPr>
          <a:xfrm>
            <a:off x="674855" y="12596653"/>
            <a:ext cx="12499848" cy="914400"/>
          </a:xfrm>
          <a:prstGeom prst="rect">
            <a:avLst/>
          </a:prstGeom>
          <a:solidFill>
            <a:srgbClr val="002060"/>
          </a:solidFill>
          <a:ln w="9525" cap="flat">
            <a:solidFill>
              <a:srgbClr val="002060"/>
            </a:solidFill>
            <a:prstDash val="solid"/>
            <a:round/>
          </a:ln>
          <a:effectLst/>
        </p:spPr>
        <p:txBody>
          <a:bodyPr wrap="square" lIns="45718" tIns="45718" rIns="45718" bIns="45718" numCol="1" anchor="ctr">
            <a:noAutofit/>
          </a:bodyPr>
          <a:lstStyle/>
          <a:p>
            <a:pPr algn="ctr" defTabSz="3840479">
              <a:lnSpc>
                <a:spcPct val="90000"/>
              </a:lnSpc>
              <a:spcBef>
                <a:spcPts val="4200"/>
              </a:spcBef>
              <a:defRPr sz="10000"/>
            </a:pPr>
            <a:r>
              <a:rPr lang="en-US" sz="5200" dirty="0">
                <a:solidFill>
                  <a:schemeClr val="bg1"/>
                </a:solidFill>
                <a:latin typeface="Cambria" panose="02040503050406030204" pitchFamily="18" charset="0"/>
                <a:ea typeface="Cambria" panose="02040503050406030204" pitchFamily="18" charset="0"/>
              </a:rPr>
              <a:t>Species Tolerance Chart</a:t>
            </a:r>
          </a:p>
        </p:txBody>
      </p:sp>
      <p:sp>
        <p:nvSpPr>
          <p:cNvPr id="137" name="Figure 2. Invasive species demonstrate broader tolerances ranges, allowing them to persist under less favorable conditions, which may give them an advantage as the climate changes. Data from USDA Plant Database"/>
          <p:cNvSpPr txBox="1"/>
          <p:nvPr/>
        </p:nvSpPr>
        <p:spPr>
          <a:xfrm>
            <a:off x="674855" y="13900168"/>
            <a:ext cx="12499848" cy="142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defTabSz="3840479">
              <a:lnSpc>
                <a:spcPct val="90000"/>
              </a:lnSpc>
              <a:defRPr sz="3200">
                <a:latin typeface="Times New Roman"/>
                <a:ea typeface="Times New Roman"/>
                <a:cs typeface="Times New Roman"/>
                <a:sym typeface="Times New Roman"/>
              </a:defRPr>
            </a:lvl1pPr>
          </a:lstStyle>
          <a:p>
            <a:r>
              <a:rPr lang="en-US" dirty="0"/>
              <a:t>Table 1</a:t>
            </a:r>
            <a:r>
              <a:rPr dirty="0"/>
              <a:t>. Invasive species demonstrate broader tolerances ranges, allowing them to persist under less favorable conditions, which may give them an advantage as the climate changes. Data from USDA Plant Database </a:t>
            </a:r>
          </a:p>
        </p:txBody>
      </p:sp>
      <p:sp>
        <p:nvSpPr>
          <p:cNvPr id="140" name="Figure 1. Mill Pond Dam, scheduled for removal summer of 2026."/>
          <p:cNvSpPr txBox="1"/>
          <p:nvPr/>
        </p:nvSpPr>
        <p:spPr>
          <a:xfrm>
            <a:off x="2766852" y="10581215"/>
            <a:ext cx="5127583" cy="15696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3200">
                <a:latin typeface="Times New Roman"/>
                <a:ea typeface="Times New Roman"/>
                <a:cs typeface="Times New Roman"/>
                <a:sym typeface="Times New Roman"/>
              </a:defRPr>
            </a:lvl1pPr>
          </a:lstStyle>
          <a:p>
            <a:r>
              <a:rPr dirty="0"/>
              <a:t>Figure 1. Mill Pond Dam, scheduled for removal summer of 2026. </a:t>
            </a:r>
          </a:p>
        </p:txBody>
      </p:sp>
      <p:sp>
        <p:nvSpPr>
          <p:cNvPr id="141" name="TextBox 105"/>
          <p:cNvSpPr txBox="1"/>
          <p:nvPr/>
        </p:nvSpPr>
        <p:spPr>
          <a:xfrm>
            <a:off x="1387187" y="30412837"/>
            <a:ext cx="11075185" cy="10925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3336" tIns="53336" rIns="53336" bIns="53336">
            <a:spAutoFit/>
          </a:bodyPr>
          <a:lstStyle>
            <a:lvl1pPr>
              <a:defRPr sz="3200">
                <a:latin typeface="Times New Roman"/>
                <a:ea typeface="Times New Roman"/>
                <a:cs typeface="Times New Roman"/>
                <a:sym typeface="Times New Roman"/>
              </a:defRPr>
            </a:lvl1pPr>
          </a:lstStyle>
          <a:p>
            <a:r>
              <a:rPr dirty="0"/>
              <a:t>Figure </a:t>
            </a:r>
            <a:r>
              <a:rPr lang="en-US" dirty="0"/>
              <a:t>2</a:t>
            </a:r>
            <a:r>
              <a:rPr dirty="0"/>
              <a:t>. Representative native and invasive riparian plant species documented within the Oyster River watershed</a:t>
            </a:r>
          </a:p>
        </p:txBody>
      </p:sp>
      <p:graphicFrame>
        <p:nvGraphicFramePr>
          <p:cNvPr id="150" name="Table"/>
          <p:cNvGraphicFramePr/>
          <p:nvPr>
            <p:extLst>
              <p:ext uri="{D42A27DB-BD31-4B8C-83A1-F6EECF244321}">
                <p14:modId xmlns:p14="http://schemas.microsoft.com/office/powerpoint/2010/main" val="472780446"/>
              </p:ext>
            </p:extLst>
          </p:nvPr>
        </p:nvGraphicFramePr>
        <p:xfrm>
          <a:off x="674856" y="15506786"/>
          <a:ext cx="12499847" cy="5595346"/>
        </p:xfrm>
        <a:graphic>
          <a:graphicData uri="http://schemas.openxmlformats.org/drawingml/2006/table">
            <a:tbl>
              <a:tblPr firstRow="1" bandRow="1">
                <a:tableStyleId>{EEE7283C-3CF3-47DC-8721-378D4A62B228}</a:tableStyleId>
              </a:tblPr>
              <a:tblGrid>
                <a:gridCol w="3169755">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1737360">
                  <a:extLst>
                    <a:ext uri="{9D8B030D-6E8A-4147-A177-3AD203B41FA5}">
                      <a16:colId xmlns:a16="http://schemas.microsoft.com/office/drawing/2014/main" val="20002"/>
                    </a:ext>
                  </a:extLst>
                </a:gridCol>
                <a:gridCol w="1737360">
                  <a:extLst>
                    <a:ext uri="{9D8B030D-6E8A-4147-A177-3AD203B41FA5}">
                      <a16:colId xmlns:a16="http://schemas.microsoft.com/office/drawing/2014/main" val="20003"/>
                    </a:ext>
                  </a:extLst>
                </a:gridCol>
                <a:gridCol w="2194560">
                  <a:extLst>
                    <a:ext uri="{9D8B030D-6E8A-4147-A177-3AD203B41FA5}">
                      <a16:colId xmlns:a16="http://schemas.microsoft.com/office/drawing/2014/main" val="20004"/>
                    </a:ext>
                  </a:extLst>
                </a:gridCol>
                <a:gridCol w="1603412">
                  <a:extLst>
                    <a:ext uri="{9D8B030D-6E8A-4147-A177-3AD203B41FA5}">
                      <a16:colId xmlns:a16="http://schemas.microsoft.com/office/drawing/2014/main" val="20005"/>
                    </a:ext>
                  </a:extLst>
                </a:gridCol>
              </a:tblGrid>
              <a:tr h="851738">
                <a:tc>
                  <a:txBody>
                    <a:bodyPr/>
                    <a:lstStyle/>
                    <a:p>
                      <a:pPr algn="ctr" defTabSz="4480304">
                        <a:lnSpc>
                          <a:spcPct val="90000"/>
                        </a:lnSpc>
                        <a:defRPr sz="1800" b="0">
                          <a:solidFill>
                            <a:srgbClr val="000000"/>
                          </a:solidFill>
                        </a:defRPr>
                      </a:pPr>
                      <a:r>
                        <a:rPr sz="3000" dirty="0">
                          <a:latin typeface="Times New Roman" panose="02020603050405020304" pitchFamily="18" charset="0"/>
                          <a:ea typeface="Times New Roman"/>
                          <a:cs typeface="Times New Roman" panose="02020603050405020304" pitchFamily="18" charset="0"/>
                          <a:sym typeface="Times New Roman"/>
                        </a:rPr>
                        <a:t>Species</a:t>
                      </a:r>
                    </a:p>
                  </a:txBody>
                  <a:tcPr marL="0" marR="0" marT="0" marB="0" anchor="ctr" horzOverflow="overflow">
                    <a:solidFill>
                      <a:srgbClr val="93D8E8"/>
                    </a:solidFill>
                  </a:tcPr>
                </a:tc>
                <a:tc>
                  <a:txBody>
                    <a:bodyPr/>
                    <a:lstStyle/>
                    <a:p>
                      <a:pPr algn="ctr">
                        <a:defRPr sz="1800" b="0">
                          <a:solidFill>
                            <a:srgbClr val="000000"/>
                          </a:solidFill>
                        </a:defRPr>
                      </a:pPr>
                      <a:r>
                        <a:rPr sz="3000" dirty="0">
                          <a:latin typeface="Times New Roman" panose="02020603050405020304" pitchFamily="18" charset="0"/>
                          <a:ea typeface="Times New Roman"/>
                          <a:cs typeface="Times New Roman" panose="02020603050405020304" pitchFamily="18" charset="0"/>
                          <a:sym typeface="Times New Roman"/>
                        </a:rPr>
                        <a:t>Type </a:t>
                      </a:r>
                    </a:p>
                  </a:txBody>
                  <a:tcPr marL="0" marR="0" marT="0" marB="0" anchor="ctr" horzOverflow="overflow">
                    <a:solidFill>
                      <a:srgbClr val="93D8E8"/>
                    </a:solidFill>
                  </a:tcPr>
                </a:tc>
                <a:tc>
                  <a:txBody>
                    <a:bodyPr/>
                    <a:lstStyle/>
                    <a:p>
                      <a:pPr algn="ctr">
                        <a:defRPr sz="1800" b="0">
                          <a:solidFill>
                            <a:srgbClr val="000000"/>
                          </a:solidFill>
                        </a:defRPr>
                      </a:pPr>
                      <a:r>
                        <a:rPr sz="3000" dirty="0">
                          <a:latin typeface="Times New Roman" panose="02020603050405020304" pitchFamily="18" charset="0"/>
                          <a:ea typeface="Times New Roman"/>
                          <a:cs typeface="Times New Roman" panose="02020603050405020304" pitchFamily="18" charset="0"/>
                          <a:sym typeface="Times New Roman"/>
                        </a:rPr>
                        <a:t>Drought Tolerance</a:t>
                      </a:r>
                    </a:p>
                  </a:txBody>
                  <a:tcPr marL="0" marR="0" marT="0" marB="0" anchor="ctr" horzOverflow="overflow">
                    <a:solidFill>
                      <a:srgbClr val="93D8E8"/>
                    </a:solidFill>
                  </a:tcPr>
                </a:tc>
                <a:tc>
                  <a:txBody>
                    <a:bodyPr/>
                    <a:lstStyle/>
                    <a:p>
                      <a:pPr algn="ctr" defTabSz="457200">
                        <a:defRPr sz="1800" b="0">
                          <a:solidFill>
                            <a:srgbClr val="000000"/>
                          </a:solidFill>
                        </a:defRPr>
                      </a:pPr>
                      <a:r>
                        <a:rPr sz="3000" dirty="0">
                          <a:latin typeface="Times New Roman" panose="02020603050405020304" pitchFamily="18" charset="0"/>
                          <a:ea typeface="Times New Roman"/>
                          <a:cs typeface="Times New Roman" panose="02020603050405020304" pitchFamily="18" charset="0"/>
                          <a:sym typeface="Times New Roman"/>
                        </a:rPr>
                        <a:t>Salinity Tolerance</a:t>
                      </a:r>
                    </a:p>
                  </a:txBody>
                  <a:tcPr marL="0" marR="0" marT="0" marB="0" anchor="ctr" horzOverflow="overflow">
                    <a:solidFill>
                      <a:srgbClr val="93D8E8"/>
                    </a:solidFill>
                  </a:tcPr>
                </a:tc>
                <a:tc>
                  <a:txBody>
                    <a:bodyPr/>
                    <a:lstStyle/>
                    <a:p>
                      <a:pPr algn="ctr">
                        <a:defRPr sz="1800" b="0">
                          <a:solidFill>
                            <a:srgbClr val="000000"/>
                          </a:solidFill>
                        </a:defRPr>
                      </a:pPr>
                      <a:r>
                        <a:rPr sz="3000" dirty="0">
                          <a:latin typeface="Times New Roman" panose="02020603050405020304" pitchFamily="18" charset="0"/>
                          <a:ea typeface="Times New Roman"/>
                          <a:cs typeface="Times New Roman" panose="02020603050405020304" pitchFamily="18" charset="0"/>
                          <a:sym typeface="Times New Roman"/>
                        </a:rPr>
                        <a:t>Temperature Range (F)</a:t>
                      </a:r>
                    </a:p>
                  </a:txBody>
                  <a:tcPr marL="0" marR="0" marT="0" marB="0" anchor="ctr" horzOverflow="overflow">
                    <a:solidFill>
                      <a:srgbClr val="93D8E8"/>
                    </a:solidFill>
                  </a:tcPr>
                </a:tc>
                <a:tc>
                  <a:txBody>
                    <a:bodyPr/>
                    <a:lstStyle/>
                    <a:p>
                      <a:pPr algn="ctr">
                        <a:defRPr sz="1800" b="0">
                          <a:solidFill>
                            <a:srgbClr val="000000"/>
                          </a:solidFill>
                        </a:defRPr>
                      </a:pPr>
                      <a:r>
                        <a:rPr sz="3000" dirty="0">
                          <a:latin typeface="Times New Roman" panose="02020603050405020304" pitchFamily="18" charset="0"/>
                          <a:ea typeface="Times New Roman"/>
                          <a:cs typeface="Times New Roman" panose="02020603050405020304" pitchFamily="18" charset="0"/>
                          <a:sym typeface="Times New Roman"/>
                        </a:rPr>
                        <a:t>Flood Tolerance</a:t>
                      </a:r>
                    </a:p>
                  </a:txBody>
                  <a:tcPr marL="0" marR="0" marT="0" marB="0" anchor="ctr" horzOverflow="overflow">
                    <a:solidFill>
                      <a:srgbClr val="93D8E8"/>
                    </a:solidFill>
                  </a:tcPr>
                </a:tc>
                <a:extLst>
                  <a:ext uri="{0D108BD9-81ED-4DB2-BD59-A6C34878D82A}">
                    <a16:rowId xmlns:a16="http://schemas.microsoft.com/office/drawing/2014/main" val="10000"/>
                  </a:ext>
                </a:extLst>
              </a:tr>
              <a:tr h="785481">
                <a:tc>
                  <a:txBody>
                    <a:bodyPr/>
                    <a:lstStyle/>
                    <a:p>
                      <a:pPr algn="ctr">
                        <a:defRPr sz="1800"/>
                      </a:pPr>
                      <a:r>
                        <a:rPr sz="3000" dirty="0">
                          <a:latin typeface="Times New Roman" panose="02020603050405020304" pitchFamily="18" charset="0"/>
                          <a:ea typeface="Times New Roman"/>
                          <a:cs typeface="Times New Roman" panose="02020603050405020304" pitchFamily="18" charset="0"/>
                          <a:sym typeface="Times New Roman"/>
                        </a:rPr>
                        <a:t>Glossy Buckthorn</a:t>
                      </a:r>
                    </a:p>
                  </a:txBody>
                  <a:tcPr marL="0" marR="0" marT="0" marB="0" anchor="ctr" horzOverflow="overflow">
                    <a:solidFill>
                      <a:schemeClr val="accent2">
                        <a:lumMod val="60000"/>
                        <a:lumOff val="40000"/>
                      </a:schemeClr>
                    </a:solidFill>
                  </a:tcPr>
                </a:tc>
                <a:tc>
                  <a:txBody>
                    <a:bodyPr/>
                    <a:lstStyle/>
                    <a:p>
                      <a:pPr algn="ctr">
                        <a:defRPr sz="1800"/>
                      </a:pPr>
                      <a:r>
                        <a:rPr sz="3000" dirty="0">
                          <a:latin typeface="Times New Roman" panose="02020603050405020304" pitchFamily="18" charset="0"/>
                          <a:ea typeface="Times New Roman"/>
                          <a:cs typeface="Times New Roman" panose="02020603050405020304" pitchFamily="18" charset="0"/>
                          <a:sym typeface="Times New Roman"/>
                        </a:rPr>
                        <a:t>Invasive</a:t>
                      </a:r>
                    </a:p>
                  </a:txBody>
                  <a:tcPr marL="0" marR="0" marT="0" marB="0" anchor="ctr" horzOverflow="overflow">
                    <a:solidFill>
                      <a:schemeClr val="accent2">
                        <a:lumMod val="60000"/>
                        <a:lumOff val="40000"/>
                      </a:schemeClr>
                    </a:solidFill>
                  </a:tcPr>
                </a:tc>
                <a:tc>
                  <a:txBody>
                    <a:bodyPr/>
                    <a:lstStyle/>
                    <a:p>
                      <a:pPr algn="ctr" defTabSz="457200">
                        <a:defRPr sz="1800"/>
                      </a:pPr>
                      <a:r>
                        <a:rPr sz="3000" dirty="0">
                          <a:latin typeface="Times New Roman" panose="02020603050405020304" pitchFamily="18" charset="0"/>
                          <a:ea typeface="Times New Roman"/>
                          <a:cs typeface="Times New Roman" panose="02020603050405020304" pitchFamily="18" charset="0"/>
                          <a:sym typeface="Times New Roman"/>
                        </a:rPr>
                        <a:t>Moderate</a:t>
                      </a:r>
                    </a:p>
                  </a:txBody>
                  <a:tcPr marL="0" marR="0" marT="0" marB="0" anchor="ctr" horzOverflow="overflow">
                    <a:solidFill>
                      <a:schemeClr val="accent2">
                        <a:lumMod val="60000"/>
                        <a:lumOff val="40000"/>
                      </a:schemeClr>
                    </a:solidFill>
                  </a:tcPr>
                </a:tc>
                <a:tc>
                  <a:txBody>
                    <a:bodyPr/>
                    <a:lstStyle/>
                    <a:p>
                      <a:pPr algn="ctr">
                        <a:defRPr sz="1800"/>
                      </a:pPr>
                      <a:r>
                        <a:rPr sz="3000" dirty="0">
                          <a:latin typeface="Times New Roman" panose="02020603050405020304" pitchFamily="18" charset="0"/>
                          <a:ea typeface="Times New Roman"/>
                          <a:cs typeface="Times New Roman" panose="02020603050405020304" pitchFamily="18" charset="0"/>
                          <a:sym typeface="Times New Roman"/>
                        </a:rPr>
                        <a:t>High</a:t>
                      </a:r>
                    </a:p>
                  </a:txBody>
                  <a:tcPr marL="0" marR="0" marT="0" marB="0" anchor="ctr" horzOverflow="overflow">
                    <a:solidFill>
                      <a:schemeClr val="accent2">
                        <a:lumMod val="60000"/>
                        <a:lumOff val="40000"/>
                      </a:schemeClr>
                    </a:solidFill>
                  </a:tcPr>
                </a:tc>
                <a:tc>
                  <a:txBody>
                    <a:bodyPr/>
                    <a:lstStyle/>
                    <a:p>
                      <a:pPr algn="ctr">
                        <a:defRPr sz="1800"/>
                      </a:pPr>
                      <a:r>
                        <a:rPr sz="3000" dirty="0">
                          <a:latin typeface="Times New Roman" panose="02020603050405020304" pitchFamily="18" charset="0"/>
                          <a:ea typeface="Times New Roman"/>
                          <a:cs typeface="Times New Roman" panose="02020603050405020304" pitchFamily="18" charset="0"/>
                          <a:sym typeface="Times New Roman"/>
                        </a:rPr>
                        <a:t>-50 to 100 </a:t>
                      </a:r>
                    </a:p>
                  </a:txBody>
                  <a:tcPr marL="0" marR="0" marT="0" marB="0" anchor="ctr" horzOverflow="overflow">
                    <a:solidFill>
                      <a:schemeClr val="accent2">
                        <a:lumMod val="60000"/>
                        <a:lumOff val="40000"/>
                      </a:schemeClr>
                    </a:solidFill>
                  </a:tcPr>
                </a:tc>
                <a:tc>
                  <a:txBody>
                    <a:bodyPr/>
                    <a:lstStyle/>
                    <a:p>
                      <a:pPr algn="ctr" defTabSz="457200">
                        <a:defRPr sz="1800"/>
                      </a:pPr>
                      <a:r>
                        <a:rPr sz="3000" dirty="0">
                          <a:latin typeface="Times New Roman" panose="02020603050405020304" pitchFamily="18" charset="0"/>
                          <a:ea typeface="Times New Roman"/>
                          <a:cs typeface="Times New Roman" panose="02020603050405020304" pitchFamily="18" charset="0"/>
                          <a:sym typeface="Times New Roman"/>
                        </a:rPr>
                        <a:t>Moderate </a:t>
                      </a:r>
                    </a:p>
                  </a:txBody>
                  <a:tcPr marL="0" marR="0" marT="0" marB="0" anchor="ctr" horzOverflow="overflow">
                    <a:solidFill>
                      <a:schemeClr val="accent2">
                        <a:lumMod val="60000"/>
                        <a:lumOff val="40000"/>
                      </a:schemeClr>
                    </a:solidFill>
                  </a:tcPr>
                </a:tc>
                <a:extLst>
                  <a:ext uri="{0D108BD9-81ED-4DB2-BD59-A6C34878D82A}">
                    <a16:rowId xmlns:a16="http://schemas.microsoft.com/office/drawing/2014/main" val="10001"/>
                  </a:ext>
                </a:extLst>
              </a:tr>
              <a:tr h="779093">
                <a:tc>
                  <a:txBody>
                    <a:bodyPr/>
                    <a:lstStyle/>
                    <a:p>
                      <a:pPr algn="ctr">
                        <a:defRPr sz="1800"/>
                      </a:pPr>
                      <a:r>
                        <a:rPr sz="3000" dirty="0">
                          <a:latin typeface="Times New Roman" panose="02020603050405020304" pitchFamily="18" charset="0"/>
                          <a:ea typeface="Times New Roman"/>
                          <a:cs typeface="Times New Roman" panose="02020603050405020304" pitchFamily="18" charset="0"/>
                          <a:sym typeface="Times New Roman"/>
                        </a:rPr>
                        <a:t>Japanese Knotweed</a:t>
                      </a:r>
                    </a:p>
                  </a:txBody>
                  <a:tcPr marL="0" marR="0" marT="0" marB="0" anchor="ctr" horzOverflow="overflow">
                    <a:solidFill>
                      <a:schemeClr val="accent2">
                        <a:lumMod val="60000"/>
                        <a:lumOff val="40000"/>
                      </a:schemeClr>
                    </a:solidFill>
                  </a:tcPr>
                </a:tc>
                <a:tc>
                  <a:txBody>
                    <a:bodyPr/>
                    <a:lstStyle/>
                    <a:p>
                      <a:pPr algn="ctr">
                        <a:defRPr sz="1800"/>
                      </a:pPr>
                      <a:r>
                        <a:rPr sz="3000" dirty="0">
                          <a:latin typeface="Times New Roman" panose="02020603050405020304" pitchFamily="18" charset="0"/>
                          <a:ea typeface="Times New Roman"/>
                          <a:cs typeface="Times New Roman" panose="02020603050405020304" pitchFamily="18" charset="0"/>
                          <a:sym typeface="Times New Roman"/>
                        </a:rPr>
                        <a:t>Invasive</a:t>
                      </a:r>
                    </a:p>
                  </a:txBody>
                  <a:tcPr marL="0" marR="0" marT="0" marB="0" anchor="ctr" horzOverflow="overflow">
                    <a:solidFill>
                      <a:schemeClr val="accent2">
                        <a:lumMod val="60000"/>
                        <a:lumOff val="40000"/>
                      </a:schemeClr>
                    </a:solidFill>
                  </a:tcPr>
                </a:tc>
                <a:tc>
                  <a:txBody>
                    <a:bodyPr/>
                    <a:lstStyle/>
                    <a:p>
                      <a:pPr algn="ctr">
                        <a:defRPr sz="1800"/>
                      </a:pPr>
                      <a:r>
                        <a:rPr sz="3000" dirty="0">
                          <a:latin typeface="Times New Roman" panose="02020603050405020304" pitchFamily="18" charset="0"/>
                          <a:ea typeface="Times New Roman"/>
                          <a:cs typeface="Times New Roman" panose="02020603050405020304" pitchFamily="18" charset="0"/>
                          <a:sym typeface="Times New Roman"/>
                        </a:rPr>
                        <a:t>High</a:t>
                      </a:r>
                    </a:p>
                  </a:txBody>
                  <a:tcPr marL="0" marR="0" marT="0" marB="0" anchor="ctr" horzOverflow="overflow">
                    <a:solidFill>
                      <a:schemeClr val="accent2">
                        <a:lumMod val="60000"/>
                        <a:lumOff val="40000"/>
                      </a:schemeClr>
                    </a:solidFill>
                  </a:tcPr>
                </a:tc>
                <a:tc>
                  <a:txBody>
                    <a:bodyPr/>
                    <a:lstStyle/>
                    <a:p>
                      <a:pPr algn="ctr">
                        <a:defRPr sz="1800"/>
                      </a:pPr>
                      <a:r>
                        <a:rPr sz="3000" dirty="0">
                          <a:latin typeface="Times New Roman" panose="02020603050405020304" pitchFamily="18" charset="0"/>
                          <a:ea typeface="Times New Roman"/>
                          <a:cs typeface="Times New Roman" panose="02020603050405020304" pitchFamily="18" charset="0"/>
                          <a:sym typeface="Times New Roman"/>
                        </a:rPr>
                        <a:t>High</a:t>
                      </a:r>
                    </a:p>
                  </a:txBody>
                  <a:tcPr marL="0" marR="0" marT="0" marB="0" anchor="ctr" horzOverflow="overflow">
                    <a:solidFill>
                      <a:schemeClr val="accent2">
                        <a:lumMod val="60000"/>
                        <a:lumOff val="40000"/>
                      </a:schemeClr>
                    </a:solidFill>
                  </a:tcPr>
                </a:tc>
                <a:tc>
                  <a:txBody>
                    <a:bodyPr/>
                    <a:lstStyle/>
                    <a:p>
                      <a:pPr algn="ctr" defTabSz="457200">
                        <a:defRPr sz="1800"/>
                      </a:pPr>
                      <a:r>
                        <a:rPr sz="3000" dirty="0">
                          <a:latin typeface="Times New Roman" panose="02020603050405020304" pitchFamily="18" charset="0"/>
                          <a:ea typeface="Times New Roman"/>
                          <a:cs typeface="Times New Roman" panose="02020603050405020304" pitchFamily="18" charset="0"/>
                          <a:sym typeface="Times New Roman"/>
                        </a:rPr>
                        <a:t>-50 to 100</a:t>
                      </a:r>
                    </a:p>
                  </a:txBody>
                  <a:tcPr marL="0" marR="0" marT="0" marB="0" anchor="ctr" horzOverflow="overflow">
                    <a:solidFill>
                      <a:schemeClr val="accent2">
                        <a:lumMod val="60000"/>
                        <a:lumOff val="40000"/>
                      </a:schemeClr>
                    </a:solidFill>
                  </a:tcPr>
                </a:tc>
                <a:tc>
                  <a:txBody>
                    <a:bodyPr/>
                    <a:lstStyle/>
                    <a:p>
                      <a:pPr algn="ctr">
                        <a:defRPr sz="1800"/>
                      </a:pPr>
                      <a:r>
                        <a:rPr sz="3000" dirty="0">
                          <a:latin typeface="Times New Roman" panose="02020603050405020304" pitchFamily="18" charset="0"/>
                          <a:ea typeface="Times New Roman"/>
                          <a:cs typeface="Times New Roman" panose="02020603050405020304" pitchFamily="18" charset="0"/>
                          <a:sym typeface="Times New Roman"/>
                        </a:rPr>
                        <a:t>High</a:t>
                      </a:r>
                    </a:p>
                  </a:txBody>
                  <a:tcPr marL="0" marR="0" marT="0" marB="0" anchor="ctr" horzOverflow="overflow">
                    <a:solidFill>
                      <a:schemeClr val="accent2">
                        <a:lumMod val="60000"/>
                        <a:lumOff val="40000"/>
                      </a:schemeClr>
                    </a:solidFill>
                  </a:tcPr>
                </a:tc>
                <a:extLst>
                  <a:ext uri="{0D108BD9-81ED-4DB2-BD59-A6C34878D82A}">
                    <a16:rowId xmlns:a16="http://schemas.microsoft.com/office/drawing/2014/main" val="10002"/>
                  </a:ext>
                </a:extLst>
              </a:tr>
              <a:tr h="779093">
                <a:tc>
                  <a:txBody>
                    <a:bodyPr/>
                    <a:lstStyle/>
                    <a:p>
                      <a:pPr algn="ctr" defTabSz="457200">
                        <a:defRPr sz="1800"/>
                      </a:pPr>
                      <a:r>
                        <a:rPr sz="3000">
                          <a:latin typeface="Times New Roman" panose="02020603050405020304" pitchFamily="18" charset="0"/>
                          <a:ea typeface="+mn-ea"/>
                          <a:cs typeface="Times New Roman" panose="02020603050405020304" pitchFamily="18" charset="0"/>
                          <a:sym typeface="Helvetica"/>
                        </a:rPr>
                        <a:t>Japanese Barberry</a:t>
                      </a:r>
                    </a:p>
                  </a:txBody>
                  <a:tcPr marL="0" marR="0" marT="0" marB="0" anchor="ctr" horzOverflow="overflow">
                    <a:solidFill>
                      <a:schemeClr val="accent2">
                        <a:lumMod val="60000"/>
                        <a:lumOff val="40000"/>
                      </a:schemeClr>
                    </a:solidFill>
                  </a:tcPr>
                </a:tc>
                <a:tc>
                  <a:txBody>
                    <a:bodyPr/>
                    <a:lstStyle/>
                    <a:p>
                      <a:pPr algn="ctr">
                        <a:defRPr sz="1800"/>
                      </a:pPr>
                      <a:r>
                        <a:rPr sz="3000">
                          <a:latin typeface="Times New Roman" panose="02020603050405020304" pitchFamily="18" charset="0"/>
                          <a:ea typeface="Times New Roman"/>
                          <a:cs typeface="Times New Roman" panose="02020603050405020304" pitchFamily="18" charset="0"/>
                          <a:sym typeface="Times New Roman"/>
                        </a:rPr>
                        <a:t>Invasive</a:t>
                      </a:r>
                    </a:p>
                  </a:txBody>
                  <a:tcPr marL="0" marR="0" marT="0" marB="0" anchor="ctr" horzOverflow="overflow">
                    <a:solidFill>
                      <a:schemeClr val="accent2">
                        <a:lumMod val="60000"/>
                        <a:lumOff val="40000"/>
                      </a:schemeClr>
                    </a:solidFill>
                  </a:tcPr>
                </a:tc>
                <a:tc>
                  <a:txBody>
                    <a:bodyPr/>
                    <a:lstStyle/>
                    <a:p>
                      <a:pPr algn="ctr">
                        <a:defRPr sz="1800"/>
                      </a:pPr>
                      <a:r>
                        <a:rPr sz="3000">
                          <a:latin typeface="Times New Roman" panose="02020603050405020304" pitchFamily="18" charset="0"/>
                          <a:ea typeface="Times New Roman"/>
                          <a:cs typeface="Times New Roman" panose="02020603050405020304" pitchFamily="18" charset="0"/>
                          <a:sym typeface="Times New Roman"/>
                        </a:rPr>
                        <a:t>High</a:t>
                      </a:r>
                    </a:p>
                  </a:txBody>
                  <a:tcPr marL="0" marR="0" marT="0" marB="0" anchor="ctr" horzOverflow="overflow">
                    <a:solidFill>
                      <a:schemeClr val="accent2">
                        <a:lumMod val="60000"/>
                        <a:lumOff val="40000"/>
                      </a:schemeClr>
                    </a:solidFill>
                  </a:tcPr>
                </a:tc>
                <a:tc>
                  <a:txBody>
                    <a:bodyPr/>
                    <a:lstStyle/>
                    <a:p>
                      <a:pPr algn="ctr">
                        <a:defRPr sz="1800"/>
                      </a:pPr>
                      <a:r>
                        <a:rPr sz="3000" dirty="0">
                          <a:latin typeface="Times New Roman" panose="02020603050405020304" pitchFamily="18" charset="0"/>
                          <a:ea typeface="Times New Roman"/>
                          <a:cs typeface="Times New Roman" panose="02020603050405020304" pitchFamily="18" charset="0"/>
                          <a:sym typeface="Times New Roman"/>
                        </a:rPr>
                        <a:t>Low</a:t>
                      </a:r>
                    </a:p>
                  </a:txBody>
                  <a:tcPr marL="0" marR="0" marT="0" marB="0" anchor="ctr" horzOverflow="overflow">
                    <a:solidFill>
                      <a:schemeClr val="accent2">
                        <a:lumMod val="60000"/>
                        <a:lumOff val="40000"/>
                      </a:schemeClr>
                    </a:solidFill>
                  </a:tcPr>
                </a:tc>
                <a:tc>
                  <a:txBody>
                    <a:bodyPr/>
                    <a:lstStyle/>
                    <a:p>
                      <a:pPr algn="ctr" defTabSz="457200">
                        <a:defRPr sz="1800"/>
                      </a:pPr>
                      <a:r>
                        <a:rPr sz="3000" dirty="0">
                          <a:latin typeface="Times New Roman" panose="02020603050405020304" pitchFamily="18" charset="0"/>
                          <a:ea typeface="Times New Roman"/>
                          <a:cs typeface="Times New Roman" panose="02020603050405020304" pitchFamily="18" charset="0"/>
                          <a:sym typeface="Times New Roman"/>
                        </a:rPr>
                        <a:t>-30 to 100</a:t>
                      </a:r>
                    </a:p>
                  </a:txBody>
                  <a:tcPr marL="0" marR="0" marT="0" marB="0" anchor="ctr" horzOverflow="overflow">
                    <a:solidFill>
                      <a:schemeClr val="accent2">
                        <a:lumMod val="60000"/>
                        <a:lumOff val="40000"/>
                      </a:schemeClr>
                    </a:solidFill>
                  </a:tcPr>
                </a:tc>
                <a:tc>
                  <a:txBody>
                    <a:bodyPr/>
                    <a:lstStyle/>
                    <a:p>
                      <a:pPr algn="ctr" defTabSz="457200">
                        <a:defRPr sz="1800"/>
                      </a:pPr>
                      <a:r>
                        <a:rPr sz="3000" dirty="0">
                          <a:latin typeface="Times New Roman" panose="02020603050405020304" pitchFamily="18" charset="0"/>
                          <a:ea typeface="Times New Roman"/>
                          <a:cs typeface="Times New Roman" panose="02020603050405020304" pitchFamily="18" charset="0"/>
                          <a:sym typeface="Times New Roman"/>
                        </a:rPr>
                        <a:t>High</a:t>
                      </a:r>
                    </a:p>
                  </a:txBody>
                  <a:tcPr marL="0" marR="0" marT="0" marB="0" anchor="ctr" horzOverflow="overflow">
                    <a:solidFill>
                      <a:schemeClr val="accent2">
                        <a:lumMod val="60000"/>
                        <a:lumOff val="40000"/>
                      </a:schemeClr>
                    </a:solidFill>
                  </a:tcPr>
                </a:tc>
                <a:extLst>
                  <a:ext uri="{0D108BD9-81ED-4DB2-BD59-A6C34878D82A}">
                    <a16:rowId xmlns:a16="http://schemas.microsoft.com/office/drawing/2014/main" val="10003"/>
                  </a:ext>
                </a:extLst>
              </a:tr>
              <a:tr h="779093">
                <a:tc>
                  <a:txBody>
                    <a:bodyPr/>
                    <a:lstStyle/>
                    <a:p>
                      <a:pPr algn="ctr">
                        <a:defRPr sz="1800"/>
                      </a:pPr>
                      <a:r>
                        <a:rPr sz="3000" dirty="0">
                          <a:latin typeface="Times New Roman" panose="02020603050405020304" pitchFamily="18" charset="0"/>
                          <a:ea typeface="+mn-ea"/>
                          <a:cs typeface="Times New Roman" panose="02020603050405020304" pitchFamily="18" charset="0"/>
                          <a:sym typeface="Helvetica"/>
                        </a:rPr>
                        <a:t>Red Osier Dogwood</a:t>
                      </a:r>
                    </a:p>
                  </a:txBody>
                  <a:tcPr marL="0" marR="0" marT="0" marB="0" anchor="ctr" horzOverflow="overflow">
                    <a:solidFill>
                      <a:schemeClr val="accent6">
                        <a:lumMod val="60000"/>
                        <a:lumOff val="40000"/>
                      </a:schemeClr>
                    </a:solidFill>
                  </a:tcPr>
                </a:tc>
                <a:tc>
                  <a:txBody>
                    <a:bodyPr/>
                    <a:lstStyle/>
                    <a:p>
                      <a:pPr algn="ctr">
                        <a:defRPr sz="1800"/>
                      </a:pPr>
                      <a:r>
                        <a:rPr sz="3000">
                          <a:latin typeface="Times New Roman" panose="02020603050405020304" pitchFamily="18" charset="0"/>
                          <a:ea typeface="Times New Roman"/>
                          <a:cs typeface="Times New Roman" panose="02020603050405020304" pitchFamily="18" charset="0"/>
                          <a:sym typeface="Times New Roman"/>
                        </a:rPr>
                        <a:t>Native</a:t>
                      </a:r>
                    </a:p>
                  </a:txBody>
                  <a:tcPr marL="0" marR="0" marT="0" marB="0" anchor="ctr" horzOverflow="overflow">
                    <a:solidFill>
                      <a:schemeClr val="accent6">
                        <a:lumMod val="60000"/>
                        <a:lumOff val="40000"/>
                      </a:schemeClr>
                    </a:solidFill>
                  </a:tcPr>
                </a:tc>
                <a:tc>
                  <a:txBody>
                    <a:bodyPr/>
                    <a:lstStyle/>
                    <a:p>
                      <a:pPr algn="ctr">
                        <a:defRPr sz="1800"/>
                      </a:pPr>
                      <a:r>
                        <a:rPr sz="3000">
                          <a:latin typeface="Times New Roman" panose="02020603050405020304" pitchFamily="18" charset="0"/>
                          <a:ea typeface="Times New Roman"/>
                          <a:cs typeface="Times New Roman" panose="02020603050405020304" pitchFamily="18" charset="0"/>
                          <a:sym typeface="Times New Roman"/>
                        </a:rPr>
                        <a:t>Low</a:t>
                      </a:r>
                    </a:p>
                  </a:txBody>
                  <a:tcPr marL="0" marR="0" marT="0" marB="0" anchor="ctr" horzOverflow="overflow">
                    <a:solidFill>
                      <a:schemeClr val="accent6">
                        <a:lumMod val="60000"/>
                        <a:lumOff val="40000"/>
                      </a:schemeClr>
                    </a:solidFill>
                  </a:tcPr>
                </a:tc>
                <a:tc>
                  <a:txBody>
                    <a:bodyPr/>
                    <a:lstStyle/>
                    <a:p>
                      <a:pPr algn="ctr">
                        <a:defRPr sz="1800"/>
                      </a:pPr>
                      <a:r>
                        <a:rPr sz="3000" dirty="0">
                          <a:latin typeface="Times New Roman" panose="02020603050405020304" pitchFamily="18" charset="0"/>
                          <a:ea typeface="Times New Roman"/>
                          <a:cs typeface="Times New Roman" panose="02020603050405020304" pitchFamily="18" charset="0"/>
                          <a:sym typeface="Times New Roman"/>
                        </a:rPr>
                        <a:t>Low</a:t>
                      </a:r>
                    </a:p>
                  </a:txBody>
                  <a:tcPr marL="0" marR="0" marT="0" marB="0" anchor="ctr" horzOverflow="overflow">
                    <a:solidFill>
                      <a:schemeClr val="accent6">
                        <a:lumMod val="60000"/>
                        <a:lumOff val="40000"/>
                      </a:schemeClr>
                    </a:solidFill>
                  </a:tcPr>
                </a:tc>
                <a:tc>
                  <a:txBody>
                    <a:bodyPr/>
                    <a:lstStyle/>
                    <a:p>
                      <a:pPr algn="ctr">
                        <a:defRPr sz="1800"/>
                      </a:pPr>
                      <a:r>
                        <a:rPr sz="3000" dirty="0">
                          <a:latin typeface="Times New Roman" panose="02020603050405020304" pitchFamily="18" charset="0"/>
                          <a:ea typeface="Times New Roman"/>
                          <a:cs typeface="Times New Roman" panose="02020603050405020304" pitchFamily="18" charset="0"/>
                          <a:sym typeface="Times New Roman"/>
                        </a:rPr>
                        <a:t>-30 to 90</a:t>
                      </a:r>
                    </a:p>
                  </a:txBody>
                  <a:tcPr marL="0" marR="0" marT="0" marB="0" anchor="ctr" horzOverflow="overflow">
                    <a:solidFill>
                      <a:schemeClr val="accent6">
                        <a:lumMod val="60000"/>
                        <a:lumOff val="40000"/>
                      </a:schemeClr>
                    </a:solidFill>
                  </a:tcPr>
                </a:tc>
                <a:tc>
                  <a:txBody>
                    <a:bodyPr/>
                    <a:lstStyle/>
                    <a:p>
                      <a:pPr algn="ctr">
                        <a:defRPr sz="1800"/>
                      </a:pPr>
                      <a:r>
                        <a:rPr sz="3000" dirty="0">
                          <a:latin typeface="Times New Roman" panose="02020603050405020304" pitchFamily="18" charset="0"/>
                          <a:ea typeface="Times New Roman"/>
                          <a:cs typeface="Times New Roman" panose="02020603050405020304" pitchFamily="18" charset="0"/>
                          <a:sym typeface="Times New Roman"/>
                        </a:rPr>
                        <a:t>High</a:t>
                      </a:r>
                    </a:p>
                  </a:txBody>
                  <a:tcPr marL="0" marR="0" marT="0" marB="0" anchor="ctr" horzOverflow="overflow">
                    <a:solidFill>
                      <a:schemeClr val="accent6">
                        <a:lumMod val="60000"/>
                        <a:lumOff val="40000"/>
                      </a:schemeClr>
                    </a:solidFill>
                  </a:tcPr>
                </a:tc>
                <a:extLst>
                  <a:ext uri="{0D108BD9-81ED-4DB2-BD59-A6C34878D82A}">
                    <a16:rowId xmlns:a16="http://schemas.microsoft.com/office/drawing/2014/main" val="10004"/>
                  </a:ext>
                </a:extLst>
              </a:tr>
              <a:tr h="779093">
                <a:tc>
                  <a:txBody>
                    <a:bodyPr/>
                    <a:lstStyle/>
                    <a:p>
                      <a:pPr algn="ctr" defTabSz="457200">
                        <a:defRPr sz="1800"/>
                      </a:pPr>
                      <a:r>
                        <a:rPr sz="3000">
                          <a:latin typeface="Times New Roman" panose="02020603050405020304" pitchFamily="18" charset="0"/>
                          <a:ea typeface="+mn-ea"/>
                          <a:cs typeface="Times New Roman" panose="02020603050405020304" pitchFamily="18" charset="0"/>
                          <a:sym typeface="Helvetica"/>
                        </a:rPr>
                        <a:t>Black Chokecherry</a:t>
                      </a:r>
                    </a:p>
                  </a:txBody>
                  <a:tcPr marL="0" marR="0" marT="0" marB="0" anchor="ctr" horzOverflow="overflow">
                    <a:solidFill>
                      <a:schemeClr val="accent6">
                        <a:lumMod val="60000"/>
                        <a:lumOff val="40000"/>
                      </a:schemeClr>
                    </a:solidFill>
                  </a:tcPr>
                </a:tc>
                <a:tc>
                  <a:txBody>
                    <a:bodyPr/>
                    <a:lstStyle/>
                    <a:p>
                      <a:pPr algn="ctr">
                        <a:defRPr sz="1800"/>
                      </a:pPr>
                      <a:r>
                        <a:rPr sz="3000">
                          <a:latin typeface="Times New Roman" panose="02020603050405020304" pitchFamily="18" charset="0"/>
                          <a:ea typeface="Times New Roman"/>
                          <a:cs typeface="Times New Roman" panose="02020603050405020304" pitchFamily="18" charset="0"/>
                          <a:sym typeface="Times New Roman"/>
                        </a:rPr>
                        <a:t>Native</a:t>
                      </a:r>
                    </a:p>
                  </a:txBody>
                  <a:tcPr marL="0" marR="0" marT="0" marB="0" anchor="ctr" horzOverflow="overflow">
                    <a:solidFill>
                      <a:schemeClr val="accent6">
                        <a:lumMod val="60000"/>
                        <a:lumOff val="40000"/>
                      </a:schemeClr>
                    </a:solidFill>
                  </a:tcPr>
                </a:tc>
                <a:tc>
                  <a:txBody>
                    <a:bodyPr/>
                    <a:lstStyle/>
                    <a:p>
                      <a:pPr algn="ctr">
                        <a:defRPr sz="1800"/>
                      </a:pPr>
                      <a:r>
                        <a:rPr sz="3000" dirty="0">
                          <a:latin typeface="Times New Roman" panose="02020603050405020304" pitchFamily="18" charset="0"/>
                          <a:ea typeface="Times New Roman"/>
                          <a:cs typeface="Times New Roman" panose="02020603050405020304" pitchFamily="18" charset="0"/>
                          <a:sym typeface="Times New Roman"/>
                        </a:rPr>
                        <a:t>High</a:t>
                      </a:r>
                    </a:p>
                  </a:txBody>
                  <a:tcPr marL="0" marR="0" marT="0" marB="0" anchor="ctr" horzOverflow="overflow">
                    <a:solidFill>
                      <a:schemeClr val="accent6">
                        <a:lumMod val="60000"/>
                        <a:lumOff val="40000"/>
                      </a:schemeClr>
                    </a:solidFill>
                  </a:tcPr>
                </a:tc>
                <a:tc>
                  <a:txBody>
                    <a:bodyPr/>
                    <a:lstStyle/>
                    <a:p>
                      <a:pPr algn="ctr">
                        <a:defRPr sz="1800"/>
                      </a:pPr>
                      <a:r>
                        <a:rPr sz="3000" dirty="0">
                          <a:latin typeface="Times New Roman" panose="02020603050405020304" pitchFamily="18" charset="0"/>
                          <a:ea typeface="Times New Roman"/>
                          <a:cs typeface="Times New Roman" panose="02020603050405020304" pitchFamily="18" charset="0"/>
                          <a:sym typeface="Times New Roman"/>
                        </a:rPr>
                        <a:t>High</a:t>
                      </a:r>
                    </a:p>
                  </a:txBody>
                  <a:tcPr marL="0" marR="0" marT="0" marB="0" anchor="ctr" horzOverflow="overflow">
                    <a:solidFill>
                      <a:schemeClr val="accent6">
                        <a:lumMod val="60000"/>
                        <a:lumOff val="40000"/>
                      </a:schemeClr>
                    </a:solidFill>
                  </a:tcPr>
                </a:tc>
                <a:tc>
                  <a:txBody>
                    <a:bodyPr/>
                    <a:lstStyle/>
                    <a:p>
                      <a:pPr algn="ctr">
                        <a:defRPr sz="1800"/>
                      </a:pPr>
                      <a:r>
                        <a:rPr sz="3000" dirty="0">
                          <a:latin typeface="Times New Roman" panose="02020603050405020304" pitchFamily="18" charset="0"/>
                          <a:ea typeface="Times New Roman"/>
                          <a:cs typeface="Times New Roman" panose="02020603050405020304" pitchFamily="18" charset="0"/>
                          <a:sym typeface="Times New Roman"/>
                        </a:rPr>
                        <a:t>-40 to 85</a:t>
                      </a:r>
                    </a:p>
                  </a:txBody>
                  <a:tcPr marL="0" marR="0" marT="0" marB="0" anchor="ctr" horzOverflow="overflow">
                    <a:solidFill>
                      <a:schemeClr val="accent6">
                        <a:lumMod val="60000"/>
                        <a:lumOff val="40000"/>
                      </a:schemeClr>
                    </a:solidFill>
                  </a:tcPr>
                </a:tc>
                <a:tc>
                  <a:txBody>
                    <a:bodyPr/>
                    <a:lstStyle/>
                    <a:p>
                      <a:pPr algn="ctr" defTabSz="457200">
                        <a:defRPr sz="1800"/>
                      </a:pPr>
                      <a:r>
                        <a:rPr sz="3000" dirty="0">
                          <a:latin typeface="Times New Roman" panose="02020603050405020304" pitchFamily="18" charset="0"/>
                          <a:ea typeface="Times New Roman"/>
                          <a:cs typeface="Times New Roman" panose="02020603050405020304" pitchFamily="18" charset="0"/>
                          <a:sym typeface="Times New Roman"/>
                        </a:rPr>
                        <a:t>High</a:t>
                      </a:r>
                    </a:p>
                  </a:txBody>
                  <a:tcPr marL="0" marR="0" marT="0" marB="0" anchor="ctr" horzOverflow="overflow">
                    <a:solidFill>
                      <a:schemeClr val="accent6">
                        <a:lumMod val="60000"/>
                        <a:lumOff val="40000"/>
                      </a:schemeClr>
                    </a:solidFill>
                  </a:tcPr>
                </a:tc>
                <a:extLst>
                  <a:ext uri="{0D108BD9-81ED-4DB2-BD59-A6C34878D82A}">
                    <a16:rowId xmlns:a16="http://schemas.microsoft.com/office/drawing/2014/main" val="10005"/>
                  </a:ext>
                </a:extLst>
              </a:tr>
              <a:tr h="779093">
                <a:tc>
                  <a:txBody>
                    <a:bodyPr/>
                    <a:lstStyle/>
                    <a:p>
                      <a:pPr algn="ctr">
                        <a:defRPr sz="1800"/>
                      </a:pPr>
                      <a:r>
                        <a:rPr sz="3000" dirty="0">
                          <a:latin typeface="Times New Roman" panose="02020603050405020304" pitchFamily="18" charset="0"/>
                          <a:ea typeface="+mn-ea"/>
                          <a:cs typeface="Times New Roman" panose="02020603050405020304" pitchFamily="18" charset="0"/>
                          <a:sym typeface="Helvetica"/>
                        </a:rPr>
                        <a:t>Hazel Alder</a:t>
                      </a:r>
                    </a:p>
                  </a:txBody>
                  <a:tcPr marL="0" marR="0" marT="0" marB="0" anchor="ctr" horzOverflow="overflow">
                    <a:solidFill>
                      <a:schemeClr val="accent6">
                        <a:lumMod val="60000"/>
                        <a:lumOff val="40000"/>
                      </a:schemeClr>
                    </a:solidFill>
                  </a:tcPr>
                </a:tc>
                <a:tc>
                  <a:txBody>
                    <a:bodyPr/>
                    <a:lstStyle/>
                    <a:p>
                      <a:pPr algn="ctr">
                        <a:defRPr sz="1800"/>
                      </a:pPr>
                      <a:r>
                        <a:rPr sz="3000" dirty="0">
                          <a:latin typeface="Times New Roman" panose="02020603050405020304" pitchFamily="18" charset="0"/>
                          <a:ea typeface="Times New Roman"/>
                          <a:cs typeface="Times New Roman" panose="02020603050405020304" pitchFamily="18" charset="0"/>
                          <a:sym typeface="Times New Roman"/>
                        </a:rPr>
                        <a:t>Native</a:t>
                      </a:r>
                    </a:p>
                  </a:txBody>
                  <a:tcPr marL="0" marR="0" marT="0" marB="0" anchor="ctr" horzOverflow="overflow">
                    <a:solidFill>
                      <a:schemeClr val="accent6">
                        <a:lumMod val="60000"/>
                        <a:lumOff val="40000"/>
                      </a:schemeClr>
                    </a:solidFill>
                  </a:tcPr>
                </a:tc>
                <a:tc>
                  <a:txBody>
                    <a:bodyPr/>
                    <a:lstStyle/>
                    <a:p>
                      <a:pPr algn="ctr">
                        <a:defRPr sz="1800"/>
                      </a:pPr>
                      <a:r>
                        <a:rPr sz="3000" dirty="0">
                          <a:latin typeface="Times New Roman" panose="02020603050405020304" pitchFamily="18" charset="0"/>
                          <a:ea typeface="Times New Roman"/>
                          <a:cs typeface="Times New Roman" panose="02020603050405020304" pitchFamily="18" charset="0"/>
                          <a:sym typeface="Times New Roman"/>
                        </a:rPr>
                        <a:t>Low</a:t>
                      </a:r>
                    </a:p>
                  </a:txBody>
                  <a:tcPr marL="0" marR="0" marT="0" marB="0" anchor="ctr" horzOverflow="overflow">
                    <a:solidFill>
                      <a:schemeClr val="accent6">
                        <a:lumMod val="60000"/>
                        <a:lumOff val="40000"/>
                      </a:schemeClr>
                    </a:solidFill>
                  </a:tcPr>
                </a:tc>
                <a:tc>
                  <a:txBody>
                    <a:bodyPr/>
                    <a:lstStyle/>
                    <a:p>
                      <a:pPr algn="ctr">
                        <a:defRPr sz="1800"/>
                      </a:pPr>
                      <a:r>
                        <a:rPr sz="3000" dirty="0">
                          <a:latin typeface="Times New Roman" panose="02020603050405020304" pitchFamily="18" charset="0"/>
                          <a:ea typeface="Times New Roman"/>
                          <a:cs typeface="Times New Roman" panose="02020603050405020304" pitchFamily="18" charset="0"/>
                          <a:sym typeface="Times New Roman"/>
                        </a:rPr>
                        <a:t>Moderate</a:t>
                      </a:r>
                    </a:p>
                  </a:txBody>
                  <a:tcPr marL="0" marR="0" marT="0" marB="0" anchor="ctr" horzOverflow="overflow">
                    <a:solidFill>
                      <a:schemeClr val="accent6">
                        <a:lumMod val="60000"/>
                        <a:lumOff val="40000"/>
                      </a:schemeClr>
                    </a:solidFill>
                  </a:tcPr>
                </a:tc>
                <a:tc>
                  <a:txBody>
                    <a:bodyPr/>
                    <a:lstStyle/>
                    <a:p>
                      <a:pPr algn="ctr">
                        <a:defRPr sz="1800"/>
                      </a:pPr>
                      <a:r>
                        <a:rPr sz="3000" dirty="0">
                          <a:latin typeface="Times New Roman" panose="02020603050405020304" pitchFamily="18" charset="0"/>
                          <a:ea typeface="Times New Roman"/>
                          <a:cs typeface="Times New Roman" panose="02020603050405020304" pitchFamily="18" charset="0"/>
                          <a:sym typeface="Times New Roman"/>
                        </a:rPr>
                        <a:t>-40 to 85</a:t>
                      </a:r>
                    </a:p>
                  </a:txBody>
                  <a:tcPr marL="0" marR="0" marT="0" marB="0" anchor="ctr" horzOverflow="overflow">
                    <a:solidFill>
                      <a:schemeClr val="accent6">
                        <a:lumMod val="60000"/>
                        <a:lumOff val="40000"/>
                      </a:schemeClr>
                    </a:solidFill>
                  </a:tcPr>
                </a:tc>
                <a:tc>
                  <a:txBody>
                    <a:bodyPr/>
                    <a:lstStyle/>
                    <a:p>
                      <a:pPr algn="ctr">
                        <a:defRPr sz="1800"/>
                      </a:pPr>
                      <a:r>
                        <a:rPr sz="3000" dirty="0">
                          <a:latin typeface="Times New Roman" panose="02020603050405020304" pitchFamily="18" charset="0"/>
                          <a:ea typeface="Times New Roman"/>
                          <a:cs typeface="Times New Roman" panose="02020603050405020304" pitchFamily="18" charset="0"/>
                          <a:sym typeface="Times New Roman"/>
                        </a:rPr>
                        <a:t>High</a:t>
                      </a:r>
                    </a:p>
                  </a:txBody>
                  <a:tcPr marL="0" marR="0" marT="0" marB="0" anchor="ctr" horzOverflow="overflow">
                    <a:solidFill>
                      <a:schemeClr val="accent6">
                        <a:lumMod val="60000"/>
                        <a:lumOff val="40000"/>
                      </a:schemeClr>
                    </a:solidFill>
                  </a:tcPr>
                </a:tc>
                <a:extLst>
                  <a:ext uri="{0D108BD9-81ED-4DB2-BD59-A6C34878D82A}">
                    <a16:rowId xmlns:a16="http://schemas.microsoft.com/office/drawing/2014/main" val="10006"/>
                  </a:ext>
                </a:extLst>
              </a:tr>
            </a:tbl>
          </a:graphicData>
        </a:graphic>
      </p:graphicFrame>
      <p:grpSp>
        <p:nvGrpSpPr>
          <p:cNvPr id="45" name="Group 44">
            <a:extLst>
              <a:ext uri="{FF2B5EF4-FFF2-40B4-BE49-F238E27FC236}">
                <a16:creationId xmlns:a16="http://schemas.microsoft.com/office/drawing/2014/main" id="{CF89D4A0-313F-B791-798C-11413D57FAF2}"/>
              </a:ext>
            </a:extLst>
          </p:cNvPr>
          <p:cNvGrpSpPr/>
          <p:nvPr/>
        </p:nvGrpSpPr>
        <p:grpSpPr>
          <a:xfrm>
            <a:off x="674855" y="23291320"/>
            <a:ext cx="12499848" cy="6950333"/>
            <a:chOff x="714039" y="23291320"/>
            <a:chExt cx="12499848" cy="6950333"/>
          </a:xfrm>
        </p:grpSpPr>
        <p:sp>
          <p:nvSpPr>
            <p:cNvPr id="14" name="TextBox 105">
              <a:extLst>
                <a:ext uri="{FF2B5EF4-FFF2-40B4-BE49-F238E27FC236}">
                  <a16:creationId xmlns:a16="http://schemas.microsoft.com/office/drawing/2014/main" id="{F82B7323-60D2-207E-2BB5-B7B40235D408}"/>
                </a:ext>
              </a:extLst>
            </p:cNvPr>
            <p:cNvSpPr txBox="1"/>
            <p:nvPr/>
          </p:nvSpPr>
          <p:spPr>
            <a:xfrm>
              <a:off x="721229" y="23300632"/>
              <a:ext cx="3887164" cy="4770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3336" tIns="53336" rIns="53336" bIns="53336">
              <a:spAutoFit/>
            </a:bodyPr>
            <a:lstStyle>
              <a:lvl1pPr>
                <a:defRPr sz="2400">
                  <a:latin typeface="Cambria"/>
                  <a:ea typeface="Cambria"/>
                  <a:cs typeface="Cambria"/>
                  <a:sym typeface="Cambria"/>
                </a:defRPr>
              </a:lvl1pPr>
            </a:lstStyle>
            <a:p>
              <a:pPr algn="ctr"/>
              <a:r>
                <a:rPr dirty="0"/>
                <a:t>Glossy Buckthorn (Invasive)</a:t>
              </a:r>
            </a:p>
          </p:txBody>
        </p:sp>
        <p:pic>
          <p:nvPicPr>
            <p:cNvPr id="17" name="Screenshot 2026-03-30 at 7.24.34 AM.png" descr="Screenshot 2026-03-30 at 7.24.34 AM.png">
              <a:extLst>
                <a:ext uri="{FF2B5EF4-FFF2-40B4-BE49-F238E27FC236}">
                  <a16:creationId xmlns:a16="http://schemas.microsoft.com/office/drawing/2014/main" id="{D875C6C2-E373-C945-E722-CCD67F419771}"/>
                </a:ext>
              </a:extLst>
            </p:cNvPr>
            <p:cNvPicPr>
              <a:picLocks noChangeAspect="1"/>
            </p:cNvPicPr>
            <p:nvPr/>
          </p:nvPicPr>
          <p:blipFill>
            <a:blip r:embed="rId13"/>
            <a:srcRect l="11268" t="3532" r="11268" b="8019"/>
            <a:stretch>
              <a:fillRect/>
            </a:stretch>
          </p:blipFill>
          <p:spPr>
            <a:xfrm>
              <a:off x="964941" y="23723574"/>
              <a:ext cx="3399740" cy="2618317"/>
            </a:xfrm>
            <a:prstGeom prst="rect">
              <a:avLst/>
            </a:prstGeom>
            <a:ln w="12700">
              <a:miter lim="400000"/>
            </a:ln>
          </p:spPr>
        </p:pic>
        <p:sp>
          <p:nvSpPr>
            <p:cNvPr id="18" name="TextBox 105">
              <a:extLst>
                <a:ext uri="{FF2B5EF4-FFF2-40B4-BE49-F238E27FC236}">
                  <a16:creationId xmlns:a16="http://schemas.microsoft.com/office/drawing/2014/main" id="{B6D3FBCE-B11E-3938-89BB-EB8C05787023}"/>
                </a:ext>
              </a:extLst>
            </p:cNvPr>
            <p:cNvSpPr txBox="1"/>
            <p:nvPr/>
          </p:nvSpPr>
          <p:spPr>
            <a:xfrm rot="16200000">
              <a:off x="3411001" y="24794209"/>
              <a:ext cx="2332309" cy="4770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3336" tIns="53336" rIns="53336" bIns="53336">
              <a:spAutoFit/>
            </a:bodyPr>
            <a:lstStyle/>
            <a:p>
              <a:pPr algn="ctr" defTabSz="457200">
                <a:spcBef>
                  <a:spcPts val="1200"/>
                </a:spcBef>
                <a:defRPr sz="1200" i="1">
                  <a:latin typeface="Times Roman"/>
                  <a:ea typeface="Times Roman"/>
                  <a:cs typeface="Times Roman"/>
                  <a:sym typeface="Times Roman"/>
                </a:defRPr>
              </a:pPr>
              <a:r>
                <a:rPr dirty="0"/>
                <a:t>Cisma-</a:t>
              </a:r>
              <a:r>
                <a:rPr dirty="0" err="1"/>
                <a:t>Suasco.Org</a:t>
              </a:r>
              <a:r>
                <a:rPr dirty="0"/>
                <a:t>/Invasive/Glossy-Buckthorn/</a:t>
              </a:r>
              <a:endParaRPr i="0" dirty="0"/>
            </a:p>
          </p:txBody>
        </p:sp>
        <p:sp>
          <p:nvSpPr>
            <p:cNvPr id="16" name="TextBox 105">
              <a:extLst>
                <a:ext uri="{FF2B5EF4-FFF2-40B4-BE49-F238E27FC236}">
                  <a16:creationId xmlns:a16="http://schemas.microsoft.com/office/drawing/2014/main" id="{19E23065-CF58-A1AC-628C-F739F49ECD68}"/>
                </a:ext>
              </a:extLst>
            </p:cNvPr>
            <p:cNvSpPr txBox="1"/>
            <p:nvPr/>
          </p:nvSpPr>
          <p:spPr>
            <a:xfrm>
              <a:off x="8945966" y="23300632"/>
              <a:ext cx="4168261" cy="47704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3336" tIns="53336" rIns="53336" bIns="53336">
              <a:spAutoFit/>
            </a:bodyPr>
            <a:lstStyle>
              <a:lvl1pPr>
                <a:defRPr sz="2400">
                  <a:latin typeface="Cambria"/>
                  <a:ea typeface="Cambria"/>
                  <a:cs typeface="Cambria"/>
                  <a:sym typeface="Cambria"/>
                </a:defRPr>
              </a:lvl1pPr>
            </a:lstStyle>
            <a:p>
              <a:pPr algn="ctr"/>
              <a:r>
                <a:rPr dirty="0"/>
                <a:t>Japanese Barberry (Invasive)</a:t>
              </a:r>
            </a:p>
          </p:txBody>
        </p:sp>
        <p:pic>
          <p:nvPicPr>
            <p:cNvPr id="19" name="Screenshot 2026-03-30 at 7.29.34 AM.png" descr="Screenshot 2026-03-30 at 7.29.34 AM.png">
              <a:extLst>
                <a:ext uri="{FF2B5EF4-FFF2-40B4-BE49-F238E27FC236}">
                  <a16:creationId xmlns:a16="http://schemas.microsoft.com/office/drawing/2014/main" id="{69FBD47A-92E5-A2FD-688C-A632D35E957C}"/>
                </a:ext>
              </a:extLst>
            </p:cNvPr>
            <p:cNvPicPr>
              <a:picLocks/>
            </p:cNvPicPr>
            <p:nvPr/>
          </p:nvPicPr>
          <p:blipFill>
            <a:blip r:embed="rId14"/>
            <a:stretch>
              <a:fillRect/>
            </a:stretch>
          </p:blipFill>
          <p:spPr>
            <a:xfrm>
              <a:off x="9329312" y="23725140"/>
              <a:ext cx="3401568" cy="2615184"/>
            </a:xfrm>
            <a:prstGeom prst="rect">
              <a:avLst/>
            </a:prstGeom>
            <a:ln w="12700">
              <a:miter lim="400000"/>
            </a:ln>
          </p:spPr>
        </p:pic>
        <p:sp>
          <p:nvSpPr>
            <p:cNvPr id="20" name="TextBox 105">
              <a:extLst>
                <a:ext uri="{FF2B5EF4-FFF2-40B4-BE49-F238E27FC236}">
                  <a16:creationId xmlns:a16="http://schemas.microsoft.com/office/drawing/2014/main" id="{569E8698-4DF7-3F18-BF10-7290135BDDB9}"/>
                </a:ext>
              </a:extLst>
            </p:cNvPr>
            <p:cNvSpPr txBox="1"/>
            <p:nvPr/>
          </p:nvSpPr>
          <p:spPr>
            <a:xfrm rot="16200000">
              <a:off x="11630987" y="24794210"/>
              <a:ext cx="2656248" cy="4770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3336" tIns="53336" rIns="53336" bIns="53336">
              <a:spAutoFit/>
            </a:bodyPr>
            <a:lstStyle/>
            <a:p>
              <a:pPr marL="480000" indent="-480000" defTabSz="457200">
                <a:spcBef>
                  <a:spcPts val="1200"/>
                </a:spcBef>
                <a:defRPr sz="1200" i="1">
                  <a:latin typeface="Times Roman"/>
                  <a:ea typeface="Times Roman"/>
                  <a:cs typeface="Times Roman"/>
                  <a:sym typeface="Times Roman"/>
                </a:defRPr>
              </a:pPr>
              <a:r>
                <a:rPr dirty="0" err="1"/>
                <a:t>Gobotany.Nativeplanttrust.Org</a:t>
              </a:r>
              <a:r>
                <a:rPr dirty="0"/>
                <a:t>/Species/Prunus/Virginiana/</a:t>
              </a:r>
              <a:r>
                <a:rPr i="0" dirty="0"/>
                <a:t>.</a:t>
              </a:r>
            </a:p>
          </p:txBody>
        </p:sp>
        <p:sp>
          <p:nvSpPr>
            <p:cNvPr id="15" name="TextBox 105">
              <a:extLst>
                <a:ext uri="{FF2B5EF4-FFF2-40B4-BE49-F238E27FC236}">
                  <a16:creationId xmlns:a16="http://schemas.microsoft.com/office/drawing/2014/main" id="{AB6ABCC5-075F-8EF1-5B32-F9B7D56DB413}"/>
                </a:ext>
              </a:extLst>
            </p:cNvPr>
            <p:cNvSpPr txBox="1"/>
            <p:nvPr/>
          </p:nvSpPr>
          <p:spPr>
            <a:xfrm>
              <a:off x="4769906" y="23300632"/>
              <a:ext cx="4171940" cy="4770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3336" tIns="53336" rIns="53336" bIns="53336">
              <a:spAutoFit/>
            </a:bodyPr>
            <a:lstStyle>
              <a:lvl1pPr>
                <a:defRPr sz="2400">
                  <a:latin typeface="Cambria"/>
                  <a:ea typeface="Cambria"/>
                  <a:cs typeface="Cambria"/>
                  <a:sym typeface="Cambria"/>
                </a:defRPr>
              </a:lvl1pPr>
            </a:lstStyle>
            <a:p>
              <a:pPr algn="ctr"/>
              <a:r>
                <a:rPr dirty="0"/>
                <a:t>Japanese Knotweed (Invasive)</a:t>
              </a:r>
            </a:p>
          </p:txBody>
        </p:sp>
        <p:pic>
          <p:nvPicPr>
            <p:cNvPr id="21" name="Screenshot 2026-03-30 at 7.28.09 AM.png" descr="Screenshot 2026-03-30 at 7.28.09 AM.png">
              <a:extLst>
                <a:ext uri="{FF2B5EF4-FFF2-40B4-BE49-F238E27FC236}">
                  <a16:creationId xmlns:a16="http://schemas.microsoft.com/office/drawing/2014/main" id="{666CD67F-B8AA-9A93-E1AF-B93C449C372D}"/>
                </a:ext>
              </a:extLst>
            </p:cNvPr>
            <p:cNvPicPr>
              <a:picLocks/>
            </p:cNvPicPr>
            <p:nvPr/>
          </p:nvPicPr>
          <p:blipFill>
            <a:blip r:embed="rId15"/>
            <a:srcRect t="1404" r="2808" b="1404"/>
            <a:stretch>
              <a:fillRect/>
            </a:stretch>
          </p:blipFill>
          <p:spPr>
            <a:xfrm>
              <a:off x="5155092" y="23725140"/>
              <a:ext cx="3401568" cy="2615184"/>
            </a:xfrm>
            <a:prstGeom prst="rect">
              <a:avLst/>
            </a:prstGeom>
            <a:ln w="12700">
              <a:miter lim="400000"/>
            </a:ln>
          </p:spPr>
        </p:pic>
        <p:sp>
          <p:nvSpPr>
            <p:cNvPr id="22" name="TextBox 105">
              <a:extLst>
                <a:ext uri="{FF2B5EF4-FFF2-40B4-BE49-F238E27FC236}">
                  <a16:creationId xmlns:a16="http://schemas.microsoft.com/office/drawing/2014/main" id="{AC87136E-090F-E8AD-4A2E-2528F0189045}"/>
                </a:ext>
              </a:extLst>
            </p:cNvPr>
            <p:cNvSpPr txBox="1"/>
            <p:nvPr/>
          </p:nvSpPr>
          <p:spPr>
            <a:xfrm rot="16200000">
              <a:off x="7669703" y="24794209"/>
              <a:ext cx="2214718" cy="4770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3336" tIns="53336" rIns="53336" bIns="53336">
              <a:spAutoFit/>
            </a:bodyPr>
            <a:lstStyle/>
            <a:p>
              <a:pPr defTabSz="457200">
                <a:spcBef>
                  <a:spcPts val="1200"/>
                </a:spcBef>
                <a:defRPr sz="1200">
                  <a:latin typeface="Times Roman"/>
                  <a:ea typeface="Times Roman"/>
                  <a:cs typeface="Times Roman"/>
                  <a:sym typeface="Times Roman"/>
                </a:defRPr>
              </a:pPr>
              <a:r>
                <a:rPr i="1" dirty="0"/>
                <a:t>andoverma.gov/1387/Japanese</a:t>
              </a:r>
              <a:r>
                <a:rPr lang="en-US" i="1" dirty="0"/>
                <a:t>-</a:t>
              </a:r>
              <a:r>
                <a:rPr i="1" dirty="0"/>
                <a:t>Knotweed-</a:t>
              </a:r>
              <a:r>
                <a:rPr i="1" dirty="0" err="1"/>
                <a:t>Fallopia</a:t>
              </a:r>
              <a:r>
                <a:rPr i="1" dirty="0"/>
                <a:t>-japonica</a:t>
              </a:r>
            </a:p>
          </p:txBody>
        </p:sp>
        <p:sp>
          <p:nvSpPr>
            <p:cNvPr id="23" name="Rectangle 22">
              <a:extLst>
                <a:ext uri="{FF2B5EF4-FFF2-40B4-BE49-F238E27FC236}">
                  <a16:creationId xmlns:a16="http://schemas.microsoft.com/office/drawing/2014/main" id="{D1CC17EB-06B2-DEA5-7DEE-CE2F15928A67}"/>
                </a:ext>
              </a:extLst>
            </p:cNvPr>
            <p:cNvSpPr/>
            <p:nvPr/>
          </p:nvSpPr>
          <p:spPr>
            <a:xfrm rot="5400000">
              <a:off x="5297951" y="18707408"/>
              <a:ext cx="3332024" cy="12499848"/>
            </a:xfrm>
            <a:prstGeom prst="rect">
              <a:avLst/>
            </a:prstGeom>
            <a:noFill/>
            <a:ln w="76200" cap="flat">
              <a:solidFill>
                <a:schemeClr val="accent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301092" rtl="0" fontAlgn="auto" latinLnBrk="0" hangingPunct="0">
                <a:lnSpc>
                  <a:spcPct val="100000"/>
                </a:lnSpc>
                <a:spcBef>
                  <a:spcPts val="0"/>
                </a:spcBef>
                <a:spcAft>
                  <a:spcPts val="0"/>
                </a:spcAft>
                <a:buClrTx/>
                <a:buSzTx/>
                <a:buFontTx/>
                <a:buNone/>
                <a:tabLst/>
              </a:pPr>
              <a:endParaRPr kumimoji="0" lang="en-US" sz="8500" b="0" i="0" u="none" strike="noStrike" cap="none" spc="0" normalizeH="0" baseline="0">
                <a:ln>
                  <a:noFill/>
                </a:ln>
                <a:solidFill>
                  <a:srgbClr val="000000"/>
                </a:solidFill>
                <a:effectLst/>
                <a:uFillTx/>
                <a:latin typeface="+mj-lt"/>
                <a:ea typeface="+mj-ea"/>
                <a:cs typeface="+mj-cs"/>
                <a:sym typeface="Calibri"/>
              </a:endParaRPr>
            </a:p>
          </p:txBody>
        </p:sp>
        <p:sp>
          <p:nvSpPr>
            <p:cNvPr id="26" name="TextBox 105">
              <a:extLst>
                <a:ext uri="{FF2B5EF4-FFF2-40B4-BE49-F238E27FC236}">
                  <a16:creationId xmlns:a16="http://schemas.microsoft.com/office/drawing/2014/main" id="{EBC7C240-731B-E1FD-D8C9-588EAB3D22B1}"/>
                </a:ext>
              </a:extLst>
            </p:cNvPr>
            <p:cNvSpPr txBox="1"/>
            <p:nvPr/>
          </p:nvSpPr>
          <p:spPr>
            <a:xfrm>
              <a:off x="5179793" y="26960496"/>
              <a:ext cx="3352167" cy="4770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3336" tIns="53336" rIns="53336" bIns="53336">
              <a:spAutoFit/>
            </a:bodyPr>
            <a:lstStyle>
              <a:lvl1pPr>
                <a:defRPr sz="2400">
                  <a:latin typeface="Cambria"/>
                  <a:ea typeface="Cambria"/>
                  <a:cs typeface="Cambria"/>
                  <a:sym typeface="Cambria"/>
                </a:defRPr>
              </a:lvl1pPr>
            </a:lstStyle>
            <a:p>
              <a:pPr algn="ctr"/>
              <a:r>
                <a:rPr dirty="0"/>
                <a:t>Chokecherry (Native)</a:t>
              </a:r>
            </a:p>
          </p:txBody>
        </p:sp>
        <p:pic>
          <p:nvPicPr>
            <p:cNvPr id="29" name="Screenshot 2026-04-16 at 9.15.09 AM.png" descr="Screenshot 2026-04-16 at 9.15.09 AM.png">
              <a:extLst>
                <a:ext uri="{FF2B5EF4-FFF2-40B4-BE49-F238E27FC236}">
                  <a16:creationId xmlns:a16="http://schemas.microsoft.com/office/drawing/2014/main" id="{F13A27CB-3E75-FAD2-3A47-5E8D2E890641}"/>
                </a:ext>
              </a:extLst>
            </p:cNvPr>
            <p:cNvPicPr>
              <a:picLocks noChangeAspect="1"/>
            </p:cNvPicPr>
            <p:nvPr/>
          </p:nvPicPr>
          <p:blipFill>
            <a:blip r:embed="rId16"/>
            <a:srcRect l="3555" r="3553"/>
            <a:stretch>
              <a:fillRect/>
            </a:stretch>
          </p:blipFill>
          <p:spPr>
            <a:xfrm>
              <a:off x="5156006" y="27376936"/>
              <a:ext cx="3399740" cy="2618186"/>
            </a:xfrm>
            <a:prstGeom prst="rect">
              <a:avLst/>
            </a:prstGeom>
            <a:ln w="12700">
              <a:miter lim="400000"/>
            </a:ln>
          </p:spPr>
        </p:pic>
        <p:sp>
          <p:nvSpPr>
            <p:cNvPr id="30" name="TextBox 105">
              <a:extLst>
                <a:ext uri="{FF2B5EF4-FFF2-40B4-BE49-F238E27FC236}">
                  <a16:creationId xmlns:a16="http://schemas.microsoft.com/office/drawing/2014/main" id="{EB559C5D-4218-4324-EB54-C78FBE1DD67A}"/>
                </a:ext>
              </a:extLst>
            </p:cNvPr>
            <p:cNvSpPr txBox="1"/>
            <p:nvPr/>
          </p:nvSpPr>
          <p:spPr>
            <a:xfrm rot="16200000">
              <a:off x="7467969" y="28447506"/>
              <a:ext cx="2618186" cy="4770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3336" tIns="53336" rIns="53336" bIns="53336">
              <a:spAutoFit/>
            </a:bodyPr>
            <a:lstStyle/>
            <a:p>
              <a:pPr marL="480000" indent="-480000" defTabSz="457200">
                <a:spcBef>
                  <a:spcPts val="1200"/>
                </a:spcBef>
                <a:defRPr sz="1200" i="1">
                  <a:latin typeface="Times Roman"/>
                  <a:ea typeface="Times Roman"/>
                  <a:cs typeface="Times Roman"/>
                  <a:sym typeface="Times Roman"/>
                </a:defRPr>
              </a:pPr>
              <a:r>
                <a:rPr dirty="0" err="1"/>
                <a:t>Gobotany.Nativeplanttrust.Org</a:t>
              </a:r>
              <a:r>
                <a:rPr dirty="0"/>
                <a:t>/Species/Prunus/Virginiana/</a:t>
              </a:r>
              <a:endParaRPr i="0" dirty="0"/>
            </a:p>
          </p:txBody>
        </p:sp>
        <p:sp>
          <p:nvSpPr>
            <p:cNvPr id="24" name="TextBox 105">
              <a:extLst>
                <a:ext uri="{FF2B5EF4-FFF2-40B4-BE49-F238E27FC236}">
                  <a16:creationId xmlns:a16="http://schemas.microsoft.com/office/drawing/2014/main" id="{48A771D1-B60F-7897-EBDA-C6F635FADB17}"/>
                </a:ext>
              </a:extLst>
            </p:cNvPr>
            <p:cNvSpPr txBox="1"/>
            <p:nvPr/>
          </p:nvSpPr>
          <p:spPr>
            <a:xfrm>
              <a:off x="748761" y="26955429"/>
              <a:ext cx="3832101" cy="4770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3336" tIns="53336" rIns="53336" bIns="53336">
              <a:spAutoFit/>
            </a:bodyPr>
            <a:lstStyle>
              <a:lvl1pPr>
                <a:defRPr sz="2400">
                  <a:latin typeface="Cambria"/>
                  <a:ea typeface="Cambria"/>
                  <a:cs typeface="Cambria"/>
                  <a:sym typeface="Cambria"/>
                </a:defRPr>
              </a:lvl1pPr>
            </a:lstStyle>
            <a:p>
              <a:pPr algn="ctr"/>
              <a:r>
                <a:rPr dirty="0"/>
                <a:t>Red Osier Dogwood (Native)</a:t>
              </a:r>
            </a:p>
          </p:txBody>
        </p:sp>
        <p:pic>
          <p:nvPicPr>
            <p:cNvPr id="31" name="Screenshot 2026-03-30 at 7.21.06 AM.png" descr="Screenshot 2026-03-30 at 7.21.06 AM.png">
              <a:extLst>
                <a:ext uri="{FF2B5EF4-FFF2-40B4-BE49-F238E27FC236}">
                  <a16:creationId xmlns:a16="http://schemas.microsoft.com/office/drawing/2014/main" id="{59A98916-F9D9-9819-8A74-EB0F4E2423D2}"/>
                </a:ext>
              </a:extLst>
            </p:cNvPr>
            <p:cNvPicPr>
              <a:picLocks noChangeAspect="1"/>
            </p:cNvPicPr>
            <p:nvPr/>
          </p:nvPicPr>
          <p:blipFill>
            <a:blip r:embed="rId17"/>
            <a:srcRect t="10757" r="1209"/>
            <a:stretch>
              <a:fillRect/>
            </a:stretch>
          </p:blipFill>
          <p:spPr>
            <a:xfrm>
              <a:off x="964027" y="27378437"/>
              <a:ext cx="3401568" cy="2615184"/>
            </a:xfrm>
            <a:prstGeom prst="rect">
              <a:avLst/>
            </a:prstGeom>
            <a:ln w="12700">
              <a:miter lim="400000"/>
            </a:ln>
          </p:spPr>
        </p:pic>
        <p:sp>
          <p:nvSpPr>
            <p:cNvPr id="32" name="TextBox 105">
              <a:extLst>
                <a:ext uri="{FF2B5EF4-FFF2-40B4-BE49-F238E27FC236}">
                  <a16:creationId xmlns:a16="http://schemas.microsoft.com/office/drawing/2014/main" id="{DB493158-5B43-0EFF-E40F-EFA2FADB80A9}"/>
                </a:ext>
              </a:extLst>
            </p:cNvPr>
            <p:cNvSpPr txBox="1"/>
            <p:nvPr/>
          </p:nvSpPr>
          <p:spPr>
            <a:xfrm rot="16200000">
              <a:off x="3279672" y="28447506"/>
              <a:ext cx="2594968" cy="4770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3336" tIns="53336" rIns="53336" bIns="53336">
              <a:spAutoFit/>
            </a:bodyPr>
            <a:lstStyle/>
            <a:p>
              <a:pPr marL="480000" indent="-480000" defTabSz="457200">
                <a:spcBef>
                  <a:spcPts val="1200"/>
                </a:spcBef>
                <a:defRPr sz="1200">
                  <a:latin typeface="Times Roman"/>
                  <a:ea typeface="Times Roman"/>
                  <a:cs typeface="Times Roman"/>
                  <a:sym typeface="Times Roman"/>
                </a:defRPr>
              </a:pPr>
              <a:r>
                <a:rPr i="1" dirty="0"/>
                <a:t>www.gardenia.net/plant/cornus-sericea-red-osier-dogwood</a:t>
              </a:r>
            </a:p>
          </p:txBody>
        </p:sp>
        <p:sp>
          <p:nvSpPr>
            <p:cNvPr id="25" name="TextBox 105">
              <a:extLst>
                <a:ext uri="{FF2B5EF4-FFF2-40B4-BE49-F238E27FC236}">
                  <a16:creationId xmlns:a16="http://schemas.microsoft.com/office/drawing/2014/main" id="{5BB0D280-0F58-CEEF-4141-7D10E30C6EE5}"/>
                </a:ext>
              </a:extLst>
            </p:cNvPr>
            <p:cNvSpPr txBox="1"/>
            <p:nvPr/>
          </p:nvSpPr>
          <p:spPr>
            <a:xfrm>
              <a:off x="9560931" y="26920342"/>
              <a:ext cx="2938331" cy="4770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3336" tIns="53336" rIns="53336" bIns="53336">
              <a:spAutoFit/>
            </a:bodyPr>
            <a:lstStyle>
              <a:lvl1pPr>
                <a:defRPr sz="2400">
                  <a:latin typeface="Cambria"/>
                  <a:ea typeface="Cambria"/>
                  <a:cs typeface="Cambria"/>
                  <a:sym typeface="Cambria"/>
                </a:defRPr>
              </a:lvl1pPr>
            </a:lstStyle>
            <a:p>
              <a:pPr algn="ctr"/>
              <a:r>
                <a:rPr dirty="0"/>
                <a:t>Hazel Alder (Native)</a:t>
              </a:r>
            </a:p>
          </p:txBody>
        </p:sp>
        <p:pic>
          <p:nvPicPr>
            <p:cNvPr id="33" name="Screenshot 2026-03-30 at 7.20.30 AM.png" descr="Screenshot 2026-03-30 at 7.20.30 AM.png">
              <a:extLst>
                <a:ext uri="{FF2B5EF4-FFF2-40B4-BE49-F238E27FC236}">
                  <a16:creationId xmlns:a16="http://schemas.microsoft.com/office/drawing/2014/main" id="{55118BC4-C2A6-6E36-BB26-0210AD99930B}"/>
                </a:ext>
              </a:extLst>
            </p:cNvPr>
            <p:cNvPicPr>
              <a:picLocks/>
            </p:cNvPicPr>
            <p:nvPr/>
          </p:nvPicPr>
          <p:blipFill>
            <a:blip r:embed="rId18"/>
            <a:srcRect t="3484" r="1442"/>
            <a:stretch>
              <a:fillRect/>
            </a:stretch>
          </p:blipFill>
          <p:spPr>
            <a:xfrm>
              <a:off x="9329312" y="27378437"/>
              <a:ext cx="3401568" cy="2615184"/>
            </a:xfrm>
            <a:prstGeom prst="rect">
              <a:avLst/>
            </a:prstGeom>
            <a:ln>
              <a:solidFill>
                <a:srgbClr val="002060"/>
              </a:solidFill>
            </a:ln>
          </p:spPr>
        </p:pic>
        <p:sp>
          <p:nvSpPr>
            <p:cNvPr id="34" name="TextBox 105">
              <a:extLst>
                <a:ext uri="{FF2B5EF4-FFF2-40B4-BE49-F238E27FC236}">
                  <a16:creationId xmlns:a16="http://schemas.microsoft.com/office/drawing/2014/main" id="{EECFEBB7-0D9A-009F-D3F8-B21261CB48D6}"/>
                </a:ext>
              </a:extLst>
            </p:cNvPr>
            <p:cNvSpPr txBox="1"/>
            <p:nvPr/>
          </p:nvSpPr>
          <p:spPr>
            <a:xfrm rot="16200000">
              <a:off x="11661627" y="28447506"/>
              <a:ext cx="2594968" cy="4770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3336" tIns="53336" rIns="53336" bIns="53336">
              <a:spAutoFit/>
            </a:bodyPr>
            <a:lstStyle/>
            <a:p>
              <a:pPr marL="480000" indent="-480000" defTabSz="457200">
                <a:spcBef>
                  <a:spcPts val="1200"/>
                </a:spcBef>
                <a:defRPr sz="1200">
                  <a:latin typeface="Times Roman"/>
                  <a:ea typeface="Times Roman"/>
                  <a:cs typeface="Times Roman"/>
                  <a:sym typeface="Times Roman"/>
                </a:defRPr>
              </a:pPr>
              <a:r>
                <a:rPr i="1" dirty="0"/>
                <a:t>www.inaturalist.org/taxa/56033-Alnus-serrulata</a:t>
              </a:r>
            </a:p>
          </p:txBody>
        </p:sp>
        <p:sp>
          <p:nvSpPr>
            <p:cNvPr id="28" name="Rectangle 27">
              <a:extLst>
                <a:ext uri="{FF2B5EF4-FFF2-40B4-BE49-F238E27FC236}">
                  <a16:creationId xmlns:a16="http://schemas.microsoft.com/office/drawing/2014/main" id="{B7363BC9-CC60-44BC-BBDC-99A779BEFA5D}"/>
                </a:ext>
              </a:extLst>
            </p:cNvPr>
            <p:cNvSpPr/>
            <p:nvPr/>
          </p:nvSpPr>
          <p:spPr>
            <a:xfrm>
              <a:off x="714039" y="26913237"/>
              <a:ext cx="12499848" cy="3328416"/>
            </a:xfrm>
            <a:prstGeom prst="rect">
              <a:avLst/>
            </a:prstGeom>
            <a:noFill/>
            <a:ln w="76200" cap="flat">
              <a:solidFill>
                <a:schemeClr val="accent6"/>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301092" rtl="0" fontAlgn="auto" latinLnBrk="0" hangingPunct="0">
                <a:lnSpc>
                  <a:spcPct val="100000"/>
                </a:lnSpc>
                <a:spcBef>
                  <a:spcPts val="0"/>
                </a:spcBef>
                <a:spcAft>
                  <a:spcPts val="0"/>
                </a:spcAft>
                <a:buClrTx/>
                <a:buSzTx/>
                <a:buFontTx/>
                <a:buNone/>
                <a:tabLst/>
              </a:pPr>
              <a:endParaRPr kumimoji="0" lang="en-US" sz="8500" b="0" i="0" u="none" strike="noStrike" cap="none" spc="0" normalizeH="0" baseline="0">
                <a:ln>
                  <a:noFill/>
                </a:ln>
                <a:solidFill>
                  <a:srgbClr val="000000"/>
                </a:solidFill>
                <a:effectLst/>
                <a:uFillTx/>
                <a:latin typeface="+mj-lt"/>
                <a:ea typeface="+mj-ea"/>
                <a:cs typeface="+mj-cs"/>
                <a:sym typeface="Calibri"/>
              </a:endParaRPr>
            </a:p>
          </p:txBody>
        </p:sp>
      </p:grpSp>
      <p:sp>
        <p:nvSpPr>
          <p:cNvPr id="98" name="Rectangle"/>
          <p:cNvSpPr/>
          <p:nvPr/>
        </p:nvSpPr>
        <p:spPr>
          <a:xfrm>
            <a:off x="31860636" y="25613421"/>
            <a:ext cx="11192256" cy="913163"/>
          </a:xfrm>
          <a:prstGeom prst="rect">
            <a:avLst/>
          </a:prstGeom>
          <a:solidFill>
            <a:srgbClr val="002060"/>
          </a:solidFill>
          <a:ln w="9525" cap="flat">
            <a:solidFill>
              <a:srgbClr val="002060"/>
            </a:solidFill>
            <a:prstDash val="solid"/>
            <a:round/>
          </a:ln>
          <a:effectLst/>
        </p:spPr>
        <p:txBody>
          <a:bodyPr wrap="square" lIns="45718" tIns="45718" rIns="45718" bIns="45718" numCol="1" anchor="ctr">
            <a:noAutofit/>
          </a:bodyPr>
          <a:lstStyle/>
          <a:p>
            <a:pPr algn="ctr" defTabSz="3840479">
              <a:lnSpc>
                <a:spcPct val="90000"/>
              </a:lnSpc>
              <a:spcBef>
                <a:spcPts val="4200"/>
              </a:spcBef>
              <a:defRPr sz="10000"/>
            </a:pPr>
            <a:r>
              <a:rPr lang="en-US" sz="5200" dirty="0">
                <a:solidFill>
                  <a:schemeClr val="bg1"/>
                </a:solidFill>
                <a:latin typeface="Cambria" panose="02040503050406030204" pitchFamily="18" charset="0"/>
                <a:ea typeface="Cambria" panose="02040503050406030204" pitchFamily="18" charset="0"/>
              </a:rPr>
              <a:t>Management Recommendations</a:t>
            </a:r>
          </a:p>
        </p:txBody>
      </p:sp>
      <p:sp>
        <p:nvSpPr>
          <p:cNvPr id="102" name="Rectangle"/>
          <p:cNvSpPr/>
          <p:nvPr/>
        </p:nvSpPr>
        <p:spPr>
          <a:xfrm>
            <a:off x="31860636" y="18965404"/>
            <a:ext cx="11192256" cy="913163"/>
          </a:xfrm>
          <a:prstGeom prst="rect">
            <a:avLst/>
          </a:prstGeom>
          <a:solidFill>
            <a:srgbClr val="002060"/>
          </a:solidFill>
          <a:ln w="9525" cap="flat">
            <a:solidFill>
              <a:srgbClr val="002060"/>
            </a:solidFill>
            <a:prstDash val="solid"/>
            <a:round/>
          </a:ln>
          <a:effectLst/>
        </p:spPr>
        <p:txBody>
          <a:bodyPr wrap="square" lIns="45718" tIns="45718" rIns="45718" bIns="45718" numCol="1" anchor="ctr">
            <a:noAutofit/>
          </a:bodyPr>
          <a:lstStyle/>
          <a:p>
            <a:pPr algn="ctr" defTabSz="3840479">
              <a:lnSpc>
                <a:spcPct val="90000"/>
              </a:lnSpc>
              <a:spcBef>
                <a:spcPts val="4200"/>
              </a:spcBef>
              <a:defRPr sz="10000"/>
            </a:pPr>
            <a:r>
              <a:rPr lang="en-US" sz="5200" dirty="0">
                <a:solidFill>
                  <a:schemeClr val="bg1"/>
                </a:solidFill>
                <a:latin typeface="Cambria" panose="02040503050406030204" pitchFamily="18" charset="0"/>
                <a:ea typeface="Cambria" panose="02040503050406030204" pitchFamily="18" charset="0"/>
              </a:rPr>
              <a:t>Conclusions</a:t>
            </a:r>
          </a:p>
        </p:txBody>
      </p:sp>
      <p:sp>
        <p:nvSpPr>
          <p:cNvPr id="106" name="Rectangle"/>
          <p:cNvSpPr/>
          <p:nvPr/>
        </p:nvSpPr>
        <p:spPr>
          <a:xfrm>
            <a:off x="31860636" y="11230851"/>
            <a:ext cx="11192256" cy="914400"/>
          </a:xfrm>
          <a:prstGeom prst="rect">
            <a:avLst/>
          </a:prstGeom>
          <a:solidFill>
            <a:srgbClr val="002060"/>
          </a:solidFill>
          <a:ln w="9525" cap="flat">
            <a:solidFill>
              <a:srgbClr val="002060"/>
            </a:solidFill>
            <a:prstDash val="solid"/>
            <a:round/>
          </a:ln>
          <a:effectLst/>
        </p:spPr>
        <p:txBody>
          <a:bodyPr wrap="square" lIns="45718" tIns="45718" rIns="45718" bIns="45718" numCol="1" anchor="ctr">
            <a:noAutofit/>
          </a:bodyPr>
          <a:lstStyle/>
          <a:p>
            <a:pPr algn="ctr" defTabSz="3840479">
              <a:lnSpc>
                <a:spcPct val="81000"/>
              </a:lnSpc>
              <a:spcBef>
                <a:spcPts val="4200"/>
              </a:spcBef>
              <a:defRPr sz="10000"/>
            </a:pPr>
            <a:r>
              <a:rPr lang="en-US" sz="5200" dirty="0">
                <a:solidFill>
                  <a:schemeClr val="bg1"/>
                </a:solidFill>
                <a:latin typeface="Cambria" panose="02040503050406030204" pitchFamily="18" charset="0"/>
                <a:ea typeface="Cambria" panose="02040503050406030204" pitchFamily="18" charset="0"/>
              </a:rPr>
              <a:t>Data Acquisition Sites</a:t>
            </a:r>
          </a:p>
        </p:txBody>
      </p:sp>
      <p:sp>
        <p:nvSpPr>
          <p:cNvPr id="109" name="Rectangle"/>
          <p:cNvSpPr/>
          <p:nvPr/>
        </p:nvSpPr>
        <p:spPr>
          <a:xfrm>
            <a:off x="31860636" y="4932725"/>
            <a:ext cx="11192256" cy="913163"/>
          </a:xfrm>
          <a:prstGeom prst="rect">
            <a:avLst/>
          </a:prstGeom>
          <a:solidFill>
            <a:srgbClr val="002060"/>
          </a:solidFill>
          <a:ln w="9525" cap="flat">
            <a:solidFill>
              <a:srgbClr val="002060"/>
            </a:solidFill>
            <a:prstDash val="solid"/>
            <a:round/>
          </a:ln>
          <a:effectLst/>
        </p:spPr>
        <p:txBody>
          <a:bodyPr wrap="square" lIns="45718" tIns="45718" rIns="45718" bIns="45718" numCol="1" anchor="ctr">
            <a:noAutofit/>
          </a:bodyPr>
          <a:lstStyle/>
          <a:p>
            <a:pPr algn="ctr" defTabSz="3840479">
              <a:lnSpc>
                <a:spcPct val="81000"/>
              </a:lnSpc>
              <a:spcBef>
                <a:spcPts val="4200"/>
              </a:spcBef>
              <a:defRPr sz="10000"/>
            </a:pPr>
            <a:r>
              <a:rPr lang="en-US" sz="5200" dirty="0">
                <a:solidFill>
                  <a:schemeClr val="bg1"/>
                </a:solidFill>
                <a:latin typeface="Cambria" panose="02040503050406030204" pitchFamily="18" charset="0"/>
                <a:ea typeface="Cambria" panose="02040503050406030204" pitchFamily="18" charset="0"/>
              </a:rPr>
              <a:t> Methodology</a:t>
            </a:r>
          </a:p>
        </p:txBody>
      </p:sp>
      <p:sp>
        <p:nvSpPr>
          <p:cNvPr id="112" name="TextBox 21"/>
          <p:cNvSpPr txBox="1"/>
          <p:nvPr/>
        </p:nvSpPr>
        <p:spPr>
          <a:xfrm>
            <a:off x="32116668" y="5783334"/>
            <a:ext cx="10680192" cy="47089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defTabSz="457200">
              <a:defRPr sz="1200">
                <a:latin typeface="Times Roman"/>
                <a:ea typeface="Times Roman"/>
                <a:cs typeface="Times Roman"/>
                <a:sym typeface="Times Roman"/>
              </a:defRPr>
            </a:pPr>
            <a:endParaRPr dirty="0"/>
          </a:p>
          <a:p>
            <a:pPr marL="457200" indent="-317500" defTabSz="457200">
              <a:buSzPct val="100000"/>
              <a:buFont typeface="Arial"/>
              <a:buChar char="•"/>
              <a:defRPr sz="3200">
                <a:latin typeface="Times New Roman"/>
                <a:ea typeface="Times New Roman"/>
                <a:cs typeface="Times New Roman"/>
                <a:sym typeface="Times New Roman"/>
              </a:defRPr>
            </a:pPr>
            <a:r>
              <a:rPr dirty="0"/>
              <a:t>Compiled annual peak temperature, discharge, precipitation and tidal height data from observational datasets</a:t>
            </a:r>
          </a:p>
          <a:p>
            <a:pPr marL="457200" indent="-317500" defTabSz="457200">
              <a:buSzPct val="100000"/>
              <a:buFont typeface="Arial"/>
              <a:buChar char="•"/>
              <a:defRPr sz="3200">
                <a:latin typeface="Times New Roman"/>
                <a:ea typeface="Times New Roman"/>
                <a:cs typeface="Times New Roman"/>
                <a:sym typeface="Times New Roman"/>
              </a:defRPr>
            </a:pPr>
            <a:r>
              <a:rPr dirty="0"/>
              <a:t>Processed data using Python (Pandas, NumPy, SciPy) to calculate the number of days with air temperature above 85 F, maximum precipitation, maximum tidal height and minimum 7</a:t>
            </a:r>
            <a:r>
              <a:rPr lang="en-US" dirty="0"/>
              <a:t>-</a:t>
            </a:r>
            <a:r>
              <a:rPr dirty="0"/>
              <a:t>day flow to evaluate trends over time</a:t>
            </a:r>
          </a:p>
          <a:p>
            <a:pPr marL="457200" indent="-317500" defTabSz="457200">
              <a:buSzPct val="100000"/>
              <a:buFont typeface="Arial"/>
              <a:buChar char="•"/>
              <a:defRPr sz="3200">
                <a:latin typeface="Times New Roman"/>
                <a:ea typeface="Times New Roman"/>
                <a:cs typeface="Times New Roman"/>
                <a:sym typeface="Times New Roman"/>
              </a:defRPr>
            </a:pPr>
            <a:r>
              <a:rPr dirty="0"/>
              <a:t>Generated exceedance probability curves for each climatic variable to evaluate shifts in environmental extremes, which may correspond to increased ecosystem stress and greater susceptibility to invasive species establishment</a:t>
            </a:r>
          </a:p>
        </p:txBody>
      </p:sp>
      <p:sp>
        <p:nvSpPr>
          <p:cNvPr id="131" name="Discharge: Recently, low flows have become even lower, increasing drought stress and favoring invasive species…"/>
          <p:cNvSpPr txBox="1"/>
          <p:nvPr/>
        </p:nvSpPr>
        <p:spPr>
          <a:xfrm>
            <a:off x="32118646" y="20019046"/>
            <a:ext cx="10676236" cy="54291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defTabSz="3840479">
              <a:lnSpc>
                <a:spcPct val="90000"/>
              </a:lnSpc>
              <a:spcAft>
                <a:spcPts val="1200"/>
              </a:spcAft>
              <a:defRPr sz="3200">
                <a:latin typeface="Times New Roman"/>
                <a:ea typeface="Times New Roman"/>
                <a:cs typeface="Times New Roman"/>
                <a:sym typeface="Times New Roman"/>
              </a:defRPr>
            </a:pPr>
            <a:r>
              <a:rPr b="1" dirty="0"/>
              <a:t>Discharge: </a:t>
            </a:r>
            <a:r>
              <a:rPr dirty="0"/>
              <a:t>Recently, low flows have become even lower, increasing drought stress and favoring invasive species</a:t>
            </a:r>
          </a:p>
          <a:p>
            <a:pPr defTabSz="3840479">
              <a:lnSpc>
                <a:spcPct val="90000"/>
              </a:lnSpc>
              <a:spcAft>
                <a:spcPts val="1200"/>
              </a:spcAft>
              <a:defRPr sz="3200">
                <a:latin typeface="Times New Roman"/>
                <a:ea typeface="Times New Roman"/>
                <a:cs typeface="Times New Roman"/>
                <a:sym typeface="Times New Roman"/>
              </a:defRPr>
            </a:pPr>
            <a:r>
              <a:rPr b="1" dirty="0"/>
              <a:t>Tidal Height:</a:t>
            </a:r>
            <a:r>
              <a:rPr dirty="0"/>
              <a:t> In recent years, the highest high tides have become increasingly higher, potentially leading to greater salinity intrusion and more frequent high-water conditions that may favor invasive species with broad environmental tolerances</a:t>
            </a:r>
          </a:p>
          <a:p>
            <a:pPr defTabSz="3840479">
              <a:lnSpc>
                <a:spcPct val="90000"/>
              </a:lnSpc>
              <a:spcAft>
                <a:spcPts val="1200"/>
              </a:spcAft>
              <a:defRPr sz="3200">
                <a:latin typeface="Times New Roman"/>
                <a:ea typeface="Times New Roman"/>
                <a:cs typeface="Times New Roman"/>
                <a:sym typeface="Times New Roman"/>
              </a:defRPr>
            </a:pPr>
            <a:r>
              <a:rPr b="1" dirty="0"/>
              <a:t>Temperature:</a:t>
            </a:r>
            <a:r>
              <a:rPr dirty="0"/>
              <a:t> Increasing heat waves above 85 degrees promote invasive species expansion and stress native species</a:t>
            </a:r>
          </a:p>
          <a:p>
            <a:pPr defTabSz="3840479">
              <a:lnSpc>
                <a:spcPct val="90000"/>
              </a:lnSpc>
              <a:spcAft>
                <a:spcPts val="1200"/>
              </a:spcAft>
              <a:defRPr sz="3200">
                <a:latin typeface="Times New Roman"/>
                <a:ea typeface="Times New Roman"/>
                <a:cs typeface="Times New Roman"/>
                <a:sym typeface="Times New Roman"/>
              </a:defRPr>
            </a:pPr>
            <a:r>
              <a:rPr b="1" dirty="0"/>
              <a:t>Precipitation:</a:t>
            </a:r>
            <a:r>
              <a:rPr dirty="0"/>
              <a:t> More frequent high intensity precipitation events increase runoff and erosion, creating favorable conditions for invasive species </a:t>
            </a:r>
          </a:p>
        </p:txBody>
      </p:sp>
      <p:sp>
        <p:nvSpPr>
          <p:cNvPr id="136" name="“USDA Plants Database.” USDA Plants Database, plants.sc.egov.usda.gov…"/>
          <p:cNvSpPr txBox="1"/>
          <p:nvPr/>
        </p:nvSpPr>
        <p:spPr>
          <a:xfrm>
            <a:off x="32116668" y="30305111"/>
            <a:ext cx="10680192" cy="12003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457200" indent="-457200" defTabSz="457200">
              <a:buSzPct val="100000"/>
              <a:defRPr sz="2400">
                <a:latin typeface="Times Roman"/>
                <a:ea typeface="Times Roman"/>
                <a:cs typeface="Times Roman"/>
                <a:sym typeface="Times Roman"/>
              </a:defRPr>
            </a:pPr>
            <a:r>
              <a:rPr dirty="0"/>
              <a:t>USDA Plants Database. </a:t>
            </a:r>
            <a:r>
              <a:rPr i="1" dirty="0"/>
              <a:t>USDA Plants Database</a:t>
            </a:r>
            <a:r>
              <a:rPr dirty="0"/>
              <a:t>, </a:t>
            </a:r>
            <a:r>
              <a:rPr u="sng" dirty="0">
                <a:solidFill>
                  <a:srgbClr val="0000FF"/>
                </a:solidFill>
                <a:uFill>
                  <a:solidFill>
                    <a:srgbClr val="0000FF"/>
                  </a:solidFill>
                </a:uFill>
                <a:hlinkClick r:id="rId19"/>
              </a:rPr>
              <a:t>plants.sc.egov.usda.gov</a:t>
            </a:r>
          </a:p>
          <a:p>
            <a:pPr marL="457200" indent="-457200" defTabSz="457200">
              <a:buSzPct val="100000"/>
              <a:defRPr sz="2400">
                <a:latin typeface="Times Roman"/>
                <a:ea typeface="Times Roman"/>
                <a:cs typeface="Times Roman"/>
                <a:sym typeface="Times Roman"/>
              </a:defRPr>
            </a:pPr>
            <a:r>
              <a:rPr dirty="0"/>
              <a:t>VHB 2024. “Oyster River Dam Removal at Mill Pond: Integrated Vegetation Management Plan” 46pp.</a:t>
            </a:r>
          </a:p>
        </p:txBody>
      </p:sp>
      <p:sp>
        <p:nvSpPr>
          <p:cNvPr id="138" name="TextBox 21"/>
          <p:cNvSpPr txBox="1"/>
          <p:nvPr/>
        </p:nvSpPr>
        <p:spPr>
          <a:xfrm>
            <a:off x="32116668" y="17530214"/>
            <a:ext cx="10680192" cy="10772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defTabSz="457200">
              <a:defRPr sz="3200">
                <a:latin typeface="Times New Roman"/>
                <a:ea typeface="Times New Roman"/>
                <a:cs typeface="Times New Roman"/>
                <a:sym typeface="Times New Roman"/>
              </a:defRPr>
            </a:pPr>
            <a:r>
              <a:rPr lang="en-US" dirty="0"/>
              <a:t>F</a:t>
            </a:r>
            <a:r>
              <a:rPr dirty="0"/>
              <a:t>igure </a:t>
            </a:r>
            <a:r>
              <a:rPr lang="en-US" dirty="0"/>
              <a:t>5</a:t>
            </a:r>
            <a:r>
              <a:rPr dirty="0"/>
              <a:t>. Geographic location of </a:t>
            </a:r>
            <a:r>
              <a:rPr lang="en-US" dirty="0"/>
              <a:t>Mill Pond Dam and </a:t>
            </a:r>
            <a:r>
              <a:rPr dirty="0"/>
              <a:t>data acquisition sites used for regional environmental monitoring</a:t>
            </a:r>
          </a:p>
        </p:txBody>
      </p:sp>
      <p:sp>
        <p:nvSpPr>
          <p:cNvPr id="139" name="TextBox 21"/>
          <p:cNvSpPr txBox="1"/>
          <p:nvPr/>
        </p:nvSpPr>
        <p:spPr>
          <a:xfrm>
            <a:off x="32116668" y="26215084"/>
            <a:ext cx="10680192" cy="28007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defTabSz="457200">
              <a:defRPr sz="3200">
                <a:latin typeface="Times New Roman"/>
                <a:ea typeface="Times New Roman"/>
                <a:cs typeface="Times New Roman"/>
                <a:sym typeface="Times New Roman"/>
              </a:defRPr>
            </a:pPr>
            <a:endParaRPr dirty="0"/>
          </a:p>
          <a:p>
            <a:pPr defTabSz="3840479">
              <a:lnSpc>
                <a:spcPct val="90000"/>
              </a:lnSpc>
              <a:defRPr sz="3200">
                <a:latin typeface="Times New Roman"/>
                <a:ea typeface="Times New Roman"/>
                <a:cs typeface="Times New Roman"/>
                <a:sym typeface="Times New Roman"/>
              </a:defRPr>
            </a:pPr>
            <a:r>
              <a:rPr dirty="0"/>
              <a:t>Effective management should prioritize early detection and rapid response following sediment disturbance and extreme hydrological events, while promoting public engagement and residential-level invasive species control to reduce long-term costs and improve watershed-wide outcomes (VHB 2024)</a:t>
            </a:r>
          </a:p>
        </p:txBody>
      </p:sp>
      <p:sp>
        <p:nvSpPr>
          <p:cNvPr id="133" name="Rectangle"/>
          <p:cNvSpPr/>
          <p:nvPr/>
        </p:nvSpPr>
        <p:spPr>
          <a:xfrm>
            <a:off x="31860636" y="29260096"/>
            <a:ext cx="11192256" cy="914400"/>
          </a:xfrm>
          <a:prstGeom prst="rect">
            <a:avLst/>
          </a:prstGeom>
          <a:solidFill>
            <a:srgbClr val="002060"/>
          </a:solidFill>
          <a:ln w="9525" cap="flat">
            <a:solidFill>
              <a:srgbClr val="002060"/>
            </a:solidFill>
            <a:prstDash val="solid"/>
            <a:round/>
          </a:ln>
          <a:effectLst/>
        </p:spPr>
        <p:txBody>
          <a:bodyPr wrap="square" lIns="45718" tIns="45718" rIns="45718" bIns="45718" numCol="1" anchor="ctr">
            <a:noAutofit/>
          </a:bodyPr>
          <a:lstStyle/>
          <a:p>
            <a:pPr algn="ctr" defTabSz="3840479">
              <a:lnSpc>
                <a:spcPct val="81000"/>
              </a:lnSpc>
              <a:spcBef>
                <a:spcPts val="4200"/>
              </a:spcBef>
              <a:defRPr sz="10000"/>
            </a:pPr>
            <a:r>
              <a:rPr lang="en-US" sz="5200" dirty="0">
                <a:solidFill>
                  <a:schemeClr val="bg1"/>
                </a:solidFill>
                <a:latin typeface="Cambria" panose="02040503050406030204" pitchFamily="18" charset="0"/>
                <a:ea typeface="Cambria" panose="02040503050406030204" pitchFamily="18" charset="0"/>
              </a:rPr>
              <a:t>References</a:t>
            </a:r>
          </a:p>
        </p:txBody>
      </p:sp>
      <p:grpSp>
        <p:nvGrpSpPr>
          <p:cNvPr id="49" name="Group 48">
            <a:extLst>
              <a:ext uri="{FF2B5EF4-FFF2-40B4-BE49-F238E27FC236}">
                <a16:creationId xmlns:a16="http://schemas.microsoft.com/office/drawing/2014/main" id="{9B3909E3-6D78-DEA6-FAAF-2C6B42C812DA}"/>
              </a:ext>
            </a:extLst>
          </p:cNvPr>
          <p:cNvGrpSpPr/>
          <p:nvPr/>
        </p:nvGrpSpPr>
        <p:grpSpPr>
          <a:xfrm>
            <a:off x="33136085" y="12411543"/>
            <a:ext cx="8641359" cy="4915715"/>
            <a:chOff x="33131513" y="12411543"/>
            <a:chExt cx="8641359" cy="4915715"/>
          </a:xfrm>
        </p:grpSpPr>
        <p:pic>
          <p:nvPicPr>
            <p:cNvPr id="151" name="Screenshot 2026-04-16 at 10.14.28 AM.png" descr="Screenshot 2026-04-16 at 10.14.28 AM.png"/>
            <p:cNvPicPr>
              <a:picLocks noChangeAspect="1"/>
            </p:cNvPicPr>
            <p:nvPr/>
          </p:nvPicPr>
          <p:blipFill>
            <a:blip r:embed="rId20"/>
            <a:srcRect l="8389" t="10095" r="152" b="1180"/>
            <a:stretch>
              <a:fillRect/>
            </a:stretch>
          </p:blipFill>
          <p:spPr>
            <a:xfrm>
              <a:off x="33131513" y="12411543"/>
              <a:ext cx="8641359" cy="4915715"/>
            </a:xfrm>
            <a:prstGeom prst="rect">
              <a:avLst/>
            </a:prstGeom>
            <a:ln w="12700">
              <a:miter lim="400000"/>
            </a:ln>
          </p:spPr>
        </p:pic>
        <p:sp>
          <p:nvSpPr>
            <p:cNvPr id="47" name="TextBox 46">
              <a:extLst>
                <a:ext uri="{FF2B5EF4-FFF2-40B4-BE49-F238E27FC236}">
                  <a16:creationId xmlns:a16="http://schemas.microsoft.com/office/drawing/2014/main" id="{F946380E-06EF-55FE-C85D-1EC474370574}"/>
                </a:ext>
              </a:extLst>
            </p:cNvPr>
            <p:cNvSpPr txBox="1"/>
            <p:nvPr/>
          </p:nvSpPr>
          <p:spPr>
            <a:xfrm>
              <a:off x="36381127" y="13612312"/>
              <a:ext cx="2428408" cy="3385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301092" rtl="0" fontAlgn="auto" latinLnBrk="0" hangingPunct="0">
                <a:lnSpc>
                  <a:spcPct val="100000"/>
                </a:lnSpc>
                <a:spcBef>
                  <a:spcPts val="0"/>
                </a:spcBef>
                <a:spcAft>
                  <a:spcPts val="0"/>
                </a:spcAft>
                <a:buClrTx/>
                <a:buSzTx/>
                <a:buFontTx/>
                <a:buNone/>
                <a:tabLst/>
              </a:pPr>
              <a:r>
                <a:rPr kumimoji="0" lang="en-US" sz="1600" b="1" i="0" u="none" strike="noStrike" cap="none" spc="0" normalizeH="0" baseline="0" dirty="0">
                  <a:ln>
                    <a:noFill/>
                  </a:ln>
                  <a:solidFill>
                    <a:schemeClr val="accent2">
                      <a:lumMod val="75000"/>
                    </a:schemeClr>
                  </a:solidFill>
                  <a:effectLst/>
                  <a:uFillTx/>
                  <a:ea typeface="+mj-ea"/>
                  <a:cs typeface="+mj-cs"/>
                  <a:sym typeface="Calibri"/>
                </a:rPr>
                <a:t>Mill Pond Dam</a:t>
              </a:r>
            </a:p>
          </p:txBody>
        </p:sp>
        <p:sp>
          <p:nvSpPr>
            <p:cNvPr id="48" name="Oval 47">
              <a:extLst>
                <a:ext uri="{FF2B5EF4-FFF2-40B4-BE49-F238E27FC236}">
                  <a16:creationId xmlns:a16="http://schemas.microsoft.com/office/drawing/2014/main" id="{6EE2C237-AC0E-99B0-5D9D-B96C872BB209}"/>
                </a:ext>
              </a:extLst>
            </p:cNvPr>
            <p:cNvSpPr/>
            <p:nvPr/>
          </p:nvSpPr>
          <p:spPr>
            <a:xfrm>
              <a:off x="36613473" y="13367364"/>
              <a:ext cx="274320" cy="274320"/>
            </a:xfrm>
            <a:prstGeom prst="ellipse">
              <a:avLst/>
            </a:prstGeom>
            <a:solidFill>
              <a:schemeClr val="accent2"/>
            </a:solidFill>
            <a:ln w="25400" cap="flat">
              <a:solidFill>
                <a:schemeClr val="accent2">
                  <a:lumMod val="75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301092" rtl="0" fontAlgn="auto" latinLnBrk="0" hangingPunct="0">
                <a:lnSpc>
                  <a:spcPct val="100000"/>
                </a:lnSpc>
                <a:spcBef>
                  <a:spcPts val="0"/>
                </a:spcBef>
                <a:spcAft>
                  <a:spcPts val="0"/>
                </a:spcAft>
                <a:buClrTx/>
                <a:buSzTx/>
                <a:buFontTx/>
                <a:buNone/>
                <a:tabLst/>
              </a:pPr>
              <a:endParaRPr kumimoji="0" lang="en-US" sz="8500" b="0" i="0" u="none" strike="noStrike" cap="none" spc="0" normalizeH="0" baseline="0">
                <a:ln>
                  <a:noFill/>
                </a:ln>
                <a:solidFill>
                  <a:srgbClr val="000000"/>
                </a:solidFill>
                <a:effectLst/>
                <a:uFillTx/>
                <a:latin typeface="+mj-lt"/>
                <a:ea typeface="+mj-ea"/>
                <a:cs typeface="+mj-cs"/>
                <a:sym typeface="Calibri"/>
              </a:endParaRPr>
            </a:p>
          </p:txBody>
        </p:sp>
      </p:grpSp>
      <p:pic>
        <p:nvPicPr>
          <p:cNvPr id="55" name="Picture 54">
            <a:extLst>
              <a:ext uri="{FF2B5EF4-FFF2-40B4-BE49-F238E27FC236}">
                <a16:creationId xmlns:a16="http://schemas.microsoft.com/office/drawing/2014/main" id="{AB105E23-1599-AEB6-E570-827DC73C4D15}"/>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172595" y="8658930"/>
            <a:ext cx="5373962" cy="3620697"/>
          </a:xfrm>
          <a:prstGeom prst="rect">
            <a:avLst/>
          </a:prstGeom>
        </p:spPr>
      </p:pic>
      <p:sp>
        <p:nvSpPr>
          <p:cNvPr id="57" name="TextBox 105">
            <a:extLst>
              <a:ext uri="{FF2B5EF4-FFF2-40B4-BE49-F238E27FC236}">
                <a16:creationId xmlns:a16="http://schemas.microsoft.com/office/drawing/2014/main" id="{C901D757-825D-E406-F11D-50AA87873DA3}"/>
              </a:ext>
            </a:extLst>
          </p:cNvPr>
          <p:cNvSpPr txBox="1"/>
          <p:nvPr/>
        </p:nvSpPr>
        <p:spPr>
          <a:xfrm rot="16200000">
            <a:off x="11258881" y="10139603"/>
            <a:ext cx="2935853" cy="2923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3336" tIns="53336" rIns="53336" bIns="53336">
            <a:spAutoFit/>
          </a:bodyPr>
          <a:lstStyle/>
          <a:p>
            <a:pPr marL="480000" indent="-480000" defTabSz="457200">
              <a:spcBef>
                <a:spcPts val="1200"/>
              </a:spcBef>
              <a:defRPr sz="1200" i="1">
                <a:latin typeface="Times Roman"/>
                <a:ea typeface="Times Roman"/>
                <a:cs typeface="Times Roman"/>
                <a:sym typeface="Times Roman"/>
              </a:defRPr>
            </a:pPr>
            <a:r>
              <a:rPr lang="en-US" i="1" dirty="0"/>
              <a:t>Indigenous New Hampshire Collaborative</a:t>
            </a:r>
            <a:endParaRPr i="1" dirty="0"/>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4301092" rtl="0" fontAlgn="auto" latinLnBrk="0" hangingPunct="0">
          <a:lnSpc>
            <a:spcPct val="100000"/>
          </a:lnSpc>
          <a:spcBef>
            <a:spcPts val="0"/>
          </a:spcBef>
          <a:spcAft>
            <a:spcPts val="0"/>
          </a:spcAft>
          <a:buClrTx/>
          <a:buSzTx/>
          <a:buFontTx/>
          <a:buNone/>
          <a:tabLst/>
          <a:defRPr kumimoji="0" sz="85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301092" rtl="0" fontAlgn="auto" latinLnBrk="0" hangingPunct="0">
          <a:lnSpc>
            <a:spcPct val="100000"/>
          </a:lnSpc>
          <a:spcBef>
            <a:spcPts val="0"/>
          </a:spcBef>
          <a:spcAft>
            <a:spcPts val="0"/>
          </a:spcAft>
          <a:buClrTx/>
          <a:buSzTx/>
          <a:buFontTx/>
          <a:buNone/>
          <a:tabLst/>
          <a:defRPr kumimoji="0" sz="85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4301092" rtl="0" fontAlgn="auto" latinLnBrk="0" hangingPunct="0">
          <a:lnSpc>
            <a:spcPct val="100000"/>
          </a:lnSpc>
          <a:spcBef>
            <a:spcPts val="0"/>
          </a:spcBef>
          <a:spcAft>
            <a:spcPts val="0"/>
          </a:spcAft>
          <a:buClrTx/>
          <a:buSzTx/>
          <a:buFontTx/>
          <a:buNone/>
          <a:tabLst/>
          <a:defRPr kumimoji="0" sz="85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301092" rtl="0" fontAlgn="auto" latinLnBrk="0" hangingPunct="0">
          <a:lnSpc>
            <a:spcPct val="100000"/>
          </a:lnSpc>
          <a:spcBef>
            <a:spcPts val="0"/>
          </a:spcBef>
          <a:spcAft>
            <a:spcPts val="0"/>
          </a:spcAft>
          <a:buClrTx/>
          <a:buSzTx/>
          <a:buFontTx/>
          <a:buNone/>
          <a:tabLst/>
          <a:defRPr kumimoji="0" sz="85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7</TotalTime>
  <Words>897</Words>
  <Application>Microsoft Office PowerPoint</Application>
  <PresentationFormat>Custom</PresentationFormat>
  <Paragraphs>183</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Integrated historical analysis of changing climatic conditions  that affect invasive species dynamics in the Oyster River Watershed Sydney Vanasse (sydney.vanasse@unh.edu), Advisor: Anne Lightbody Department of Earth Sciences, University of New Hampshire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Matt Davis</cp:lastModifiedBy>
  <cp:revision>5</cp:revision>
  <cp:lastPrinted>2026-04-22T01:26:58Z</cp:lastPrinted>
  <dcterms:modified xsi:type="dcterms:W3CDTF">2026-04-23T12:22:38Z</dcterms:modified>
</cp:coreProperties>
</file>