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charts/chart4.xml" ContentType="application/vnd.openxmlformats-officedocument.drawingml.char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handoutMasterIdLst>
    <p:handoutMasterId r:id="rId3"/>
  </p:handoutMasterIdLst>
  <p:sldIdLst>
    <p:sldId id="256" r:id="rId2"/>
  </p:sldIdLst>
  <p:sldSz cx="43891200" cy="32918400"/>
  <p:notesSz cx="7077075" cy="9363075"/>
  <p:defaultTextStyle>
    <a:defPPr>
      <a:defRPr lang="en-US"/>
    </a:defPPr>
    <a:lvl1pPr algn="ctr" rtl="0" fontAlgn="base">
      <a:spcBef>
        <a:spcPct val="0"/>
      </a:spcBef>
      <a:spcAft>
        <a:spcPct val="0"/>
      </a:spcAft>
      <a:defRPr sz="4300" b="1" kern="1200">
        <a:solidFill>
          <a:srgbClr val="FF9900"/>
        </a:solidFill>
        <a:latin typeface="Arial" charset="0"/>
        <a:ea typeface="+mn-ea"/>
        <a:cs typeface="+mn-cs"/>
      </a:defRPr>
    </a:lvl1pPr>
    <a:lvl2pPr marL="457200" algn="ctr" rtl="0" fontAlgn="base">
      <a:spcBef>
        <a:spcPct val="0"/>
      </a:spcBef>
      <a:spcAft>
        <a:spcPct val="0"/>
      </a:spcAft>
      <a:defRPr sz="4300" b="1" kern="1200">
        <a:solidFill>
          <a:srgbClr val="FF9900"/>
        </a:solidFill>
        <a:latin typeface="Arial" charset="0"/>
        <a:ea typeface="+mn-ea"/>
        <a:cs typeface="+mn-cs"/>
      </a:defRPr>
    </a:lvl2pPr>
    <a:lvl3pPr marL="914400" algn="ctr" rtl="0" fontAlgn="base">
      <a:spcBef>
        <a:spcPct val="0"/>
      </a:spcBef>
      <a:spcAft>
        <a:spcPct val="0"/>
      </a:spcAft>
      <a:defRPr sz="4300" b="1" kern="1200">
        <a:solidFill>
          <a:srgbClr val="FF9900"/>
        </a:solidFill>
        <a:latin typeface="Arial" charset="0"/>
        <a:ea typeface="+mn-ea"/>
        <a:cs typeface="+mn-cs"/>
      </a:defRPr>
    </a:lvl3pPr>
    <a:lvl4pPr marL="1371600" algn="ctr" rtl="0" fontAlgn="base">
      <a:spcBef>
        <a:spcPct val="0"/>
      </a:spcBef>
      <a:spcAft>
        <a:spcPct val="0"/>
      </a:spcAft>
      <a:defRPr sz="4300" b="1" kern="1200">
        <a:solidFill>
          <a:srgbClr val="FF9900"/>
        </a:solidFill>
        <a:latin typeface="Arial" charset="0"/>
        <a:ea typeface="+mn-ea"/>
        <a:cs typeface="+mn-cs"/>
      </a:defRPr>
    </a:lvl4pPr>
    <a:lvl5pPr marL="1828800" algn="ctr" rtl="0" fontAlgn="base">
      <a:spcBef>
        <a:spcPct val="0"/>
      </a:spcBef>
      <a:spcAft>
        <a:spcPct val="0"/>
      </a:spcAft>
      <a:defRPr sz="4300" b="1" kern="1200">
        <a:solidFill>
          <a:srgbClr val="FF9900"/>
        </a:solidFill>
        <a:latin typeface="Arial" charset="0"/>
        <a:ea typeface="+mn-ea"/>
        <a:cs typeface="+mn-cs"/>
      </a:defRPr>
    </a:lvl5pPr>
    <a:lvl6pPr marL="2286000" algn="l" defTabSz="914400" rtl="0" eaLnBrk="1" latinLnBrk="0" hangingPunct="1">
      <a:defRPr sz="4300" b="1" kern="1200">
        <a:solidFill>
          <a:srgbClr val="FF9900"/>
        </a:solidFill>
        <a:latin typeface="Arial" charset="0"/>
        <a:ea typeface="+mn-ea"/>
        <a:cs typeface="+mn-cs"/>
      </a:defRPr>
    </a:lvl6pPr>
    <a:lvl7pPr marL="2743200" algn="l" defTabSz="914400" rtl="0" eaLnBrk="1" latinLnBrk="0" hangingPunct="1">
      <a:defRPr sz="4300" b="1" kern="1200">
        <a:solidFill>
          <a:srgbClr val="FF9900"/>
        </a:solidFill>
        <a:latin typeface="Arial" charset="0"/>
        <a:ea typeface="+mn-ea"/>
        <a:cs typeface="+mn-cs"/>
      </a:defRPr>
    </a:lvl7pPr>
    <a:lvl8pPr marL="3200400" algn="l" defTabSz="914400" rtl="0" eaLnBrk="1" latinLnBrk="0" hangingPunct="1">
      <a:defRPr sz="4300" b="1" kern="1200">
        <a:solidFill>
          <a:srgbClr val="FF9900"/>
        </a:solidFill>
        <a:latin typeface="Arial" charset="0"/>
        <a:ea typeface="+mn-ea"/>
        <a:cs typeface="+mn-cs"/>
      </a:defRPr>
    </a:lvl8pPr>
    <a:lvl9pPr marL="3657600" algn="l" defTabSz="914400" rtl="0" eaLnBrk="1" latinLnBrk="0" hangingPunct="1">
      <a:defRPr sz="4300" b="1" kern="1200">
        <a:solidFill>
          <a:srgbClr val="FF9900"/>
        </a:solidFill>
        <a:latin typeface="Arial"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5552">
          <p15:clr>
            <a:srgbClr val="A4A3A4"/>
          </p15:clr>
        </p15:guide>
        <p15:guide id="3"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a:srgbClr val="000066"/>
    <a:srgbClr val="CCCCCC"/>
    <a:srgbClr val="FF9900"/>
    <a:srgbClr val="990000"/>
    <a:srgbClr val="000050"/>
    <a:srgbClr val="00126A"/>
    <a:srgbClr val="0033CC"/>
    <a:srgbClr val="000622"/>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471" autoAdjust="0"/>
    <p:restoredTop sz="94660"/>
  </p:normalViewPr>
  <p:slideViewPr>
    <p:cSldViewPr snapToGrid="0">
      <p:cViewPr>
        <p:scale>
          <a:sx n="36" d="100"/>
          <a:sy n="36" d="100"/>
        </p:scale>
        <p:origin x="19" y="-816"/>
      </p:cViewPr>
      <p:guideLst>
        <p:guide orient="horz" pos="10368"/>
        <p:guide pos="15552"/>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ora Hartung" userId="S::neh1024@usnh.edu::63749910-453d-442b-a4e5-2a24250ff6d8" providerId="AD" clId="Web-{398E374F-5D9A-0E4C-E9C3-73AA2D753EEE}"/>
    <pc:docChg chg="addSld delSld modSld">
      <pc:chgData name="Nora Hartung" userId="S::neh1024@usnh.edu::63749910-453d-442b-a4e5-2a24250ff6d8" providerId="AD" clId="Web-{398E374F-5D9A-0E4C-E9C3-73AA2D753EEE}" dt="2026-04-15T14:12:39.890" v="52" actId="1076"/>
      <pc:docMkLst>
        <pc:docMk/>
      </pc:docMkLst>
    </pc:docChg>
  </pc:docChgLst>
  <pc:docChgLst>
    <pc:chgData name="Taylor Oster" userId="637177d9-020c-4106-bc6c-38de65661602" providerId="ADAL" clId="{E097096A-26B0-4C7E-9572-E88091DA5BD4}"/>
    <pc:docChg chg="undo redo custSel addSld delSld modSld delMainMaster">
      <pc:chgData name="Taylor Oster" userId="637177d9-020c-4106-bc6c-38de65661602" providerId="ADAL" clId="{E097096A-26B0-4C7E-9572-E88091DA5BD4}" dt="2026-04-17T22:50:44.399" v="3238" actId="27636"/>
      <pc:docMkLst>
        <pc:docMk/>
      </pc:docMkLst>
      <pc:sldChg chg="addSp delSp modSp add mod">
        <pc:chgData name="Taylor Oster" userId="637177d9-020c-4106-bc6c-38de65661602" providerId="ADAL" clId="{E097096A-26B0-4C7E-9572-E88091DA5BD4}" dt="2026-04-17T22:50:44.399" v="3238" actId="27636"/>
        <pc:sldMkLst>
          <pc:docMk/>
          <pc:sldMk cId="376030445" sldId="256"/>
        </pc:sldMkLst>
        <pc:spChg chg="mod">
          <ac:chgData name="Taylor Oster" userId="637177d9-020c-4106-bc6c-38de65661602" providerId="ADAL" clId="{E097096A-26B0-4C7E-9572-E88091DA5BD4}" dt="2026-04-16T15:21:10.487" v="66" actId="20577"/>
          <ac:spMkLst>
            <pc:docMk/>
            <pc:sldMk cId="376030445" sldId="256"/>
            <ac:spMk id="2" creationId="{00000000-0000-0000-0000-000000000000}"/>
          </ac:spMkLst>
        </pc:spChg>
        <pc:spChg chg="mod">
          <ac:chgData name="Taylor Oster" userId="637177d9-020c-4106-bc6c-38de65661602" providerId="ADAL" clId="{E097096A-26B0-4C7E-9572-E88091DA5BD4}" dt="2026-04-16T15:48:57.841" v="178" actId="20577"/>
          <ac:spMkLst>
            <pc:docMk/>
            <pc:sldMk cId="376030445" sldId="256"/>
            <ac:spMk id="7" creationId="{00000000-0000-0000-0000-000000000000}"/>
          </ac:spMkLst>
        </pc:spChg>
        <pc:spChg chg="mod">
          <ac:chgData name="Taylor Oster" userId="637177d9-020c-4106-bc6c-38de65661602" providerId="ADAL" clId="{E097096A-26B0-4C7E-9572-E88091DA5BD4}" dt="2026-04-17T20:53:05.842" v="378" actId="1076"/>
          <ac:spMkLst>
            <pc:docMk/>
            <pc:sldMk cId="376030445" sldId="256"/>
            <ac:spMk id="8" creationId="{A800E733-8992-02DD-76DB-6C81D5EE3F1B}"/>
          </ac:spMkLst>
        </pc:spChg>
        <pc:spChg chg="mod">
          <ac:chgData name="Taylor Oster" userId="637177d9-020c-4106-bc6c-38de65661602" providerId="ADAL" clId="{E097096A-26B0-4C7E-9572-E88091DA5BD4}" dt="2026-04-17T21:01:39.863" v="963"/>
          <ac:spMkLst>
            <pc:docMk/>
            <pc:sldMk cId="376030445" sldId="256"/>
            <ac:spMk id="15" creationId="{00000000-0000-0000-0000-000000000000}"/>
          </ac:spMkLst>
        </pc:spChg>
        <pc:spChg chg="mod">
          <ac:chgData name="Taylor Oster" userId="637177d9-020c-4106-bc6c-38de65661602" providerId="ADAL" clId="{E097096A-26B0-4C7E-9572-E88091DA5BD4}" dt="2026-04-17T21:02:15.815" v="971" actId="27636"/>
          <ac:spMkLst>
            <pc:docMk/>
            <pc:sldMk cId="376030445" sldId="256"/>
            <ac:spMk id="18" creationId="{00000000-0000-0000-0000-000000000000}"/>
          </ac:spMkLst>
        </pc:spChg>
        <pc:spChg chg="mod">
          <ac:chgData name="Taylor Oster" userId="637177d9-020c-4106-bc6c-38de65661602" providerId="ADAL" clId="{E097096A-26B0-4C7E-9572-E88091DA5BD4}" dt="2026-04-17T22:45:34.024" v="3184" actId="20577"/>
          <ac:spMkLst>
            <pc:docMk/>
            <pc:sldMk cId="376030445" sldId="256"/>
            <ac:spMk id="19" creationId="{00000000-0000-0000-0000-000000000000}"/>
          </ac:spMkLst>
        </pc:spChg>
        <pc:spChg chg="mod">
          <ac:chgData name="Taylor Oster" userId="637177d9-020c-4106-bc6c-38de65661602" providerId="ADAL" clId="{E097096A-26B0-4C7E-9572-E88091DA5BD4}" dt="2026-04-16T15:49:06.637" v="184" actId="20577"/>
          <ac:spMkLst>
            <pc:docMk/>
            <pc:sldMk cId="376030445" sldId="256"/>
            <ac:spMk id="30" creationId="{00000000-0000-0000-0000-000000000000}"/>
          </ac:spMkLst>
        </pc:spChg>
        <pc:spChg chg="mod">
          <ac:chgData name="Taylor Oster" userId="637177d9-020c-4106-bc6c-38de65661602" providerId="ADAL" clId="{E097096A-26B0-4C7E-9572-E88091DA5BD4}" dt="2026-04-17T21:02:55.274" v="975" actId="14100"/>
          <ac:spMkLst>
            <pc:docMk/>
            <pc:sldMk cId="376030445" sldId="256"/>
            <ac:spMk id="32" creationId="{00000000-0000-0000-0000-000000000000}"/>
          </ac:spMkLst>
        </pc:spChg>
        <pc:spChg chg="add mod">
          <ac:chgData name="Taylor Oster" userId="637177d9-020c-4106-bc6c-38de65661602" providerId="ADAL" clId="{E097096A-26B0-4C7E-9572-E88091DA5BD4}" dt="2026-04-17T22:45:19.683" v="3181" actId="20577"/>
          <ac:spMkLst>
            <pc:docMk/>
            <pc:sldMk cId="376030445" sldId="256"/>
            <ac:spMk id="36" creationId="{B2151BA3-4708-B4C8-0D73-235C6B5596B4}"/>
          </ac:spMkLst>
        </pc:spChg>
        <pc:spChg chg="mod">
          <ac:chgData name="Taylor Oster" userId="637177d9-020c-4106-bc6c-38de65661602" providerId="ADAL" clId="{E097096A-26B0-4C7E-9572-E88091DA5BD4}" dt="2026-04-17T20:53:19.177" v="380" actId="1076"/>
          <ac:spMkLst>
            <pc:docMk/>
            <pc:sldMk cId="376030445" sldId="256"/>
            <ac:spMk id="38" creationId="{932A6C3E-418E-6866-BC72-ECBAB6111AE6}"/>
          </ac:spMkLst>
        </pc:spChg>
        <pc:spChg chg="mod">
          <ac:chgData name="Taylor Oster" userId="637177d9-020c-4106-bc6c-38de65661602" providerId="ADAL" clId="{E097096A-26B0-4C7E-9572-E88091DA5BD4}" dt="2026-04-17T20:53:12.407" v="379" actId="1076"/>
          <ac:spMkLst>
            <pc:docMk/>
            <pc:sldMk cId="376030445" sldId="256"/>
            <ac:spMk id="39" creationId="{5CD9BE4C-C756-6B1B-4498-7BC427996D27}"/>
          </ac:spMkLst>
        </pc:spChg>
        <pc:spChg chg="mod">
          <ac:chgData name="Taylor Oster" userId="637177d9-020c-4106-bc6c-38de65661602" providerId="ADAL" clId="{E097096A-26B0-4C7E-9572-E88091DA5BD4}" dt="2026-04-17T22:50:34.908" v="3235" actId="14100"/>
          <ac:spMkLst>
            <pc:docMk/>
            <pc:sldMk cId="376030445" sldId="256"/>
            <ac:spMk id="85" creationId="{00000000-0000-0000-0000-000000000000}"/>
          </ac:spMkLst>
        </pc:spChg>
        <pc:spChg chg="mod">
          <ac:chgData name="Taylor Oster" userId="637177d9-020c-4106-bc6c-38de65661602" providerId="ADAL" clId="{E097096A-26B0-4C7E-9572-E88091DA5BD4}" dt="2026-04-17T22:50:40.527" v="3236" actId="1076"/>
          <ac:spMkLst>
            <pc:docMk/>
            <pc:sldMk cId="376030445" sldId="256"/>
            <ac:spMk id="93" creationId="{00000000-0000-0000-0000-000000000000}"/>
          </ac:spMkLst>
        </pc:spChg>
        <pc:spChg chg="mod">
          <ac:chgData name="Taylor Oster" userId="637177d9-020c-4106-bc6c-38de65661602" providerId="ADAL" clId="{E097096A-26B0-4C7E-9572-E88091DA5BD4}" dt="2026-04-17T22:50:44.399" v="3238" actId="27636"/>
          <ac:spMkLst>
            <pc:docMk/>
            <pc:sldMk cId="376030445" sldId="256"/>
            <ac:spMk id="108" creationId="{00000000-0000-0000-0000-000000000000}"/>
          </ac:spMkLst>
        </pc:spChg>
        <pc:graphicFrameChg chg="add mod">
          <ac:chgData name="Taylor Oster" userId="637177d9-020c-4106-bc6c-38de65661602" providerId="ADAL" clId="{E097096A-26B0-4C7E-9572-E88091DA5BD4}" dt="2026-04-17T20:53:36.361" v="385" actId="14100"/>
          <ac:graphicFrameMkLst>
            <pc:docMk/>
            <pc:sldMk cId="376030445" sldId="256"/>
            <ac:graphicFrameMk id="10" creationId="{5B7FB48C-3139-52AB-AB73-B748E8B5272C}"/>
          </ac:graphicFrameMkLst>
        </pc:graphicFrameChg>
        <pc:graphicFrameChg chg="mod">
          <ac:chgData name="Taylor Oster" userId="637177d9-020c-4106-bc6c-38de65661602" providerId="ADAL" clId="{E097096A-26B0-4C7E-9572-E88091DA5BD4}" dt="2026-04-16T15:54:32.857" v="315" actId="255"/>
          <ac:graphicFrameMkLst>
            <pc:docMk/>
            <pc:sldMk cId="376030445" sldId="256"/>
            <ac:graphicFrameMk id="47" creationId="{858E32BC-BEC3-4059-A9BA-2EFD8FE1318E}"/>
          </ac:graphicFrameMkLst>
        </pc:graphicFrameChg>
        <pc:graphicFrameChg chg="mod">
          <ac:chgData name="Taylor Oster" userId="637177d9-020c-4106-bc6c-38de65661602" providerId="ADAL" clId="{E097096A-26B0-4C7E-9572-E88091DA5BD4}" dt="2026-04-16T15:54:40.024" v="316" actId="255"/>
          <ac:graphicFrameMkLst>
            <pc:docMk/>
            <pc:sldMk cId="376030445" sldId="256"/>
            <ac:graphicFrameMk id="53" creationId="{B2C15D87-1C21-4F61-AB2C-391A8C8D8A94}"/>
          </ac:graphicFrameMkLst>
        </pc:graphicFrameChg>
        <pc:graphicFrameChg chg="mod">
          <ac:chgData name="Taylor Oster" userId="637177d9-020c-4106-bc6c-38de65661602" providerId="ADAL" clId="{E097096A-26B0-4C7E-9572-E88091DA5BD4}" dt="2026-04-17T20:53:32.985" v="384" actId="14100"/>
          <ac:graphicFrameMkLst>
            <pc:docMk/>
            <pc:sldMk cId="376030445" sldId="256"/>
            <ac:graphicFrameMk id="55" creationId="{58377DD7-5AA2-34B3-623D-CD82C9028759}"/>
          </ac:graphicFrameMkLst>
        </pc:graphicFrameChg>
        <pc:picChg chg="mod">
          <ac:chgData name="Taylor Oster" userId="637177d9-020c-4106-bc6c-38de65661602" providerId="ADAL" clId="{E097096A-26B0-4C7E-9572-E88091DA5BD4}" dt="2026-04-16T15:39:55.416" v="162" actId="14100"/>
          <ac:picMkLst>
            <pc:docMk/>
            <pc:sldMk cId="376030445" sldId="256"/>
            <ac:picMk id="25" creationId="{5FCFD778-DFC7-6F69-6079-FB0D05D84461}"/>
          </ac:picMkLst>
        </pc:picChg>
        <pc:picChg chg="mod">
          <ac:chgData name="Taylor Oster" userId="637177d9-020c-4106-bc6c-38de65661602" providerId="ADAL" clId="{E097096A-26B0-4C7E-9572-E88091DA5BD4}" dt="2026-04-16T15:23:43.706" v="68" actId="1076"/>
          <ac:picMkLst>
            <pc:docMk/>
            <pc:sldMk cId="376030445" sldId="256"/>
            <ac:picMk id="44" creationId="{6960C169-CCCE-C7ED-7229-CD096CD1179E}"/>
          </ac:picMkLst>
        </pc:picChg>
      </pc:sldChg>
    </pc:docChg>
  </pc:docChgLst>
  <pc:docChgLst>
    <pc:chgData name="Nora Hartung" userId="S::neh1024@usnh.edu::63749910-453d-442b-a4e5-2a24250ff6d8" providerId="AD" clId="Web-{565BDA44-17EC-EFD6-14A3-9C608FB7A30E}"/>
    <pc:docChg chg="addSld delSld modSld">
      <pc:chgData name="Nora Hartung" userId="S::neh1024@usnh.edu::63749910-453d-442b-a4e5-2a24250ff6d8" providerId="AD" clId="Web-{565BDA44-17EC-EFD6-14A3-9C608FB7A30E}" dt="2026-04-15T19:23:49.134" v="509"/>
      <pc:docMkLst>
        <pc:docMk/>
      </pc:docMkLst>
    </pc:docChg>
  </pc:docChgLst>
  <pc:docChgLst>
    <pc:chgData name="Andrea Milani" userId="82306998-6927-4cf4-960f-e733bd1845d3" providerId="ADAL" clId="{E94AC36F-3F91-4E8B-8A7E-D4ED8C23D95C}"/>
    <pc:docChg chg="undo redo custSel modSld">
      <pc:chgData name="Andrea Milani" userId="82306998-6927-4cf4-960f-e733bd1845d3" providerId="ADAL" clId="{E94AC36F-3F91-4E8B-8A7E-D4ED8C23D95C}" dt="2026-04-20T13:41:17.246" v="1517" actId="120"/>
      <pc:docMkLst>
        <pc:docMk/>
      </pc:docMkLst>
      <pc:sldChg chg="modSp mod">
        <pc:chgData name="Andrea Milani" userId="82306998-6927-4cf4-960f-e733bd1845d3" providerId="ADAL" clId="{E94AC36F-3F91-4E8B-8A7E-D4ED8C23D95C}" dt="2026-04-20T13:41:17.246" v="1517" actId="120"/>
        <pc:sldMkLst>
          <pc:docMk/>
          <pc:sldMk cId="376030445" sldId="256"/>
        </pc:sldMkLst>
        <pc:spChg chg="mod">
          <ac:chgData name="Andrea Milani" userId="82306998-6927-4cf4-960f-e733bd1845d3" providerId="ADAL" clId="{E94AC36F-3F91-4E8B-8A7E-D4ED8C23D95C}" dt="2026-04-20T13:40:11.726" v="1508" actId="20577"/>
          <ac:spMkLst>
            <pc:docMk/>
            <pc:sldMk cId="376030445" sldId="256"/>
            <ac:spMk id="19" creationId="{00000000-0000-0000-0000-000000000000}"/>
          </ac:spMkLst>
        </pc:spChg>
        <pc:spChg chg="mod">
          <ac:chgData name="Andrea Milani" userId="82306998-6927-4cf4-960f-e733bd1845d3" providerId="ADAL" clId="{E94AC36F-3F91-4E8B-8A7E-D4ED8C23D95C}" dt="2026-04-20T13:41:17.246" v="1517" actId="120"/>
          <ac:spMkLst>
            <pc:docMk/>
            <pc:sldMk cId="376030445" sldId="256"/>
            <ac:spMk id="36" creationId="{B2151BA3-4708-B4C8-0D73-235C6B5596B4}"/>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oleObject" Target="https://universitysystemnh-my.sharepoint.com/personal/aem1221_usnh_edu/Documents/Bioengineering%20Senior%20Design/Collected%20Data%20from%20Experiment.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https://universitysystemnh-my.sharepoint.com/personal/aem1221_usnh_edu/Documents/Bioengineering%20Senior%20Design/Collected%20Data%20from%20Experiment.xlsx" TargetMode="External"/><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1" Type="http://schemas.openxmlformats.org/officeDocument/2006/relationships/oleObject" Target="https://universitysystemnh-my.sharepoint.com/personal/aem1221_usnh_edu/Documents/Bioengineering%20Senior%20Design/Collected%20Data%20from%20Experiment.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https://universitysystemnh-my.sharepoint.com/personal/aem1221_usnh_edu/Documents/Bioengineering%20Senior%20Design/Collected%20Data%20from%20Experimen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600" dirty="0"/>
              <a:t>Method</a:t>
            </a:r>
            <a:r>
              <a:rPr lang="en-US" sz="2600" baseline="0" dirty="0"/>
              <a:t> Comparison to 24hr Settling in WIFI Buffer</a:t>
            </a:r>
            <a:endParaRPr lang="en-US" sz="2600" dirty="0"/>
          </a:p>
        </c:rich>
      </c:tx>
      <c:overlay val="0"/>
    </c:title>
    <c:autoTitleDeleted val="0"/>
    <c:plotArea>
      <c:layout/>
      <c:barChart>
        <c:barDir val="col"/>
        <c:grouping val="clustered"/>
        <c:varyColors val="0"/>
        <c:ser>
          <c:idx val="1"/>
          <c:order val="0"/>
          <c:tx>
            <c:v>MabSelect Sure</c:v>
          </c:tx>
          <c:spPr>
            <a:solidFill>
              <a:schemeClr val="accent5">
                <a:lumMod val="20000"/>
                <a:lumOff val="80000"/>
              </a:schemeClr>
            </a:solidFill>
          </c:spPr>
          <c:invertIfNegative val="0"/>
          <c:cat>
            <c:strRef>
              <c:f>'24 Hr Settling Average '!$N$5:$N$7</c:f>
              <c:strCache>
                <c:ptCount val="3"/>
                <c:pt idx="0">
                  <c:v>C + G</c:v>
                </c:pt>
                <c:pt idx="1">
                  <c:v>PD10</c:v>
                </c:pt>
                <c:pt idx="2">
                  <c:v>Hybrid</c:v>
                </c:pt>
              </c:strCache>
              <c:extLst/>
            </c:strRef>
          </c:cat>
          <c:val>
            <c:numRef>
              <c:f>'24 Hr Settling Average '!$O$5:$O$7</c:f>
              <c:numCache>
                <c:formatCode>0.00</c:formatCode>
                <c:ptCount val="3"/>
                <c:pt idx="0">
                  <c:v>1</c:v>
                </c:pt>
                <c:pt idx="1">
                  <c:v>1.4025157232704402</c:v>
                </c:pt>
                <c:pt idx="2">
                  <c:v>1</c:v>
                </c:pt>
              </c:numCache>
              <c:extLst/>
            </c:numRef>
          </c:val>
          <c:extLst>
            <c:ext xmlns:c16="http://schemas.microsoft.com/office/drawing/2014/chart" uri="{C3380CC4-5D6E-409C-BE32-E72D297353CC}">
              <c16:uniqueId val="{00000000-1C23-4348-AA4A-59E41592BDBD}"/>
            </c:ext>
          </c:extLst>
        </c:ser>
        <c:ser>
          <c:idx val="2"/>
          <c:order val="1"/>
          <c:tx>
            <c:v>CM Sepharose</c:v>
          </c:tx>
          <c:spPr>
            <a:solidFill>
              <a:schemeClr val="accent5">
                <a:lumMod val="40000"/>
                <a:lumOff val="60000"/>
              </a:schemeClr>
            </a:solidFill>
          </c:spPr>
          <c:invertIfNegative val="0"/>
          <c:dPt>
            <c:idx val="0"/>
            <c:invertIfNegative val="0"/>
            <c:bubble3D val="0"/>
            <c:spPr>
              <a:solidFill>
                <a:schemeClr val="accent5">
                  <a:lumMod val="40000"/>
                  <a:lumOff val="60000"/>
                </a:schemeClr>
              </a:solidFill>
              <a:ln>
                <a:noFill/>
              </a:ln>
              <a:effectLst/>
            </c:spPr>
            <c:extLst>
              <c:ext xmlns:c16="http://schemas.microsoft.com/office/drawing/2014/chart" uri="{C3380CC4-5D6E-409C-BE32-E72D297353CC}">
                <c16:uniqueId val="{00000002-1C23-4348-AA4A-59E41592BDBD}"/>
              </c:ext>
            </c:extLst>
          </c:dPt>
          <c:dPt>
            <c:idx val="1"/>
            <c:invertIfNegative val="0"/>
            <c:bubble3D val="0"/>
            <c:spPr>
              <a:solidFill>
                <a:schemeClr val="accent5">
                  <a:lumMod val="40000"/>
                  <a:lumOff val="60000"/>
                </a:schemeClr>
              </a:solidFill>
              <a:ln>
                <a:noFill/>
              </a:ln>
              <a:effectLst/>
            </c:spPr>
            <c:extLst>
              <c:ext xmlns:c16="http://schemas.microsoft.com/office/drawing/2014/chart" uri="{C3380CC4-5D6E-409C-BE32-E72D297353CC}">
                <c16:uniqueId val="{00000004-1C23-4348-AA4A-59E41592BDBD}"/>
              </c:ext>
            </c:extLst>
          </c:dPt>
          <c:dPt>
            <c:idx val="2"/>
            <c:invertIfNegative val="0"/>
            <c:bubble3D val="0"/>
            <c:spPr>
              <a:solidFill>
                <a:schemeClr val="accent5">
                  <a:lumMod val="40000"/>
                  <a:lumOff val="60000"/>
                </a:schemeClr>
              </a:solidFill>
              <a:ln>
                <a:noFill/>
              </a:ln>
              <a:effectLst/>
            </c:spPr>
            <c:extLst>
              <c:ext xmlns:c16="http://schemas.microsoft.com/office/drawing/2014/chart" uri="{C3380CC4-5D6E-409C-BE32-E72D297353CC}">
                <c16:uniqueId val="{00000006-1C23-4348-AA4A-59E41592BDBD}"/>
              </c:ext>
            </c:extLst>
          </c:dPt>
          <c:cat>
            <c:strLit>
              <c:ptCount val="3"/>
              <c:pt idx="0">
                <c:v>C + G</c:v>
              </c:pt>
              <c:pt idx="1">
                <c:v>PD10</c:v>
              </c:pt>
              <c:pt idx="2">
                <c:v>Hybrid</c:v>
              </c:pt>
              <c:extLst>
                <c:ext xmlns:c15="http://schemas.microsoft.com/office/drawing/2012/chart" uri="{02D57815-91ED-43cb-92C2-25804820EDAC}">
                  <c15:autoCat val="1"/>
                </c:ext>
              </c:extLst>
            </c:strLit>
          </c:cat>
          <c:val>
            <c:numRef>
              <c:f>'24 Hr Settling Average '!$O$13:$O$15</c:f>
              <c:numCache>
                <c:formatCode>0.00</c:formatCode>
                <c:ptCount val="3"/>
                <c:pt idx="0">
                  <c:v>1.0054054054054054</c:v>
                </c:pt>
                <c:pt idx="1">
                  <c:v>1.0432432432432432</c:v>
                </c:pt>
                <c:pt idx="2">
                  <c:v>1.0972972972972972</c:v>
                </c:pt>
              </c:numCache>
              <c:extLst/>
            </c:numRef>
          </c:val>
          <c:extLst>
            <c:ext xmlns:c16="http://schemas.microsoft.com/office/drawing/2014/chart" uri="{C3380CC4-5D6E-409C-BE32-E72D297353CC}">
              <c16:uniqueId val="{00000007-1C23-4348-AA4A-59E41592BDBD}"/>
            </c:ext>
          </c:extLst>
        </c:ser>
        <c:ser>
          <c:idx val="3"/>
          <c:order val="2"/>
          <c:tx>
            <c:v>Q Sepharose</c:v>
          </c:tx>
          <c:spPr>
            <a:solidFill>
              <a:schemeClr val="accent5">
                <a:lumMod val="60000"/>
                <a:lumOff val="40000"/>
              </a:schemeClr>
            </a:solidFill>
          </c:spPr>
          <c:invertIfNegative val="0"/>
          <c:cat>
            <c:strLit>
              <c:ptCount val="3"/>
              <c:pt idx="0">
                <c:v>C + G</c:v>
              </c:pt>
              <c:pt idx="1">
                <c:v>PD10</c:v>
              </c:pt>
              <c:pt idx="2">
                <c:v>Hybrid</c:v>
              </c:pt>
              <c:extLst>
                <c:ext xmlns:c15="http://schemas.microsoft.com/office/drawing/2012/chart" uri="{02D57815-91ED-43cb-92C2-25804820EDAC}">
                  <c15:autoCat val="1"/>
                </c:ext>
              </c:extLst>
            </c:strLit>
          </c:cat>
          <c:val>
            <c:numRef>
              <c:f>'24 Hr Settling Average '!$O$21:$O$23</c:f>
              <c:numCache>
                <c:formatCode>0.00</c:formatCode>
                <c:ptCount val="3"/>
                <c:pt idx="0">
                  <c:v>1.0064935064935066</c:v>
                </c:pt>
                <c:pt idx="1">
                  <c:v>1.0649350649350648</c:v>
                </c:pt>
                <c:pt idx="2">
                  <c:v>0.96753246753246747</c:v>
                </c:pt>
              </c:numCache>
              <c:extLst/>
            </c:numRef>
          </c:val>
          <c:extLst>
            <c:ext xmlns:c16="http://schemas.microsoft.com/office/drawing/2014/chart" uri="{C3380CC4-5D6E-409C-BE32-E72D297353CC}">
              <c16:uniqueId val="{00000008-1C23-4348-AA4A-59E41592BDBD}"/>
            </c:ext>
          </c:extLst>
        </c:ser>
        <c:ser>
          <c:idx val="4"/>
          <c:order val="3"/>
          <c:tx>
            <c:strRef>
              <c:f>'24 Hr Settling Average '!$N$27:$O$27</c:f>
              <c:strCache>
                <c:ptCount val="1"/>
                <c:pt idx="0">
                  <c:v>Capto S Impact</c:v>
                </c:pt>
              </c:strCache>
            </c:strRef>
          </c:tx>
          <c:spPr>
            <a:solidFill>
              <a:schemeClr val="accent5">
                <a:lumMod val="75000"/>
              </a:schemeClr>
            </a:solidFill>
          </c:spPr>
          <c:invertIfNegative val="0"/>
          <c:cat>
            <c:strLit>
              <c:ptCount val="3"/>
              <c:pt idx="0">
                <c:v>C + G</c:v>
              </c:pt>
              <c:pt idx="1">
                <c:v>PD10</c:v>
              </c:pt>
              <c:pt idx="2">
                <c:v>Hybrid</c:v>
              </c:pt>
              <c:extLst>
                <c:ext xmlns:c15="http://schemas.microsoft.com/office/drawing/2012/chart" uri="{02D57815-91ED-43cb-92C2-25804820EDAC}">
                  <c15:autoCat val="1"/>
                </c:ext>
              </c:extLst>
            </c:strLit>
          </c:cat>
          <c:val>
            <c:numRef>
              <c:f>'24 Hr Settling Average '!$O$29:$O$31</c:f>
              <c:numCache>
                <c:formatCode>0.00</c:formatCode>
                <c:ptCount val="3"/>
                <c:pt idx="0">
                  <c:v>0.994413407821229</c:v>
                </c:pt>
                <c:pt idx="1">
                  <c:v>1.2138364779874213</c:v>
                </c:pt>
                <c:pt idx="2">
                  <c:v>1.0837988826815641</c:v>
                </c:pt>
              </c:numCache>
              <c:extLst/>
            </c:numRef>
          </c:val>
          <c:extLst>
            <c:ext xmlns:c16="http://schemas.microsoft.com/office/drawing/2014/chart" uri="{C3380CC4-5D6E-409C-BE32-E72D297353CC}">
              <c16:uniqueId val="{00000009-1C23-4348-AA4A-59E41592BDBD}"/>
            </c:ext>
          </c:extLst>
        </c:ser>
        <c:ser>
          <c:idx val="0"/>
          <c:order val="4"/>
          <c:tx>
            <c:v>CHT</c:v>
          </c:tx>
          <c:spPr>
            <a:solidFill>
              <a:schemeClr val="accent5">
                <a:lumMod val="50000"/>
              </a:schemeClr>
            </a:solidFill>
            <a:ln>
              <a:noFill/>
            </a:ln>
            <a:effectLst/>
          </c:spPr>
          <c:invertIfNegative val="0"/>
          <c:cat>
            <c:strRef>
              <c:f>'24 Hr Settling Average '!$N$37:$N$39</c:f>
              <c:strCache>
                <c:ptCount val="3"/>
                <c:pt idx="0">
                  <c:v>C + G</c:v>
                </c:pt>
                <c:pt idx="1">
                  <c:v>PD10</c:v>
                </c:pt>
                <c:pt idx="2">
                  <c:v>Hybrid</c:v>
                </c:pt>
              </c:strCache>
              <c:extLst/>
            </c:strRef>
          </c:cat>
          <c:val>
            <c:numRef>
              <c:f>'24 Hr Settling Average '!$O$37:$O$39</c:f>
              <c:numCache>
                <c:formatCode>0.00</c:formatCode>
                <c:ptCount val="3"/>
                <c:pt idx="0">
                  <c:v>1.0114503816793892</c:v>
                </c:pt>
                <c:pt idx="1">
                  <c:v>1.0687022900763357</c:v>
                </c:pt>
                <c:pt idx="2">
                  <c:v>1.0267175572519083</c:v>
                </c:pt>
              </c:numCache>
              <c:extLst/>
            </c:numRef>
          </c:val>
          <c:extLst>
            <c:ext xmlns:c16="http://schemas.microsoft.com/office/drawing/2014/chart" uri="{C3380CC4-5D6E-409C-BE32-E72D297353CC}">
              <c16:uniqueId val="{0000000A-1C23-4348-AA4A-59E41592BDBD}"/>
            </c:ext>
          </c:extLst>
        </c:ser>
        <c:dLbls>
          <c:showLegendKey val="0"/>
          <c:showVal val="0"/>
          <c:showCatName val="0"/>
          <c:showSerName val="0"/>
          <c:showPercent val="0"/>
          <c:showBubbleSize val="0"/>
        </c:dLbls>
        <c:gapWidth val="219"/>
        <c:overlap val="-27"/>
        <c:axId val="38454544"/>
        <c:axId val="38462704"/>
      </c:barChart>
      <c:catAx>
        <c:axId val="384545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8462704"/>
        <c:crosses val="autoZero"/>
        <c:auto val="1"/>
        <c:lblAlgn val="ctr"/>
        <c:lblOffset val="100"/>
        <c:noMultiLvlLbl val="0"/>
      </c:catAx>
      <c:valAx>
        <c:axId val="38462704"/>
        <c:scaling>
          <c:orientation val="minMax"/>
          <c:max val="1.45"/>
          <c:min val="0.70000000000000007"/>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8454544"/>
        <c:crosses val="autoZero"/>
        <c:crossBetween val="between"/>
      </c:valAx>
    </c:plotArea>
    <c:legend>
      <c:legendPos val="b"/>
      <c:overlay val="0"/>
    </c:legend>
    <c:plotVisOnly val="1"/>
    <c:dispBlanksAs val="gap"/>
    <c:showDLblsOverMax val="0"/>
    <c:extLst/>
  </c:chart>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600" b="1" i="0" u="none" strike="noStrike" kern="1200" baseline="0" dirty="0">
                <a:solidFill>
                  <a:prstClr val="black"/>
                </a:solidFill>
              </a:rPr>
              <a:t>Method Comparison to 24hr Settling in 0.1M NaCl Buffer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v>MabSelect </c:v>
          </c:tx>
          <c:spPr>
            <a:solidFill>
              <a:schemeClr val="accent5">
                <a:lumMod val="20000"/>
                <a:lumOff val="80000"/>
              </a:schemeClr>
            </a:solidFill>
            <a:ln>
              <a:noFill/>
            </a:ln>
            <a:effectLst/>
          </c:spPr>
          <c:invertIfNegative val="0"/>
          <c:dLbls>
            <c:delete val="1"/>
          </c:dLbls>
          <c:cat>
            <c:strRef>
              <c:f>'graphs '!$D$3:$D$5</c:f>
              <c:strCache>
                <c:ptCount val="3"/>
                <c:pt idx="0">
                  <c:v>C &amp; G</c:v>
                </c:pt>
                <c:pt idx="1">
                  <c:v>PD10</c:v>
                </c:pt>
                <c:pt idx="2">
                  <c:v>Hybrid</c:v>
                </c:pt>
              </c:strCache>
            </c:strRef>
          </c:cat>
          <c:val>
            <c:numRef>
              <c:f>'graphs '!$E$3:$E$5</c:f>
              <c:numCache>
                <c:formatCode>General</c:formatCode>
                <c:ptCount val="3"/>
                <c:pt idx="0">
                  <c:v>1.03</c:v>
                </c:pt>
                <c:pt idx="1">
                  <c:v>1.05</c:v>
                </c:pt>
                <c:pt idx="2">
                  <c:v>0.97</c:v>
                </c:pt>
              </c:numCache>
            </c:numRef>
          </c:val>
          <c:extLst>
            <c:ext xmlns:c16="http://schemas.microsoft.com/office/drawing/2014/chart" uri="{C3380CC4-5D6E-409C-BE32-E72D297353CC}">
              <c16:uniqueId val="{00000000-73E5-4677-86BE-44ED003F3337}"/>
            </c:ext>
          </c:extLst>
        </c:ser>
        <c:ser>
          <c:idx val="1"/>
          <c:order val="1"/>
          <c:tx>
            <c:strRef>
              <c:f>'graphs '!$D$7:$E$7</c:f>
              <c:strCache>
                <c:ptCount val="1"/>
                <c:pt idx="0">
                  <c:v>CM Sepharose</c:v>
                </c:pt>
              </c:strCache>
            </c:strRef>
          </c:tx>
          <c:spPr>
            <a:solidFill>
              <a:schemeClr val="accent5">
                <a:lumMod val="40000"/>
                <a:lumOff val="60000"/>
              </a:schemeClr>
            </a:solidFill>
            <a:ln>
              <a:noFill/>
            </a:ln>
            <a:effectLst/>
          </c:spPr>
          <c:invertIfNegative val="0"/>
          <c:dLbls>
            <c:delete val="1"/>
          </c:dLbls>
          <c:cat>
            <c:strRef>
              <c:f>'graphs '!$D$3:$D$5</c:f>
              <c:strCache>
                <c:ptCount val="3"/>
                <c:pt idx="0">
                  <c:v>C &amp; G</c:v>
                </c:pt>
                <c:pt idx="1">
                  <c:v>PD10</c:v>
                </c:pt>
                <c:pt idx="2">
                  <c:v>Hybrid</c:v>
                </c:pt>
              </c:strCache>
            </c:strRef>
          </c:cat>
          <c:val>
            <c:numRef>
              <c:f>'graphs '!$E$8:$E$10</c:f>
              <c:numCache>
                <c:formatCode>General</c:formatCode>
                <c:ptCount val="3"/>
                <c:pt idx="0">
                  <c:v>0.97</c:v>
                </c:pt>
                <c:pt idx="1">
                  <c:v>1.02</c:v>
                </c:pt>
                <c:pt idx="2">
                  <c:v>1.01</c:v>
                </c:pt>
              </c:numCache>
            </c:numRef>
          </c:val>
          <c:extLst>
            <c:ext xmlns:c16="http://schemas.microsoft.com/office/drawing/2014/chart" uri="{C3380CC4-5D6E-409C-BE32-E72D297353CC}">
              <c16:uniqueId val="{00000001-73E5-4677-86BE-44ED003F3337}"/>
            </c:ext>
          </c:extLst>
        </c:ser>
        <c:ser>
          <c:idx val="2"/>
          <c:order val="2"/>
          <c:tx>
            <c:strRef>
              <c:f>'graphs '!$D$12:$E$12</c:f>
              <c:strCache>
                <c:ptCount val="1"/>
                <c:pt idx="0">
                  <c:v>Q Sepharose</c:v>
                </c:pt>
              </c:strCache>
            </c:strRef>
          </c:tx>
          <c:spPr>
            <a:solidFill>
              <a:schemeClr val="accent5">
                <a:lumMod val="60000"/>
                <a:lumOff val="40000"/>
              </a:schemeClr>
            </a:solidFill>
            <a:ln>
              <a:noFill/>
            </a:ln>
            <a:effectLst/>
          </c:spPr>
          <c:invertIfNegative val="0"/>
          <c:dLbls>
            <c:delete val="1"/>
          </c:dLbls>
          <c:cat>
            <c:strRef>
              <c:f>'graphs '!$D$3:$D$5</c:f>
              <c:strCache>
                <c:ptCount val="3"/>
                <c:pt idx="0">
                  <c:v>C &amp; G</c:v>
                </c:pt>
                <c:pt idx="1">
                  <c:v>PD10</c:v>
                </c:pt>
                <c:pt idx="2">
                  <c:v>Hybrid</c:v>
                </c:pt>
              </c:strCache>
            </c:strRef>
          </c:cat>
          <c:val>
            <c:numRef>
              <c:f>'graphs '!$E$13:$E$15</c:f>
              <c:numCache>
                <c:formatCode>General</c:formatCode>
                <c:ptCount val="3"/>
                <c:pt idx="0">
                  <c:v>0.96</c:v>
                </c:pt>
                <c:pt idx="1">
                  <c:v>1.06</c:v>
                </c:pt>
                <c:pt idx="2">
                  <c:v>1.04</c:v>
                </c:pt>
              </c:numCache>
            </c:numRef>
          </c:val>
          <c:extLst>
            <c:ext xmlns:c16="http://schemas.microsoft.com/office/drawing/2014/chart" uri="{C3380CC4-5D6E-409C-BE32-E72D297353CC}">
              <c16:uniqueId val="{00000002-73E5-4677-86BE-44ED003F3337}"/>
            </c:ext>
          </c:extLst>
        </c:ser>
        <c:ser>
          <c:idx val="3"/>
          <c:order val="3"/>
          <c:tx>
            <c:strRef>
              <c:f>'graphs '!$G$2:$H$2</c:f>
              <c:strCache>
                <c:ptCount val="1"/>
                <c:pt idx="0">
                  <c:v>Capto S Impact</c:v>
                </c:pt>
              </c:strCache>
            </c:strRef>
          </c:tx>
          <c:spPr>
            <a:solidFill>
              <a:schemeClr val="accent5">
                <a:lumMod val="75000"/>
              </a:schemeClr>
            </a:solidFill>
            <a:ln>
              <a:noFill/>
            </a:ln>
            <a:effectLst/>
          </c:spPr>
          <c:invertIfNegative val="0"/>
          <c:dLbls>
            <c:delete val="1"/>
          </c:dLbls>
          <c:cat>
            <c:strRef>
              <c:f>'graphs '!$D$3:$D$5</c:f>
              <c:strCache>
                <c:ptCount val="3"/>
                <c:pt idx="0">
                  <c:v>C &amp; G</c:v>
                </c:pt>
                <c:pt idx="1">
                  <c:v>PD10</c:v>
                </c:pt>
                <c:pt idx="2">
                  <c:v>Hybrid</c:v>
                </c:pt>
              </c:strCache>
            </c:strRef>
          </c:cat>
          <c:val>
            <c:numRef>
              <c:f>'graphs '!$H$3:$H$5</c:f>
              <c:numCache>
                <c:formatCode>General</c:formatCode>
                <c:ptCount val="3"/>
                <c:pt idx="0">
                  <c:v>0.95</c:v>
                </c:pt>
                <c:pt idx="1">
                  <c:v>1.01</c:v>
                </c:pt>
                <c:pt idx="2">
                  <c:v>1.02</c:v>
                </c:pt>
              </c:numCache>
            </c:numRef>
          </c:val>
          <c:extLst>
            <c:ext xmlns:c16="http://schemas.microsoft.com/office/drawing/2014/chart" uri="{C3380CC4-5D6E-409C-BE32-E72D297353CC}">
              <c16:uniqueId val="{00000003-73E5-4677-86BE-44ED003F3337}"/>
            </c:ext>
          </c:extLst>
        </c:ser>
        <c:ser>
          <c:idx val="4"/>
          <c:order val="4"/>
          <c:tx>
            <c:strRef>
              <c:f>'graphs '!$G$7:$H$7</c:f>
              <c:strCache>
                <c:ptCount val="1"/>
                <c:pt idx="0">
                  <c:v>CHT</c:v>
                </c:pt>
              </c:strCache>
            </c:strRef>
          </c:tx>
          <c:spPr>
            <a:solidFill>
              <a:schemeClr val="accent5">
                <a:lumMod val="50000"/>
              </a:schemeClr>
            </a:solidFill>
            <a:ln>
              <a:noFill/>
            </a:ln>
            <a:effectLst/>
          </c:spPr>
          <c:invertIfNegative val="0"/>
          <c:dLbls>
            <c:delete val="1"/>
          </c:dLbls>
          <c:cat>
            <c:strRef>
              <c:f>'graphs '!$D$3:$D$5</c:f>
              <c:strCache>
                <c:ptCount val="3"/>
                <c:pt idx="0">
                  <c:v>C &amp; G</c:v>
                </c:pt>
                <c:pt idx="1">
                  <c:v>PD10</c:v>
                </c:pt>
                <c:pt idx="2">
                  <c:v>Hybrid</c:v>
                </c:pt>
              </c:strCache>
            </c:strRef>
          </c:cat>
          <c:val>
            <c:numRef>
              <c:f>'graphs '!$H$8:$H$10</c:f>
              <c:numCache>
                <c:formatCode>General</c:formatCode>
                <c:ptCount val="3"/>
                <c:pt idx="0">
                  <c:v>0.92</c:v>
                </c:pt>
                <c:pt idx="1">
                  <c:v>0.98</c:v>
                </c:pt>
                <c:pt idx="2">
                  <c:v>0.92</c:v>
                </c:pt>
              </c:numCache>
            </c:numRef>
          </c:val>
          <c:extLst>
            <c:ext xmlns:c16="http://schemas.microsoft.com/office/drawing/2014/chart" uri="{C3380CC4-5D6E-409C-BE32-E72D297353CC}">
              <c16:uniqueId val="{00000004-73E5-4677-86BE-44ED003F3337}"/>
            </c:ext>
          </c:extLst>
        </c:ser>
        <c:dLbls>
          <c:showLegendKey val="0"/>
          <c:showVal val="1"/>
          <c:showCatName val="0"/>
          <c:showSerName val="0"/>
          <c:showPercent val="0"/>
          <c:showBubbleSize val="0"/>
        </c:dLbls>
        <c:gapWidth val="219"/>
        <c:overlap val="-27"/>
        <c:axId val="96473231"/>
        <c:axId val="96471311"/>
      </c:barChart>
      <c:catAx>
        <c:axId val="964732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6471311"/>
        <c:crosses val="autoZero"/>
        <c:auto val="1"/>
        <c:lblAlgn val="ctr"/>
        <c:lblOffset val="100"/>
        <c:noMultiLvlLbl val="0"/>
      </c:catAx>
      <c:valAx>
        <c:axId val="96471311"/>
        <c:scaling>
          <c:orientation val="minMax"/>
          <c:max val="1.1000000000000001"/>
          <c:min val="0.8"/>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647323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600" dirty="0"/>
              <a:t>PD10 Method Comparison</a:t>
            </a:r>
            <a:r>
              <a:rPr lang="en-US" sz="2600" baseline="0" dirty="0"/>
              <a:t> to 24hr Settling </a:t>
            </a:r>
          </a:p>
          <a:p>
            <a:pPr>
              <a:defRPr/>
            </a:pPr>
            <a:r>
              <a:rPr lang="en-US" sz="2600" baseline="0" dirty="0"/>
              <a:t>in WIFI and 0.1M NaCl Buffer</a:t>
            </a:r>
            <a:endParaRPr lang="en-US" sz="2600" dirty="0"/>
          </a:p>
        </c:rich>
      </c:tx>
      <c:overlay val="0"/>
    </c:title>
    <c:autoTitleDeleted val="0"/>
    <c:plotArea>
      <c:layout/>
      <c:barChart>
        <c:barDir val="col"/>
        <c:grouping val="clustered"/>
        <c:varyColors val="0"/>
        <c:ser>
          <c:idx val="2"/>
          <c:order val="0"/>
          <c:tx>
            <c:v>MabSelect Sure WIFI</c:v>
          </c:tx>
          <c:spPr>
            <a:solidFill>
              <a:schemeClr val="accent5">
                <a:lumMod val="20000"/>
                <a:lumOff val="80000"/>
              </a:schemeClr>
            </a:solidFill>
            <a:ln>
              <a:noFill/>
            </a:ln>
            <a:effectLst/>
          </c:spPr>
          <c:invertIfNegative val="0"/>
          <c:cat>
            <c:strRef>
              <c:f>Sheet4!$I$34:$I$36</c:f>
              <c:strCache>
                <c:ptCount val="3"/>
                <c:pt idx="0">
                  <c:v>PD10</c:v>
                </c:pt>
                <c:pt idx="1">
                  <c:v>Needle Tip PD10</c:v>
                </c:pt>
                <c:pt idx="2">
                  <c:v>Pipette Tip PD10</c:v>
                </c:pt>
              </c:strCache>
            </c:strRef>
          </c:cat>
          <c:val>
            <c:numRef>
              <c:f>Sheet4!$J$34:$J$36</c:f>
              <c:numCache>
                <c:formatCode>General</c:formatCode>
                <c:ptCount val="3"/>
                <c:pt idx="0">
                  <c:v>1.4025157232704402</c:v>
                </c:pt>
                <c:pt idx="1">
                  <c:v>1.1749999999999998</c:v>
                </c:pt>
                <c:pt idx="2">
                  <c:v>1.2</c:v>
                </c:pt>
              </c:numCache>
            </c:numRef>
          </c:val>
          <c:extLst>
            <c:ext xmlns:c16="http://schemas.microsoft.com/office/drawing/2014/chart" uri="{C3380CC4-5D6E-409C-BE32-E72D297353CC}">
              <c16:uniqueId val="{00000000-939B-428B-BD39-8C5130607918}"/>
            </c:ext>
          </c:extLst>
        </c:ser>
        <c:ser>
          <c:idx val="1"/>
          <c:order val="1"/>
          <c:tx>
            <c:v>MabSelect Sure NaCl</c:v>
          </c:tx>
          <c:spPr>
            <a:solidFill>
              <a:schemeClr val="accent5">
                <a:lumMod val="40000"/>
                <a:lumOff val="60000"/>
              </a:schemeClr>
            </a:solidFill>
          </c:spPr>
          <c:invertIfNegative val="0"/>
          <c:cat>
            <c:strRef>
              <c:f>Sheet4!$I$29:$I$31</c:f>
              <c:strCache>
                <c:ptCount val="3"/>
                <c:pt idx="0">
                  <c:v>PD10</c:v>
                </c:pt>
                <c:pt idx="1">
                  <c:v>Needle Tip PD10</c:v>
                </c:pt>
                <c:pt idx="2">
                  <c:v>Pipette Tip PD10</c:v>
                </c:pt>
              </c:strCache>
            </c:strRef>
          </c:cat>
          <c:val>
            <c:numRef>
              <c:f>Sheet4!$J$29:$J$31</c:f>
              <c:numCache>
                <c:formatCode>General</c:formatCode>
                <c:ptCount val="3"/>
                <c:pt idx="0">
                  <c:v>1.05</c:v>
                </c:pt>
                <c:pt idx="1">
                  <c:v>1.0625</c:v>
                </c:pt>
                <c:pt idx="2">
                  <c:v>1.0416666666666667</c:v>
                </c:pt>
              </c:numCache>
            </c:numRef>
          </c:val>
          <c:extLst>
            <c:ext xmlns:c16="http://schemas.microsoft.com/office/drawing/2014/chart" uri="{C3380CC4-5D6E-409C-BE32-E72D297353CC}">
              <c16:uniqueId val="{00000001-939B-428B-BD39-8C5130607918}"/>
            </c:ext>
          </c:extLst>
        </c:ser>
        <c:ser>
          <c:idx val="3"/>
          <c:order val="2"/>
          <c:tx>
            <c:v>CHT WIFI</c:v>
          </c:tx>
          <c:spPr>
            <a:solidFill>
              <a:schemeClr val="accent5">
                <a:lumMod val="75000"/>
              </a:schemeClr>
            </a:solidFill>
            <a:ln>
              <a:noFill/>
            </a:ln>
            <a:effectLst/>
          </c:spPr>
          <c:invertIfNegative val="0"/>
          <c:cat>
            <c:strRef>
              <c:f>Sheet4!$I$39:$I$41</c:f>
              <c:strCache>
                <c:ptCount val="3"/>
                <c:pt idx="0">
                  <c:v>PD10</c:v>
                </c:pt>
                <c:pt idx="1">
                  <c:v>Needle Tip PD10</c:v>
                </c:pt>
                <c:pt idx="2">
                  <c:v>Pipette Tip PD10</c:v>
                </c:pt>
              </c:strCache>
            </c:strRef>
          </c:cat>
          <c:val>
            <c:numRef>
              <c:f>Sheet4!$J$39:$J$41</c:f>
              <c:numCache>
                <c:formatCode>General</c:formatCode>
                <c:ptCount val="3"/>
                <c:pt idx="0">
                  <c:v>1.0687022900763357</c:v>
                </c:pt>
                <c:pt idx="1">
                  <c:v>0.94285714285714295</c:v>
                </c:pt>
                <c:pt idx="2">
                  <c:v>0.97142857142857153</c:v>
                </c:pt>
              </c:numCache>
            </c:numRef>
          </c:val>
          <c:extLst>
            <c:ext xmlns:c16="http://schemas.microsoft.com/office/drawing/2014/chart" uri="{C3380CC4-5D6E-409C-BE32-E72D297353CC}">
              <c16:uniqueId val="{00000002-939B-428B-BD39-8C5130607918}"/>
            </c:ext>
          </c:extLst>
        </c:ser>
        <c:ser>
          <c:idx val="0"/>
          <c:order val="3"/>
          <c:tx>
            <c:v>CHT NaCl</c:v>
          </c:tx>
          <c:spPr>
            <a:solidFill>
              <a:schemeClr val="accent5">
                <a:lumMod val="50000"/>
              </a:schemeClr>
            </a:solidFill>
            <a:ln>
              <a:noFill/>
            </a:ln>
            <a:effectLst/>
          </c:spPr>
          <c:invertIfNegative val="0"/>
          <c:cat>
            <c:strRef>
              <c:f>Sheet4!$I$44:$I$46</c:f>
              <c:strCache>
                <c:ptCount val="3"/>
                <c:pt idx="0">
                  <c:v>PD10</c:v>
                </c:pt>
                <c:pt idx="1">
                  <c:v>Needle Tip PD10</c:v>
                </c:pt>
                <c:pt idx="2">
                  <c:v>Pipette Tip PD10</c:v>
                </c:pt>
              </c:strCache>
            </c:strRef>
          </c:cat>
          <c:val>
            <c:numRef>
              <c:f>Sheet4!$J$44:$J$46</c:f>
              <c:numCache>
                <c:formatCode>General</c:formatCode>
                <c:ptCount val="3"/>
                <c:pt idx="0">
                  <c:v>0.98</c:v>
                </c:pt>
                <c:pt idx="1">
                  <c:v>0.89062499999999989</c:v>
                </c:pt>
                <c:pt idx="2">
                  <c:v>1.015625</c:v>
                </c:pt>
              </c:numCache>
            </c:numRef>
          </c:val>
          <c:extLst>
            <c:ext xmlns:c16="http://schemas.microsoft.com/office/drawing/2014/chart" uri="{C3380CC4-5D6E-409C-BE32-E72D297353CC}">
              <c16:uniqueId val="{00000003-939B-428B-BD39-8C5130607918}"/>
            </c:ext>
          </c:extLst>
        </c:ser>
        <c:dLbls>
          <c:showLegendKey val="0"/>
          <c:showVal val="0"/>
          <c:showCatName val="0"/>
          <c:showSerName val="0"/>
          <c:showPercent val="0"/>
          <c:showBubbleSize val="0"/>
        </c:dLbls>
        <c:gapWidth val="219"/>
        <c:overlap val="-27"/>
        <c:axId val="100953088"/>
        <c:axId val="1585970496"/>
      </c:barChart>
      <c:catAx>
        <c:axId val="1009530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85970496"/>
        <c:crosses val="autoZero"/>
        <c:auto val="1"/>
        <c:lblAlgn val="ctr"/>
        <c:lblOffset val="100"/>
        <c:noMultiLvlLbl val="0"/>
      </c:catAx>
      <c:valAx>
        <c:axId val="15859704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0953088"/>
        <c:crosses val="autoZero"/>
        <c:crossBetween val="between"/>
      </c:valAx>
    </c:plotArea>
    <c:legend>
      <c:legendPos val="b"/>
      <c:overlay val="0"/>
    </c:legend>
    <c:plotVisOnly val="1"/>
    <c:dispBlanksAs val="gap"/>
    <c:showDLblsOverMax val="0"/>
    <c:extLst/>
  </c:chart>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marL="0" marR="0" lvl="0" indent="0" algn="ctr" defTabSz="914400" rtl="0" eaLnBrk="1" fontAlgn="auto" latinLnBrk="0" hangingPunct="1">
              <a:lnSpc>
                <a:spcPct val="100000"/>
              </a:lnSpc>
              <a:spcBef>
                <a:spcPts val="0"/>
              </a:spcBef>
              <a:spcAft>
                <a:spcPts val="0"/>
              </a:spcAft>
              <a:buClrTx/>
              <a:buSzTx/>
              <a:buFontTx/>
              <a:buNone/>
              <a:tabLst/>
              <a:defRPr sz="1800" b="1" i="0" u="none" strike="noStrike" kern="1200" baseline="0">
                <a:solidFill>
                  <a:prstClr val="black"/>
                </a:solidFill>
                <a:latin typeface="+mn-lt"/>
                <a:ea typeface="+mn-ea"/>
                <a:cs typeface="+mn-cs"/>
              </a:defRPr>
            </a:pPr>
            <a:r>
              <a:rPr lang="en-US" sz="2600" b="1" i="0" u="none" strike="noStrike" kern="1200" baseline="0" dirty="0">
                <a:solidFill>
                  <a:prstClr val="black"/>
                </a:solidFill>
              </a:rPr>
              <a:t>Hybrid Method Comparison to 24hr Settling </a:t>
            </a:r>
          </a:p>
          <a:p>
            <a:pPr marL="0" marR="0" lvl="0" indent="0" algn="ctr" defTabSz="914400" rtl="0" eaLnBrk="1" fontAlgn="auto" latinLnBrk="0" hangingPunct="1">
              <a:lnSpc>
                <a:spcPct val="100000"/>
              </a:lnSpc>
              <a:spcBef>
                <a:spcPts val="0"/>
              </a:spcBef>
              <a:spcAft>
                <a:spcPts val="0"/>
              </a:spcAft>
              <a:buClrTx/>
              <a:buSzTx/>
              <a:buFontTx/>
              <a:buNone/>
              <a:tabLst/>
              <a:defRPr sz="1800" b="1" i="0" u="none" strike="noStrike" kern="1200" baseline="0">
                <a:solidFill>
                  <a:prstClr val="black"/>
                </a:solidFill>
                <a:latin typeface="+mn-lt"/>
                <a:ea typeface="+mn-ea"/>
                <a:cs typeface="+mn-cs"/>
              </a:defRPr>
            </a:pPr>
            <a:r>
              <a:rPr lang="en-US" sz="2600" b="1" i="0" u="none" strike="noStrike" kern="1200" baseline="0" dirty="0">
                <a:solidFill>
                  <a:prstClr val="black"/>
                </a:solidFill>
              </a:rPr>
              <a:t>in WIFI and 0.1M NaCl Buffer</a:t>
            </a:r>
          </a:p>
        </c:rich>
      </c:tx>
      <c:overlay val="0"/>
    </c:title>
    <c:autoTitleDeleted val="0"/>
    <c:plotArea>
      <c:layout/>
      <c:barChart>
        <c:barDir val="col"/>
        <c:grouping val="clustered"/>
        <c:varyColors val="0"/>
        <c:ser>
          <c:idx val="3"/>
          <c:order val="0"/>
          <c:tx>
            <c:v>MabSelect Sure WIFI</c:v>
          </c:tx>
          <c:spPr>
            <a:solidFill>
              <a:schemeClr val="accent5">
                <a:lumMod val="20000"/>
                <a:lumOff val="80000"/>
              </a:schemeClr>
            </a:solidFill>
            <a:ln>
              <a:noFill/>
            </a:ln>
            <a:effectLst/>
          </c:spPr>
          <c:invertIfNegative val="0"/>
          <c:cat>
            <c:strRef>
              <c:f>Sheet4!$L$34:$L$36</c:f>
              <c:strCache>
                <c:ptCount val="3"/>
                <c:pt idx="0">
                  <c:v>Hybrid</c:v>
                </c:pt>
                <c:pt idx="1">
                  <c:v>Closed Cap Hybrid</c:v>
                </c:pt>
                <c:pt idx="2">
                  <c:v>Open Cap Hybrid</c:v>
                </c:pt>
              </c:strCache>
            </c:strRef>
          </c:cat>
          <c:val>
            <c:numRef>
              <c:f>Sheet4!$M$34:$M$36</c:f>
              <c:numCache>
                <c:formatCode>General</c:formatCode>
                <c:ptCount val="3"/>
                <c:pt idx="0">
                  <c:v>1</c:v>
                </c:pt>
                <c:pt idx="1">
                  <c:v>0.89</c:v>
                </c:pt>
                <c:pt idx="2">
                  <c:v>0.83</c:v>
                </c:pt>
              </c:numCache>
            </c:numRef>
          </c:val>
          <c:extLst>
            <c:ext xmlns:c16="http://schemas.microsoft.com/office/drawing/2014/chart" uri="{C3380CC4-5D6E-409C-BE32-E72D297353CC}">
              <c16:uniqueId val="{00000000-00D9-47CA-A3C2-A545BBD076A7}"/>
            </c:ext>
          </c:extLst>
        </c:ser>
        <c:ser>
          <c:idx val="0"/>
          <c:order val="1"/>
          <c:tx>
            <c:v>MabSelect Sure NaCl</c:v>
          </c:tx>
          <c:spPr>
            <a:solidFill>
              <a:schemeClr val="accent5">
                <a:lumMod val="40000"/>
                <a:lumOff val="60000"/>
              </a:schemeClr>
            </a:solidFill>
            <a:ln>
              <a:noFill/>
            </a:ln>
            <a:effectLst/>
          </c:spPr>
          <c:invertIfNegative val="0"/>
          <c:cat>
            <c:strRef>
              <c:f>Sheet4!$L$29:$L$31</c:f>
              <c:strCache>
                <c:ptCount val="3"/>
                <c:pt idx="0">
                  <c:v>Hybrid</c:v>
                </c:pt>
                <c:pt idx="1">
                  <c:v>Closed Cap Hybrid</c:v>
                </c:pt>
                <c:pt idx="2">
                  <c:v>Open Cap Hybrid</c:v>
                </c:pt>
              </c:strCache>
            </c:strRef>
          </c:cat>
          <c:val>
            <c:numRef>
              <c:f>Sheet4!$M$29:$M$31</c:f>
              <c:numCache>
                <c:formatCode>General</c:formatCode>
                <c:ptCount val="3"/>
                <c:pt idx="0">
                  <c:v>0.97</c:v>
                </c:pt>
                <c:pt idx="2">
                  <c:v>0.83</c:v>
                </c:pt>
              </c:numCache>
            </c:numRef>
          </c:val>
          <c:extLst>
            <c:ext xmlns:c16="http://schemas.microsoft.com/office/drawing/2014/chart" uri="{C3380CC4-5D6E-409C-BE32-E72D297353CC}">
              <c16:uniqueId val="{00000001-00D9-47CA-A3C2-A545BBD076A7}"/>
            </c:ext>
          </c:extLst>
        </c:ser>
        <c:ser>
          <c:idx val="2"/>
          <c:order val="2"/>
          <c:tx>
            <c:v>CHT WIFI</c:v>
          </c:tx>
          <c:spPr>
            <a:solidFill>
              <a:schemeClr val="accent5">
                <a:lumMod val="75000"/>
              </a:schemeClr>
            </a:solidFill>
            <a:ln>
              <a:noFill/>
            </a:ln>
            <a:effectLst/>
          </c:spPr>
          <c:invertIfNegative val="0"/>
          <c:cat>
            <c:strRef>
              <c:f>Sheet4!$L$39:$L$41</c:f>
              <c:strCache>
                <c:ptCount val="3"/>
                <c:pt idx="0">
                  <c:v>Hybrid</c:v>
                </c:pt>
                <c:pt idx="1">
                  <c:v>Closed Cap Hybrid</c:v>
                </c:pt>
                <c:pt idx="2">
                  <c:v>Open Cap Hybrid</c:v>
                </c:pt>
              </c:strCache>
            </c:strRef>
          </c:cat>
          <c:val>
            <c:numRef>
              <c:f>Sheet4!$M$39:$M$41</c:f>
              <c:numCache>
                <c:formatCode>General</c:formatCode>
                <c:ptCount val="3"/>
                <c:pt idx="0">
                  <c:v>1.0267175572519083</c:v>
                </c:pt>
                <c:pt idx="1">
                  <c:v>1.08</c:v>
                </c:pt>
                <c:pt idx="2">
                  <c:v>1.08</c:v>
                </c:pt>
              </c:numCache>
            </c:numRef>
          </c:val>
          <c:extLst>
            <c:ext xmlns:c16="http://schemas.microsoft.com/office/drawing/2014/chart" uri="{C3380CC4-5D6E-409C-BE32-E72D297353CC}">
              <c16:uniqueId val="{00000002-00D9-47CA-A3C2-A545BBD076A7}"/>
            </c:ext>
          </c:extLst>
        </c:ser>
        <c:ser>
          <c:idx val="1"/>
          <c:order val="3"/>
          <c:tx>
            <c:v>CHT NaCl</c:v>
          </c:tx>
          <c:spPr>
            <a:solidFill>
              <a:schemeClr val="accent5">
                <a:lumMod val="50000"/>
              </a:schemeClr>
            </a:solidFill>
          </c:spPr>
          <c:invertIfNegative val="0"/>
          <c:cat>
            <c:strRef>
              <c:f>Sheet4!$L$44:$L$46</c:f>
              <c:strCache>
                <c:ptCount val="3"/>
                <c:pt idx="0">
                  <c:v>Hybrid</c:v>
                </c:pt>
                <c:pt idx="1">
                  <c:v>Closed Cap Hybrid</c:v>
                </c:pt>
                <c:pt idx="2">
                  <c:v>Open Cap Hybrid</c:v>
                </c:pt>
              </c:strCache>
            </c:strRef>
          </c:cat>
          <c:val>
            <c:numRef>
              <c:f>Sheet4!$M$44:$M$46</c:f>
              <c:numCache>
                <c:formatCode>General</c:formatCode>
                <c:ptCount val="3"/>
                <c:pt idx="0">
                  <c:v>0.92</c:v>
                </c:pt>
                <c:pt idx="1">
                  <c:v>0.98</c:v>
                </c:pt>
                <c:pt idx="2">
                  <c:v>0.96</c:v>
                </c:pt>
              </c:numCache>
            </c:numRef>
          </c:val>
          <c:extLst>
            <c:ext xmlns:c16="http://schemas.microsoft.com/office/drawing/2014/chart" uri="{C3380CC4-5D6E-409C-BE32-E72D297353CC}">
              <c16:uniqueId val="{00000003-00D9-47CA-A3C2-A545BBD076A7}"/>
            </c:ext>
          </c:extLst>
        </c:ser>
        <c:dLbls>
          <c:showLegendKey val="0"/>
          <c:showVal val="0"/>
          <c:showCatName val="0"/>
          <c:showSerName val="0"/>
          <c:showPercent val="0"/>
          <c:showBubbleSize val="0"/>
        </c:dLbls>
        <c:gapWidth val="219"/>
        <c:overlap val="-27"/>
        <c:axId val="265578144"/>
        <c:axId val="265579104"/>
      </c:barChart>
      <c:catAx>
        <c:axId val="2655781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65579104"/>
        <c:crosses val="autoZero"/>
        <c:auto val="1"/>
        <c:lblAlgn val="ctr"/>
        <c:lblOffset val="100"/>
        <c:noMultiLvlLbl val="0"/>
      </c:catAx>
      <c:valAx>
        <c:axId val="2655791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65578144"/>
        <c:crosses val="autoZero"/>
        <c:crossBetween val="between"/>
      </c:valAx>
    </c:plotArea>
    <c:legend>
      <c:legendPos val="b"/>
      <c:overlay val="0"/>
    </c:legend>
    <c:plotVisOnly val="1"/>
    <c:dispBlanksAs val="gap"/>
    <c:showDLblsOverMax val="0"/>
    <c:extLst/>
  </c:chart>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699" name="Rectangle 3"/>
          <p:cNvSpPr>
            <a:spLocks noGrp="1" noChangeArrowheads="1"/>
          </p:cNvSpPr>
          <p:nvPr>
            <p:ph type="dt" sz="quarter" idx="1"/>
          </p:nvPr>
        </p:nvSpPr>
        <p:spPr bwMode="auto">
          <a:xfrm>
            <a:off x="4008727"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r" defTabSz="942804">
              <a:defRPr sz="1200" b="0">
                <a:solidFill>
                  <a:schemeClr val="tx1"/>
                </a:solidFill>
                <a:latin typeface="Arial" pitchFamily="34" charset="0"/>
              </a:defRPr>
            </a:lvl1pPr>
          </a:lstStyle>
          <a:p>
            <a:pPr>
              <a:defRPr/>
            </a:pPr>
            <a:endParaRPr lang="en-US"/>
          </a:p>
        </p:txBody>
      </p:sp>
      <p:sp>
        <p:nvSpPr>
          <p:cNvPr id="29700" name="Rectangle 4"/>
          <p:cNvSpPr>
            <a:spLocks noGrp="1" noChangeArrowheads="1"/>
          </p:cNvSpPr>
          <p:nvPr>
            <p:ph type="ftr" sz="quarter" idx="2"/>
          </p:nvPr>
        </p:nvSpPr>
        <p:spPr bwMode="auto">
          <a:xfrm>
            <a:off x="0"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701" name="Rectangle 5"/>
          <p:cNvSpPr>
            <a:spLocks noGrp="1" noChangeArrowheads="1"/>
          </p:cNvSpPr>
          <p:nvPr>
            <p:ph type="sldNum" sz="quarter" idx="3"/>
          </p:nvPr>
        </p:nvSpPr>
        <p:spPr bwMode="auto">
          <a:xfrm>
            <a:off x="4008727"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r" defTabSz="942804">
              <a:defRPr sz="1200" b="0">
                <a:solidFill>
                  <a:schemeClr val="tx1"/>
                </a:solidFill>
                <a:latin typeface="Arial" pitchFamily="34" charset="0"/>
              </a:defRPr>
            </a:lvl1pPr>
          </a:lstStyle>
          <a:p>
            <a:pPr>
              <a:defRPr/>
            </a:pPr>
            <a:fld id="{BDCE5CEB-6363-420F-BE45-85B064B89173}" type="slidenum">
              <a:rPr lang="en-US"/>
              <a:pPr>
                <a:defRPr/>
              </a:pPr>
              <a:t>‹#›</a:t>
            </a:fld>
            <a:endParaRPr lang="en-US"/>
          </a:p>
        </p:txBody>
      </p:sp>
    </p:spTree>
    <p:extLst>
      <p:ext uri="{BB962C8B-B14F-4D97-AF65-F5344CB8AC3E}">
        <p14:creationId xmlns:p14="http://schemas.microsoft.com/office/powerpoint/2010/main" val="8485261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3"/>
            <a:ext cx="37307520" cy="11460480"/>
          </a:xfrm>
        </p:spPr>
        <p:txBody>
          <a:bodyPr anchor="b"/>
          <a:lstStyle>
            <a:lvl1pPr algn="ctr">
              <a:defRPr sz="29400"/>
            </a:lvl1pPr>
          </a:lstStyle>
          <a:p>
            <a:r>
              <a:rPr lang="en-US"/>
              <a:t>Click to edit Master title style</a:t>
            </a:r>
            <a:endParaRPr lang="en-US" dirty="0"/>
          </a:p>
        </p:txBody>
      </p:sp>
      <p:sp>
        <p:nvSpPr>
          <p:cNvPr id="3" name="Subtitle 2"/>
          <p:cNvSpPr>
            <a:spLocks noGrp="1"/>
          </p:cNvSpPr>
          <p:nvPr>
            <p:ph type="subTitle" idx="1"/>
          </p:nvPr>
        </p:nvSpPr>
        <p:spPr>
          <a:xfrm>
            <a:off x="5486400" y="17289783"/>
            <a:ext cx="32918400" cy="7947657"/>
          </a:xfrm>
        </p:spPr>
        <p:txBody>
          <a:bodyPr/>
          <a:lstStyle>
            <a:lvl1pPr marL="0" indent="0" algn="ctr">
              <a:buNone/>
              <a:defRPr sz="11800"/>
            </a:lvl1pPr>
            <a:lvl2pPr marL="2240152" indent="0" algn="ctr">
              <a:buNone/>
              <a:defRPr sz="9800"/>
            </a:lvl2pPr>
            <a:lvl3pPr marL="4480304" indent="0" algn="ctr">
              <a:buNone/>
              <a:defRPr sz="8800"/>
            </a:lvl3pPr>
            <a:lvl4pPr marL="6720456" indent="0" algn="ctr">
              <a:buNone/>
              <a:defRPr sz="7800"/>
            </a:lvl4pPr>
            <a:lvl5pPr marL="8960608" indent="0" algn="ctr">
              <a:buNone/>
              <a:defRPr sz="7800"/>
            </a:lvl5pPr>
            <a:lvl6pPr marL="11200760" indent="0" algn="ctr">
              <a:buNone/>
              <a:defRPr sz="7800"/>
            </a:lvl6pPr>
            <a:lvl7pPr marL="13440912" indent="0" algn="ctr">
              <a:buNone/>
              <a:defRPr sz="7800"/>
            </a:lvl7pPr>
            <a:lvl8pPr marL="15681064" indent="0" algn="ctr">
              <a:buNone/>
              <a:defRPr sz="7800"/>
            </a:lvl8pPr>
            <a:lvl9pPr marL="17921216" indent="0" algn="ctr">
              <a:buNone/>
              <a:defRPr sz="7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97961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880316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107135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102376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51"/>
            <a:ext cx="37856160" cy="13693137"/>
          </a:xfrm>
        </p:spPr>
        <p:txBody>
          <a:bodyPr anchor="b"/>
          <a:lstStyle>
            <a:lvl1pPr>
              <a:defRPr sz="29400"/>
            </a:lvl1pPr>
          </a:lstStyle>
          <a:p>
            <a:r>
              <a:rPr lang="en-US"/>
              <a:t>Click to edit Master title style</a:t>
            </a:r>
            <a:endParaRPr lang="en-US" dirty="0"/>
          </a:p>
        </p:txBody>
      </p:sp>
      <p:sp>
        <p:nvSpPr>
          <p:cNvPr id="3" name="Text Placeholder 2"/>
          <p:cNvSpPr>
            <a:spLocks noGrp="1"/>
          </p:cNvSpPr>
          <p:nvPr>
            <p:ph type="body" idx="1"/>
          </p:nvPr>
        </p:nvSpPr>
        <p:spPr>
          <a:xfrm>
            <a:off x="2994662" y="22029431"/>
            <a:ext cx="37856160" cy="7200897"/>
          </a:xfrm>
        </p:spPr>
        <p:txBody>
          <a:bodyPr/>
          <a:lstStyle>
            <a:lvl1pPr marL="0" indent="0">
              <a:buNone/>
              <a:defRPr sz="11800">
                <a:solidFill>
                  <a:schemeClr val="tx1"/>
                </a:solidFill>
              </a:defRPr>
            </a:lvl1pPr>
            <a:lvl2pPr marL="2240152" indent="0">
              <a:buNone/>
              <a:defRPr sz="9800">
                <a:solidFill>
                  <a:schemeClr val="tx1">
                    <a:tint val="75000"/>
                  </a:schemeClr>
                </a:solidFill>
              </a:defRPr>
            </a:lvl2pPr>
            <a:lvl3pPr marL="4480304" indent="0">
              <a:buNone/>
              <a:defRPr sz="8800">
                <a:solidFill>
                  <a:schemeClr val="tx1">
                    <a:tint val="75000"/>
                  </a:schemeClr>
                </a:solidFill>
              </a:defRPr>
            </a:lvl3pPr>
            <a:lvl4pPr marL="6720456" indent="0">
              <a:buNone/>
              <a:defRPr sz="7800">
                <a:solidFill>
                  <a:schemeClr val="tx1">
                    <a:tint val="75000"/>
                  </a:schemeClr>
                </a:solidFill>
              </a:defRPr>
            </a:lvl4pPr>
            <a:lvl5pPr marL="8960608" indent="0">
              <a:buNone/>
              <a:defRPr sz="7800">
                <a:solidFill>
                  <a:schemeClr val="tx1">
                    <a:tint val="75000"/>
                  </a:schemeClr>
                </a:solidFill>
              </a:defRPr>
            </a:lvl5pPr>
            <a:lvl6pPr marL="11200760" indent="0">
              <a:buNone/>
              <a:defRPr sz="7800">
                <a:solidFill>
                  <a:schemeClr val="tx1">
                    <a:tint val="75000"/>
                  </a:schemeClr>
                </a:solidFill>
              </a:defRPr>
            </a:lvl6pPr>
            <a:lvl7pPr marL="13440912" indent="0">
              <a:buNone/>
              <a:defRPr sz="7800">
                <a:solidFill>
                  <a:schemeClr val="tx1">
                    <a:tint val="75000"/>
                  </a:schemeClr>
                </a:solidFill>
              </a:defRPr>
            </a:lvl7pPr>
            <a:lvl8pPr marL="15681064" indent="0">
              <a:buNone/>
              <a:defRPr sz="7800">
                <a:solidFill>
                  <a:schemeClr val="tx1">
                    <a:tint val="75000"/>
                  </a:schemeClr>
                </a:solidFill>
              </a:defRPr>
            </a:lvl8pPr>
            <a:lvl9pPr marL="17921216" indent="0">
              <a:buNone/>
              <a:defRPr sz="7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E81BC7-D5A5-445F-BF4D-797F02B50EB4}"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92657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E81BC7-D5A5-445F-BF4D-797F02B50EB4}" type="datetimeFigureOut">
              <a:rPr lang="en-US" smtClean="0"/>
              <a:t>4/19/2026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69522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3"/>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4"/>
            <a:ext cx="18568032" cy="3954777"/>
          </a:xfrm>
        </p:spPr>
        <p:txBody>
          <a:bodyPr anchor="b"/>
          <a:lstStyle>
            <a:lvl1pPr marL="0" indent="0">
              <a:buNone/>
              <a:defRPr sz="11800" b="1"/>
            </a:lvl1pPr>
            <a:lvl2pPr marL="2240152" indent="0">
              <a:buNone/>
              <a:defRPr sz="9800" b="1"/>
            </a:lvl2pPr>
            <a:lvl3pPr marL="4480304" indent="0">
              <a:buNone/>
              <a:defRPr sz="8800" b="1"/>
            </a:lvl3pPr>
            <a:lvl4pPr marL="6720456" indent="0">
              <a:buNone/>
              <a:defRPr sz="7800" b="1"/>
            </a:lvl4pPr>
            <a:lvl5pPr marL="8960608" indent="0">
              <a:buNone/>
              <a:defRPr sz="7800" b="1"/>
            </a:lvl5pPr>
            <a:lvl6pPr marL="11200760" indent="0">
              <a:buNone/>
              <a:defRPr sz="7800" b="1"/>
            </a:lvl6pPr>
            <a:lvl7pPr marL="13440912" indent="0">
              <a:buNone/>
              <a:defRPr sz="7800" b="1"/>
            </a:lvl7pPr>
            <a:lvl8pPr marL="15681064" indent="0">
              <a:buNone/>
              <a:defRPr sz="7800" b="1"/>
            </a:lvl8pPr>
            <a:lvl9pPr marL="17921216" indent="0">
              <a:buNone/>
              <a:defRPr sz="780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4"/>
            <a:ext cx="18659477" cy="3954777"/>
          </a:xfrm>
        </p:spPr>
        <p:txBody>
          <a:bodyPr anchor="b"/>
          <a:lstStyle>
            <a:lvl1pPr marL="0" indent="0">
              <a:buNone/>
              <a:defRPr sz="11800" b="1"/>
            </a:lvl1pPr>
            <a:lvl2pPr marL="2240152" indent="0">
              <a:buNone/>
              <a:defRPr sz="9800" b="1"/>
            </a:lvl2pPr>
            <a:lvl3pPr marL="4480304" indent="0">
              <a:buNone/>
              <a:defRPr sz="8800" b="1"/>
            </a:lvl3pPr>
            <a:lvl4pPr marL="6720456" indent="0">
              <a:buNone/>
              <a:defRPr sz="7800" b="1"/>
            </a:lvl4pPr>
            <a:lvl5pPr marL="8960608" indent="0">
              <a:buNone/>
              <a:defRPr sz="7800" b="1"/>
            </a:lvl5pPr>
            <a:lvl6pPr marL="11200760" indent="0">
              <a:buNone/>
              <a:defRPr sz="7800" b="1"/>
            </a:lvl6pPr>
            <a:lvl7pPr marL="13440912" indent="0">
              <a:buNone/>
              <a:defRPr sz="7800" b="1"/>
            </a:lvl7pPr>
            <a:lvl8pPr marL="15681064" indent="0">
              <a:buNone/>
              <a:defRPr sz="7800" b="1"/>
            </a:lvl8pPr>
            <a:lvl9pPr marL="17921216" indent="0">
              <a:buNone/>
              <a:defRPr sz="780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E81BC7-D5A5-445F-BF4D-797F02B50EB4}" type="datetimeFigureOut">
              <a:rPr lang="en-US" smtClean="0"/>
              <a:t>4/19/2026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593199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E81BC7-D5A5-445F-BF4D-797F02B50EB4}" type="datetimeFigureOut">
              <a:rPr lang="en-US" smtClean="0"/>
              <a:t>4/19/2026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2515620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81BC7-D5A5-445F-BF4D-797F02B50EB4}" type="datetimeFigureOut">
              <a:rPr lang="en-US" smtClean="0"/>
              <a:t>4/19/2026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371999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700"/>
            </a:lvl1pPr>
          </a:lstStyle>
          <a:p>
            <a:r>
              <a:rPr lang="en-US"/>
              <a:t>Click to edit Master title style</a:t>
            </a:r>
            <a:endParaRPr lang="en-US" dirty="0"/>
          </a:p>
        </p:txBody>
      </p:sp>
      <p:sp>
        <p:nvSpPr>
          <p:cNvPr id="3" name="Content Placeholder 2"/>
          <p:cNvSpPr>
            <a:spLocks noGrp="1"/>
          </p:cNvSpPr>
          <p:nvPr>
            <p:ph idx="1"/>
          </p:nvPr>
        </p:nvSpPr>
        <p:spPr>
          <a:xfrm>
            <a:off x="18659477" y="4739648"/>
            <a:ext cx="22219920" cy="23393400"/>
          </a:xfrm>
        </p:spPr>
        <p:txBody>
          <a:bodyPr/>
          <a:lstStyle>
            <a:lvl1pPr>
              <a:defRPr sz="15700"/>
            </a:lvl1pPr>
            <a:lvl2pPr>
              <a:defRPr sz="13700"/>
            </a:lvl2pPr>
            <a:lvl3pPr>
              <a:defRPr sz="11800"/>
            </a:lvl3pPr>
            <a:lvl4pPr>
              <a:defRPr sz="9800"/>
            </a:lvl4pPr>
            <a:lvl5pPr>
              <a:defRPr sz="9800"/>
            </a:lvl5pPr>
            <a:lvl6pPr>
              <a:defRPr sz="9800"/>
            </a:lvl6pPr>
            <a:lvl7pPr>
              <a:defRPr sz="9800"/>
            </a:lvl7pPr>
            <a:lvl8pPr>
              <a:defRPr sz="9800"/>
            </a:lvl8pPr>
            <a:lvl9pPr>
              <a:defRPr sz="9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3"/>
          </a:xfrm>
        </p:spPr>
        <p:txBody>
          <a:bodyPr/>
          <a:lstStyle>
            <a:lvl1pPr marL="0" indent="0">
              <a:buNone/>
              <a:defRPr sz="7800"/>
            </a:lvl1pPr>
            <a:lvl2pPr marL="2240152" indent="0">
              <a:buNone/>
              <a:defRPr sz="6900"/>
            </a:lvl2pPr>
            <a:lvl3pPr marL="4480304" indent="0">
              <a:buNone/>
              <a:defRPr sz="5900"/>
            </a:lvl3pPr>
            <a:lvl4pPr marL="6720456" indent="0">
              <a:buNone/>
              <a:defRPr sz="4900"/>
            </a:lvl4pPr>
            <a:lvl5pPr marL="8960608" indent="0">
              <a:buNone/>
              <a:defRPr sz="4900"/>
            </a:lvl5pPr>
            <a:lvl6pPr marL="11200760" indent="0">
              <a:buNone/>
              <a:defRPr sz="4900"/>
            </a:lvl6pPr>
            <a:lvl7pPr marL="13440912" indent="0">
              <a:buNone/>
              <a:defRPr sz="4900"/>
            </a:lvl7pPr>
            <a:lvl8pPr marL="15681064" indent="0">
              <a:buNone/>
              <a:defRPr sz="4900"/>
            </a:lvl8pPr>
            <a:lvl9pPr marL="17921216" indent="0">
              <a:buNone/>
              <a:defRPr sz="49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494525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7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8"/>
            <a:ext cx="22219920" cy="23393400"/>
          </a:xfrm>
        </p:spPr>
        <p:txBody>
          <a:bodyPr anchor="t"/>
          <a:lstStyle>
            <a:lvl1pPr marL="0" indent="0">
              <a:buNone/>
              <a:defRPr sz="15700"/>
            </a:lvl1pPr>
            <a:lvl2pPr marL="2240152" indent="0">
              <a:buNone/>
              <a:defRPr sz="13700"/>
            </a:lvl2pPr>
            <a:lvl3pPr marL="4480304" indent="0">
              <a:buNone/>
              <a:defRPr sz="11800"/>
            </a:lvl3pPr>
            <a:lvl4pPr marL="6720456" indent="0">
              <a:buNone/>
              <a:defRPr sz="9800"/>
            </a:lvl4pPr>
            <a:lvl5pPr marL="8960608" indent="0">
              <a:buNone/>
              <a:defRPr sz="9800"/>
            </a:lvl5pPr>
            <a:lvl6pPr marL="11200760" indent="0">
              <a:buNone/>
              <a:defRPr sz="9800"/>
            </a:lvl6pPr>
            <a:lvl7pPr marL="13440912" indent="0">
              <a:buNone/>
              <a:defRPr sz="9800"/>
            </a:lvl7pPr>
            <a:lvl8pPr marL="15681064" indent="0">
              <a:buNone/>
              <a:defRPr sz="9800"/>
            </a:lvl8pPr>
            <a:lvl9pPr marL="17921216" indent="0">
              <a:buNone/>
              <a:defRPr sz="98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3"/>
          </a:xfrm>
        </p:spPr>
        <p:txBody>
          <a:bodyPr/>
          <a:lstStyle>
            <a:lvl1pPr marL="0" indent="0">
              <a:buNone/>
              <a:defRPr sz="7800"/>
            </a:lvl1pPr>
            <a:lvl2pPr marL="2240152" indent="0">
              <a:buNone/>
              <a:defRPr sz="6900"/>
            </a:lvl2pPr>
            <a:lvl3pPr marL="4480304" indent="0">
              <a:buNone/>
              <a:defRPr sz="5900"/>
            </a:lvl3pPr>
            <a:lvl4pPr marL="6720456" indent="0">
              <a:buNone/>
              <a:defRPr sz="4900"/>
            </a:lvl4pPr>
            <a:lvl5pPr marL="8960608" indent="0">
              <a:buNone/>
              <a:defRPr sz="4900"/>
            </a:lvl5pPr>
            <a:lvl6pPr marL="11200760" indent="0">
              <a:buNone/>
              <a:defRPr sz="4900"/>
            </a:lvl6pPr>
            <a:lvl7pPr marL="13440912" indent="0">
              <a:buNone/>
              <a:defRPr sz="4900"/>
            </a:lvl7pPr>
            <a:lvl8pPr marL="15681064" indent="0">
              <a:buNone/>
              <a:defRPr sz="4900"/>
            </a:lvl8pPr>
            <a:lvl9pPr marL="17921216" indent="0">
              <a:buNone/>
              <a:defRPr sz="49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2653214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3"/>
          </a:xfrm>
          <a:prstGeom prst="rect">
            <a:avLst/>
          </a:prstGeom>
        </p:spPr>
        <p:txBody>
          <a:bodyPr vert="horz" lIns="106674" tIns="53337" rIns="106674" bIns="53337"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3"/>
          </a:xfrm>
          <a:prstGeom prst="rect">
            <a:avLst/>
          </a:prstGeom>
        </p:spPr>
        <p:txBody>
          <a:bodyPr vert="horz" lIns="106674" tIns="53337" rIns="106674" bIns="5333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8"/>
            <a:ext cx="9875520" cy="1752600"/>
          </a:xfrm>
          <a:prstGeom prst="rect">
            <a:avLst/>
          </a:prstGeom>
        </p:spPr>
        <p:txBody>
          <a:bodyPr vert="horz" lIns="106674" tIns="53337" rIns="106674" bIns="53337" rtlCol="0" anchor="ctr"/>
          <a:lstStyle>
            <a:lvl1pPr algn="l">
              <a:defRPr sz="5900">
                <a:solidFill>
                  <a:schemeClr val="tx1">
                    <a:tint val="75000"/>
                  </a:schemeClr>
                </a:solidFill>
              </a:defRPr>
            </a:lvl1pPr>
          </a:lstStyle>
          <a:p>
            <a:fld id="{08E81BC7-D5A5-445F-BF4D-797F02B50EB4}" type="datetimeFigureOut">
              <a:rPr lang="en-US" smtClean="0"/>
              <a:t>4/19/2026</a:t>
            </a:fld>
            <a:endParaRPr lang="en-US"/>
          </a:p>
        </p:txBody>
      </p:sp>
      <p:sp>
        <p:nvSpPr>
          <p:cNvPr id="5" name="Footer Placeholder 4"/>
          <p:cNvSpPr>
            <a:spLocks noGrp="1"/>
          </p:cNvSpPr>
          <p:nvPr>
            <p:ph type="ftr" sz="quarter" idx="3"/>
          </p:nvPr>
        </p:nvSpPr>
        <p:spPr>
          <a:xfrm>
            <a:off x="14538960" y="30510488"/>
            <a:ext cx="14813280" cy="1752600"/>
          </a:xfrm>
          <a:prstGeom prst="rect">
            <a:avLst/>
          </a:prstGeom>
        </p:spPr>
        <p:txBody>
          <a:bodyPr vert="horz" lIns="106674" tIns="53337" rIns="106674" bIns="53337" rtlCol="0" anchor="ctr"/>
          <a:lstStyle>
            <a:lvl1pPr algn="ctr">
              <a:defRPr sz="5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8"/>
            <a:ext cx="9875520" cy="1752600"/>
          </a:xfrm>
          <a:prstGeom prst="rect">
            <a:avLst/>
          </a:prstGeom>
        </p:spPr>
        <p:txBody>
          <a:bodyPr vert="horz" lIns="106674" tIns="53337" rIns="106674" bIns="53337" rtlCol="0" anchor="ctr"/>
          <a:lstStyle>
            <a:lvl1pPr algn="r">
              <a:defRPr sz="5900">
                <a:solidFill>
                  <a:schemeClr val="tx1">
                    <a:tint val="75000"/>
                  </a:schemeClr>
                </a:solidFill>
              </a:defRPr>
            </a:lvl1pPr>
          </a:lstStyle>
          <a:p>
            <a:fld id="{59152990-41B8-4C7F-B873-1D5366E1EAB8}" type="slidenum">
              <a:rPr lang="en-US" smtClean="0"/>
              <a:t>‹#›</a:t>
            </a:fld>
            <a:endParaRPr lang="en-US"/>
          </a:p>
        </p:txBody>
      </p:sp>
    </p:spTree>
    <p:extLst>
      <p:ext uri="{BB962C8B-B14F-4D97-AF65-F5344CB8AC3E}">
        <p14:creationId xmlns:p14="http://schemas.microsoft.com/office/powerpoint/2010/main" val="384700401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4480304" rtl="0" eaLnBrk="1" latinLnBrk="0" hangingPunct="1">
        <a:lnSpc>
          <a:spcPct val="90000"/>
        </a:lnSpc>
        <a:spcBef>
          <a:spcPct val="0"/>
        </a:spcBef>
        <a:buNone/>
        <a:defRPr sz="21600" kern="1200">
          <a:solidFill>
            <a:schemeClr val="tx1"/>
          </a:solidFill>
          <a:latin typeface="+mj-lt"/>
          <a:ea typeface="+mj-ea"/>
          <a:cs typeface="+mj-cs"/>
        </a:defRPr>
      </a:lvl1pPr>
    </p:titleStyle>
    <p:bodyStyle>
      <a:lvl1pPr marL="1120076" indent="-1120076" algn="l" defTabSz="4480304" rtl="0" eaLnBrk="1" latinLnBrk="0" hangingPunct="1">
        <a:lnSpc>
          <a:spcPct val="90000"/>
        </a:lnSpc>
        <a:spcBef>
          <a:spcPts val="4900"/>
        </a:spcBef>
        <a:buFont typeface="Arial" panose="020B0604020202020204" pitchFamily="34" charset="0"/>
        <a:buChar char="•"/>
        <a:defRPr sz="13700" kern="1200">
          <a:solidFill>
            <a:schemeClr val="tx1"/>
          </a:solidFill>
          <a:latin typeface="+mn-lt"/>
          <a:ea typeface="+mn-ea"/>
          <a:cs typeface="+mn-cs"/>
        </a:defRPr>
      </a:lvl1pPr>
      <a:lvl2pPr marL="3360228" indent="-1120076" algn="l" defTabSz="4480304" rtl="0" eaLnBrk="1" latinLnBrk="0" hangingPunct="1">
        <a:lnSpc>
          <a:spcPct val="90000"/>
        </a:lnSpc>
        <a:spcBef>
          <a:spcPts val="2450"/>
        </a:spcBef>
        <a:buFont typeface="Arial" panose="020B0604020202020204" pitchFamily="34" charset="0"/>
        <a:buChar char="•"/>
        <a:defRPr sz="11800" kern="1200">
          <a:solidFill>
            <a:schemeClr val="tx1"/>
          </a:solidFill>
          <a:latin typeface="+mn-lt"/>
          <a:ea typeface="+mn-ea"/>
          <a:cs typeface="+mn-cs"/>
        </a:defRPr>
      </a:lvl2pPr>
      <a:lvl3pPr marL="5600380" indent="-1120076" algn="l" defTabSz="4480304" rtl="0" eaLnBrk="1" latinLnBrk="0" hangingPunct="1">
        <a:lnSpc>
          <a:spcPct val="90000"/>
        </a:lnSpc>
        <a:spcBef>
          <a:spcPts val="2450"/>
        </a:spcBef>
        <a:buFont typeface="Arial" panose="020B0604020202020204" pitchFamily="34" charset="0"/>
        <a:buChar char="•"/>
        <a:defRPr sz="9800" kern="1200">
          <a:solidFill>
            <a:schemeClr val="tx1"/>
          </a:solidFill>
          <a:latin typeface="+mn-lt"/>
          <a:ea typeface="+mn-ea"/>
          <a:cs typeface="+mn-cs"/>
        </a:defRPr>
      </a:lvl3pPr>
      <a:lvl4pPr marL="784053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4pPr>
      <a:lvl5pPr marL="10080684"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p:bodyStyle>
    <p:otherStyle>
      <a:defPPr>
        <a:defRPr lang="en-US"/>
      </a:defPPr>
      <a:lvl1pPr marL="0" algn="l" defTabSz="4480304" rtl="0" eaLnBrk="1" latinLnBrk="0" hangingPunct="1">
        <a:defRPr sz="8800" kern="1200">
          <a:solidFill>
            <a:schemeClr val="tx1"/>
          </a:solidFill>
          <a:latin typeface="+mn-lt"/>
          <a:ea typeface="+mn-ea"/>
          <a:cs typeface="+mn-cs"/>
        </a:defRPr>
      </a:lvl1pPr>
      <a:lvl2pPr marL="2240152" algn="l" defTabSz="4480304" rtl="0" eaLnBrk="1" latinLnBrk="0" hangingPunct="1">
        <a:defRPr sz="8800" kern="1200">
          <a:solidFill>
            <a:schemeClr val="tx1"/>
          </a:solidFill>
          <a:latin typeface="+mn-lt"/>
          <a:ea typeface="+mn-ea"/>
          <a:cs typeface="+mn-cs"/>
        </a:defRPr>
      </a:lvl2pPr>
      <a:lvl3pPr marL="4480304" algn="l" defTabSz="4480304" rtl="0" eaLnBrk="1" latinLnBrk="0" hangingPunct="1">
        <a:defRPr sz="8800" kern="1200">
          <a:solidFill>
            <a:schemeClr val="tx1"/>
          </a:solidFill>
          <a:latin typeface="+mn-lt"/>
          <a:ea typeface="+mn-ea"/>
          <a:cs typeface="+mn-cs"/>
        </a:defRPr>
      </a:lvl3pPr>
      <a:lvl4pPr marL="6720456" algn="l" defTabSz="4480304" rtl="0" eaLnBrk="1" latinLnBrk="0" hangingPunct="1">
        <a:defRPr sz="8800" kern="1200">
          <a:solidFill>
            <a:schemeClr val="tx1"/>
          </a:solidFill>
          <a:latin typeface="+mn-lt"/>
          <a:ea typeface="+mn-ea"/>
          <a:cs typeface="+mn-cs"/>
        </a:defRPr>
      </a:lvl4pPr>
      <a:lvl5pPr marL="8960608" algn="l" defTabSz="4480304" rtl="0" eaLnBrk="1" latinLnBrk="0" hangingPunct="1">
        <a:defRPr sz="8800" kern="1200">
          <a:solidFill>
            <a:schemeClr val="tx1"/>
          </a:solidFill>
          <a:latin typeface="+mn-lt"/>
          <a:ea typeface="+mn-ea"/>
          <a:cs typeface="+mn-cs"/>
        </a:defRPr>
      </a:lvl5pPr>
      <a:lvl6pPr marL="11200760" algn="l" defTabSz="4480304" rtl="0" eaLnBrk="1" latinLnBrk="0" hangingPunct="1">
        <a:defRPr sz="8800" kern="1200">
          <a:solidFill>
            <a:schemeClr val="tx1"/>
          </a:solidFill>
          <a:latin typeface="+mn-lt"/>
          <a:ea typeface="+mn-ea"/>
          <a:cs typeface="+mn-cs"/>
        </a:defRPr>
      </a:lvl6pPr>
      <a:lvl7pPr marL="13440912" algn="l" defTabSz="4480304" rtl="0" eaLnBrk="1" latinLnBrk="0" hangingPunct="1">
        <a:defRPr sz="8800" kern="1200">
          <a:solidFill>
            <a:schemeClr val="tx1"/>
          </a:solidFill>
          <a:latin typeface="+mn-lt"/>
          <a:ea typeface="+mn-ea"/>
          <a:cs typeface="+mn-cs"/>
        </a:defRPr>
      </a:lvl7pPr>
      <a:lvl8pPr marL="15681064" algn="l" defTabSz="4480304" rtl="0" eaLnBrk="1" latinLnBrk="0" hangingPunct="1">
        <a:defRPr sz="8800" kern="1200">
          <a:solidFill>
            <a:schemeClr val="tx1"/>
          </a:solidFill>
          <a:latin typeface="+mn-lt"/>
          <a:ea typeface="+mn-ea"/>
          <a:cs typeface="+mn-cs"/>
        </a:defRPr>
      </a:lvl8pPr>
      <a:lvl9pPr marL="17921216" algn="l" defTabSz="4480304" rtl="0" eaLnBrk="1" latinLnBrk="0" hangingPunct="1">
        <a:defRPr sz="8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chart" Target="../charts/chart4.xml"/><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chart" Target="../charts/chart3.xml"/><Relationship Id="rId2" Type="http://schemas.openxmlformats.org/officeDocument/2006/relationships/image" Target="../media/image1.png"/><Relationship Id="rId16" Type="http://schemas.openxmlformats.org/officeDocument/2006/relationships/chart" Target="../charts/chart2.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chart" Target="../charts/chart1.xml"/><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597" y="522514"/>
            <a:ext cx="43136594" cy="3947886"/>
          </a:xfrm>
          <a:solidFill>
            <a:srgbClr val="002060"/>
          </a:solidFill>
          <a:ln w="101600">
            <a:solidFill>
              <a:srgbClr val="002060"/>
            </a:solidFill>
          </a:ln>
        </p:spPr>
        <p:style>
          <a:lnRef idx="2">
            <a:schemeClr val="dk1"/>
          </a:lnRef>
          <a:fillRef idx="1">
            <a:schemeClr val="lt1"/>
          </a:fillRef>
          <a:effectRef idx="0">
            <a:schemeClr val="dk1"/>
          </a:effectRef>
          <a:fontRef idx="minor">
            <a:schemeClr val="dk1"/>
          </a:fontRef>
        </p:style>
        <p:txBody>
          <a:bodyPr anchor="ctr">
            <a:normAutofit/>
          </a:bodyPr>
          <a:lstStyle/>
          <a:p>
            <a:r>
              <a:rPr lang="en-US" sz="8400" dirty="0">
                <a:solidFill>
                  <a:schemeClr val="bg1"/>
                </a:solidFill>
                <a:latin typeface="Cambria" panose="02040503050406030204" pitchFamily="18" charset="0"/>
                <a:cs typeface="Arial" panose="020B0604020202020204" pitchFamily="34" charset="0"/>
              </a:rPr>
              <a:t>Innovating Resin Slurry Concentration Testing for </a:t>
            </a:r>
            <a:br>
              <a:rPr lang="en-US" sz="8400" dirty="0">
                <a:solidFill>
                  <a:schemeClr val="bg1"/>
                </a:solidFill>
                <a:latin typeface="Cambria" panose="02040503050406030204" pitchFamily="18" charset="0"/>
                <a:cs typeface="Arial" panose="020B0604020202020204" pitchFamily="34" charset="0"/>
              </a:rPr>
            </a:br>
            <a:r>
              <a:rPr lang="en-US" sz="8400" dirty="0">
                <a:solidFill>
                  <a:schemeClr val="bg1"/>
                </a:solidFill>
                <a:latin typeface="Cambria" panose="02040503050406030204" pitchFamily="18" charset="0"/>
                <a:cs typeface="Arial" panose="020B0604020202020204" pitchFamily="34" charset="0"/>
              </a:rPr>
              <a:t>Biopharmaceutical Chromatographic Applications </a:t>
            </a:r>
            <a:br>
              <a:rPr lang="en-US" sz="8400" dirty="0">
                <a:solidFill>
                  <a:schemeClr val="bg1"/>
                </a:solidFill>
                <a:latin typeface="Cambria" panose="02040503050406030204" pitchFamily="18" charset="0"/>
                <a:cs typeface="Arial" panose="020B0604020202020204" pitchFamily="34" charset="0"/>
              </a:rPr>
            </a:br>
            <a:r>
              <a:rPr lang="en-US" sz="5600" u="sng" dirty="0">
                <a:solidFill>
                  <a:schemeClr val="bg1"/>
                </a:solidFill>
                <a:latin typeface="Cambria" panose="02040503050406030204" pitchFamily="18" charset="0"/>
                <a:cs typeface="Arial" panose="020B0604020202020204" pitchFamily="34" charset="0"/>
              </a:rPr>
              <a:t>Andrea Milani, Taylor Oster, Julia Groves, Nora Hartung</a:t>
            </a:r>
            <a:br>
              <a:rPr lang="en-US" sz="5600" dirty="0">
                <a:solidFill>
                  <a:schemeClr val="bg1"/>
                </a:solidFill>
                <a:latin typeface="Cambria" panose="02040503050406030204" pitchFamily="18" charset="0"/>
                <a:cs typeface="Arial" panose="020B0604020202020204" pitchFamily="34" charset="0"/>
              </a:rPr>
            </a:br>
            <a:r>
              <a:rPr lang="en-US" sz="5600" i="1" dirty="0">
                <a:solidFill>
                  <a:schemeClr val="bg1"/>
                </a:solidFill>
                <a:latin typeface="Cambria" panose="02040503050406030204" pitchFamily="18" charset="0"/>
                <a:cs typeface="Arial" panose="020B0604020202020204" pitchFamily="34" charset="0"/>
              </a:rPr>
              <a:t>Department of Chemical Engineering and Bioengineering, University of New Hampshire</a:t>
            </a:r>
            <a:endParaRPr lang="en-US" sz="9300" i="1" dirty="0">
              <a:solidFill>
                <a:schemeClr val="bg1"/>
              </a:solidFill>
              <a:latin typeface="Cambria" panose="02040503050406030204" pitchFamily="18" charset="0"/>
              <a:cs typeface="Arial" panose="020B0604020202020204" pitchFamily="34" charset="0"/>
            </a:endParaRPr>
          </a:p>
        </p:txBody>
      </p:sp>
      <p:sp>
        <p:nvSpPr>
          <p:cNvPr id="7" name="Subtitle 2"/>
          <p:cNvSpPr txBox="1">
            <a:spLocks/>
          </p:cNvSpPr>
          <p:nvPr/>
        </p:nvSpPr>
        <p:spPr>
          <a:xfrm>
            <a:off x="369597" y="13777877"/>
            <a:ext cx="11400616"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marR="0" lvl="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a:pPr>
            <a:r>
              <a:rPr kumimoji="0" lang="en-US" sz="5800" b="0" i="0" u="none" strike="noStrike" kern="1200" cap="none" spc="0" normalizeH="0" baseline="0" noProof="0" dirty="0">
                <a:ln>
                  <a:noFill/>
                </a:ln>
                <a:solidFill>
                  <a:prstClr val="white"/>
                </a:solidFill>
                <a:effectLst/>
                <a:uLnTx/>
                <a:uFillTx/>
                <a:latin typeface="Cambria" panose="02040503050406030204" pitchFamily="18" charset="0"/>
                <a:ea typeface="+mn-ea"/>
                <a:cs typeface="+mn-cs"/>
              </a:rPr>
              <a:t>Original Methods &amp; Designs</a:t>
            </a:r>
          </a:p>
        </p:txBody>
      </p:sp>
      <p:sp>
        <p:nvSpPr>
          <p:cNvPr id="9" name="Subtitle 2"/>
          <p:cNvSpPr txBox="1">
            <a:spLocks/>
          </p:cNvSpPr>
          <p:nvPr/>
        </p:nvSpPr>
        <p:spPr>
          <a:xfrm>
            <a:off x="12333504" y="4927181"/>
            <a:ext cx="19602112"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marR="0" lvl="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a:pPr>
            <a:r>
              <a:rPr kumimoji="0" lang="en-US" sz="5100" b="0" i="0" u="none" strike="noStrike" kern="1200" cap="none" spc="0" normalizeH="0" baseline="0" noProof="0" dirty="0">
                <a:ln>
                  <a:noFill/>
                </a:ln>
                <a:solidFill>
                  <a:prstClr val="white"/>
                </a:solidFill>
                <a:effectLst/>
                <a:uLnTx/>
                <a:uFillTx/>
                <a:latin typeface="Cambria" panose="02040503050406030204" pitchFamily="18" charset="0"/>
                <a:ea typeface="+mn-ea"/>
                <a:cs typeface="+mn-cs"/>
              </a:rPr>
              <a:t>Updated Designs</a:t>
            </a:r>
          </a:p>
        </p:txBody>
      </p:sp>
      <p:sp>
        <p:nvSpPr>
          <p:cNvPr id="13" name="Subtitle 2"/>
          <p:cNvSpPr txBox="1">
            <a:spLocks/>
          </p:cNvSpPr>
          <p:nvPr/>
        </p:nvSpPr>
        <p:spPr>
          <a:xfrm>
            <a:off x="369597" y="4927622"/>
            <a:ext cx="11400616" cy="889873"/>
          </a:xfrm>
          <a:prstGeom prst="rect">
            <a:avLst/>
          </a:prstGeom>
          <a:solidFill>
            <a:srgbClr val="002060"/>
          </a:solidFill>
          <a:ln>
            <a:solidFill>
              <a:srgbClr val="002060"/>
            </a:solidFill>
          </a:ln>
        </p:spPr>
        <p:txBody>
          <a:bodyPr vert="horz" lIns="106674" tIns="53337" rIns="106674" bIns="53337" rtlCol="0" anchor="ctr">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marR="0" lvl="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a:pPr>
            <a:r>
              <a:rPr kumimoji="0" lang="en-US" sz="5800" b="0" i="0" u="none" strike="noStrike" kern="1200" cap="none" spc="0" normalizeH="0" baseline="0" noProof="0" dirty="0">
                <a:ln>
                  <a:noFill/>
                </a:ln>
                <a:solidFill>
                  <a:prstClr val="white"/>
                </a:solidFill>
                <a:effectLst/>
                <a:uLnTx/>
                <a:uFillTx/>
                <a:latin typeface="Cambria" panose="02040503050406030204" pitchFamily="18" charset="0"/>
                <a:ea typeface="+mn-ea"/>
                <a:cs typeface="+mn-cs"/>
              </a:rPr>
              <a:t>Introduction</a:t>
            </a:r>
          </a:p>
        </p:txBody>
      </p:sp>
      <p:sp>
        <p:nvSpPr>
          <p:cNvPr id="15" name="Subtitle 2"/>
          <p:cNvSpPr txBox="1">
            <a:spLocks/>
          </p:cNvSpPr>
          <p:nvPr/>
        </p:nvSpPr>
        <p:spPr>
          <a:xfrm>
            <a:off x="32591449" y="4927623"/>
            <a:ext cx="10914743"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lvl="0" fontAlgn="auto">
              <a:spcAft>
                <a:spcPts val="0"/>
              </a:spcAft>
            </a:pPr>
            <a:r>
              <a:rPr kumimoji="0" lang="en-US" sz="5800" b="0" i="0" u="none" strike="noStrike" kern="1200" cap="none" spc="0" normalizeH="0" baseline="0" noProof="0" dirty="0">
                <a:ln>
                  <a:noFill/>
                </a:ln>
                <a:solidFill>
                  <a:prstClr val="white"/>
                </a:solidFill>
                <a:effectLst/>
                <a:uLnTx/>
                <a:uFillTx/>
                <a:latin typeface="Cambria" panose="02040503050406030204" pitchFamily="18" charset="0"/>
                <a:ea typeface="+mn-ea"/>
                <a:cs typeface="+mn-cs"/>
              </a:rPr>
              <a:t>Discussion</a:t>
            </a:r>
            <a:r>
              <a:rPr lang="en-US" sz="5800" b="0" dirty="0">
                <a:solidFill>
                  <a:prstClr val="white"/>
                </a:solidFill>
                <a:latin typeface="Cambria" panose="02040503050406030204" pitchFamily="18" charset="0"/>
              </a:rPr>
              <a:t> &amp; Conclusions</a:t>
            </a:r>
            <a:endParaRPr kumimoji="0" lang="en-US" sz="5800" b="0" i="0" u="none" strike="noStrike" kern="1200" cap="none" spc="0" normalizeH="0" baseline="0" noProof="0" dirty="0">
              <a:ln>
                <a:noFill/>
              </a:ln>
              <a:solidFill>
                <a:prstClr val="white"/>
              </a:solidFill>
              <a:effectLst/>
              <a:uLnTx/>
              <a:uFillTx/>
              <a:latin typeface="Cambria" panose="02040503050406030204" pitchFamily="18" charset="0"/>
              <a:ea typeface="+mn-ea"/>
              <a:cs typeface="+mn-cs"/>
            </a:endParaRPr>
          </a:p>
        </p:txBody>
      </p:sp>
      <p:sp>
        <p:nvSpPr>
          <p:cNvPr id="16" name="Subtitle 2"/>
          <p:cNvSpPr txBox="1">
            <a:spLocks/>
          </p:cNvSpPr>
          <p:nvPr/>
        </p:nvSpPr>
        <p:spPr>
          <a:xfrm>
            <a:off x="12354381" y="6313746"/>
            <a:ext cx="19574698" cy="6996619"/>
          </a:xfrm>
          <a:prstGeom prst="rect">
            <a:avLst/>
          </a:prstGeom>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marR="0" lvl="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a:pPr>
            <a:endPar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p:txBody>
      </p:sp>
      <p:sp>
        <p:nvSpPr>
          <p:cNvPr id="18" name="Subtitle 2"/>
          <p:cNvSpPr txBox="1">
            <a:spLocks/>
          </p:cNvSpPr>
          <p:nvPr/>
        </p:nvSpPr>
        <p:spPr>
          <a:xfrm>
            <a:off x="32572095" y="22642213"/>
            <a:ext cx="10914743" cy="860123"/>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marR="0" lvl="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a:pPr>
            <a:r>
              <a:rPr kumimoji="0" lang="en-US" sz="4700" b="0" i="0" u="none" strike="noStrike" kern="1200" cap="none" spc="0" normalizeH="0" baseline="0" noProof="0" dirty="0">
                <a:ln>
                  <a:noFill/>
                </a:ln>
                <a:solidFill>
                  <a:prstClr val="white"/>
                </a:solidFill>
                <a:effectLst/>
                <a:uLnTx/>
                <a:uFillTx/>
                <a:latin typeface="Cambria" panose="02040503050406030204" pitchFamily="18" charset="0"/>
                <a:ea typeface="+mn-ea"/>
                <a:cs typeface="+mn-cs"/>
              </a:rPr>
              <a:t>Acknowledgements</a:t>
            </a:r>
          </a:p>
        </p:txBody>
      </p:sp>
      <p:sp>
        <p:nvSpPr>
          <p:cNvPr id="19" name="Subtitle 2"/>
          <p:cNvSpPr txBox="1">
            <a:spLocks/>
          </p:cNvSpPr>
          <p:nvPr/>
        </p:nvSpPr>
        <p:spPr>
          <a:xfrm>
            <a:off x="32572096" y="6313745"/>
            <a:ext cx="10914743" cy="15888423"/>
          </a:xfrm>
          <a:prstGeom prst="rect">
            <a:avLst/>
          </a:prstGeom>
          <a:noFill/>
          <a:ln>
            <a:solidFill>
              <a:srgbClr val="002060"/>
            </a:solidFill>
          </a:ln>
        </p:spPr>
        <p:txBody>
          <a:bodyPr vert="horz" lIns="106674" tIns="53337" rIns="106674" bIns="53337" rtlCol="0" anchor="t">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marR="0" lvl="0" indent="0"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370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defTabSz="384048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370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Preliminary Data</a:t>
            </a:r>
            <a:endParaRPr kumimoji="0" lang="en-US" sz="3700" b="0" i="0" u="sng"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algn="l" defTabSz="384048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3700" b="0" i="0" u="sng" strike="noStrike" kern="1200" cap="none" spc="0" normalizeH="0" baseline="0" noProof="0" dirty="0">
                <a:ln>
                  <a:noFill/>
                </a:ln>
                <a:solidFill>
                  <a:prstClr val="black"/>
                </a:solidFill>
                <a:effectLst/>
                <a:uLnTx/>
                <a:uFillTx/>
                <a:latin typeface="Cambria" panose="02040503050406030204" pitchFamily="18" charset="0"/>
                <a:ea typeface="+mn-ea"/>
                <a:cs typeface="+mn-cs"/>
              </a:rPr>
              <a:t>Centrifuge and Gravity Settling</a:t>
            </a:r>
          </a:p>
          <a:p>
            <a:pPr marL="571500" marR="0" lvl="0" indent="-571500" algn="l" defTabSz="3840480" rtl="0" eaLnBrk="1" fontAlgn="auto" latinLnBrk="0" hangingPunct="1">
              <a:lnSpc>
                <a:spcPct val="90000"/>
              </a:lnSpc>
              <a:spcBef>
                <a:spcPts val="0"/>
              </a:spcBef>
              <a:spcAft>
                <a:spcPts val="0"/>
              </a:spcAft>
              <a:buClrTx/>
              <a:buSzTx/>
              <a:buFontTx/>
              <a:buChar char="-"/>
              <a:tabLst/>
              <a:defRPr/>
            </a:pPr>
            <a:r>
              <a:rPr lang="en-US" sz="3700" b="0" dirty="0">
                <a:solidFill>
                  <a:prstClr val="black"/>
                </a:solidFill>
                <a:latin typeface="Cambria" panose="02040503050406030204" pitchFamily="18" charset="0"/>
              </a:rPr>
              <a:t>WIFI buffer: Ideal settling across all resins</a:t>
            </a:r>
          </a:p>
          <a:p>
            <a:pPr marL="571500" indent="-571500" algn="l" fontAlgn="auto">
              <a:spcBef>
                <a:spcPts val="0"/>
              </a:spcBef>
              <a:spcAft>
                <a:spcPts val="0"/>
              </a:spcAft>
              <a:buFontTx/>
              <a:buChar char="-"/>
            </a:pPr>
            <a:r>
              <a:rPr lang="en-US" sz="3700" b="0" dirty="0">
                <a:solidFill>
                  <a:prstClr val="black"/>
                </a:solidFill>
                <a:latin typeface="Cambria" panose="02040503050406030204" pitchFamily="18" charset="0"/>
              </a:rPr>
              <a:t>0.1M NaCl buffer:</a:t>
            </a:r>
            <a:r>
              <a:rPr lang="en-US" sz="2020" b="0" dirty="0">
                <a:solidFill>
                  <a:prstClr val="black"/>
                </a:solidFill>
                <a:latin typeface="Cambria" panose="02040503050406030204" pitchFamily="18" charset="0"/>
              </a:rPr>
              <a:t>: </a:t>
            </a:r>
            <a:r>
              <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Inconsistent settling across resins</a:t>
            </a:r>
            <a:endParaRPr lang="en-US" sz="3700" b="0" dirty="0">
              <a:solidFill>
                <a:prstClr val="black"/>
              </a:solidFill>
              <a:latin typeface="Cambria" panose="02040503050406030204" pitchFamily="18" charset="0"/>
            </a:endParaRPr>
          </a:p>
          <a:p>
            <a:pPr marL="571500" indent="-571500" algn="l" fontAlgn="auto">
              <a:spcBef>
                <a:spcPts val="0"/>
              </a:spcBef>
              <a:spcAft>
                <a:spcPts val="0"/>
              </a:spcAft>
              <a:buFontTx/>
              <a:buChar char="-"/>
            </a:pPr>
            <a:endPar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R="0" lvl="0" algn="l" defTabSz="3840480" rtl="0" eaLnBrk="1" fontAlgn="auto" latinLnBrk="0" hangingPunct="1">
              <a:lnSpc>
                <a:spcPct val="90000"/>
              </a:lnSpc>
              <a:spcBef>
                <a:spcPts val="0"/>
              </a:spcBef>
              <a:spcAft>
                <a:spcPts val="0"/>
              </a:spcAft>
              <a:buClrTx/>
              <a:buSzTx/>
              <a:tabLst/>
              <a:defRPr/>
            </a:pPr>
            <a:r>
              <a:rPr lang="en-US" sz="3700" b="0" u="sng" dirty="0">
                <a:solidFill>
                  <a:prstClr val="black"/>
                </a:solidFill>
                <a:latin typeface="Cambria" panose="02040503050406030204" pitchFamily="18" charset="0"/>
              </a:rPr>
              <a:t>PD10</a:t>
            </a:r>
          </a:p>
          <a:p>
            <a:pPr marL="571500" marR="0" lvl="0" indent="-571500" algn="l" defTabSz="3840480" rtl="0" eaLnBrk="1" fontAlgn="auto" latinLnBrk="0" hangingPunct="1">
              <a:lnSpc>
                <a:spcPct val="90000"/>
              </a:lnSpc>
              <a:spcBef>
                <a:spcPts val="0"/>
              </a:spcBef>
              <a:spcAft>
                <a:spcPts val="0"/>
              </a:spcAft>
              <a:buClrTx/>
              <a:buSzTx/>
              <a:buFontTx/>
              <a:buChar char="-"/>
              <a:tabLst/>
              <a:defRPr/>
            </a:pPr>
            <a:r>
              <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WIFI buffer: Under packing displayed across all resins, most significant in </a:t>
            </a:r>
            <a:r>
              <a:rPr kumimoji="0" lang="en-US" sz="3700" b="0"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MabSelect</a:t>
            </a:r>
            <a:r>
              <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 Sure and </a:t>
            </a:r>
            <a:r>
              <a:rPr kumimoji="0" lang="en-US" sz="3700" b="0"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Capto</a:t>
            </a:r>
            <a:r>
              <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 S Impact</a:t>
            </a:r>
          </a:p>
          <a:p>
            <a:pPr marL="571500" lvl="0" indent="-571500" algn="l" fontAlgn="auto">
              <a:spcBef>
                <a:spcPts val="0"/>
              </a:spcBef>
              <a:spcAft>
                <a:spcPts val="0"/>
              </a:spcAft>
              <a:buFontTx/>
              <a:buChar char="-"/>
            </a:pPr>
            <a:r>
              <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0.1M N</a:t>
            </a:r>
            <a:r>
              <a:rPr lang="en-US" sz="3700" b="0" dirty="0" err="1">
                <a:solidFill>
                  <a:prstClr val="black"/>
                </a:solidFill>
                <a:latin typeface="Cambria" panose="02040503050406030204" pitchFamily="18" charset="0"/>
              </a:rPr>
              <a:t>aCl</a:t>
            </a:r>
            <a:r>
              <a:rPr lang="en-US" sz="3700" b="0" dirty="0">
                <a:solidFill>
                  <a:prstClr val="black"/>
                </a:solidFill>
                <a:latin typeface="Cambria" panose="02040503050406030204" pitchFamily="18" charset="0"/>
              </a:rPr>
              <a:t> Buffer: Under packing displayed across all resins except CHT, most significant in Q Sepharose and </a:t>
            </a:r>
            <a:r>
              <a:rPr lang="en-US" sz="3700" b="0" dirty="0" err="1">
                <a:solidFill>
                  <a:prstClr val="black"/>
                </a:solidFill>
                <a:latin typeface="Cambria" panose="02040503050406030204" pitchFamily="18" charset="0"/>
              </a:rPr>
              <a:t>MabSelect</a:t>
            </a:r>
            <a:r>
              <a:rPr lang="en-US" sz="3700" b="0" dirty="0">
                <a:solidFill>
                  <a:prstClr val="black"/>
                </a:solidFill>
                <a:latin typeface="Cambria" panose="02040503050406030204" pitchFamily="18" charset="0"/>
              </a:rPr>
              <a:t> Sure</a:t>
            </a:r>
          </a:p>
          <a:p>
            <a:pPr marL="571500" lvl="0" indent="-571500" algn="l" fontAlgn="auto">
              <a:spcBef>
                <a:spcPts val="0"/>
              </a:spcBef>
              <a:spcAft>
                <a:spcPts val="0"/>
              </a:spcAft>
              <a:buFontTx/>
              <a:buChar char="-"/>
            </a:pPr>
            <a:endPar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lvl="0" algn="l" fontAlgn="auto">
              <a:spcBef>
                <a:spcPts val="0"/>
              </a:spcBef>
              <a:spcAft>
                <a:spcPts val="0"/>
              </a:spcAft>
            </a:pPr>
            <a:r>
              <a:rPr kumimoji="0" lang="en-US" sz="3700" b="0" i="0" u="sng" strike="noStrike" kern="1200" cap="none" spc="0" normalizeH="0" baseline="0" noProof="0" dirty="0">
                <a:ln>
                  <a:noFill/>
                </a:ln>
                <a:solidFill>
                  <a:prstClr val="black"/>
                </a:solidFill>
                <a:effectLst/>
                <a:uLnTx/>
                <a:uFillTx/>
                <a:latin typeface="Cambria" panose="02040503050406030204" pitchFamily="18" charset="0"/>
                <a:ea typeface="+mn-ea"/>
                <a:cs typeface="+mn-cs"/>
              </a:rPr>
              <a:t>Hybrid</a:t>
            </a:r>
          </a:p>
          <a:p>
            <a:pPr marL="571500" lvl="0" indent="-571500" algn="l" fontAlgn="auto">
              <a:spcBef>
                <a:spcPts val="0"/>
              </a:spcBef>
              <a:spcAft>
                <a:spcPts val="0"/>
              </a:spcAft>
              <a:buFontTx/>
              <a:buChar char="-"/>
            </a:pPr>
            <a:r>
              <a:rPr lang="en-US" sz="3700" b="0" dirty="0">
                <a:solidFill>
                  <a:prstClr val="black"/>
                </a:solidFill>
                <a:latin typeface="Cambria" panose="02040503050406030204" pitchFamily="18" charset="0"/>
              </a:rPr>
              <a:t>WIFI: </a:t>
            </a:r>
            <a:r>
              <a:rPr lang="en-US" sz="3700" b="0" dirty="0" err="1">
                <a:solidFill>
                  <a:prstClr val="black"/>
                </a:solidFill>
                <a:latin typeface="Cambria" panose="02040503050406030204" pitchFamily="18" charset="0"/>
              </a:rPr>
              <a:t>MabSelect</a:t>
            </a:r>
            <a:r>
              <a:rPr lang="en-US" sz="3700" b="0" dirty="0">
                <a:solidFill>
                  <a:prstClr val="black"/>
                </a:solidFill>
                <a:latin typeface="Cambria" panose="02040503050406030204" pitchFamily="18" charset="0"/>
              </a:rPr>
              <a:t> Sure displayed optimal settling, Q Sepharose overpacked, remaining resins under packed</a:t>
            </a:r>
          </a:p>
          <a:p>
            <a:pPr marL="571500" lvl="0" indent="-571500" algn="l" fontAlgn="auto">
              <a:spcBef>
                <a:spcPts val="0"/>
              </a:spcBef>
              <a:spcAft>
                <a:spcPts val="0"/>
              </a:spcAft>
              <a:buFontTx/>
              <a:buChar char="-"/>
            </a:pPr>
            <a:r>
              <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0.1M Na</a:t>
            </a:r>
            <a:r>
              <a:rPr lang="en-US" sz="3700" b="0" dirty="0">
                <a:solidFill>
                  <a:prstClr val="black"/>
                </a:solidFill>
                <a:latin typeface="Cambria" panose="02040503050406030204" pitchFamily="18" charset="0"/>
              </a:rPr>
              <a:t>Cl: </a:t>
            </a:r>
            <a:r>
              <a:rPr lang="en-US" sz="3700" b="0" dirty="0" err="1">
                <a:solidFill>
                  <a:prstClr val="black"/>
                </a:solidFill>
                <a:latin typeface="Cambria" panose="02040503050406030204" pitchFamily="18" charset="0"/>
              </a:rPr>
              <a:t>MabSelect</a:t>
            </a:r>
            <a:r>
              <a:rPr lang="en-US" sz="3700" b="0" dirty="0">
                <a:solidFill>
                  <a:prstClr val="black"/>
                </a:solidFill>
                <a:latin typeface="Cambria" panose="02040503050406030204" pitchFamily="18" charset="0"/>
              </a:rPr>
              <a:t> Sure and CHT overpacked, remaining resins displayed under packing</a:t>
            </a:r>
            <a:endPar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lvl="0" algn="l" fontAlgn="auto">
              <a:spcBef>
                <a:spcPts val="0"/>
              </a:spcBef>
              <a:spcAft>
                <a:spcPts val="0"/>
              </a:spcAft>
              <a:defRPr/>
            </a:pPr>
            <a:endParaRPr lang="en-US" sz="3700" b="0" dirty="0">
              <a:solidFill>
                <a:prstClr val="black"/>
              </a:solidFill>
              <a:latin typeface="Cambria" panose="02040503050406030204" pitchFamily="18" charset="0"/>
            </a:endParaRPr>
          </a:p>
          <a:p>
            <a:pPr lvl="0" algn="l" fontAlgn="auto">
              <a:spcBef>
                <a:spcPts val="0"/>
              </a:spcBef>
              <a:spcAft>
                <a:spcPts val="0"/>
              </a:spcAft>
              <a:defRPr/>
            </a:pPr>
            <a:endParaRPr lang="en-US" sz="3700" b="0" dirty="0">
              <a:solidFill>
                <a:prstClr val="black"/>
              </a:solidFill>
              <a:latin typeface="Cambria" panose="02040503050406030204" pitchFamily="18" charset="0"/>
            </a:endParaRPr>
          </a:p>
          <a:p>
            <a:pPr lvl="0" fontAlgn="auto">
              <a:spcBef>
                <a:spcPts val="0"/>
              </a:spcBef>
              <a:spcAft>
                <a:spcPts val="0"/>
              </a:spcAft>
              <a:defRPr/>
            </a:pPr>
            <a:r>
              <a:rPr lang="en-US" sz="3700" dirty="0">
                <a:solidFill>
                  <a:prstClr val="black"/>
                </a:solidFill>
                <a:latin typeface="Cambria" panose="02040503050406030204" pitchFamily="18" charset="0"/>
              </a:rPr>
              <a:t>Updated PD10 Designs</a:t>
            </a:r>
          </a:p>
          <a:p>
            <a:pPr marL="571500" lvl="0" indent="-571500" algn="l" fontAlgn="auto">
              <a:spcBef>
                <a:spcPts val="0"/>
              </a:spcBef>
              <a:spcAft>
                <a:spcPts val="0"/>
              </a:spcAft>
              <a:buFontTx/>
              <a:buChar char="-"/>
              <a:defRPr/>
            </a:pPr>
            <a:r>
              <a:rPr lang="en-US" sz="3700" b="0" dirty="0" err="1">
                <a:solidFill>
                  <a:prstClr val="black"/>
                </a:solidFill>
                <a:latin typeface="Cambria" panose="02040503050406030204" pitchFamily="18" charset="0"/>
              </a:rPr>
              <a:t>MabSelect</a:t>
            </a:r>
            <a:r>
              <a:rPr lang="en-US" sz="3700" b="0" dirty="0">
                <a:solidFill>
                  <a:prstClr val="black"/>
                </a:solidFill>
                <a:latin typeface="Cambria" panose="02040503050406030204" pitchFamily="18" charset="0"/>
              </a:rPr>
              <a:t> Sure: displayed less under packing in the updated PD10 designs compared to the original PD10 design in both WIFI and 0.1 M NaCl buffers</a:t>
            </a:r>
          </a:p>
          <a:p>
            <a:pPr marL="571500" lvl="0" indent="-571500" algn="l" fontAlgn="auto">
              <a:spcBef>
                <a:spcPts val="0"/>
              </a:spcBef>
              <a:spcAft>
                <a:spcPts val="0"/>
              </a:spcAft>
              <a:buFontTx/>
              <a:buChar char="-"/>
              <a:defRPr/>
            </a:pPr>
            <a:r>
              <a:rPr lang="en-US" sz="3700" b="0" dirty="0">
                <a:solidFill>
                  <a:prstClr val="black"/>
                </a:solidFill>
                <a:latin typeface="Cambria" panose="02040503050406030204" pitchFamily="18" charset="0"/>
              </a:rPr>
              <a:t>CHT: displayed slight overpacking in needle tip PD10 device and roughly optimal packing in PD10 pipette tip device across both WIFI and 0.1 M NaCl buffers</a:t>
            </a:r>
          </a:p>
          <a:p>
            <a:pPr marL="0" marR="0" lvl="0" indent="0" algn="l"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lang="en-US" sz="3700" b="0" dirty="0">
              <a:solidFill>
                <a:prstClr val="black"/>
              </a:solidFill>
              <a:latin typeface="Cambria" panose="02040503050406030204" pitchFamily="18" charset="0"/>
            </a:endParaRPr>
          </a:p>
          <a:p>
            <a:pPr marL="0" marR="0" lvl="0" indent="0"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370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defTabSz="384048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370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Updated Hybrid Designs</a:t>
            </a:r>
          </a:p>
          <a:p>
            <a:pPr marL="571500" marR="0" lvl="0" indent="-571500" algn="l" defTabSz="3840480" rtl="0" eaLnBrk="1" fontAlgn="auto" latinLnBrk="0" hangingPunct="1">
              <a:lnSpc>
                <a:spcPct val="90000"/>
              </a:lnSpc>
              <a:spcBef>
                <a:spcPts val="0"/>
              </a:spcBef>
              <a:spcAft>
                <a:spcPts val="0"/>
              </a:spcAft>
              <a:buClrTx/>
              <a:buSzTx/>
              <a:buFontTx/>
              <a:buChar char="-"/>
              <a:tabLst/>
              <a:defRPr/>
            </a:pPr>
            <a:r>
              <a:rPr kumimoji="0" lang="en-US" sz="3700" b="0"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MabSelect</a:t>
            </a:r>
            <a:r>
              <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 Sure: displayed </a:t>
            </a:r>
            <a:r>
              <a:rPr lang="en-US" sz="3700" b="0" dirty="0">
                <a:solidFill>
                  <a:prstClr val="black"/>
                </a:solidFill>
                <a:latin typeface="Cambria" panose="02040503050406030204" pitchFamily="18" charset="0"/>
              </a:rPr>
              <a:t>significant overpacking in both WIFI and 0.1 M NaCl buffers in comparison to original hybrid method</a:t>
            </a:r>
          </a:p>
          <a:p>
            <a:pPr marL="571500" lvl="0" indent="-571500" algn="l" fontAlgn="auto">
              <a:spcBef>
                <a:spcPts val="0"/>
              </a:spcBef>
              <a:spcAft>
                <a:spcPts val="0"/>
              </a:spcAft>
              <a:buFontTx/>
              <a:buChar char="-"/>
            </a:pPr>
            <a:r>
              <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CHT: Displayed increased </a:t>
            </a:r>
            <a:r>
              <a:rPr kumimoji="0" lang="en-US" sz="3700" b="0"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underpacking</a:t>
            </a:r>
            <a:r>
              <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 in WIFI buffer when compared to the original hybrid method, </a:t>
            </a:r>
            <a:r>
              <a:rPr lang="en-US" sz="3700" b="0" dirty="0">
                <a:solidFill>
                  <a:prstClr val="black"/>
                </a:solidFill>
                <a:latin typeface="Cambria" panose="02040503050406030204" pitchFamily="18" charset="0"/>
              </a:rPr>
              <a:t>d</a:t>
            </a:r>
            <a:r>
              <a:rPr kumimoji="0" lang="en-US" sz="3700" b="0"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isplayed</a:t>
            </a:r>
            <a:r>
              <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 decreased levels of overpacking in </a:t>
            </a:r>
            <a:r>
              <a:rPr lang="en-US" sz="3700" b="0" dirty="0">
                <a:solidFill>
                  <a:prstClr val="black"/>
                </a:solidFill>
                <a:latin typeface="Cambria" panose="02040503050406030204" pitchFamily="18" charset="0"/>
              </a:rPr>
              <a:t>0.1 M NaCl buffer when compared to the original hybrid method</a:t>
            </a:r>
            <a:endPar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p:txBody>
      </p:sp>
      <p:sp>
        <p:nvSpPr>
          <p:cNvPr id="30" name="Subtitle 2"/>
          <p:cNvSpPr txBox="1">
            <a:spLocks/>
          </p:cNvSpPr>
          <p:nvPr/>
        </p:nvSpPr>
        <p:spPr>
          <a:xfrm>
            <a:off x="12353762" y="13777878"/>
            <a:ext cx="19602112" cy="943096"/>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marR="0" lvl="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a:pPr>
            <a:r>
              <a:rPr kumimoji="0" lang="en-US" sz="5100" b="0" i="0" u="none" strike="noStrike" kern="1200" cap="none" spc="0" normalizeH="0" baseline="0" noProof="0" dirty="0">
                <a:ln>
                  <a:noFill/>
                </a:ln>
                <a:solidFill>
                  <a:prstClr val="white"/>
                </a:solidFill>
                <a:effectLst/>
                <a:uLnTx/>
                <a:uFillTx/>
                <a:latin typeface="Cambria" panose="02040503050406030204" pitchFamily="18" charset="0"/>
                <a:ea typeface="+mn-ea"/>
                <a:cs typeface="+mn-cs"/>
              </a:rPr>
              <a:t>Updated Methods</a:t>
            </a:r>
          </a:p>
        </p:txBody>
      </p:sp>
      <p:sp>
        <p:nvSpPr>
          <p:cNvPr id="32" name="Subtitle 2"/>
          <p:cNvSpPr txBox="1">
            <a:spLocks/>
          </p:cNvSpPr>
          <p:nvPr/>
        </p:nvSpPr>
        <p:spPr>
          <a:xfrm>
            <a:off x="12287297" y="22651321"/>
            <a:ext cx="19641782" cy="891885"/>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marR="0" lvl="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a:pPr>
            <a:r>
              <a:rPr kumimoji="0" lang="en-US" sz="5100" b="0" i="0" u="none" strike="noStrike" kern="1200" cap="none" spc="0" normalizeH="0" baseline="0" noProof="0" dirty="0">
                <a:ln>
                  <a:noFill/>
                </a:ln>
                <a:solidFill>
                  <a:prstClr val="white"/>
                </a:solidFill>
                <a:effectLst/>
                <a:uLnTx/>
                <a:uFillTx/>
                <a:latin typeface="Cambria" panose="02040503050406030204" pitchFamily="18" charset="0"/>
                <a:ea typeface="+mn-ea"/>
                <a:cs typeface="+mn-cs"/>
              </a:rPr>
              <a:t>Results</a:t>
            </a:r>
          </a:p>
        </p:txBody>
      </p:sp>
      <p:sp>
        <p:nvSpPr>
          <p:cNvPr id="33" name="Subtitle 2"/>
          <p:cNvSpPr txBox="1">
            <a:spLocks/>
          </p:cNvSpPr>
          <p:nvPr/>
        </p:nvSpPr>
        <p:spPr>
          <a:xfrm>
            <a:off x="12314092" y="23885144"/>
            <a:ext cx="19641782" cy="8248048"/>
          </a:xfrm>
          <a:prstGeom prst="rect">
            <a:avLst/>
          </a:prstGeom>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marR="0" lvl="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a:pPr>
            <a:endPar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p:txBody>
      </p:sp>
      <p:cxnSp>
        <p:nvCxnSpPr>
          <p:cNvPr id="50" name="Straight Connector 49"/>
          <p:cNvCxnSpPr>
            <a:cxnSpLocks/>
          </p:cNvCxnSpPr>
          <p:nvPr/>
        </p:nvCxnSpPr>
        <p:spPr>
          <a:xfrm>
            <a:off x="21780692" y="6704871"/>
            <a:ext cx="0" cy="6197945"/>
          </a:xfrm>
          <a:prstGeom prst="line">
            <a:avLst/>
          </a:prstGeom>
          <a:ln>
            <a:solidFill>
              <a:schemeClr val="bg1">
                <a:lumMod val="75000"/>
              </a:schemeClr>
            </a:solidFill>
            <a:prstDash val="solid"/>
          </a:ln>
        </p:spPr>
        <p:style>
          <a:lnRef idx="2">
            <a:schemeClr val="dk1"/>
          </a:lnRef>
          <a:fillRef idx="0">
            <a:schemeClr val="dk1"/>
          </a:fillRef>
          <a:effectRef idx="1">
            <a:schemeClr val="dk1"/>
          </a:effectRef>
          <a:fontRef idx="minor">
            <a:schemeClr val="tx1"/>
          </a:fontRef>
        </p:style>
      </p:cxnSp>
      <p:cxnSp>
        <p:nvCxnSpPr>
          <p:cNvPr id="75" name="Straight Connector 74"/>
          <p:cNvCxnSpPr/>
          <p:nvPr/>
        </p:nvCxnSpPr>
        <p:spPr>
          <a:xfrm>
            <a:off x="21946330" y="24594277"/>
            <a:ext cx="0" cy="6616265"/>
          </a:xfrm>
          <a:prstGeom prst="line">
            <a:avLst/>
          </a:prstGeom>
          <a:ln>
            <a:solidFill>
              <a:schemeClr val="bg1">
                <a:lumMod val="75000"/>
              </a:schemeClr>
            </a:solidFill>
            <a:prstDash val="solid"/>
          </a:ln>
        </p:spPr>
        <p:style>
          <a:lnRef idx="2">
            <a:schemeClr val="dk1"/>
          </a:lnRef>
          <a:fillRef idx="0">
            <a:schemeClr val="dk1"/>
          </a:fillRef>
          <a:effectRef idx="1">
            <a:schemeClr val="dk1"/>
          </a:effectRef>
          <a:fontRef idx="minor">
            <a:schemeClr val="tx1"/>
          </a:fontRef>
        </p:style>
      </p:cxnSp>
      <p:sp>
        <p:nvSpPr>
          <p:cNvPr id="31" name="Subtitle 2"/>
          <p:cNvSpPr txBox="1">
            <a:spLocks/>
          </p:cNvSpPr>
          <p:nvPr/>
        </p:nvSpPr>
        <p:spPr>
          <a:xfrm>
            <a:off x="12353762" y="14937627"/>
            <a:ext cx="19621524" cy="7264542"/>
          </a:xfrm>
          <a:prstGeom prst="rect">
            <a:avLst/>
          </a:prstGeom>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marR="0" lvl="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a:pPr>
            <a:endPar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p:txBody>
      </p:sp>
      <p:pic>
        <p:nvPicPr>
          <p:cNvPr id="161" name="Picture 16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56639" y="1168998"/>
            <a:ext cx="2298576" cy="3042233"/>
          </a:xfrm>
          <a:prstGeom prst="rect">
            <a:avLst/>
          </a:prstGeom>
        </p:spPr>
      </p:pic>
      <p:sp>
        <p:nvSpPr>
          <p:cNvPr id="85" name="Subtitle 2"/>
          <p:cNvSpPr txBox="1">
            <a:spLocks/>
          </p:cNvSpPr>
          <p:nvPr/>
        </p:nvSpPr>
        <p:spPr>
          <a:xfrm>
            <a:off x="32492929" y="28337485"/>
            <a:ext cx="10914743" cy="3795705"/>
          </a:xfrm>
          <a:prstGeom prst="rect">
            <a:avLst/>
          </a:prstGeom>
          <a:noFill/>
          <a:ln>
            <a:solidFill>
              <a:srgbClr val="0020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fontAlgn="auto">
              <a:spcBef>
                <a:spcPts val="0"/>
              </a:spcBef>
              <a:spcAft>
                <a:spcPts val="0"/>
              </a:spcAft>
            </a:pPr>
            <a:r>
              <a:rPr lang="en-US" sz="3700" b="0" dirty="0">
                <a:solidFill>
                  <a:prstClr val="black"/>
                </a:solidFill>
                <a:latin typeface="Cambria" panose="02040503050406030204" pitchFamily="18" charset="0"/>
              </a:rPr>
              <a:t>Lonza Biologics, 2016, </a:t>
            </a:r>
            <a:r>
              <a:rPr lang="en-US" sz="3700" b="0" i="1" dirty="0">
                <a:solidFill>
                  <a:prstClr val="black"/>
                </a:solidFill>
                <a:latin typeface="Cambria" panose="02040503050406030204" pitchFamily="18" charset="0"/>
              </a:rPr>
              <a:t>Slurry Concentration Measurement by Centrifugation</a:t>
            </a:r>
            <a:r>
              <a:rPr lang="en-US" sz="3700" b="0" dirty="0">
                <a:solidFill>
                  <a:prstClr val="black"/>
                </a:solidFill>
                <a:latin typeface="Cambria" panose="02040503050406030204" pitchFamily="18" charset="0"/>
              </a:rPr>
              <a:t>, Version 1, Lonza Biologics</a:t>
            </a:r>
          </a:p>
          <a:p>
            <a:pPr algn="l" fontAlgn="auto">
              <a:spcBef>
                <a:spcPts val="0"/>
              </a:spcBef>
              <a:spcAft>
                <a:spcPts val="0"/>
              </a:spcAft>
            </a:pPr>
            <a:endParaRPr lang="en-US" sz="3700" b="0" dirty="0">
              <a:solidFill>
                <a:prstClr val="black"/>
              </a:solidFill>
              <a:latin typeface="Cambria" panose="02040503050406030204" pitchFamily="18" charset="0"/>
            </a:endParaRPr>
          </a:p>
          <a:p>
            <a:pPr algn="l" fontAlgn="auto">
              <a:spcBef>
                <a:spcPts val="0"/>
              </a:spcBef>
              <a:spcAft>
                <a:spcPts val="0"/>
              </a:spcAft>
            </a:pPr>
            <a:r>
              <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Lonza Biologics, </a:t>
            </a:r>
            <a:r>
              <a:rPr lang="en-US" sz="3700" b="0" dirty="0">
                <a:solidFill>
                  <a:prstClr val="black"/>
                </a:solidFill>
                <a:latin typeface="Cambria" panose="02040503050406030204" pitchFamily="18" charset="0"/>
              </a:rPr>
              <a:t>2025, </a:t>
            </a:r>
            <a:r>
              <a:rPr kumimoji="0" lang="en-US" sz="3700" b="0" i="1" u="none" strike="noStrike" kern="1200" cap="none" spc="0" normalizeH="0" baseline="0" noProof="0" dirty="0">
                <a:ln>
                  <a:noFill/>
                </a:ln>
                <a:solidFill>
                  <a:prstClr val="black"/>
                </a:solidFill>
                <a:effectLst/>
                <a:uLnTx/>
                <a:uFillTx/>
                <a:latin typeface="Cambria" panose="02040503050406030204" pitchFamily="18" charset="0"/>
                <a:ea typeface="+mn-ea"/>
                <a:cs typeface="+mn-cs"/>
              </a:rPr>
              <a:t>Bioengineering Student Capstone – Resin Slurry Concentration, </a:t>
            </a:r>
            <a:r>
              <a:rPr lang="en-US" sz="3700" b="0" dirty="0">
                <a:solidFill>
                  <a:prstClr val="black"/>
                </a:solidFill>
                <a:latin typeface="Cambria" panose="02040503050406030204" pitchFamily="18" charset="0"/>
              </a:rPr>
              <a:t>Lonza Biologics</a:t>
            </a:r>
          </a:p>
          <a:p>
            <a:pPr marL="0" marR="0" lvl="0" indent="0" algn="l"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algn="l"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algn="l" defTabSz="3840480" rtl="0" eaLnBrk="1" fontAlgn="auto" latinLnBrk="0" hangingPunct="1">
              <a:lnSpc>
                <a:spcPct val="90000"/>
              </a:lnSpc>
              <a:spcBef>
                <a:spcPts val="4200"/>
              </a:spcBef>
              <a:spcAft>
                <a:spcPts val="0"/>
              </a:spcAft>
              <a:buClrTx/>
              <a:buSzTx/>
              <a:buFont typeface="Arial" panose="020B0604020202020204" pitchFamily="34" charset="0"/>
              <a:buNone/>
              <a:tabLst/>
              <a:defRPr/>
            </a:pPr>
            <a:endPar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p:txBody>
      </p:sp>
      <p:sp>
        <p:nvSpPr>
          <p:cNvPr id="93" name="Subtitle 2"/>
          <p:cNvSpPr txBox="1">
            <a:spLocks/>
          </p:cNvSpPr>
          <p:nvPr/>
        </p:nvSpPr>
        <p:spPr>
          <a:xfrm>
            <a:off x="32492929" y="27299916"/>
            <a:ext cx="10914743" cy="690861"/>
          </a:xfrm>
          <a:prstGeom prst="rect">
            <a:avLst/>
          </a:prstGeom>
          <a:solidFill>
            <a:srgbClr val="002060"/>
          </a:solidFill>
          <a:ln>
            <a:solidFill>
              <a:srgbClr val="002060"/>
            </a:solidFill>
          </a:ln>
        </p:spPr>
        <p:txBody>
          <a:bodyPr vert="horz" lIns="106674" tIns="53337" rIns="106674" bIns="53337" rtlCol="0" anchor="ctr">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marR="0" lvl="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a:pPr>
            <a:r>
              <a:rPr kumimoji="0" lang="en-US" sz="4700" b="0" i="0" u="none" strike="noStrike" kern="1200" cap="none" spc="0" normalizeH="0" baseline="0" noProof="0" dirty="0">
                <a:ln>
                  <a:noFill/>
                </a:ln>
                <a:solidFill>
                  <a:prstClr val="white"/>
                </a:solidFill>
                <a:effectLst/>
                <a:uLnTx/>
                <a:uFillTx/>
                <a:latin typeface="Cambria" panose="02040503050406030204" pitchFamily="18" charset="0"/>
                <a:ea typeface="+mn-ea"/>
                <a:cs typeface="+mn-cs"/>
              </a:rPr>
              <a:t>References</a:t>
            </a:r>
          </a:p>
        </p:txBody>
      </p:sp>
      <p:sp>
        <p:nvSpPr>
          <p:cNvPr id="97" name="TextBox 96"/>
          <p:cNvSpPr txBox="1"/>
          <p:nvPr/>
        </p:nvSpPr>
        <p:spPr>
          <a:xfrm>
            <a:off x="23461980" y="6426355"/>
            <a:ext cx="6785811" cy="723269"/>
          </a:xfrm>
          <a:prstGeom prst="rect">
            <a:avLst/>
          </a:prstGeom>
          <a:noFill/>
        </p:spPr>
        <p:txBody>
          <a:bodyPr wrap="square" lIns="106674" tIns="53337" rIns="106674" bIns="53337" rtlCol="0">
            <a:spAutoFit/>
          </a:bodyPr>
          <a:lstStyle/>
          <a:p>
            <a:pPr marL="0" marR="0" lvl="0" indent="0" algn="ctr" defTabSz="4301092"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Hybrid Designs</a:t>
            </a:r>
          </a:p>
        </p:txBody>
      </p:sp>
      <p:sp>
        <p:nvSpPr>
          <p:cNvPr id="99" name="Subtitle 2"/>
          <p:cNvSpPr txBox="1">
            <a:spLocks/>
          </p:cNvSpPr>
          <p:nvPr/>
        </p:nvSpPr>
        <p:spPr>
          <a:xfrm>
            <a:off x="369597" y="14937627"/>
            <a:ext cx="11400616" cy="7264542"/>
          </a:xfrm>
          <a:prstGeom prst="rect">
            <a:avLst/>
          </a:prstGeom>
          <a:ln>
            <a:solidFill>
              <a:srgbClr val="0020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marR="0" lvl="0" indent="0" algn="just"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400027" marR="0" lvl="0" indent="-400027" algn="just" defTabSz="384048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400027" marR="0" lvl="0" indent="-400027" algn="just" defTabSz="384048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algn="just"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algn="just"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algn="just"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400027" marR="0" lvl="0" indent="-400027" algn="just" defTabSz="384048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algn="just"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400027" marR="0" lvl="0" indent="-400027" algn="just" defTabSz="384048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400027" marR="0" lvl="0" indent="-400027" algn="just" defTabSz="384048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400027" marR="0" lvl="0" indent="-400027" algn="just" defTabSz="384048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algn="l"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algn="just"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algn="l"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algn="l"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algn="l"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p:txBody>
      </p:sp>
      <p:sp>
        <p:nvSpPr>
          <p:cNvPr id="108" name="Subtitle 2"/>
          <p:cNvSpPr txBox="1">
            <a:spLocks/>
          </p:cNvSpPr>
          <p:nvPr/>
        </p:nvSpPr>
        <p:spPr>
          <a:xfrm>
            <a:off x="32492929" y="23885144"/>
            <a:ext cx="10914743" cy="3068064"/>
          </a:xfrm>
          <a:prstGeom prst="rect">
            <a:avLst/>
          </a:prstGeom>
          <a:noFill/>
          <a:ln>
            <a:solidFill>
              <a:srgbClr val="002060"/>
            </a:solidFill>
          </a:ln>
        </p:spPr>
        <p:txBody>
          <a:bodyPr vert="horz" lIns="106674" tIns="53337" rIns="106674" bIns="53337" rtlCol="0" anchor="t">
            <a:normAutofit fontScale="92500" lnSpcReduction="2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marR="0" lvl="0" indent="0" algn="l"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4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0" marR="0" lvl="0" indent="0" algn="l" defTabSz="384048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4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We would like to extend our sincere gratitude to John </a:t>
            </a:r>
            <a:r>
              <a:rPr kumimoji="0" lang="en-US" sz="4000" b="0"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Csoros</a:t>
            </a:r>
            <a:r>
              <a:rPr kumimoji="0" lang="en-US" sz="4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and Dave Peterson from Lonza for their invaluable support in making this project possible. We also wish to thank our project advisor, Linqing Li, for his guidance, insight, and continued mentorship throughout this work.</a:t>
            </a:r>
            <a:endPar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p:txBody>
      </p:sp>
      <p:pic>
        <p:nvPicPr>
          <p:cNvPr id="24" name="Picture 23">
            <a:extLst>
              <a:ext uri="{FF2B5EF4-FFF2-40B4-BE49-F238E27FC236}">
                <a16:creationId xmlns:a16="http://schemas.microsoft.com/office/drawing/2014/main" id="{EED29E6B-6D00-A86D-C294-52271D2612AA}"/>
              </a:ext>
            </a:extLst>
          </p:cNvPr>
          <p:cNvPicPr>
            <a:picLocks noChangeAspect="1"/>
          </p:cNvPicPr>
          <p:nvPr/>
        </p:nvPicPr>
        <p:blipFill rotWithShape="1">
          <a:blip r:embed="rId3"/>
          <a:srcRect t="2346"/>
          <a:stretch>
            <a:fillRect/>
          </a:stretch>
        </p:blipFill>
        <p:spPr bwMode="auto">
          <a:xfrm>
            <a:off x="15739078" y="7125590"/>
            <a:ext cx="3225580" cy="5767601"/>
          </a:xfrm>
          <a:prstGeom prst="rect">
            <a:avLst/>
          </a:prstGeom>
          <a:ln>
            <a:noFill/>
          </a:ln>
          <a:extLst>
            <a:ext uri="{53640926-AAD7-44D8-BBD7-CCE9431645EC}">
              <a14:shadowObscured xmlns:a14="http://schemas.microsoft.com/office/drawing/2010/main"/>
            </a:ext>
          </a:extLst>
        </p:spPr>
      </p:pic>
      <p:pic>
        <p:nvPicPr>
          <p:cNvPr id="26" name="Picture 25">
            <a:extLst>
              <a:ext uri="{FF2B5EF4-FFF2-40B4-BE49-F238E27FC236}">
                <a16:creationId xmlns:a16="http://schemas.microsoft.com/office/drawing/2014/main" id="{B6D73637-797A-1943-4CFC-5E111F12CF13}"/>
              </a:ext>
            </a:extLst>
          </p:cNvPr>
          <p:cNvPicPr>
            <a:picLocks noChangeAspect="1"/>
          </p:cNvPicPr>
          <p:nvPr/>
        </p:nvPicPr>
        <p:blipFill>
          <a:blip r:embed="rId4">
            <a:extLst>
              <a:ext uri="{28A0092B-C50C-407E-A947-70E740481C1C}">
                <a14:useLocalDpi xmlns:a14="http://schemas.microsoft.com/office/drawing/2010/main" val="0"/>
              </a:ext>
            </a:extLst>
          </a:blip>
          <a:srcRect t="271" b="653"/>
          <a:stretch>
            <a:fillRect/>
          </a:stretch>
        </p:blipFill>
        <p:spPr>
          <a:xfrm>
            <a:off x="12776726" y="15882124"/>
            <a:ext cx="3659463" cy="6252968"/>
          </a:xfrm>
          <a:prstGeom prst="rect">
            <a:avLst/>
          </a:prstGeom>
        </p:spPr>
      </p:pic>
      <p:pic>
        <p:nvPicPr>
          <p:cNvPr id="25" name="Picture 24">
            <a:extLst>
              <a:ext uri="{FF2B5EF4-FFF2-40B4-BE49-F238E27FC236}">
                <a16:creationId xmlns:a16="http://schemas.microsoft.com/office/drawing/2014/main" id="{5FCFD778-DFC7-6F69-6079-FB0D05D84461}"/>
              </a:ext>
            </a:extLst>
          </p:cNvPr>
          <p:cNvPicPr>
            <a:picLocks noChangeAspect="1"/>
          </p:cNvPicPr>
          <p:nvPr/>
        </p:nvPicPr>
        <p:blipFill rotWithShape="1">
          <a:blip r:embed="rId5"/>
          <a:srcRect l="26705" t="1980" r="9153"/>
          <a:stretch>
            <a:fillRect/>
          </a:stretch>
        </p:blipFill>
        <p:spPr bwMode="auto">
          <a:xfrm>
            <a:off x="19209230" y="7273694"/>
            <a:ext cx="2174245" cy="5629276"/>
          </a:xfrm>
          <a:prstGeom prst="rect">
            <a:avLst/>
          </a:prstGeom>
          <a:ln>
            <a:noFill/>
          </a:ln>
          <a:extLst>
            <a:ext uri="{53640926-AAD7-44D8-BBD7-CCE9431645EC}">
              <a14:shadowObscured xmlns:a14="http://schemas.microsoft.com/office/drawing/2010/main"/>
            </a:ext>
          </a:extLst>
        </p:spPr>
      </p:pic>
      <p:pic>
        <p:nvPicPr>
          <p:cNvPr id="28" name="Picture 27">
            <a:extLst>
              <a:ext uri="{FF2B5EF4-FFF2-40B4-BE49-F238E27FC236}">
                <a16:creationId xmlns:a16="http://schemas.microsoft.com/office/drawing/2014/main" id="{F880AF54-D69B-0877-B8E6-7D193392A779}"/>
              </a:ext>
            </a:extLst>
          </p:cNvPr>
          <p:cNvPicPr>
            <a:picLocks noChangeAspect="1"/>
          </p:cNvPicPr>
          <p:nvPr/>
        </p:nvPicPr>
        <p:blipFill>
          <a:blip r:embed="rId6"/>
          <a:srcRect t="2297" b="5916"/>
          <a:stretch>
            <a:fillRect/>
          </a:stretch>
        </p:blipFill>
        <p:spPr>
          <a:xfrm>
            <a:off x="16506378" y="15619334"/>
            <a:ext cx="15212921" cy="6261995"/>
          </a:xfrm>
          <a:prstGeom prst="rect">
            <a:avLst/>
          </a:prstGeom>
        </p:spPr>
      </p:pic>
      <p:pic>
        <p:nvPicPr>
          <p:cNvPr id="29" name="Picture 28">
            <a:extLst>
              <a:ext uri="{FF2B5EF4-FFF2-40B4-BE49-F238E27FC236}">
                <a16:creationId xmlns:a16="http://schemas.microsoft.com/office/drawing/2014/main" id="{0DD7024C-8EDC-3E4B-890D-F1B61CD5ACD6}"/>
              </a:ext>
            </a:extLst>
          </p:cNvPr>
          <p:cNvPicPr>
            <a:picLocks noChangeAspect="1"/>
          </p:cNvPicPr>
          <p:nvPr/>
        </p:nvPicPr>
        <p:blipFill>
          <a:blip r:embed="rId7"/>
          <a:srcRect l="21353"/>
          <a:stretch>
            <a:fillRect/>
          </a:stretch>
        </p:blipFill>
        <p:spPr>
          <a:xfrm>
            <a:off x="22026495" y="7125684"/>
            <a:ext cx="2808354" cy="5842743"/>
          </a:xfrm>
          <a:prstGeom prst="rect">
            <a:avLst/>
          </a:prstGeom>
        </p:spPr>
      </p:pic>
      <p:pic>
        <p:nvPicPr>
          <p:cNvPr id="34" name="Picture 33">
            <a:extLst>
              <a:ext uri="{FF2B5EF4-FFF2-40B4-BE49-F238E27FC236}">
                <a16:creationId xmlns:a16="http://schemas.microsoft.com/office/drawing/2014/main" id="{B3E54EB8-00D8-A6C8-6BE6-E9819282370D}"/>
              </a:ext>
            </a:extLst>
          </p:cNvPr>
          <p:cNvPicPr>
            <a:picLocks noChangeAspect="1"/>
          </p:cNvPicPr>
          <p:nvPr/>
        </p:nvPicPr>
        <p:blipFill>
          <a:blip r:embed="rId8"/>
          <a:stretch>
            <a:fillRect/>
          </a:stretch>
        </p:blipFill>
        <p:spPr>
          <a:xfrm>
            <a:off x="25227462" y="7382834"/>
            <a:ext cx="2949629" cy="5354423"/>
          </a:xfrm>
          <a:prstGeom prst="rect">
            <a:avLst/>
          </a:prstGeom>
        </p:spPr>
      </p:pic>
      <p:pic>
        <p:nvPicPr>
          <p:cNvPr id="35" name="Picture 34">
            <a:extLst>
              <a:ext uri="{FF2B5EF4-FFF2-40B4-BE49-F238E27FC236}">
                <a16:creationId xmlns:a16="http://schemas.microsoft.com/office/drawing/2014/main" id="{1A2773B4-F032-9EA1-C354-3E09F5865270}"/>
              </a:ext>
            </a:extLst>
          </p:cNvPr>
          <p:cNvPicPr>
            <a:picLocks noChangeAspect="1"/>
          </p:cNvPicPr>
          <p:nvPr/>
        </p:nvPicPr>
        <p:blipFill>
          <a:blip r:embed="rId9"/>
          <a:stretch>
            <a:fillRect/>
          </a:stretch>
        </p:blipFill>
        <p:spPr>
          <a:xfrm>
            <a:off x="28589915" y="7273694"/>
            <a:ext cx="3089741" cy="5463563"/>
          </a:xfrm>
          <a:prstGeom prst="rect">
            <a:avLst/>
          </a:prstGeom>
        </p:spPr>
      </p:pic>
      <p:sp>
        <p:nvSpPr>
          <p:cNvPr id="37" name="Arrow: Right 36">
            <a:extLst>
              <a:ext uri="{FF2B5EF4-FFF2-40B4-BE49-F238E27FC236}">
                <a16:creationId xmlns:a16="http://schemas.microsoft.com/office/drawing/2014/main" id="{022EEB9D-4254-7A80-A997-F1AFB03AC1F1}"/>
              </a:ext>
            </a:extLst>
          </p:cNvPr>
          <p:cNvSpPr/>
          <p:nvPr/>
        </p:nvSpPr>
        <p:spPr>
          <a:xfrm>
            <a:off x="24279711" y="9445409"/>
            <a:ext cx="947751" cy="624840"/>
          </a:xfrm>
          <a:prstGeom prst="rightArrow">
            <a:avLst/>
          </a:prstGeom>
          <a:solidFill>
            <a:schemeClr val="accent5">
              <a:lumMod val="40000"/>
              <a:lumOff val="60000"/>
            </a:schemeClr>
          </a:solidFill>
          <a:ln>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301092" rtl="0" eaLnBrk="1" fontAlgn="auto" latinLnBrk="0" hangingPunct="1">
              <a:lnSpc>
                <a:spcPct val="100000"/>
              </a:lnSpc>
              <a:spcBef>
                <a:spcPts val="0"/>
              </a:spcBef>
              <a:spcAft>
                <a:spcPts val="0"/>
              </a:spcAft>
              <a:buClrTx/>
              <a:buSzTx/>
              <a:buFontTx/>
              <a:buNone/>
              <a:tabLst/>
              <a:defRPr/>
            </a:pPr>
            <a:endParaRPr kumimoji="0" lang="en-US" sz="85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22" name="Picture 21">
            <a:extLst>
              <a:ext uri="{FF2B5EF4-FFF2-40B4-BE49-F238E27FC236}">
                <a16:creationId xmlns:a16="http://schemas.microsoft.com/office/drawing/2014/main" id="{66BD3A76-4FA1-E6B0-A014-DFFD6202BC9C}"/>
              </a:ext>
            </a:extLst>
          </p:cNvPr>
          <p:cNvPicPr>
            <a:picLocks noChangeAspect="1"/>
          </p:cNvPicPr>
          <p:nvPr/>
        </p:nvPicPr>
        <p:blipFill>
          <a:blip r:embed="rId7"/>
          <a:srcRect l="24515" r="7241"/>
          <a:stretch>
            <a:fillRect/>
          </a:stretch>
        </p:blipFill>
        <p:spPr>
          <a:xfrm>
            <a:off x="13092411" y="7070077"/>
            <a:ext cx="2400865" cy="5757537"/>
          </a:xfrm>
          <a:prstGeom prst="rect">
            <a:avLst/>
          </a:prstGeom>
        </p:spPr>
      </p:pic>
      <p:pic>
        <p:nvPicPr>
          <p:cNvPr id="40" name="Picture 39">
            <a:extLst>
              <a:ext uri="{FF2B5EF4-FFF2-40B4-BE49-F238E27FC236}">
                <a16:creationId xmlns:a16="http://schemas.microsoft.com/office/drawing/2014/main" id="{0B48FA2C-7340-24C9-13FF-60440738AD6B}"/>
              </a:ext>
            </a:extLst>
          </p:cNvPr>
          <p:cNvPicPr>
            <a:picLocks noChangeAspect="1"/>
          </p:cNvPicPr>
          <p:nvPr/>
        </p:nvPicPr>
        <p:blipFill>
          <a:blip r:embed="rId10"/>
          <a:srcRect l="4580" r="3949"/>
          <a:stretch>
            <a:fillRect/>
          </a:stretch>
        </p:blipFill>
        <p:spPr>
          <a:xfrm>
            <a:off x="620754" y="15555865"/>
            <a:ext cx="3685626" cy="2871483"/>
          </a:xfrm>
          <a:prstGeom prst="rect">
            <a:avLst/>
          </a:prstGeom>
          <a:ln w="28575">
            <a:noFill/>
          </a:ln>
        </p:spPr>
      </p:pic>
      <p:pic>
        <p:nvPicPr>
          <p:cNvPr id="41" name="Picture 40">
            <a:extLst>
              <a:ext uri="{FF2B5EF4-FFF2-40B4-BE49-F238E27FC236}">
                <a16:creationId xmlns:a16="http://schemas.microsoft.com/office/drawing/2014/main" id="{8CF0BA13-D14D-02E5-DD6D-C54B1B967B84}"/>
              </a:ext>
            </a:extLst>
          </p:cNvPr>
          <p:cNvPicPr>
            <a:picLocks noChangeAspect="1"/>
          </p:cNvPicPr>
          <p:nvPr/>
        </p:nvPicPr>
        <p:blipFill>
          <a:blip r:embed="rId11"/>
          <a:srcRect r="1718"/>
          <a:stretch>
            <a:fillRect/>
          </a:stretch>
        </p:blipFill>
        <p:spPr>
          <a:xfrm>
            <a:off x="4555850" y="15698972"/>
            <a:ext cx="7059512" cy="3084843"/>
          </a:xfrm>
          <a:prstGeom prst="rect">
            <a:avLst/>
          </a:prstGeom>
          <a:ln w="28575">
            <a:noFill/>
          </a:ln>
        </p:spPr>
      </p:pic>
      <p:pic>
        <p:nvPicPr>
          <p:cNvPr id="42" name="Picture 41">
            <a:extLst>
              <a:ext uri="{FF2B5EF4-FFF2-40B4-BE49-F238E27FC236}">
                <a16:creationId xmlns:a16="http://schemas.microsoft.com/office/drawing/2014/main" id="{58B8E036-0CBC-FAAD-C063-79EE5F177E35}"/>
              </a:ext>
            </a:extLst>
          </p:cNvPr>
          <p:cNvPicPr>
            <a:picLocks noChangeAspect="1"/>
          </p:cNvPicPr>
          <p:nvPr/>
        </p:nvPicPr>
        <p:blipFill>
          <a:blip r:embed="rId12"/>
          <a:srcRect l="4857" r="-697" b="-103"/>
          <a:stretch>
            <a:fillRect/>
          </a:stretch>
        </p:blipFill>
        <p:spPr>
          <a:xfrm>
            <a:off x="438186" y="19072381"/>
            <a:ext cx="4741111" cy="2930620"/>
          </a:xfrm>
          <a:prstGeom prst="rect">
            <a:avLst/>
          </a:prstGeom>
          <a:ln w="28575">
            <a:noFill/>
          </a:ln>
        </p:spPr>
      </p:pic>
      <p:pic>
        <p:nvPicPr>
          <p:cNvPr id="43" name="Picture 42">
            <a:extLst>
              <a:ext uri="{FF2B5EF4-FFF2-40B4-BE49-F238E27FC236}">
                <a16:creationId xmlns:a16="http://schemas.microsoft.com/office/drawing/2014/main" id="{0FE0C442-A724-9D79-C694-BE5A33F98D97}"/>
              </a:ext>
            </a:extLst>
          </p:cNvPr>
          <p:cNvPicPr>
            <a:picLocks noChangeAspect="1"/>
          </p:cNvPicPr>
          <p:nvPr/>
        </p:nvPicPr>
        <p:blipFill>
          <a:blip r:embed="rId13"/>
          <a:srcRect b="5774"/>
          <a:stretch>
            <a:fillRect/>
          </a:stretch>
        </p:blipFill>
        <p:spPr>
          <a:xfrm>
            <a:off x="5871525" y="19085310"/>
            <a:ext cx="5103357" cy="2959181"/>
          </a:xfrm>
          <a:prstGeom prst="rect">
            <a:avLst/>
          </a:prstGeom>
          <a:ln w="28575">
            <a:noFill/>
          </a:ln>
        </p:spPr>
      </p:pic>
      <p:pic>
        <p:nvPicPr>
          <p:cNvPr id="44" name="Picture 43">
            <a:extLst>
              <a:ext uri="{FF2B5EF4-FFF2-40B4-BE49-F238E27FC236}">
                <a16:creationId xmlns:a16="http://schemas.microsoft.com/office/drawing/2014/main" id="{6960C169-CCCE-C7ED-7229-CD096CD1179E}"/>
              </a:ext>
            </a:extLst>
          </p:cNvPr>
          <p:cNvPicPr>
            <a:picLocks noChangeAspect="1"/>
          </p:cNvPicPr>
          <p:nvPr/>
        </p:nvPicPr>
        <p:blipFill>
          <a:blip r:embed="rId14"/>
          <a:stretch>
            <a:fillRect/>
          </a:stretch>
        </p:blipFill>
        <p:spPr>
          <a:xfrm>
            <a:off x="35813620" y="1363708"/>
            <a:ext cx="6858000" cy="2119588"/>
          </a:xfrm>
          <a:prstGeom prst="rect">
            <a:avLst/>
          </a:prstGeom>
        </p:spPr>
      </p:pic>
      <p:cxnSp>
        <p:nvCxnSpPr>
          <p:cNvPr id="159" name="Straight Connector 158"/>
          <p:cNvCxnSpPr>
            <a:cxnSpLocks/>
          </p:cNvCxnSpPr>
          <p:nvPr/>
        </p:nvCxnSpPr>
        <p:spPr>
          <a:xfrm>
            <a:off x="16686462" y="15454175"/>
            <a:ext cx="0" cy="6515439"/>
          </a:xfrm>
          <a:prstGeom prst="line">
            <a:avLst/>
          </a:prstGeom>
          <a:ln>
            <a:solidFill>
              <a:schemeClr val="bg1">
                <a:lumMod val="75000"/>
              </a:schemeClr>
            </a:solidFill>
            <a:prstDash val="solid"/>
          </a:ln>
        </p:spPr>
        <p:style>
          <a:lnRef idx="2">
            <a:schemeClr val="dk1"/>
          </a:lnRef>
          <a:fillRef idx="0">
            <a:schemeClr val="dk1"/>
          </a:fillRef>
          <a:effectRef idx="1">
            <a:schemeClr val="dk1"/>
          </a:effectRef>
          <a:fontRef idx="minor">
            <a:schemeClr val="tx1"/>
          </a:fontRef>
        </p:style>
      </p:cxnSp>
      <p:sp>
        <p:nvSpPr>
          <p:cNvPr id="49" name="TextBox 48">
            <a:extLst>
              <a:ext uri="{FF2B5EF4-FFF2-40B4-BE49-F238E27FC236}">
                <a16:creationId xmlns:a16="http://schemas.microsoft.com/office/drawing/2014/main" id="{C73927A8-ADA5-E42C-6D41-0C72185284E8}"/>
              </a:ext>
            </a:extLst>
          </p:cNvPr>
          <p:cNvSpPr txBox="1"/>
          <p:nvPr/>
        </p:nvSpPr>
        <p:spPr>
          <a:xfrm>
            <a:off x="13437005" y="6385790"/>
            <a:ext cx="6785811" cy="723269"/>
          </a:xfrm>
          <a:prstGeom prst="rect">
            <a:avLst/>
          </a:prstGeom>
          <a:noFill/>
        </p:spPr>
        <p:txBody>
          <a:bodyPr wrap="square" lIns="106674" tIns="53337" rIns="106674" bIns="53337" rtlCol="0">
            <a:spAutoFit/>
          </a:bodyPr>
          <a:lstStyle/>
          <a:p>
            <a:pPr marL="0" marR="0" lvl="0" indent="0" algn="ctr" defTabSz="4301092"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PD10 Designs</a:t>
            </a:r>
          </a:p>
        </p:txBody>
      </p:sp>
      <p:sp>
        <p:nvSpPr>
          <p:cNvPr id="51" name="Subtitle 2">
            <a:extLst>
              <a:ext uri="{FF2B5EF4-FFF2-40B4-BE49-F238E27FC236}">
                <a16:creationId xmlns:a16="http://schemas.microsoft.com/office/drawing/2014/main" id="{81744BCB-714F-547B-F9D4-8CB06955012D}"/>
              </a:ext>
            </a:extLst>
          </p:cNvPr>
          <p:cNvSpPr txBox="1">
            <a:spLocks/>
          </p:cNvSpPr>
          <p:nvPr/>
        </p:nvSpPr>
        <p:spPr>
          <a:xfrm>
            <a:off x="369597" y="22644179"/>
            <a:ext cx="11400616"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marR="0" lvl="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a:pPr>
            <a:r>
              <a:rPr kumimoji="0" lang="en-US" sz="5800" b="0" i="0" u="none" strike="noStrike" kern="1200" cap="none" spc="0" normalizeH="0" baseline="0" noProof="0" dirty="0">
                <a:ln>
                  <a:noFill/>
                </a:ln>
                <a:solidFill>
                  <a:prstClr val="white"/>
                </a:solidFill>
                <a:effectLst/>
                <a:uLnTx/>
                <a:uFillTx/>
                <a:latin typeface="Cambria" panose="02040503050406030204" pitchFamily="18" charset="0"/>
                <a:ea typeface="+mn-ea"/>
                <a:cs typeface="+mn-cs"/>
              </a:rPr>
              <a:t>Preliminary Data</a:t>
            </a:r>
          </a:p>
        </p:txBody>
      </p:sp>
      <p:sp>
        <p:nvSpPr>
          <p:cNvPr id="52" name="Subtitle 2">
            <a:extLst>
              <a:ext uri="{FF2B5EF4-FFF2-40B4-BE49-F238E27FC236}">
                <a16:creationId xmlns:a16="http://schemas.microsoft.com/office/drawing/2014/main" id="{67FBF679-C5E4-6BFA-3F7B-52369149E3F1}"/>
              </a:ext>
            </a:extLst>
          </p:cNvPr>
          <p:cNvSpPr txBox="1">
            <a:spLocks/>
          </p:cNvSpPr>
          <p:nvPr/>
        </p:nvSpPr>
        <p:spPr>
          <a:xfrm>
            <a:off x="403111" y="23885144"/>
            <a:ext cx="11400616" cy="8248047"/>
          </a:xfrm>
          <a:prstGeom prst="rect">
            <a:avLst/>
          </a:prstGeom>
          <a:ln>
            <a:solidFill>
              <a:srgbClr val="0020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marR="0" lvl="0" indent="0" algn="just"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400027" marR="0" lvl="0" indent="-400027" algn="just" defTabSz="384048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400027" marR="0" lvl="0" indent="-400027" algn="just" defTabSz="384048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algn="just"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algn="just"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algn="just"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400027" marR="0" lvl="0" indent="-400027" algn="just" defTabSz="384048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algn="just"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400027" marR="0" lvl="0" indent="-400027" algn="just" defTabSz="384048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400027" marR="0" lvl="0" indent="-400027" algn="just" defTabSz="384048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400027" marR="0" lvl="0" indent="-400027" algn="just" defTabSz="384048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algn="l"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algn="just"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algn="l"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algn="l"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L="0" marR="0" lvl="0" indent="0" algn="l" defTabSz="384048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29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p:txBody>
      </p:sp>
      <p:sp>
        <p:nvSpPr>
          <p:cNvPr id="3" name="TextBox 2">
            <a:extLst>
              <a:ext uri="{FF2B5EF4-FFF2-40B4-BE49-F238E27FC236}">
                <a16:creationId xmlns:a16="http://schemas.microsoft.com/office/drawing/2014/main" id="{FEF923E6-DF9A-A1B9-582D-BC117DA5054C}"/>
              </a:ext>
            </a:extLst>
          </p:cNvPr>
          <p:cNvSpPr txBox="1"/>
          <p:nvPr/>
        </p:nvSpPr>
        <p:spPr>
          <a:xfrm>
            <a:off x="603809" y="15059207"/>
            <a:ext cx="3923917" cy="723269"/>
          </a:xfrm>
          <a:prstGeom prst="rect">
            <a:avLst/>
          </a:prstGeom>
          <a:noFill/>
        </p:spPr>
        <p:txBody>
          <a:bodyPr wrap="square" lIns="106674" tIns="53337" rIns="106674" bIns="53337" rtlCol="0">
            <a:spAutoFit/>
          </a:bodyPr>
          <a:lstStyle/>
          <a:p>
            <a:pPr marL="0" marR="0" lvl="0" indent="0" algn="ctr" defTabSz="4301092"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24hr Settling</a:t>
            </a:r>
          </a:p>
        </p:txBody>
      </p:sp>
      <p:sp>
        <p:nvSpPr>
          <p:cNvPr id="5" name="TextBox 4">
            <a:extLst>
              <a:ext uri="{FF2B5EF4-FFF2-40B4-BE49-F238E27FC236}">
                <a16:creationId xmlns:a16="http://schemas.microsoft.com/office/drawing/2014/main" id="{1DD303CF-DC04-B762-838D-78A566832761}"/>
              </a:ext>
            </a:extLst>
          </p:cNvPr>
          <p:cNvSpPr txBox="1"/>
          <p:nvPr/>
        </p:nvSpPr>
        <p:spPr>
          <a:xfrm>
            <a:off x="4517258" y="15051986"/>
            <a:ext cx="7105568" cy="723269"/>
          </a:xfrm>
          <a:prstGeom prst="rect">
            <a:avLst/>
          </a:prstGeom>
          <a:noFill/>
        </p:spPr>
        <p:txBody>
          <a:bodyPr wrap="square" lIns="106674" tIns="53337" rIns="106674" bIns="53337" rtlCol="0">
            <a:spAutoFit/>
          </a:bodyPr>
          <a:lstStyle/>
          <a:p>
            <a:pPr marL="0" marR="0" lvl="0" indent="0" algn="ctr" defTabSz="4301092"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Centrifuge &amp; Gravity Settling</a:t>
            </a:r>
          </a:p>
        </p:txBody>
      </p:sp>
      <p:sp>
        <p:nvSpPr>
          <p:cNvPr id="8" name="TextBox 7">
            <a:extLst>
              <a:ext uri="{FF2B5EF4-FFF2-40B4-BE49-F238E27FC236}">
                <a16:creationId xmlns:a16="http://schemas.microsoft.com/office/drawing/2014/main" id="{A800E733-8992-02DD-76DB-6C81D5EE3F1B}"/>
              </a:ext>
            </a:extLst>
          </p:cNvPr>
          <p:cNvSpPr txBox="1"/>
          <p:nvPr/>
        </p:nvSpPr>
        <p:spPr>
          <a:xfrm>
            <a:off x="12558154" y="15046598"/>
            <a:ext cx="3923917" cy="723269"/>
          </a:xfrm>
          <a:prstGeom prst="rect">
            <a:avLst/>
          </a:prstGeom>
          <a:noFill/>
        </p:spPr>
        <p:txBody>
          <a:bodyPr wrap="square" lIns="106674" tIns="53337" rIns="106674" bIns="53337" rtlCol="0">
            <a:spAutoFit/>
          </a:bodyPr>
          <a:lstStyle/>
          <a:p>
            <a:pPr marL="0" marR="0" lvl="0" indent="0" algn="ctr" defTabSz="4301092"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PD10</a:t>
            </a:r>
          </a:p>
        </p:txBody>
      </p:sp>
      <p:sp>
        <p:nvSpPr>
          <p:cNvPr id="14" name="TextBox 13">
            <a:extLst>
              <a:ext uri="{FF2B5EF4-FFF2-40B4-BE49-F238E27FC236}">
                <a16:creationId xmlns:a16="http://schemas.microsoft.com/office/drawing/2014/main" id="{62828204-1325-A8DE-77E4-B31531EC1FE7}"/>
              </a:ext>
            </a:extLst>
          </p:cNvPr>
          <p:cNvSpPr txBox="1"/>
          <p:nvPr/>
        </p:nvSpPr>
        <p:spPr>
          <a:xfrm>
            <a:off x="732635" y="18673940"/>
            <a:ext cx="3923917" cy="723269"/>
          </a:xfrm>
          <a:prstGeom prst="rect">
            <a:avLst/>
          </a:prstGeom>
          <a:noFill/>
        </p:spPr>
        <p:txBody>
          <a:bodyPr wrap="square" lIns="106674" tIns="53337" rIns="106674" bIns="53337" rtlCol="0">
            <a:spAutoFit/>
          </a:bodyPr>
          <a:lstStyle/>
          <a:p>
            <a:pPr marL="0" marR="0" lvl="0" indent="0" algn="ctr" defTabSz="4301092"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PD10</a:t>
            </a:r>
          </a:p>
        </p:txBody>
      </p:sp>
      <p:cxnSp>
        <p:nvCxnSpPr>
          <p:cNvPr id="20" name="Straight Connector 19">
            <a:extLst>
              <a:ext uri="{FF2B5EF4-FFF2-40B4-BE49-F238E27FC236}">
                <a16:creationId xmlns:a16="http://schemas.microsoft.com/office/drawing/2014/main" id="{265E7188-F125-FCA2-7459-A78F0D7EEDF5}"/>
              </a:ext>
            </a:extLst>
          </p:cNvPr>
          <p:cNvCxnSpPr>
            <a:cxnSpLocks/>
          </p:cNvCxnSpPr>
          <p:nvPr/>
        </p:nvCxnSpPr>
        <p:spPr>
          <a:xfrm>
            <a:off x="4517258" y="15298510"/>
            <a:ext cx="0" cy="3204008"/>
          </a:xfrm>
          <a:prstGeom prst="line">
            <a:avLst/>
          </a:prstGeom>
          <a:ln>
            <a:solidFill>
              <a:schemeClr val="bg1">
                <a:lumMod val="75000"/>
              </a:schemeClr>
            </a:solidFill>
            <a:prstDash val="solid"/>
          </a:ln>
        </p:spPr>
        <p:style>
          <a:lnRef idx="2">
            <a:schemeClr val="dk1"/>
          </a:lnRef>
          <a:fillRef idx="0">
            <a:schemeClr val="dk1"/>
          </a:fillRef>
          <a:effectRef idx="1">
            <a:schemeClr val="dk1"/>
          </a:effectRef>
          <a:fontRef idx="minor">
            <a:schemeClr val="tx1"/>
          </a:fontRef>
        </p:style>
      </p:cxnSp>
      <p:cxnSp>
        <p:nvCxnSpPr>
          <p:cNvPr id="27" name="Straight Connector 26">
            <a:extLst>
              <a:ext uri="{FF2B5EF4-FFF2-40B4-BE49-F238E27FC236}">
                <a16:creationId xmlns:a16="http://schemas.microsoft.com/office/drawing/2014/main" id="{841931B5-5DB0-F235-5E80-B848D2F1C990}"/>
              </a:ext>
            </a:extLst>
          </p:cNvPr>
          <p:cNvCxnSpPr>
            <a:cxnSpLocks/>
          </p:cNvCxnSpPr>
          <p:nvPr/>
        </p:nvCxnSpPr>
        <p:spPr>
          <a:xfrm>
            <a:off x="5387288" y="18894673"/>
            <a:ext cx="0" cy="2986656"/>
          </a:xfrm>
          <a:prstGeom prst="line">
            <a:avLst/>
          </a:prstGeom>
          <a:ln>
            <a:solidFill>
              <a:schemeClr val="bg1">
                <a:lumMod val="75000"/>
              </a:schemeClr>
            </a:solidFill>
            <a:prstDash val="solid"/>
          </a:ln>
        </p:spPr>
        <p:style>
          <a:lnRef idx="2">
            <a:schemeClr val="dk1"/>
          </a:lnRef>
          <a:fillRef idx="0">
            <a:schemeClr val="dk1"/>
          </a:fillRef>
          <a:effectRef idx="1">
            <a:schemeClr val="dk1"/>
          </a:effectRef>
          <a:fontRef idx="minor">
            <a:schemeClr val="tx1"/>
          </a:fontRef>
        </p:style>
      </p:cxnSp>
      <p:sp>
        <p:nvSpPr>
          <p:cNvPr id="38" name="TextBox 37">
            <a:extLst>
              <a:ext uri="{FF2B5EF4-FFF2-40B4-BE49-F238E27FC236}">
                <a16:creationId xmlns:a16="http://schemas.microsoft.com/office/drawing/2014/main" id="{932A6C3E-418E-6866-BC72-ECBAB6111AE6}"/>
              </a:ext>
            </a:extLst>
          </p:cNvPr>
          <p:cNvSpPr txBox="1"/>
          <p:nvPr/>
        </p:nvSpPr>
        <p:spPr>
          <a:xfrm>
            <a:off x="6342750" y="18502556"/>
            <a:ext cx="3923917" cy="723269"/>
          </a:xfrm>
          <a:prstGeom prst="rect">
            <a:avLst/>
          </a:prstGeom>
          <a:noFill/>
        </p:spPr>
        <p:txBody>
          <a:bodyPr wrap="square" lIns="106674" tIns="53337" rIns="106674" bIns="53337" rtlCol="0">
            <a:spAutoFit/>
          </a:bodyPr>
          <a:lstStyle/>
          <a:p>
            <a:pPr marL="0" marR="0" lvl="0" indent="0" algn="ctr" defTabSz="4301092"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Hybrid</a:t>
            </a:r>
          </a:p>
        </p:txBody>
      </p:sp>
      <p:sp>
        <p:nvSpPr>
          <p:cNvPr id="39" name="TextBox 38">
            <a:extLst>
              <a:ext uri="{FF2B5EF4-FFF2-40B4-BE49-F238E27FC236}">
                <a16:creationId xmlns:a16="http://schemas.microsoft.com/office/drawing/2014/main" id="{5CD9BE4C-C756-6B1B-4498-7BC427996D27}"/>
              </a:ext>
            </a:extLst>
          </p:cNvPr>
          <p:cNvSpPr txBox="1"/>
          <p:nvPr/>
        </p:nvSpPr>
        <p:spPr>
          <a:xfrm>
            <a:off x="22240922" y="15041046"/>
            <a:ext cx="3923917" cy="723269"/>
          </a:xfrm>
          <a:prstGeom prst="rect">
            <a:avLst/>
          </a:prstGeom>
          <a:noFill/>
        </p:spPr>
        <p:txBody>
          <a:bodyPr wrap="square" lIns="106674" tIns="53337" rIns="106674" bIns="53337" rtlCol="0">
            <a:spAutoFit/>
          </a:bodyPr>
          <a:lstStyle/>
          <a:p>
            <a:pPr marL="0" marR="0" lvl="0" indent="0" algn="ctr" defTabSz="4301092"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Hybrid</a:t>
            </a:r>
          </a:p>
        </p:txBody>
      </p:sp>
      <p:graphicFrame>
        <p:nvGraphicFramePr>
          <p:cNvPr id="47" name="Chart 46">
            <a:extLst>
              <a:ext uri="{FF2B5EF4-FFF2-40B4-BE49-F238E27FC236}">
                <a16:creationId xmlns:a16="http://schemas.microsoft.com/office/drawing/2014/main" id="{858E32BC-BEC3-4059-A9BA-2EFD8FE1318E}"/>
              </a:ext>
            </a:extLst>
          </p:cNvPr>
          <p:cNvGraphicFramePr>
            <a:graphicFrameLocks/>
          </p:cNvGraphicFramePr>
          <p:nvPr>
            <p:extLst>
              <p:ext uri="{D42A27DB-BD31-4B8C-83A1-F6EECF244321}">
                <p14:modId xmlns:p14="http://schemas.microsoft.com/office/powerpoint/2010/main" val="3795062888"/>
              </p:ext>
            </p:extLst>
          </p:nvPr>
        </p:nvGraphicFramePr>
        <p:xfrm>
          <a:off x="620754" y="23999347"/>
          <a:ext cx="10865657" cy="4046807"/>
        </p:xfrm>
        <a:graphic>
          <a:graphicData uri="http://schemas.openxmlformats.org/drawingml/2006/chart">
            <c:chart xmlns:c="http://schemas.openxmlformats.org/drawingml/2006/chart" xmlns:r="http://schemas.openxmlformats.org/officeDocument/2006/relationships" r:id="rId15"/>
          </a:graphicData>
        </a:graphic>
      </p:graphicFrame>
      <p:graphicFrame>
        <p:nvGraphicFramePr>
          <p:cNvPr id="53" name="Chart 52">
            <a:extLst>
              <a:ext uri="{FF2B5EF4-FFF2-40B4-BE49-F238E27FC236}">
                <a16:creationId xmlns:a16="http://schemas.microsoft.com/office/drawing/2014/main" id="{B2C15D87-1C21-4F61-AB2C-391A8C8D8A94}"/>
              </a:ext>
            </a:extLst>
          </p:cNvPr>
          <p:cNvGraphicFramePr>
            <a:graphicFrameLocks/>
          </p:cNvGraphicFramePr>
          <p:nvPr>
            <p:extLst>
              <p:ext uri="{D42A27DB-BD31-4B8C-83A1-F6EECF244321}">
                <p14:modId xmlns:p14="http://schemas.microsoft.com/office/powerpoint/2010/main" val="1046592239"/>
              </p:ext>
            </p:extLst>
          </p:nvPr>
        </p:nvGraphicFramePr>
        <p:xfrm>
          <a:off x="620753" y="28085114"/>
          <a:ext cx="10865657" cy="3796966"/>
        </p:xfrm>
        <a:graphic>
          <a:graphicData uri="http://schemas.openxmlformats.org/drawingml/2006/chart">
            <c:chart xmlns:c="http://schemas.openxmlformats.org/drawingml/2006/chart" xmlns:r="http://schemas.openxmlformats.org/officeDocument/2006/relationships" r:id="rId16"/>
          </a:graphicData>
        </a:graphic>
      </p:graphicFrame>
      <p:graphicFrame>
        <p:nvGraphicFramePr>
          <p:cNvPr id="55" name="Chart 54">
            <a:extLst>
              <a:ext uri="{FF2B5EF4-FFF2-40B4-BE49-F238E27FC236}">
                <a16:creationId xmlns:a16="http://schemas.microsoft.com/office/drawing/2014/main" id="{58377DD7-5AA2-34B3-623D-CD82C9028759}"/>
              </a:ext>
            </a:extLst>
          </p:cNvPr>
          <p:cNvGraphicFramePr>
            <a:graphicFrameLocks/>
          </p:cNvGraphicFramePr>
          <p:nvPr>
            <p:extLst>
              <p:ext uri="{D42A27DB-BD31-4B8C-83A1-F6EECF244321}">
                <p14:modId xmlns:p14="http://schemas.microsoft.com/office/powerpoint/2010/main" val="4240557997"/>
              </p:ext>
            </p:extLst>
          </p:nvPr>
        </p:nvGraphicFramePr>
        <p:xfrm>
          <a:off x="12558155" y="24292560"/>
          <a:ext cx="9222537" cy="7589520"/>
        </p:xfrm>
        <a:graphic>
          <a:graphicData uri="http://schemas.openxmlformats.org/drawingml/2006/chart">
            <c:chart xmlns:c="http://schemas.openxmlformats.org/drawingml/2006/chart" xmlns:r="http://schemas.openxmlformats.org/officeDocument/2006/relationships" r:id="rId17"/>
          </a:graphicData>
        </a:graphic>
      </p:graphicFrame>
      <p:graphicFrame>
        <p:nvGraphicFramePr>
          <p:cNvPr id="10" name="Chart 9">
            <a:extLst>
              <a:ext uri="{FF2B5EF4-FFF2-40B4-BE49-F238E27FC236}">
                <a16:creationId xmlns:a16="http://schemas.microsoft.com/office/drawing/2014/main" id="{5B7FB48C-3139-52AB-AB73-B748E8B5272C}"/>
              </a:ext>
            </a:extLst>
          </p:cNvPr>
          <p:cNvGraphicFramePr>
            <a:graphicFrameLocks/>
          </p:cNvGraphicFramePr>
          <p:nvPr>
            <p:extLst>
              <p:ext uri="{D42A27DB-BD31-4B8C-83A1-F6EECF244321}">
                <p14:modId xmlns:p14="http://schemas.microsoft.com/office/powerpoint/2010/main" val="1441812630"/>
              </p:ext>
            </p:extLst>
          </p:nvPr>
        </p:nvGraphicFramePr>
        <p:xfrm>
          <a:off x="22291057" y="24292559"/>
          <a:ext cx="9287506" cy="7589519"/>
        </p:xfrm>
        <a:graphic>
          <a:graphicData uri="http://schemas.openxmlformats.org/drawingml/2006/chart">
            <c:chart xmlns:c="http://schemas.openxmlformats.org/drawingml/2006/chart" xmlns:r="http://schemas.openxmlformats.org/officeDocument/2006/relationships" r:id="rId18"/>
          </a:graphicData>
        </a:graphic>
      </p:graphicFrame>
      <p:sp>
        <p:nvSpPr>
          <p:cNvPr id="36" name="Subtitle 2">
            <a:extLst>
              <a:ext uri="{FF2B5EF4-FFF2-40B4-BE49-F238E27FC236}">
                <a16:creationId xmlns:a16="http://schemas.microsoft.com/office/drawing/2014/main" id="{B2151BA3-4708-B4C8-0D73-235C6B5596B4}"/>
              </a:ext>
            </a:extLst>
          </p:cNvPr>
          <p:cNvSpPr txBox="1">
            <a:spLocks/>
          </p:cNvSpPr>
          <p:nvPr/>
        </p:nvSpPr>
        <p:spPr>
          <a:xfrm>
            <a:off x="404362" y="6266236"/>
            <a:ext cx="11365851" cy="7069632"/>
          </a:xfrm>
          <a:prstGeom prst="rect">
            <a:avLst/>
          </a:prstGeom>
          <a:noFill/>
          <a:ln>
            <a:solidFill>
              <a:srgbClr val="002060"/>
            </a:solidFill>
          </a:ln>
        </p:spPr>
        <p:txBody>
          <a:bodyPr vert="horz" lIns="106674" tIns="53337" rIns="106674" bIns="53337" rtlCol="0" anchor="t">
            <a:normAutofit fontScale="85000" lnSpcReduction="2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marR="0" lvl="0" indent="0" algn="l" defTabSz="384048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3700" i="0" strike="noStrike" kern="1200" cap="none" spc="0" normalizeH="0" baseline="0" noProof="0" dirty="0">
                <a:ln>
                  <a:noFill/>
                </a:ln>
                <a:solidFill>
                  <a:prstClr val="black"/>
                </a:solidFill>
                <a:effectLst/>
                <a:uLnTx/>
                <a:uFillTx/>
                <a:latin typeface="Cambria" panose="02040503050406030204" pitchFamily="18" charset="0"/>
                <a:ea typeface="+mn-ea"/>
                <a:cs typeface="+mn-cs"/>
              </a:rPr>
              <a:t>Chromatography is downstream processing</a:t>
            </a:r>
          </a:p>
          <a:p>
            <a:pPr marL="571500" marR="0" lvl="0" indent="-571500" algn="l" defTabSz="3840480" rtl="0" eaLnBrk="1" fontAlgn="auto" latinLnBrk="0" hangingPunct="1">
              <a:lnSpc>
                <a:spcPct val="90000"/>
              </a:lnSpc>
              <a:spcBef>
                <a:spcPts val="0"/>
              </a:spcBef>
              <a:spcAft>
                <a:spcPts val="0"/>
              </a:spcAft>
              <a:buClrTx/>
              <a:buSzTx/>
              <a:buFontTx/>
              <a:buChar char="-"/>
              <a:tabLst/>
              <a:defRPr/>
            </a:pPr>
            <a:r>
              <a:rPr lang="en-US" sz="3700" b="0" dirty="0">
                <a:solidFill>
                  <a:prstClr val="black"/>
                </a:solidFill>
                <a:latin typeface="Cambria" panose="02040503050406030204" pitchFamily="18" charset="0"/>
              </a:rPr>
              <a:t>Used to purify drugs and biological products by separating components based on physical or chemical properties</a:t>
            </a:r>
          </a:p>
          <a:p>
            <a:pPr marL="571500" indent="-571500" algn="l" fontAlgn="auto">
              <a:spcBef>
                <a:spcPts val="0"/>
              </a:spcBef>
              <a:spcAft>
                <a:spcPts val="0"/>
              </a:spcAft>
              <a:buFontTx/>
              <a:buChar char="-"/>
            </a:pPr>
            <a:r>
              <a:rPr lang="en-US" sz="3700" b="0" dirty="0">
                <a:solidFill>
                  <a:prstClr val="black"/>
                </a:solidFill>
                <a:latin typeface="Cambria" panose="02040503050406030204" pitchFamily="18" charset="0"/>
              </a:rPr>
              <a:t>Essential for achieving high purity and quality product</a:t>
            </a:r>
          </a:p>
          <a:p>
            <a:pPr marL="571500" indent="-571500" algn="l" fontAlgn="auto">
              <a:spcBef>
                <a:spcPts val="0"/>
              </a:spcBef>
              <a:spcAft>
                <a:spcPts val="0"/>
              </a:spcAft>
              <a:buFontTx/>
              <a:buChar char="-"/>
            </a:pPr>
            <a:endPar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marR="0" lvl="0" algn="l" defTabSz="3840480" rtl="0" eaLnBrk="1" fontAlgn="auto" latinLnBrk="0" hangingPunct="1">
              <a:lnSpc>
                <a:spcPct val="90000"/>
              </a:lnSpc>
              <a:spcBef>
                <a:spcPts val="0"/>
              </a:spcBef>
              <a:spcAft>
                <a:spcPts val="0"/>
              </a:spcAft>
              <a:buClrTx/>
              <a:buSzTx/>
              <a:tabLst/>
              <a:defRPr/>
            </a:pPr>
            <a:r>
              <a:rPr lang="en-US" sz="3700" dirty="0">
                <a:solidFill>
                  <a:prstClr val="black"/>
                </a:solidFill>
                <a:latin typeface="Cambria" panose="02040503050406030204" pitchFamily="18" charset="0"/>
              </a:rPr>
              <a:t>Resin Slurry Concentration (RSC) Test</a:t>
            </a:r>
          </a:p>
          <a:p>
            <a:pPr marL="571500" marR="0" lvl="0" indent="-571500" algn="l" defTabSz="3840480" rtl="0" eaLnBrk="1" fontAlgn="auto" latinLnBrk="0" hangingPunct="1">
              <a:lnSpc>
                <a:spcPct val="90000"/>
              </a:lnSpc>
              <a:spcBef>
                <a:spcPts val="0"/>
              </a:spcBef>
              <a:spcAft>
                <a:spcPts val="0"/>
              </a:spcAft>
              <a:buClrTx/>
              <a:buSzTx/>
              <a:buFontTx/>
              <a:buChar char="-"/>
              <a:tabLst/>
              <a:defRPr/>
            </a:pPr>
            <a:r>
              <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Measures the concentration of resin in a slurry before column packing</a:t>
            </a:r>
          </a:p>
          <a:p>
            <a:pPr marL="571500" lvl="0" indent="-571500" algn="l" fontAlgn="auto">
              <a:spcBef>
                <a:spcPts val="0"/>
              </a:spcBef>
              <a:spcAft>
                <a:spcPts val="0"/>
              </a:spcAft>
              <a:buFontTx/>
              <a:buChar char="-"/>
            </a:pPr>
            <a:r>
              <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Ensures the correct amount of resin is used for optimal performance</a:t>
            </a:r>
            <a:endParaRPr lang="en-US" sz="3700" b="0" dirty="0">
              <a:solidFill>
                <a:prstClr val="black"/>
              </a:solidFill>
              <a:latin typeface="Cambria" panose="02040503050406030204" pitchFamily="18" charset="0"/>
            </a:endParaRPr>
          </a:p>
          <a:p>
            <a:pPr marL="571500" lvl="0" indent="-571500" algn="l" fontAlgn="auto">
              <a:spcBef>
                <a:spcPts val="0"/>
              </a:spcBef>
              <a:spcAft>
                <a:spcPts val="0"/>
              </a:spcAft>
              <a:buFontTx/>
              <a:buChar char="-"/>
            </a:pPr>
            <a:endPar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a:p>
            <a:pPr lvl="0" algn="l" fontAlgn="auto">
              <a:spcBef>
                <a:spcPts val="0"/>
              </a:spcBef>
              <a:spcAft>
                <a:spcPts val="0"/>
              </a:spcAft>
            </a:pPr>
            <a:r>
              <a:rPr kumimoji="0" lang="en-US" sz="3700" i="0" strike="noStrike" kern="1200" cap="none" spc="0" normalizeH="0" baseline="0" noProof="0" dirty="0">
                <a:ln>
                  <a:noFill/>
                </a:ln>
                <a:solidFill>
                  <a:prstClr val="black"/>
                </a:solidFill>
                <a:effectLst/>
                <a:uLnTx/>
                <a:uFillTx/>
                <a:latin typeface="Cambria" panose="02040503050406030204" pitchFamily="18" charset="0"/>
                <a:ea typeface="+mn-ea"/>
                <a:cs typeface="+mn-cs"/>
              </a:rPr>
              <a:t>Role in Column Packing</a:t>
            </a:r>
          </a:p>
          <a:p>
            <a:pPr marL="571500" lvl="0" indent="-571500" algn="l" fontAlgn="auto">
              <a:spcBef>
                <a:spcPts val="0"/>
              </a:spcBef>
              <a:spcAft>
                <a:spcPts val="0"/>
              </a:spcAft>
              <a:buFontTx/>
              <a:buChar char="-"/>
            </a:pPr>
            <a:r>
              <a:rPr lang="en-US" sz="3700" b="0" dirty="0">
                <a:solidFill>
                  <a:prstClr val="black"/>
                </a:solidFill>
                <a:latin typeface="Cambria" panose="02040503050406030204" pitchFamily="18" charset="0"/>
              </a:rPr>
              <a:t>Support proper packing of stainless steel chromatography columns</a:t>
            </a:r>
          </a:p>
          <a:p>
            <a:pPr marL="571500" lvl="0" indent="-571500" algn="l" fontAlgn="auto">
              <a:spcBef>
                <a:spcPts val="0"/>
              </a:spcBef>
              <a:spcAft>
                <a:spcPts val="0"/>
              </a:spcAft>
              <a:buFontTx/>
              <a:buChar char="-"/>
            </a:pPr>
            <a:r>
              <a:rPr lang="en-US" sz="3700" b="0" dirty="0">
                <a:solidFill>
                  <a:prstClr val="black"/>
                </a:solidFill>
                <a:latin typeface="Cambria" panose="02040503050406030204" pitchFamily="18" charset="0"/>
              </a:rPr>
              <a:t>Helps determine correct volume of resin or buffer for consistent flow and separation efficiency</a:t>
            </a:r>
          </a:p>
          <a:p>
            <a:pPr lvl="0" algn="l" fontAlgn="auto">
              <a:spcBef>
                <a:spcPts val="0"/>
              </a:spcBef>
              <a:spcAft>
                <a:spcPts val="0"/>
              </a:spcAft>
            </a:pPr>
            <a:endParaRPr lang="en-US" sz="3700" b="0" dirty="0">
              <a:solidFill>
                <a:prstClr val="black"/>
              </a:solidFill>
              <a:latin typeface="Cambria" panose="02040503050406030204" pitchFamily="18" charset="0"/>
            </a:endParaRPr>
          </a:p>
          <a:p>
            <a:pPr lvl="0" algn="l" fontAlgn="auto">
              <a:spcBef>
                <a:spcPts val="0"/>
              </a:spcBef>
              <a:spcAft>
                <a:spcPts val="0"/>
              </a:spcAft>
            </a:pPr>
            <a:r>
              <a:rPr lang="en-US" sz="3700" dirty="0">
                <a:solidFill>
                  <a:prstClr val="black"/>
                </a:solidFill>
                <a:latin typeface="Cambria" panose="02040503050406030204" pitchFamily="18" charset="0"/>
              </a:rPr>
              <a:t>Impact of Errors</a:t>
            </a:r>
          </a:p>
          <a:p>
            <a:pPr marL="571500" lvl="0" indent="-571500" algn="l" fontAlgn="auto">
              <a:spcBef>
                <a:spcPts val="0"/>
              </a:spcBef>
              <a:spcAft>
                <a:spcPts val="0"/>
              </a:spcAft>
              <a:buFontTx/>
              <a:buChar char="-"/>
            </a:pPr>
            <a:r>
              <a:rPr lang="en-US" sz="3700" b="0" dirty="0">
                <a:solidFill>
                  <a:prstClr val="black"/>
                </a:solidFill>
                <a:latin typeface="Cambria" panose="02040503050406030204" pitchFamily="18" charset="0"/>
              </a:rPr>
              <a:t>Inaccurate RSC or poor packing can lead to uneven flow, reduced performance, and column issues</a:t>
            </a:r>
          </a:p>
          <a:p>
            <a:pPr marL="571500" lvl="0" indent="-571500" algn="l" fontAlgn="auto">
              <a:spcBef>
                <a:spcPts val="0"/>
              </a:spcBef>
              <a:spcAft>
                <a:spcPts val="0"/>
              </a:spcAft>
              <a:buFontTx/>
              <a:buChar char="-"/>
            </a:pPr>
            <a:r>
              <a:rPr lang="en-US" sz="3700" b="0" dirty="0">
                <a:solidFill>
                  <a:prstClr val="black"/>
                </a:solidFill>
                <a:latin typeface="Cambria" panose="02040503050406030204" pitchFamily="18" charset="0"/>
              </a:rPr>
              <a:t>Results in delays, wasted materials and increased costs</a:t>
            </a:r>
          </a:p>
          <a:p>
            <a:pPr marL="571500" lvl="0" indent="-571500" algn="l" fontAlgn="auto">
              <a:spcBef>
                <a:spcPts val="0"/>
              </a:spcBef>
              <a:spcAft>
                <a:spcPts val="0"/>
              </a:spcAft>
              <a:buFontTx/>
              <a:buChar char="-"/>
            </a:pPr>
            <a:endParaRPr kumimoji="0" lang="en-US" sz="37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3760304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1226</TotalTime>
  <Words>506</Words>
  <Application>Microsoft Office PowerPoint</Application>
  <PresentationFormat>Custom</PresentationFormat>
  <Paragraphs>96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Cambria</vt:lpstr>
      <vt:lpstr>Times New Roman</vt:lpstr>
      <vt:lpstr>Office Theme</vt:lpstr>
      <vt:lpstr>Innovating Resin Slurry Concentration Testing for  Biopharmaceutical Chromatographic Applications  Andrea Milani, Taylor Oster, Julia Groves, Nora Hartung Department of Chemical Engineering and Bioengineering, University of New Hampshire</vt:lpstr>
    </vt:vector>
  </TitlesOfParts>
  <Company>Graphicsland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poster example</dc:title>
  <dc:subject>Free Research Poster</dc:subject>
  <dc:creator>Graphicsland/MakeSigns.com</dc:creator>
  <cp:keywords>scientific, research, template, custom, poster, presentation, symposium, printing, PowerPoint, create, design, example, sample, download</cp:keywords>
  <dc:description>These templates are offered for free to help your create a poster ranging from nursing research posters to psychology research posters.</dc:description>
  <cp:lastModifiedBy>Andrea Milani</cp:lastModifiedBy>
  <cp:revision>1</cp:revision>
  <cp:lastPrinted>2014-02-24T14:53:09Z</cp:lastPrinted>
  <dcterms:created xsi:type="dcterms:W3CDTF">2004-07-26T21:45:23Z</dcterms:created>
  <dcterms:modified xsi:type="dcterms:W3CDTF">2026-04-20T13:41:25Z</dcterms:modified>
  <cp:category>science research poster</cp:category>
</cp:coreProperties>
</file>