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
  </p:notesMasterIdLst>
  <p:sldIdLst>
    <p:sldId id="256" r:id="rId2"/>
  </p:sldIdLst>
  <p:sldSz cx="43891200" cy="32918400"/>
  <p:notesSz cx="6858000" cy="9144000"/>
  <p:embeddedFontLst>
    <p:embeddedFont>
      <p:font typeface="Arimo" panose="020B0604020202020204" pitchFamily="34" charset="0"/>
      <p:regular r:id="rId4"/>
    </p:embeddedFont>
    <p:embeddedFont>
      <p:font typeface="Futura Bold" panose="020B0602020204020303" pitchFamily="34" charset="-79"/>
      <p:regular r:id="rId5"/>
      <p:italic r:id="rId6"/>
      <p:boldItalic r:id="rId7"/>
    </p:embeddedFont>
    <p:embeddedFont>
      <p:font typeface="Myriad" panose="020B0503030403020204" pitchFamily="34" charset="0"/>
      <p:regular r:id="rId8"/>
    </p:embeddedFont>
    <p:embeddedFont>
      <p:font typeface="Myriad Bold" panose="020B0703030403020204" pitchFamily="34" charset="0"/>
      <p:regular r:id="rId9"/>
      <p:bold r:id="rId10"/>
    </p:embeddedFont>
    <p:embeddedFont>
      <p:font typeface="Myriad Italics" panose="020B0503030403090204" pitchFamily="34" charset="0"/>
      <p:regular r:id="rId11"/>
      <p:italic r:id="rId12"/>
    </p:embeddedFont>
    <p:embeddedFont>
      <p:font typeface="Myriad Semi-Bold" panose="020B0603030403020204" pitchFamily="34" charset="0"/>
      <p:regular r:id="rId13"/>
      <p:bold r:id="rId14"/>
    </p:embeddedFont>
    <p:embeddedFont>
      <p:font typeface="Source Sans Pro" panose="020B0503030403020204" pitchFamily="34" charset="0"/>
      <p:regular r:id="rId15"/>
      <p:bold r:id="rId16"/>
      <p:italic r:id="rId17"/>
      <p:boldItalic r:id="rId18"/>
    </p:embeddedFont>
    <p:embeddedFont>
      <p:font typeface="Source Sans Pro Italics" panose="020B0503030403090204" pitchFamily="34" charset="77"/>
      <p:regular r:id="rId19"/>
      <p: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73" autoAdjust="0"/>
    <p:restoredTop sz="93997" autoAdjust="0"/>
  </p:normalViewPr>
  <p:slideViewPr>
    <p:cSldViewPr>
      <p:cViewPr>
        <p:scale>
          <a:sx n="21" d="100"/>
          <a:sy n="21" d="100"/>
        </p:scale>
        <p:origin x="1760" y="5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font" Target="fonts/font15.fntdata"/><Relationship Id="rId3" Type="http://schemas.openxmlformats.org/officeDocument/2006/relationships/notesMaster" Target="notesMasters/notesMaster1.xml"/><Relationship Id="rId21" Type="http://schemas.openxmlformats.org/officeDocument/2006/relationships/presProps" Target="presProps.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font" Target="fonts/font13.fntdata"/><Relationship Id="rId20"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24" Type="http://schemas.openxmlformats.org/officeDocument/2006/relationships/tableStyles" Target="tableStyles.xml"/><Relationship Id="rId5" Type="http://schemas.openxmlformats.org/officeDocument/2006/relationships/font" Target="fonts/font2.fntdata"/><Relationship Id="rId15" Type="http://schemas.openxmlformats.org/officeDocument/2006/relationships/font" Target="fonts/font12.fntdata"/><Relationship Id="rId23" Type="http://schemas.openxmlformats.org/officeDocument/2006/relationships/theme" Target="theme/theme1.xml"/><Relationship Id="rId10" Type="http://schemas.openxmlformats.org/officeDocument/2006/relationships/font" Target="fonts/font7.fntdata"/><Relationship Id="rId19" Type="http://schemas.openxmlformats.org/officeDocument/2006/relationships/font" Target="fonts/font16.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7DCF2-8DBF-9947-A9F0-779E31E659DE}" type="datetimeFigureOut">
              <a:rPr lang="en-US" smtClean="0"/>
              <a:t>4/21/26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8EF5AD-4783-754F-B95D-A1F9DEDDB773}" type="slidenum">
              <a:rPr lang="en-US" smtClean="0"/>
              <a:t>‹#›</a:t>
            </a:fld>
            <a:endParaRPr lang="en-US" dirty="0"/>
          </a:p>
        </p:txBody>
      </p:sp>
    </p:spTree>
    <p:extLst>
      <p:ext uri="{BB962C8B-B14F-4D97-AF65-F5344CB8AC3E}">
        <p14:creationId xmlns:p14="http://schemas.microsoft.com/office/powerpoint/2010/main" val="943157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8EF5AD-4783-754F-B95D-A1F9DEDDB773}" type="slidenum">
              <a:rPr lang="en-US" smtClean="0"/>
              <a:t>1</a:t>
            </a:fld>
            <a:endParaRPr lang="en-US" dirty="0"/>
          </a:p>
        </p:txBody>
      </p:sp>
    </p:spTree>
    <p:extLst>
      <p:ext uri="{BB962C8B-B14F-4D97-AF65-F5344CB8AC3E}">
        <p14:creationId xmlns:p14="http://schemas.microsoft.com/office/powerpoint/2010/main" val="3641743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4/21/26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4/21/26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4/21/26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4/21/26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4/21/26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9" Type="http://schemas.openxmlformats.org/officeDocument/2006/relationships/image" Target="../media/image37.png"/><Relationship Id="rId21" Type="http://schemas.openxmlformats.org/officeDocument/2006/relationships/image" Target="../media/image19.svg"/><Relationship Id="rId34" Type="http://schemas.openxmlformats.org/officeDocument/2006/relationships/image" Target="../media/image32.png"/><Relationship Id="rId42" Type="http://schemas.openxmlformats.org/officeDocument/2006/relationships/image" Target="../media/image40.png"/><Relationship Id="rId47" Type="http://schemas.openxmlformats.org/officeDocument/2006/relationships/image" Target="../media/image45.png"/><Relationship Id="rId50" Type="http://schemas.openxmlformats.org/officeDocument/2006/relationships/image" Target="../media/image48.png"/><Relationship Id="rId55" Type="http://schemas.openxmlformats.org/officeDocument/2006/relationships/image" Target="../media/image53.png"/><Relationship Id="rId7" Type="http://schemas.openxmlformats.org/officeDocument/2006/relationships/image" Target="../media/image5.png"/><Relationship Id="rId2" Type="http://schemas.openxmlformats.org/officeDocument/2006/relationships/notesSlide" Target="../notesSlides/notesSlide1.xml"/><Relationship Id="rId16" Type="http://schemas.openxmlformats.org/officeDocument/2006/relationships/image" Target="../media/image14.png"/><Relationship Id="rId29" Type="http://schemas.openxmlformats.org/officeDocument/2006/relationships/image" Target="../media/image27.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png"/><Relationship Id="rId53" Type="http://schemas.openxmlformats.org/officeDocument/2006/relationships/image" Target="../media/image51.png"/><Relationship Id="rId5" Type="http://schemas.openxmlformats.org/officeDocument/2006/relationships/image" Target="../media/image3.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4" Type="http://schemas.openxmlformats.org/officeDocument/2006/relationships/image" Target="../media/image42.svg"/><Relationship Id="rId52" Type="http://schemas.openxmlformats.org/officeDocument/2006/relationships/image" Target="../media/image50.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41.png"/><Relationship Id="rId48" Type="http://schemas.openxmlformats.org/officeDocument/2006/relationships/image" Target="../media/image46.png"/><Relationship Id="rId8" Type="http://schemas.openxmlformats.org/officeDocument/2006/relationships/image" Target="../media/image6.jpeg"/><Relationship Id="rId51" Type="http://schemas.openxmlformats.org/officeDocument/2006/relationships/image" Target="../media/image49.png"/><Relationship Id="rId3" Type="http://schemas.openxmlformats.org/officeDocument/2006/relationships/image" Target="../media/image1.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svg"/><Relationship Id="rId38" Type="http://schemas.openxmlformats.org/officeDocument/2006/relationships/image" Target="../media/image36.png"/><Relationship Id="rId46" Type="http://schemas.openxmlformats.org/officeDocument/2006/relationships/image" Target="../media/image44.png"/><Relationship Id="rId20" Type="http://schemas.openxmlformats.org/officeDocument/2006/relationships/image" Target="../media/image18.svg"/><Relationship Id="rId41" Type="http://schemas.openxmlformats.org/officeDocument/2006/relationships/image" Target="../media/image39.png"/><Relationship Id="rId54"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jpe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png"/><Relationship Id="rId49"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76200" y="-29619"/>
            <a:ext cx="44043600" cy="4537903"/>
            <a:chOff x="-293511" y="0"/>
            <a:chExt cx="13298311" cy="1322144"/>
          </a:xfrm>
        </p:grpSpPr>
        <p:sp>
          <p:nvSpPr>
            <p:cNvPr id="3" name="Freeform 3"/>
            <p:cNvSpPr/>
            <p:nvPr/>
          </p:nvSpPr>
          <p:spPr>
            <a:xfrm>
              <a:off x="-293511" y="0"/>
              <a:ext cx="13298311" cy="1322144"/>
            </a:xfrm>
            <a:custGeom>
              <a:avLst/>
              <a:gdLst/>
              <a:ahLst/>
              <a:cxnLst/>
              <a:rect l="l" t="t" r="r" b="b"/>
              <a:pathLst>
                <a:path w="13004800" h="1322144">
                  <a:moveTo>
                    <a:pt x="0" y="0"/>
                  </a:moveTo>
                  <a:lnTo>
                    <a:pt x="13004800" y="0"/>
                  </a:lnTo>
                  <a:lnTo>
                    <a:pt x="13004800" y="1322144"/>
                  </a:lnTo>
                  <a:lnTo>
                    <a:pt x="0" y="1322144"/>
                  </a:lnTo>
                  <a:close/>
                </a:path>
              </a:pathLst>
            </a:custGeom>
            <a:solidFill>
              <a:srgbClr val="2B77A5"/>
            </a:solidFill>
          </p:spPr>
          <p:txBody>
            <a:bodyPr/>
            <a:lstStyle/>
            <a:p>
              <a:endParaRPr lang="en-US" dirty="0"/>
            </a:p>
          </p:txBody>
        </p:sp>
      </p:grpSp>
      <p:grpSp>
        <p:nvGrpSpPr>
          <p:cNvPr id="6" name="Group 6">
            <a:extLst>
              <a:ext uri="{C183D7F6-B498-43B3-948B-1728B52AA6E4}">
                <adec:decorative xmlns:adec="http://schemas.microsoft.com/office/drawing/2017/decorative" val="1"/>
              </a:ext>
            </a:extLst>
          </p:cNvPr>
          <p:cNvGrpSpPr/>
          <p:nvPr/>
        </p:nvGrpSpPr>
        <p:grpSpPr>
          <a:xfrm>
            <a:off x="1161302" y="2519354"/>
            <a:ext cx="20075232" cy="6671119"/>
            <a:chOff x="0" y="0"/>
            <a:chExt cx="26766976" cy="8894826"/>
          </a:xfrm>
        </p:grpSpPr>
        <p:sp>
          <p:nvSpPr>
            <p:cNvPr id="7" name="TextBox 7"/>
            <p:cNvSpPr txBox="1"/>
            <p:nvPr/>
          </p:nvSpPr>
          <p:spPr>
            <a:xfrm>
              <a:off x="0" y="-104775"/>
              <a:ext cx="26766976" cy="2385585"/>
            </a:xfrm>
            <a:prstGeom prst="rect">
              <a:avLst/>
            </a:prstGeom>
          </p:spPr>
          <p:txBody>
            <a:bodyPr lIns="0" tIns="0" rIns="0" bIns="0" rtlCol="0" anchor="t">
              <a:spAutoFit/>
            </a:bodyPr>
            <a:lstStyle/>
            <a:p>
              <a:pPr algn="l">
                <a:lnSpc>
                  <a:spcPts val="6772"/>
                </a:lnSpc>
              </a:pPr>
              <a:r>
                <a:rPr lang="en-US" sz="5644" dirty="0">
                  <a:solidFill>
                    <a:srgbClr val="FFFFFF"/>
                  </a:solidFill>
                  <a:latin typeface="Myriad"/>
                  <a:ea typeface="Myriad"/>
                  <a:cs typeface="Myriad"/>
                  <a:sym typeface="Myriad"/>
                </a:rPr>
                <a:t>Cara E. Cabral, BFA, MSW Trainee </a:t>
              </a:r>
            </a:p>
            <a:p>
              <a:pPr algn="l">
                <a:lnSpc>
                  <a:spcPts val="6772"/>
                </a:lnSpc>
              </a:pPr>
              <a:r>
                <a:rPr lang="en-US" sz="5644" dirty="0">
                  <a:solidFill>
                    <a:srgbClr val="FFFFFF"/>
                  </a:solidFill>
                  <a:latin typeface="Myriad"/>
                  <a:ea typeface="Myriad"/>
                  <a:cs typeface="Myriad"/>
                  <a:sym typeface="Myriad"/>
                </a:rPr>
                <a:t>NH-ME LEND, Institute on Disability, University of New Hampshire</a:t>
              </a:r>
            </a:p>
          </p:txBody>
        </p:sp>
        <p:sp>
          <p:nvSpPr>
            <p:cNvPr id="8" name="TextBox 8"/>
            <p:cNvSpPr txBox="1"/>
            <p:nvPr/>
          </p:nvSpPr>
          <p:spPr>
            <a:xfrm>
              <a:off x="0" y="5711291"/>
              <a:ext cx="15732129" cy="3183535"/>
            </a:xfrm>
            <a:prstGeom prst="rect">
              <a:avLst/>
            </a:prstGeom>
          </p:spPr>
          <p:txBody>
            <a:bodyPr lIns="0" tIns="0" rIns="0" bIns="0" rtlCol="0" anchor="t">
              <a:spAutoFit/>
            </a:bodyPr>
            <a:lstStyle/>
            <a:p>
              <a:pPr algn="l">
                <a:lnSpc>
                  <a:spcPts val="6157"/>
                </a:lnSpc>
              </a:pPr>
              <a:r>
                <a:rPr lang="en-US" sz="5131" dirty="0">
                  <a:solidFill>
                    <a:srgbClr val="FFFFFF"/>
                  </a:solidFill>
                  <a:latin typeface="Myriad"/>
                  <a:ea typeface="Myriad"/>
                  <a:cs typeface="Myriad"/>
                  <a:sym typeface="Myriad"/>
                </a:rPr>
                <a:t>NH-ME LEND, Institute on Disability, University of New Hampshire</a:t>
              </a:r>
            </a:p>
            <a:p>
              <a:pPr algn="l">
                <a:lnSpc>
                  <a:spcPts val="6157"/>
                </a:lnSpc>
              </a:pPr>
              <a:endParaRPr lang="en-US" sz="5131" dirty="0">
                <a:solidFill>
                  <a:srgbClr val="FFFFFF"/>
                </a:solidFill>
                <a:latin typeface="Myriad"/>
                <a:ea typeface="Myriad"/>
                <a:cs typeface="Myriad"/>
                <a:sym typeface="Myriad"/>
              </a:endParaRPr>
            </a:p>
          </p:txBody>
        </p:sp>
      </p:grpSp>
      <p:grpSp>
        <p:nvGrpSpPr>
          <p:cNvPr id="9" name="Group 9" descr="Image of a file folder"/>
          <p:cNvGrpSpPr/>
          <p:nvPr/>
        </p:nvGrpSpPr>
        <p:grpSpPr>
          <a:xfrm>
            <a:off x="-503622" y="11220341"/>
            <a:ext cx="16200880" cy="9775368"/>
            <a:chOff x="0" y="0"/>
            <a:chExt cx="21601173" cy="13033824"/>
          </a:xfrm>
        </p:grpSpPr>
        <p:sp>
          <p:nvSpPr>
            <p:cNvPr id="10" name="Freeform 10"/>
            <p:cNvSpPr/>
            <p:nvPr/>
          </p:nvSpPr>
          <p:spPr>
            <a:xfrm>
              <a:off x="0" y="0"/>
              <a:ext cx="21601173" cy="13033824"/>
            </a:xfrm>
            <a:custGeom>
              <a:avLst/>
              <a:gdLst/>
              <a:ahLst/>
              <a:cxnLst/>
              <a:rect l="l" t="t" r="r" b="b"/>
              <a:pathLst>
                <a:path w="21601173" h="13033824">
                  <a:moveTo>
                    <a:pt x="0" y="0"/>
                  </a:moveTo>
                  <a:lnTo>
                    <a:pt x="21601173" y="0"/>
                  </a:lnTo>
                  <a:lnTo>
                    <a:pt x="21601173" y="13033824"/>
                  </a:lnTo>
                  <a:lnTo>
                    <a:pt x="0" y="13033824"/>
                  </a:lnTo>
                  <a:lnTo>
                    <a:pt x="0" y="0"/>
                  </a:lnTo>
                  <a:close/>
                </a:path>
              </a:pathLst>
            </a:custGeom>
            <a:blipFill>
              <a:blip r:embed="rId3"/>
              <a:stretch>
                <a:fillRect t="-2784" b="-11984"/>
              </a:stretch>
            </a:blipFill>
          </p:spPr>
          <p:txBody>
            <a:bodyPr/>
            <a:lstStyle/>
            <a:p>
              <a:endParaRPr lang="en-US" dirty="0"/>
            </a:p>
          </p:txBody>
        </p:sp>
        <p:sp>
          <p:nvSpPr>
            <p:cNvPr id="11" name="TextBox 11"/>
            <p:cNvSpPr txBox="1"/>
            <p:nvPr/>
          </p:nvSpPr>
          <p:spPr>
            <a:xfrm>
              <a:off x="2784076" y="3821376"/>
              <a:ext cx="16406330" cy="9015850"/>
            </a:xfrm>
            <a:prstGeom prst="rect">
              <a:avLst/>
            </a:prstGeom>
          </p:spPr>
          <p:txBody>
            <a:bodyPr lIns="0" tIns="0" rIns="0" bIns="0" rtlCol="0" anchor="t">
              <a:spAutoFit/>
            </a:bodyPr>
            <a:lstStyle/>
            <a:p>
              <a:pPr algn="l">
                <a:lnSpc>
                  <a:spcPts val="3780"/>
                </a:lnSpc>
              </a:pPr>
              <a:r>
                <a:rPr lang="en-US" sz="3150" b="1" dirty="0">
                  <a:solidFill>
                    <a:srgbClr val="000000"/>
                  </a:solidFill>
                  <a:latin typeface="Myriad Semi-Bold"/>
                  <a:ea typeface="Myriad Semi-Bold"/>
                  <a:cs typeface="Myriad Semi-Bold"/>
                  <a:sym typeface="Myriad Semi-Bold"/>
                </a:rPr>
                <a:t>In March 2026, dozens of bills, including NHCDD priorities, “died” </a:t>
              </a:r>
            </a:p>
            <a:p>
              <a:pPr algn="l">
                <a:lnSpc>
                  <a:spcPts val="3780"/>
                </a:lnSpc>
              </a:pPr>
              <a:r>
                <a:rPr lang="en-US" sz="3150" b="1" dirty="0">
                  <a:solidFill>
                    <a:srgbClr val="000000"/>
                  </a:solidFill>
                  <a:latin typeface="Myriad Semi-Bold"/>
                  <a:ea typeface="Myriad Semi-Bold"/>
                  <a:cs typeface="Myriad Semi-Bold"/>
                  <a:sym typeface="Myriad Semi-Bold"/>
                </a:rPr>
                <a:t>without a vote because House leadership did not allocate time for them. </a:t>
              </a:r>
            </a:p>
            <a:p>
              <a:pPr algn="l">
                <a:lnSpc>
                  <a:spcPts val="1920"/>
                </a:lnSpc>
              </a:pPr>
              <a:endParaRPr lang="en-US" sz="3150" b="1" dirty="0">
                <a:solidFill>
                  <a:srgbClr val="000000"/>
                </a:solidFill>
                <a:latin typeface="Myriad Semi-Bold"/>
                <a:ea typeface="Myriad Semi-Bold"/>
                <a:cs typeface="Myriad Semi-Bold"/>
                <a:sym typeface="Myriad Semi-Bold"/>
              </a:endParaRPr>
            </a:p>
            <a:p>
              <a:pPr algn="l">
                <a:lnSpc>
                  <a:spcPts val="3780"/>
                </a:lnSpc>
              </a:pPr>
              <a:r>
                <a:rPr lang="en-US" sz="3150" dirty="0">
                  <a:solidFill>
                    <a:srgbClr val="000000"/>
                  </a:solidFill>
                  <a:latin typeface="Myriad"/>
                  <a:ea typeface="Myriad"/>
                  <a:cs typeface="Myriad"/>
                  <a:sym typeface="Myriad"/>
                </a:rPr>
                <a:t>Two bills that I tracked failed to advance despite clear public support: </a:t>
              </a:r>
            </a:p>
            <a:p>
              <a:pPr algn="l">
                <a:lnSpc>
                  <a:spcPts val="1920"/>
                </a:lnSpc>
              </a:pPr>
              <a:endParaRPr lang="en-US" sz="3150" dirty="0">
                <a:solidFill>
                  <a:srgbClr val="000000"/>
                </a:solidFill>
                <a:latin typeface="Myriad"/>
                <a:ea typeface="Myriad"/>
                <a:cs typeface="Myriad"/>
                <a:sym typeface="Myriad"/>
              </a:endParaRPr>
            </a:p>
            <a:p>
              <a:pPr marL="680087" lvl="1" indent="-340044" algn="l">
                <a:lnSpc>
                  <a:spcPts val="3780"/>
                </a:lnSpc>
                <a:buFont typeface="Arial"/>
                <a:buChar char="•"/>
              </a:pPr>
              <a:r>
                <a:rPr lang="en-US" sz="3150" b="1" dirty="0">
                  <a:solidFill>
                    <a:srgbClr val="000000"/>
                  </a:solidFill>
                  <a:latin typeface="Myriad Bold"/>
                  <a:ea typeface="Myriad Bold"/>
                  <a:cs typeface="Myriad Bold"/>
                  <a:sym typeface="Myriad Bold"/>
                </a:rPr>
                <a:t>HB 1593-FN: </a:t>
              </a:r>
              <a:r>
                <a:rPr lang="en-US" sz="3150" dirty="0">
                  <a:solidFill>
                    <a:srgbClr val="000000"/>
                  </a:solidFill>
                  <a:latin typeface="Myriad"/>
                  <a:ea typeface="Myriad"/>
                  <a:cs typeface="Myriad"/>
                  <a:sym typeface="Myriad"/>
                </a:rPr>
                <a:t>Would prohibit disability discrimination in publicly funded programs and allow individuals to challenge violations </a:t>
              </a:r>
            </a:p>
            <a:p>
              <a:pPr algn="l">
                <a:lnSpc>
                  <a:spcPts val="240"/>
                </a:lnSpc>
              </a:pPr>
              <a:r>
                <a:rPr lang="en-US" sz="200" dirty="0">
                  <a:solidFill>
                    <a:srgbClr val="000000"/>
                  </a:solidFill>
                  <a:latin typeface="Myriad"/>
                  <a:ea typeface="Myriad"/>
                  <a:cs typeface="Myriad"/>
                  <a:sym typeface="Myriad"/>
                </a:rPr>
                <a:t>     </a:t>
              </a:r>
            </a:p>
            <a:p>
              <a:pPr algn="l">
                <a:lnSpc>
                  <a:spcPts val="3780"/>
                </a:lnSpc>
              </a:pPr>
              <a:r>
                <a:rPr lang="en-US" sz="3150" dirty="0">
                  <a:solidFill>
                    <a:srgbClr val="000000"/>
                  </a:solidFill>
                  <a:latin typeface="Myriad"/>
                  <a:ea typeface="Myriad"/>
                  <a:cs typeface="Myriad"/>
                  <a:sym typeface="Myriad"/>
                </a:rPr>
                <a:t>        </a:t>
              </a:r>
              <a:r>
                <a:rPr lang="en-US" sz="3150" b="1" dirty="0">
                  <a:solidFill>
                    <a:srgbClr val="21694A"/>
                  </a:solidFill>
                  <a:latin typeface="Myriad Bold"/>
                  <a:ea typeface="Myriad Bold"/>
                  <a:cs typeface="Myriad Bold"/>
                  <a:sym typeface="Myriad Bold"/>
                </a:rPr>
                <a:t>305 support</a:t>
              </a:r>
              <a:r>
                <a:rPr lang="en-US" sz="3150" dirty="0">
                  <a:solidFill>
                    <a:srgbClr val="000000"/>
                  </a:solidFill>
                  <a:latin typeface="Myriad"/>
                  <a:ea typeface="Myriad"/>
                  <a:cs typeface="Myriad"/>
                  <a:sym typeface="Myriad"/>
                </a:rPr>
                <a:t> | </a:t>
              </a:r>
              <a:r>
                <a:rPr lang="en-US" sz="3150" b="1" dirty="0">
                  <a:solidFill>
                    <a:srgbClr val="E7433C"/>
                  </a:solidFill>
                  <a:latin typeface="Myriad Bold"/>
                  <a:ea typeface="Myriad Bold"/>
                  <a:cs typeface="Myriad Bold"/>
                  <a:sym typeface="Myriad Bold"/>
                </a:rPr>
                <a:t>8 oppose</a:t>
              </a:r>
              <a:r>
                <a:rPr lang="en-US" sz="3150" dirty="0">
                  <a:solidFill>
                    <a:srgbClr val="000000"/>
                  </a:solidFill>
                  <a:latin typeface="Myriad"/>
                  <a:ea typeface="Myriad"/>
                  <a:cs typeface="Myriad"/>
                  <a:sym typeface="Myriad"/>
                </a:rPr>
                <a:t>*</a:t>
              </a:r>
            </a:p>
            <a:p>
              <a:pPr algn="l">
                <a:lnSpc>
                  <a:spcPts val="1440"/>
                </a:lnSpc>
              </a:pPr>
              <a:endParaRPr lang="en-US" sz="3150" dirty="0">
                <a:solidFill>
                  <a:srgbClr val="000000"/>
                </a:solidFill>
                <a:latin typeface="Myriad"/>
                <a:ea typeface="Myriad"/>
                <a:cs typeface="Myriad"/>
                <a:sym typeface="Myriad"/>
              </a:endParaRPr>
            </a:p>
            <a:p>
              <a:pPr marL="680087" lvl="1" indent="-340044" algn="l">
                <a:lnSpc>
                  <a:spcPts val="3780"/>
                </a:lnSpc>
                <a:buFont typeface="Arial"/>
                <a:buChar char="•"/>
              </a:pPr>
              <a:r>
                <a:rPr lang="en-US" sz="3150" b="1" dirty="0">
                  <a:solidFill>
                    <a:srgbClr val="000000"/>
                  </a:solidFill>
                  <a:latin typeface="Myriad Bold"/>
                  <a:ea typeface="Myriad Bold"/>
                  <a:cs typeface="Myriad Bold"/>
                  <a:sym typeface="Myriad Bold"/>
                </a:rPr>
                <a:t>HB 1316:</a:t>
              </a:r>
              <a:r>
                <a:rPr lang="en-US" sz="3150" dirty="0">
                  <a:solidFill>
                    <a:srgbClr val="000000"/>
                  </a:solidFill>
                  <a:latin typeface="Myriad"/>
                  <a:ea typeface="Myriad"/>
                  <a:cs typeface="Myriad"/>
                  <a:sym typeface="Myriad"/>
                </a:rPr>
                <a:t> Would restrict state use of autism-related data, </a:t>
              </a:r>
            </a:p>
            <a:p>
              <a:pPr algn="l">
                <a:lnSpc>
                  <a:spcPts val="3780"/>
                </a:lnSpc>
              </a:pPr>
              <a:r>
                <a:rPr lang="en-US" sz="3150" dirty="0">
                  <a:solidFill>
                    <a:srgbClr val="000000"/>
                  </a:solidFill>
                  <a:latin typeface="Myriad"/>
                  <a:ea typeface="Myriad"/>
                  <a:cs typeface="Myriad"/>
                  <a:sym typeface="Myriad"/>
                </a:rPr>
                <a:t>        requiring consent and strong privacy protections </a:t>
              </a:r>
            </a:p>
            <a:p>
              <a:pPr algn="l">
                <a:lnSpc>
                  <a:spcPts val="240"/>
                </a:lnSpc>
              </a:pPr>
              <a:endParaRPr lang="en-US" sz="3150" dirty="0">
                <a:solidFill>
                  <a:srgbClr val="000000"/>
                </a:solidFill>
                <a:latin typeface="Myriad"/>
                <a:ea typeface="Myriad"/>
                <a:cs typeface="Myriad"/>
                <a:sym typeface="Myriad"/>
              </a:endParaRPr>
            </a:p>
            <a:p>
              <a:pPr algn="l">
                <a:lnSpc>
                  <a:spcPts val="3780"/>
                </a:lnSpc>
              </a:pPr>
              <a:r>
                <a:rPr lang="en-US" sz="3150" dirty="0">
                  <a:solidFill>
                    <a:srgbClr val="000000"/>
                  </a:solidFill>
                  <a:latin typeface="Myriad"/>
                  <a:ea typeface="Myriad"/>
                  <a:cs typeface="Myriad"/>
                  <a:sym typeface="Myriad"/>
                </a:rPr>
                <a:t>       </a:t>
              </a:r>
              <a:r>
                <a:rPr lang="en-US" sz="3150" b="1" dirty="0">
                  <a:solidFill>
                    <a:srgbClr val="21694A"/>
                  </a:solidFill>
                  <a:latin typeface="Myriad Bold"/>
                  <a:ea typeface="Myriad Bold"/>
                  <a:cs typeface="Myriad Bold"/>
                  <a:sym typeface="Myriad Bold"/>
                </a:rPr>
                <a:t>446 support</a:t>
              </a:r>
              <a:r>
                <a:rPr lang="en-US" sz="3150" dirty="0">
                  <a:solidFill>
                    <a:srgbClr val="000000"/>
                  </a:solidFill>
                  <a:latin typeface="Myriad"/>
                  <a:ea typeface="Myriad"/>
                  <a:cs typeface="Myriad"/>
                  <a:sym typeface="Myriad"/>
                </a:rPr>
                <a:t> | </a:t>
              </a:r>
              <a:r>
                <a:rPr lang="en-US" sz="3150" b="1" dirty="0">
                  <a:solidFill>
                    <a:srgbClr val="E7433C"/>
                  </a:solidFill>
                  <a:latin typeface="Myriad Bold"/>
                  <a:ea typeface="Myriad Bold"/>
                  <a:cs typeface="Myriad Bold"/>
                  <a:sym typeface="Myriad Bold"/>
                </a:rPr>
                <a:t>46 oppose</a:t>
              </a:r>
              <a:r>
                <a:rPr lang="en-US" sz="3150" dirty="0">
                  <a:solidFill>
                    <a:srgbClr val="000000"/>
                  </a:solidFill>
                  <a:latin typeface="Myriad"/>
                  <a:ea typeface="Myriad"/>
                  <a:cs typeface="Myriad"/>
                  <a:sym typeface="Myriad"/>
                </a:rPr>
                <a:t>*</a:t>
              </a:r>
            </a:p>
            <a:p>
              <a:pPr algn="l">
                <a:lnSpc>
                  <a:spcPts val="1920"/>
                </a:lnSpc>
              </a:pPr>
              <a:endParaRPr lang="en-US" sz="3150" dirty="0">
                <a:solidFill>
                  <a:srgbClr val="000000"/>
                </a:solidFill>
                <a:latin typeface="Myriad"/>
                <a:ea typeface="Myriad"/>
                <a:cs typeface="Myriad"/>
                <a:sym typeface="Myriad"/>
              </a:endParaRPr>
            </a:p>
            <a:p>
              <a:pPr algn="l">
                <a:lnSpc>
                  <a:spcPts val="3780"/>
                </a:lnSpc>
              </a:pPr>
              <a:r>
                <a:rPr lang="en-US" sz="3150" i="1" dirty="0">
                  <a:solidFill>
                    <a:srgbClr val="000000"/>
                  </a:solidFill>
                  <a:latin typeface="Myriad Italics"/>
                  <a:ea typeface="Myriad Italics"/>
                  <a:cs typeface="Myriad Italics"/>
                  <a:sym typeface="Myriad Italics"/>
                </a:rPr>
                <a:t>*These numbers reflect remote testimony only.</a:t>
              </a:r>
            </a:p>
            <a:p>
              <a:pPr algn="l">
                <a:lnSpc>
                  <a:spcPts val="3780"/>
                </a:lnSpc>
              </a:pPr>
              <a:endParaRPr lang="en-US" sz="3150" i="1" dirty="0">
                <a:solidFill>
                  <a:srgbClr val="000000"/>
                </a:solidFill>
                <a:latin typeface="Myriad Italics"/>
                <a:ea typeface="Myriad Italics"/>
                <a:cs typeface="Myriad Italics"/>
                <a:sym typeface="Myriad Italics"/>
              </a:endParaRPr>
            </a:p>
          </p:txBody>
        </p:sp>
        <p:sp>
          <p:nvSpPr>
            <p:cNvPr id="12" name="Freeform 12" descr="Rectangular stamp-style graphic with a double red border and the text “FAILED DESPITE PUBLIC SUPPORT.”"/>
            <p:cNvSpPr/>
            <p:nvPr/>
          </p:nvSpPr>
          <p:spPr>
            <a:xfrm rot="246234">
              <a:off x="13967793" y="10143630"/>
              <a:ext cx="4918857" cy="2717669"/>
            </a:xfrm>
            <a:custGeom>
              <a:avLst/>
              <a:gdLst/>
              <a:ahLst/>
              <a:cxnLst/>
              <a:rect l="l" t="t" r="r" b="b"/>
              <a:pathLst>
                <a:path w="4918857" h="2717669">
                  <a:moveTo>
                    <a:pt x="0" y="0"/>
                  </a:moveTo>
                  <a:lnTo>
                    <a:pt x="4918858" y="0"/>
                  </a:lnTo>
                  <a:lnTo>
                    <a:pt x="4918858" y="2717669"/>
                  </a:lnTo>
                  <a:lnTo>
                    <a:pt x="0" y="2717669"/>
                  </a:lnTo>
                  <a:lnTo>
                    <a:pt x="0" y="0"/>
                  </a:lnTo>
                  <a:close/>
                </a:path>
              </a:pathLst>
            </a:custGeom>
            <a:blipFill>
              <a:blip r:embed="rId4"/>
              <a:stretch>
                <a:fillRect/>
              </a:stretch>
            </a:blipFill>
          </p:spPr>
          <p:txBody>
            <a:bodyPr/>
            <a:lstStyle/>
            <a:p>
              <a:endParaRPr lang="en-US" dirty="0"/>
            </a:p>
          </p:txBody>
        </p:sp>
      </p:grpSp>
      <p:grpSp>
        <p:nvGrpSpPr>
          <p:cNvPr id="13" name="Group 13" descr="Image of NH Capitol"/>
          <p:cNvGrpSpPr/>
          <p:nvPr/>
        </p:nvGrpSpPr>
        <p:grpSpPr>
          <a:xfrm>
            <a:off x="1242846" y="5179864"/>
            <a:ext cx="12606959" cy="4046438"/>
            <a:chOff x="0" y="0"/>
            <a:chExt cx="16809278" cy="5395250"/>
          </a:xfrm>
        </p:grpSpPr>
        <p:sp>
          <p:nvSpPr>
            <p:cNvPr id="14" name="TextBox 14"/>
            <p:cNvSpPr txBox="1"/>
            <p:nvPr/>
          </p:nvSpPr>
          <p:spPr>
            <a:xfrm>
              <a:off x="0" y="-85725"/>
              <a:ext cx="16809278" cy="1050875"/>
            </a:xfrm>
            <a:prstGeom prst="rect">
              <a:avLst/>
            </a:prstGeom>
          </p:spPr>
          <p:txBody>
            <a:bodyPr lIns="0" tIns="0" rIns="0" bIns="0" rtlCol="0" anchor="t">
              <a:spAutoFit/>
            </a:bodyPr>
            <a:lstStyle/>
            <a:p>
              <a:pPr algn="l">
                <a:lnSpc>
                  <a:spcPts val="5759"/>
                </a:lnSpc>
              </a:pPr>
              <a:r>
                <a:rPr lang="en-US" sz="4800" b="1" dirty="0">
                  <a:solidFill>
                    <a:srgbClr val="000000"/>
                  </a:solidFill>
                  <a:latin typeface="Myriad Bold"/>
                  <a:ea typeface="Myriad Bold"/>
                  <a:cs typeface="Myriad Bold"/>
                  <a:sym typeface="Myriad Bold"/>
                </a:rPr>
                <a:t>From Citizen Legislature to Unheard Voices</a:t>
              </a:r>
            </a:p>
          </p:txBody>
        </p:sp>
        <p:sp>
          <p:nvSpPr>
            <p:cNvPr id="15" name="TextBox 15"/>
            <p:cNvSpPr txBox="1"/>
            <p:nvPr/>
          </p:nvSpPr>
          <p:spPr>
            <a:xfrm>
              <a:off x="0" y="1196610"/>
              <a:ext cx="16127923" cy="4198640"/>
            </a:xfrm>
            <a:prstGeom prst="rect">
              <a:avLst/>
            </a:prstGeom>
          </p:spPr>
          <p:txBody>
            <a:bodyPr lIns="0" tIns="0" rIns="0" bIns="0" rtlCol="0" anchor="t">
              <a:spAutoFit/>
            </a:bodyPr>
            <a:lstStyle/>
            <a:p>
              <a:pPr algn="l">
                <a:lnSpc>
                  <a:spcPts val="3960"/>
                </a:lnSpc>
              </a:pPr>
              <a:r>
                <a:rPr lang="en-US" sz="3300" dirty="0">
                  <a:solidFill>
                    <a:srgbClr val="000000"/>
                  </a:solidFill>
                  <a:latin typeface="Myriad"/>
                  <a:ea typeface="Myriad"/>
                  <a:cs typeface="Myriad"/>
                  <a:sym typeface="Myriad"/>
                </a:rPr>
                <a:t>New Hampshire’s legislature was designed as a “citizen legislature”—by and for the people. </a:t>
              </a:r>
            </a:p>
            <a:p>
              <a:pPr algn="l">
                <a:lnSpc>
                  <a:spcPts val="719"/>
                </a:lnSpc>
              </a:pPr>
              <a:endParaRPr lang="en-US" sz="3300" dirty="0">
                <a:solidFill>
                  <a:srgbClr val="000000"/>
                </a:solidFill>
                <a:latin typeface="Myriad"/>
                <a:ea typeface="Myriad"/>
                <a:cs typeface="Myriad"/>
                <a:sym typeface="Myriad"/>
              </a:endParaRPr>
            </a:p>
            <a:p>
              <a:pPr marL="712470" lvl="1" indent="-356235" algn="l">
                <a:lnSpc>
                  <a:spcPts val="3960"/>
                </a:lnSpc>
                <a:buFont typeface="Arial"/>
                <a:buChar char="•"/>
              </a:pPr>
              <a:r>
                <a:rPr lang="en-US" sz="3300" spc="69" dirty="0">
                  <a:solidFill>
                    <a:srgbClr val="000000"/>
                  </a:solidFill>
                  <a:latin typeface="Myriad"/>
                  <a:ea typeface="Myriad"/>
                  <a:cs typeface="Myriad"/>
                  <a:sym typeface="Myriad"/>
                </a:rPr>
                <a:t>Run by everyday people</a:t>
              </a:r>
            </a:p>
            <a:p>
              <a:pPr marL="712470" lvl="1" indent="-356235" algn="l">
                <a:lnSpc>
                  <a:spcPts val="3960"/>
                </a:lnSpc>
                <a:buFont typeface="Arial"/>
                <a:buChar char="•"/>
              </a:pPr>
              <a:r>
                <a:rPr lang="en-US" sz="3300" spc="69" dirty="0">
                  <a:solidFill>
                    <a:srgbClr val="000000"/>
                  </a:solidFill>
                  <a:latin typeface="Myriad"/>
                  <a:ea typeface="Myriad"/>
                  <a:cs typeface="Myriad"/>
                  <a:sym typeface="Myriad"/>
                </a:rPr>
                <a:t>Grounded in community voices</a:t>
              </a:r>
            </a:p>
            <a:p>
              <a:pPr marL="712470" lvl="1" indent="-356235" algn="l">
                <a:lnSpc>
                  <a:spcPts val="3960"/>
                </a:lnSpc>
                <a:buFont typeface="Arial"/>
                <a:buChar char="•"/>
              </a:pPr>
              <a:r>
                <a:rPr lang="en-US" sz="3300" spc="69" dirty="0">
                  <a:solidFill>
                    <a:srgbClr val="000000"/>
                  </a:solidFill>
                  <a:latin typeface="Myriad"/>
                  <a:ea typeface="Myriad"/>
                  <a:cs typeface="Myriad"/>
                  <a:sym typeface="Myriad"/>
                </a:rPr>
                <a:t>Driven by public input</a:t>
              </a:r>
            </a:p>
            <a:p>
              <a:pPr marL="712470" lvl="1" indent="-356235" algn="l">
                <a:lnSpc>
                  <a:spcPts val="3960"/>
                </a:lnSpc>
                <a:buFont typeface="Arial"/>
                <a:buChar char="•"/>
              </a:pPr>
              <a:r>
                <a:rPr lang="en-US" sz="3300" spc="69" dirty="0">
                  <a:solidFill>
                    <a:srgbClr val="000000"/>
                  </a:solidFill>
                  <a:latin typeface="Myriad"/>
                  <a:ea typeface="Myriad"/>
                  <a:cs typeface="Myriad"/>
                  <a:sym typeface="Myriad"/>
                </a:rPr>
                <a:t>Not dominated by career politicians</a:t>
              </a:r>
            </a:p>
          </p:txBody>
        </p:sp>
      </p:grpSp>
      <p:grpSp>
        <p:nvGrpSpPr>
          <p:cNvPr id="16" name="Group 16" descr="Image of NH Me lend"/>
          <p:cNvGrpSpPr/>
          <p:nvPr/>
        </p:nvGrpSpPr>
        <p:grpSpPr>
          <a:xfrm>
            <a:off x="34068144" y="1484843"/>
            <a:ext cx="8188366" cy="1810126"/>
            <a:chOff x="0" y="0"/>
            <a:chExt cx="2426183" cy="536334"/>
          </a:xfrm>
        </p:grpSpPr>
        <p:sp>
          <p:nvSpPr>
            <p:cNvPr id="17" name="Freeform 17" descr="A picture containing text, clipart  Description automatically generated"/>
            <p:cNvSpPr/>
            <p:nvPr/>
          </p:nvSpPr>
          <p:spPr>
            <a:xfrm>
              <a:off x="0" y="0"/>
              <a:ext cx="2426208" cy="536321"/>
            </a:xfrm>
            <a:custGeom>
              <a:avLst/>
              <a:gdLst/>
              <a:ahLst/>
              <a:cxnLst/>
              <a:rect l="l" t="t" r="r" b="b"/>
              <a:pathLst>
                <a:path w="2426208" h="536321">
                  <a:moveTo>
                    <a:pt x="0" y="0"/>
                  </a:moveTo>
                  <a:lnTo>
                    <a:pt x="2426208" y="0"/>
                  </a:lnTo>
                  <a:lnTo>
                    <a:pt x="2426208" y="536321"/>
                  </a:lnTo>
                  <a:lnTo>
                    <a:pt x="0" y="536321"/>
                  </a:lnTo>
                  <a:lnTo>
                    <a:pt x="0" y="0"/>
                  </a:lnTo>
                  <a:close/>
                </a:path>
              </a:pathLst>
            </a:custGeom>
            <a:blipFill>
              <a:blip r:embed="rId5"/>
              <a:stretch>
                <a:fillRect t="-33" r="1" b="-35"/>
              </a:stretch>
            </a:blipFill>
          </p:spPr>
          <p:txBody>
            <a:bodyPr/>
            <a:lstStyle/>
            <a:p>
              <a:endParaRPr lang="en-US" dirty="0"/>
            </a:p>
          </p:txBody>
        </p:sp>
      </p:grpSp>
      <p:grpSp>
        <p:nvGrpSpPr>
          <p:cNvPr id="18" name="Group 18">
            <a:extLst>
              <a:ext uri="{C183D7F6-B498-43B3-948B-1728B52AA6E4}">
                <adec:decorative xmlns:adec="http://schemas.microsoft.com/office/drawing/2017/decorative" val="1"/>
              </a:ext>
            </a:extLst>
          </p:cNvPr>
          <p:cNvGrpSpPr/>
          <p:nvPr/>
        </p:nvGrpSpPr>
        <p:grpSpPr>
          <a:xfrm>
            <a:off x="1153001" y="484802"/>
            <a:ext cx="33965218" cy="2069022"/>
            <a:chOff x="0" y="0"/>
            <a:chExt cx="8578206" cy="604776"/>
          </a:xfrm>
        </p:grpSpPr>
        <p:sp>
          <p:nvSpPr>
            <p:cNvPr id="19" name="Freeform 19"/>
            <p:cNvSpPr/>
            <p:nvPr/>
          </p:nvSpPr>
          <p:spPr>
            <a:xfrm>
              <a:off x="0" y="0"/>
              <a:ext cx="8578206" cy="604779"/>
            </a:xfrm>
            <a:custGeom>
              <a:avLst/>
              <a:gdLst/>
              <a:ahLst/>
              <a:cxnLst/>
              <a:rect l="l" t="t" r="r" b="b"/>
              <a:pathLst>
                <a:path w="8578206" h="604779">
                  <a:moveTo>
                    <a:pt x="0" y="0"/>
                  </a:moveTo>
                  <a:lnTo>
                    <a:pt x="8578206" y="0"/>
                  </a:lnTo>
                  <a:lnTo>
                    <a:pt x="8578206" y="604779"/>
                  </a:lnTo>
                  <a:lnTo>
                    <a:pt x="0" y="604779"/>
                  </a:lnTo>
                  <a:close/>
                </a:path>
              </a:pathLst>
            </a:custGeom>
            <a:blipFill>
              <a:blip r:embed="rId6">
                <a:alphaModFix amt="0"/>
              </a:blip>
              <a:stretch>
                <a:fillRect t="-345056" r="-30757" b="-277708"/>
              </a:stretch>
            </a:blipFill>
          </p:spPr>
          <p:txBody>
            <a:bodyPr/>
            <a:lstStyle/>
            <a:p>
              <a:endParaRPr lang="en-US" dirty="0"/>
            </a:p>
          </p:txBody>
        </p:sp>
        <p:sp>
          <p:nvSpPr>
            <p:cNvPr id="20" name="TextBox 20"/>
            <p:cNvSpPr txBox="1"/>
            <p:nvPr/>
          </p:nvSpPr>
          <p:spPr>
            <a:xfrm>
              <a:off x="0" y="-85725"/>
              <a:ext cx="8578206" cy="690501"/>
            </a:xfrm>
            <a:prstGeom prst="rect">
              <a:avLst/>
            </a:prstGeom>
          </p:spPr>
          <p:txBody>
            <a:bodyPr lIns="0" tIns="0" rIns="0" bIns="0" rtlCol="0" anchor="ctr"/>
            <a:lstStyle/>
            <a:p>
              <a:pPr algn="l">
                <a:lnSpc>
                  <a:spcPts val="12110"/>
                </a:lnSpc>
              </a:pPr>
              <a:r>
                <a:rPr lang="en-US" sz="11213" dirty="0">
                  <a:solidFill>
                    <a:srgbClr val="FFFFFF"/>
                  </a:solidFill>
                  <a:latin typeface="Myriad"/>
                  <a:ea typeface="Myriad"/>
                  <a:cs typeface="Myriad"/>
                  <a:sym typeface="Myriad"/>
                </a:rPr>
                <a:t>Elevating Lived Expertise In New Hampshire Policy </a:t>
              </a:r>
            </a:p>
          </p:txBody>
        </p:sp>
      </p:grpSp>
      <p:sp>
        <p:nvSpPr>
          <p:cNvPr id="21" name="Freeform 21">
            <a:extLst>
              <a:ext uri="{C183D7F6-B498-43B3-948B-1728B52AA6E4}">
                <adec:decorative xmlns:adec="http://schemas.microsoft.com/office/drawing/2017/decorative" val="1"/>
              </a:ext>
            </a:extLst>
          </p:cNvPr>
          <p:cNvSpPr/>
          <p:nvPr/>
        </p:nvSpPr>
        <p:spPr>
          <a:xfrm>
            <a:off x="40603017" y="8247662"/>
            <a:ext cx="1215798" cy="967007"/>
          </a:xfrm>
          <a:custGeom>
            <a:avLst/>
            <a:gdLst/>
            <a:ahLst/>
            <a:cxnLst/>
            <a:rect l="l" t="t" r="r" b="b"/>
            <a:pathLst>
              <a:path w="1215798" h="967007">
                <a:moveTo>
                  <a:pt x="0" y="0"/>
                </a:moveTo>
                <a:lnTo>
                  <a:pt x="1215798" y="0"/>
                </a:lnTo>
                <a:lnTo>
                  <a:pt x="1215798" y="967007"/>
                </a:lnTo>
                <a:lnTo>
                  <a:pt x="0" y="967007"/>
                </a:lnTo>
                <a:lnTo>
                  <a:pt x="0" y="0"/>
                </a:lnTo>
                <a:close/>
              </a:path>
            </a:pathLst>
          </a:custGeom>
          <a:blipFill>
            <a:blip r:embed="rId7"/>
            <a:stretch>
              <a:fillRect l="-141421" t="-103734" r="-409510" b="-887470"/>
            </a:stretch>
          </a:blipFill>
        </p:spPr>
        <p:txBody>
          <a:bodyPr/>
          <a:lstStyle/>
          <a:p>
            <a:endParaRPr lang="en-US" dirty="0"/>
          </a:p>
        </p:txBody>
      </p:sp>
      <p:sp>
        <p:nvSpPr>
          <p:cNvPr id="22" name="Freeform 22">
            <a:extLst>
              <a:ext uri="{C183D7F6-B498-43B3-948B-1728B52AA6E4}">
                <adec:decorative xmlns:adec="http://schemas.microsoft.com/office/drawing/2017/decorative" val="1"/>
              </a:ext>
            </a:extLst>
          </p:cNvPr>
          <p:cNvSpPr/>
          <p:nvPr/>
        </p:nvSpPr>
        <p:spPr>
          <a:xfrm>
            <a:off x="33806735" y="5959890"/>
            <a:ext cx="6526676" cy="4061091"/>
          </a:xfrm>
          <a:custGeom>
            <a:avLst/>
            <a:gdLst/>
            <a:ahLst/>
            <a:cxnLst/>
            <a:rect l="l" t="t" r="r" b="b"/>
            <a:pathLst>
              <a:path w="6526676" h="4061091">
                <a:moveTo>
                  <a:pt x="0" y="0"/>
                </a:moveTo>
                <a:lnTo>
                  <a:pt x="6526675" y="0"/>
                </a:lnTo>
                <a:lnTo>
                  <a:pt x="6526675" y="4061090"/>
                </a:lnTo>
                <a:lnTo>
                  <a:pt x="0" y="4061090"/>
                </a:lnTo>
                <a:lnTo>
                  <a:pt x="0" y="0"/>
                </a:lnTo>
                <a:close/>
              </a:path>
            </a:pathLst>
          </a:custGeom>
          <a:blipFill>
            <a:blip r:embed="rId8"/>
            <a:stretch>
              <a:fillRect l="-7203" t="-35854" r="-11578" b="-7318"/>
            </a:stretch>
          </a:blipFill>
        </p:spPr>
        <p:txBody>
          <a:bodyPr/>
          <a:lstStyle/>
          <a:p>
            <a:endParaRPr lang="en-US" dirty="0"/>
          </a:p>
        </p:txBody>
      </p:sp>
      <p:sp>
        <p:nvSpPr>
          <p:cNvPr id="23" name="Freeform 23" descr="Group of five women standing behind a table with an NHCDD logo, set up for tabling with papers and a vase of orange and red flowers. From left to right: woman wearing a gray striped poncho with short brown hair and glasses; woman with shoulder length blonde hair, glasses, and an orange sweater; woman with long brown hair, glasses, and a peach dress; woman with shoulder length brown hair wearing a black blazer and blue shirt; woman with long blonde hair, glasses, and a sweater with hot pink, black, and white stripes."/>
          <p:cNvSpPr/>
          <p:nvPr/>
        </p:nvSpPr>
        <p:spPr>
          <a:xfrm>
            <a:off x="33561722" y="5468673"/>
            <a:ext cx="7056385" cy="5583365"/>
          </a:xfrm>
          <a:custGeom>
            <a:avLst/>
            <a:gdLst/>
            <a:ahLst/>
            <a:cxnLst/>
            <a:rect l="l" t="t" r="r" b="b"/>
            <a:pathLst>
              <a:path w="7056385" h="5583365">
                <a:moveTo>
                  <a:pt x="0" y="0"/>
                </a:moveTo>
                <a:lnTo>
                  <a:pt x="7056386" y="0"/>
                </a:lnTo>
                <a:lnTo>
                  <a:pt x="7056386" y="5583365"/>
                </a:lnTo>
                <a:lnTo>
                  <a:pt x="0" y="5583365"/>
                </a:lnTo>
                <a:lnTo>
                  <a:pt x="0" y="0"/>
                </a:lnTo>
                <a:close/>
              </a:path>
            </a:pathLst>
          </a:custGeom>
          <a:blipFill>
            <a:blip r:embed="rId9"/>
            <a:stretch>
              <a:fillRect/>
            </a:stretch>
          </a:blipFill>
        </p:spPr>
        <p:txBody>
          <a:bodyPr/>
          <a:lstStyle/>
          <a:p>
            <a:endParaRPr lang="en-US" dirty="0"/>
          </a:p>
        </p:txBody>
      </p:sp>
      <p:sp>
        <p:nvSpPr>
          <p:cNvPr id="24" name="Freeform 24">
            <a:extLst>
              <a:ext uri="{C183D7F6-B498-43B3-948B-1728B52AA6E4}">
                <adec:decorative xmlns:adec="http://schemas.microsoft.com/office/drawing/2017/decorative" val="1"/>
              </a:ext>
            </a:extLst>
          </p:cNvPr>
          <p:cNvSpPr/>
          <p:nvPr/>
        </p:nvSpPr>
        <p:spPr>
          <a:xfrm rot="964465">
            <a:off x="40330615" y="9334090"/>
            <a:ext cx="1026887" cy="1163490"/>
          </a:xfrm>
          <a:custGeom>
            <a:avLst/>
            <a:gdLst/>
            <a:ahLst/>
            <a:cxnLst/>
            <a:rect l="l" t="t" r="r" b="b"/>
            <a:pathLst>
              <a:path w="1026887" h="1163490">
                <a:moveTo>
                  <a:pt x="0" y="0"/>
                </a:moveTo>
                <a:lnTo>
                  <a:pt x="1026887" y="0"/>
                </a:lnTo>
                <a:lnTo>
                  <a:pt x="1026887" y="1163490"/>
                </a:lnTo>
                <a:lnTo>
                  <a:pt x="0" y="1163490"/>
                </a:lnTo>
                <a:lnTo>
                  <a:pt x="0" y="0"/>
                </a:lnTo>
                <a:close/>
              </a:path>
            </a:pathLst>
          </a:custGeom>
          <a:blipFill>
            <a:blip r:embed="rId10"/>
            <a:stretch>
              <a:fillRect l="-626220" t="-161772" r="-33852" b="-632673"/>
            </a:stretch>
          </a:blipFill>
        </p:spPr>
        <p:txBody>
          <a:bodyPr/>
          <a:lstStyle/>
          <a:p>
            <a:endParaRPr lang="en-US" dirty="0"/>
          </a:p>
        </p:txBody>
      </p:sp>
      <p:sp>
        <p:nvSpPr>
          <p:cNvPr id="25" name="Freeform 25">
            <a:extLst>
              <a:ext uri="{C183D7F6-B498-43B3-948B-1728B52AA6E4}">
                <adec:decorative xmlns:adec="http://schemas.microsoft.com/office/drawing/2017/decorative" val="1"/>
              </a:ext>
            </a:extLst>
          </p:cNvPr>
          <p:cNvSpPr/>
          <p:nvPr/>
        </p:nvSpPr>
        <p:spPr>
          <a:xfrm rot="417006">
            <a:off x="39477799" y="10210110"/>
            <a:ext cx="1286253" cy="1400483"/>
          </a:xfrm>
          <a:custGeom>
            <a:avLst/>
            <a:gdLst/>
            <a:ahLst/>
            <a:cxnLst/>
            <a:rect l="l" t="t" r="r" b="b"/>
            <a:pathLst>
              <a:path w="1286253" h="1400483">
                <a:moveTo>
                  <a:pt x="0" y="0"/>
                </a:moveTo>
                <a:lnTo>
                  <a:pt x="1286252" y="0"/>
                </a:lnTo>
                <a:lnTo>
                  <a:pt x="1286252" y="1400482"/>
                </a:lnTo>
                <a:lnTo>
                  <a:pt x="0" y="1400482"/>
                </a:lnTo>
                <a:lnTo>
                  <a:pt x="0" y="0"/>
                </a:lnTo>
                <a:close/>
              </a:path>
            </a:pathLst>
          </a:custGeom>
          <a:blipFill>
            <a:blip r:embed="rId11"/>
            <a:stretch>
              <a:fillRect l="-339328" t="-96303" r="-297022" b="-705418"/>
            </a:stretch>
          </a:blipFill>
        </p:spPr>
        <p:txBody>
          <a:bodyPr/>
          <a:lstStyle/>
          <a:p>
            <a:endParaRPr lang="en-US" dirty="0"/>
          </a:p>
        </p:txBody>
      </p:sp>
      <p:sp>
        <p:nvSpPr>
          <p:cNvPr id="26" name="Freeform 26">
            <a:extLst>
              <a:ext uri="{C183D7F6-B498-43B3-948B-1728B52AA6E4}">
                <adec:decorative xmlns:adec="http://schemas.microsoft.com/office/drawing/2017/decorative" val="1"/>
              </a:ext>
            </a:extLst>
          </p:cNvPr>
          <p:cNvSpPr/>
          <p:nvPr/>
        </p:nvSpPr>
        <p:spPr>
          <a:xfrm rot="625196">
            <a:off x="39697404" y="5236491"/>
            <a:ext cx="1896435" cy="2660747"/>
          </a:xfrm>
          <a:custGeom>
            <a:avLst/>
            <a:gdLst/>
            <a:ahLst/>
            <a:cxnLst/>
            <a:rect l="l" t="t" r="r" b="b"/>
            <a:pathLst>
              <a:path w="1896435" h="2660747">
                <a:moveTo>
                  <a:pt x="0" y="0"/>
                </a:moveTo>
                <a:lnTo>
                  <a:pt x="1896435" y="0"/>
                </a:lnTo>
                <a:lnTo>
                  <a:pt x="1896435" y="2660747"/>
                </a:lnTo>
                <a:lnTo>
                  <a:pt x="0" y="2660747"/>
                </a:lnTo>
                <a:lnTo>
                  <a:pt x="0" y="0"/>
                </a:lnTo>
                <a:close/>
              </a:path>
            </a:pathLst>
          </a:custGeom>
          <a:blipFill>
            <a:blip r:embed="rId12"/>
            <a:stretch>
              <a:fillRect l="-181887" t="-87754" r="-164243" b="-236215"/>
            </a:stretch>
          </a:blipFill>
        </p:spPr>
        <p:txBody>
          <a:bodyPr/>
          <a:lstStyle/>
          <a:p>
            <a:endParaRPr lang="en-US" dirty="0"/>
          </a:p>
        </p:txBody>
      </p:sp>
      <p:sp>
        <p:nvSpPr>
          <p:cNvPr id="27" name="Freeform 27">
            <a:extLst>
              <a:ext uri="{C183D7F6-B498-43B3-948B-1728B52AA6E4}">
                <adec:decorative xmlns:adec="http://schemas.microsoft.com/office/drawing/2017/decorative" val="1"/>
              </a:ext>
            </a:extLst>
          </p:cNvPr>
          <p:cNvSpPr/>
          <p:nvPr/>
        </p:nvSpPr>
        <p:spPr>
          <a:xfrm rot="-115982" flipH="1">
            <a:off x="36803179" y="5039864"/>
            <a:ext cx="797134" cy="768237"/>
          </a:xfrm>
          <a:custGeom>
            <a:avLst/>
            <a:gdLst/>
            <a:ahLst/>
            <a:cxnLst/>
            <a:rect l="l" t="t" r="r" b="b"/>
            <a:pathLst>
              <a:path w="797134" h="768237">
                <a:moveTo>
                  <a:pt x="797133" y="0"/>
                </a:moveTo>
                <a:lnTo>
                  <a:pt x="0" y="0"/>
                </a:lnTo>
                <a:lnTo>
                  <a:pt x="0" y="768237"/>
                </a:lnTo>
                <a:lnTo>
                  <a:pt x="797133" y="768237"/>
                </a:lnTo>
                <a:lnTo>
                  <a:pt x="797133" y="0"/>
                </a:lnTo>
                <a:close/>
              </a:path>
            </a:pathLst>
          </a:custGeom>
          <a:blipFill>
            <a:blip r:embed="rId13"/>
            <a:stretch>
              <a:fillRect/>
            </a:stretch>
          </a:blipFill>
        </p:spPr>
        <p:txBody>
          <a:bodyPr/>
          <a:lstStyle/>
          <a:p>
            <a:endParaRPr lang="en-US" dirty="0"/>
          </a:p>
        </p:txBody>
      </p:sp>
      <p:sp>
        <p:nvSpPr>
          <p:cNvPr id="28" name="TextBox 28"/>
          <p:cNvSpPr txBox="1"/>
          <p:nvPr/>
        </p:nvSpPr>
        <p:spPr>
          <a:xfrm>
            <a:off x="30647559" y="9219329"/>
            <a:ext cx="2847784" cy="1177655"/>
          </a:xfrm>
          <a:prstGeom prst="rect">
            <a:avLst/>
          </a:prstGeom>
        </p:spPr>
        <p:txBody>
          <a:bodyPr lIns="0" tIns="0" rIns="0" bIns="0" rtlCol="0" anchor="t">
            <a:spAutoFit/>
          </a:bodyPr>
          <a:lstStyle/>
          <a:p>
            <a:pPr algn="r">
              <a:lnSpc>
                <a:spcPts val="2991"/>
              </a:lnSpc>
            </a:pPr>
            <a:r>
              <a:rPr lang="en-US" sz="2719" b="1" spc="176" dirty="0">
                <a:solidFill>
                  <a:srgbClr val="333333"/>
                </a:solidFill>
                <a:latin typeface="Myriad Semi-Bold"/>
                <a:ea typeface="Myriad Semi-Bold"/>
                <a:cs typeface="Myriad Semi-Bold"/>
                <a:sym typeface="Myriad Semi-Bold"/>
              </a:rPr>
              <a:t>Buttons given to</a:t>
            </a:r>
          </a:p>
          <a:p>
            <a:pPr algn="r">
              <a:lnSpc>
                <a:spcPts val="2991"/>
              </a:lnSpc>
            </a:pPr>
            <a:r>
              <a:rPr lang="en-US" sz="2719" b="1" spc="176" dirty="0">
                <a:solidFill>
                  <a:srgbClr val="333333"/>
                </a:solidFill>
                <a:latin typeface="Myriad Semi-Bold"/>
                <a:ea typeface="Myriad Semi-Bold"/>
                <a:cs typeface="Myriad Semi-Bold"/>
                <a:sym typeface="Myriad Semi-Bold"/>
              </a:rPr>
              <a:t>Unconference attendees</a:t>
            </a:r>
          </a:p>
        </p:txBody>
      </p:sp>
      <p:sp>
        <p:nvSpPr>
          <p:cNvPr id="29" name="Freeform 29" descr="Pinback button that reads “I’m an expert.”"/>
          <p:cNvSpPr/>
          <p:nvPr/>
        </p:nvSpPr>
        <p:spPr>
          <a:xfrm rot="-322366">
            <a:off x="31817989" y="6174271"/>
            <a:ext cx="2679940" cy="2995209"/>
          </a:xfrm>
          <a:custGeom>
            <a:avLst/>
            <a:gdLst/>
            <a:ahLst/>
            <a:cxnLst/>
            <a:rect l="l" t="t" r="r" b="b"/>
            <a:pathLst>
              <a:path w="2679940" h="2995209">
                <a:moveTo>
                  <a:pt x="0" y="0"/>
                </a:moveTo>
                <a:lnTo>
                  <a:pt x="2679940" y="0"/>
                </a:lnTo>
                <a:lnTo>
                  <a:pt x="2679940" y="2995209"/>
                </a:lnTo>
                <a:lnTo>
                  <a:pt x="0" y="2995209"/>
                </a:lnTo>
                <a:lnTo>
                  <a:pt x="0" y="0"/>
                </a:lnTo>
                <a:close/>
              </a:path>
            </a:pathLst>
          </a:custGeom>
          <a:blipFill>
            <a:blip r:embed="rId14"/>
            <a:stretch>
              <a:fillRect l="-147846" t="-76159" r="-134449" b="-51736"/>
            </a:stretch>
          </a:blipFill>
        </p:spPr>
        <p:txBody>
          <a:bodyPr/>
          <a:lstStyle/>
          <a:p>
            <a:endParaRPr lang="en-US" dirty="0"/>
          </a:p>
        </p:txBody>
      </p:sp>
      <p:sp>
        <p:nvSpPr>
          <p:cNvPr id="30" name="Freeform 30">
            <a:extLst>
              <a:ext uri="{C183D7F6-B498-43B3-948B-1728B52AA6E4}">
                <adec:decorative xmlns:adec="http://schemas.microsoft.com/office/drawing/2017/decorative" val="1"/>
              </a:ext>
            </a:extLst>
          </p:cNvPr>
          <p:cNvSpPr/>
          <p:nvPr/>
        </p:nvSpPr>
        <p:spPr>
          <a:xfrm rot="-469626">
            <a:off x="31916716" y="7375675"/>
            <a:ext cx="2306167" cy="1034497"/>
          </a:xfrm>
          <a:custGeom>
            <a:avLst/>
            <a:gdLst/>
            <a:ahLst/>
            <a:cxnLst/>
            <a:rect l="l" t="t" r="r" b="b"/>
            <a:pathLst>
              <a:path w="2306167" h="1034497">
                <a:moveTo>
                  <a:pt x="0" y="0"/>
                </a:moveTo>
                <a:lnTo>
                  <a:pt x="2306167" y="0"/>
                </a:lnTo>
                <a:lnTo>
                  <a:pt x="2306167" y="1034497"/>
                </a:lnTo>
                <a:lnTo>
                  <a:pt x="0" y="1034497"/>
                </a:lnTo>
                <a:lnTo>
                  <a:pt x="0" y="0"/>
                </a:lnTo>
                <a:close/>
              </a:path>
            </a:pathLst>
          </a:custGeom>
          <a:blipFill>
            <a:blip r:embed="rId15"/>
            <a:stretch>
              <a:fillRect r="-38954" b="-106381"/>
            </a:stretch>
          </a:blipFill>
        </p:spPr>
        <p:txBody>
          <a:bodyPr/>
          <a:lstStyle/>
          <a:p>
            <a:endParaRPr lang="en-US" dirty="0"/>
          </a:p>
        </p:txBody>
      </p:sp>
      <p:sp>
        <p:nvSpPr>
          <p:cNvPr id="31" name="TextBox 31"/>
          <p:cNvSpPr txBox="1"/>
          <p:nvPr/>
        </p:nvSpPr>
        <p:spPr>
          <a:xfrm rot="-469626">
            <a:off x="32111374" y="6691826"/>
            <a:ext cx="1914961" cy="912185"/>
          </a:xfrm>
          <a:prstGeom prst="rect">
            <a:avLst/>
          </a:prstGeom>
        </p:spPr>
        <p:txBody>
          <a:bodyPr lIns="0" tIns="0" rIns="0" bIns="0" rtlCol="0" anchor="t">
            <a:spAutoFit/>
          </a:bodyPr>
          <a:lstStyle/>
          <a:p>
            <a:pPr algn="ctr">
              <a:lnSpc>
                <a:spcPts val="2987"/>
              </a:lnSpc>
            </a:pPr>
            <a:endParaRPr dirty="0"/>
          </a:p>
          <a:p>
            <a:pPr algn="ctr">
              <a:lnSpc>
                <a:spcPts val="4025"/>
              </a:lnSpc>
            </a:pPr>
            <a:r>
              <a:rPr lang="en-US" sz="3144" b="1" spc="147" dirty="0">
                <a:solidFill>
                  <a:srgbClr val="000000"/>
                </a:solidFill>
                <a:latin typeface="Futura Bold"/>
                <a:ea typeface="Futura Bold"/>
                <a:cs typeface="Futura Bold"/>
                <a:sym typeface="Futura Bold"/>
              </a:rPr>
              <a:t>I’M AN</a:t>
            </a:r>
          </a:p>
        </p:txBody>
      </p:sp>
      <p:sp>
        <p:nvSpPr>
          <p:cNvPr id="32" name="Freeform 32">
            <a:extLst>
              <a:ext uri="{C183D7F6-B498-43B3-948B-1728B52AA6E4}">
                <adec:decorative xmlns:adec="http://schemas.microsoft.com/office/drawing/2017/decorative" val="1"/>
              </a:ext>
            </a:extLst>
          </p:cNvPr>
          <p:cNvSpPr/>
          <p:nvPr/>
        </p:nvSpPr>
        <p:spPr>
          <a:xfrm rot="281935">
            <a:off x="32945776" y="5202245"/>
            <a:ext cx="778127" cy="841044"/>
          </a:xfrm>
          <a:custGeom>
            <a:avLst/>
            <a:gdLst/>
            <a:ahLst/>
            <a:cxnLst/>
            <a:rect l="l" t="t" r="r" b="b"/>
            <a:pathLst>
              <a:path w="778127" h="841044">
                <a:moveTo>
                  <a:pt x="0" y="0"/>
                </a:moveTo>
                <a:lnTo>
                  <a:pt x="778126" y="0"/>
                </a:lnTo>
                <a:lnTo>
                  <a:pt x="778126" y="841044"/>
                </a:lnTo>
                <a:lnTo>
                  <a:pt x="0" y="841044"/>
                </a:lnTo>
                <a:lnTo>
                  <a:pt x="0" y="0"/>
                </a:lnTo>
                <a:close/>
              </a:path>
            </a:pathLst>
          </a:custGeom>
          <a:blipFill>
            <a:blip r:embed="rId16"/>
            <a:stretch>
              <a:fillRect l="-420429" t="-864064" r="-404533" b="-176958"/>
            </a:stretch>
          </a:blipFill>
        </p:spPr>
        <p:txBody>
          <a:bodyPr/>
          <a:lstStyle/>
          <a:p>
            <a:endParaRPr lang="en-US" dirty="0"/>
          </a:p>
        </p:txBody>
      </p:sp>
      <p:sp>
        <p:nvSpPr>
          <p:cNvPr id="33" name="Freeform 33">
            <a:extLst>
              <a:ext uri="{C183D7F6-B498-43B3-948B-1728B52AA6E4}">
                <adec:decorative xmlns:adec="http://schemas.microsoft.com/office/drawing/2017/decorative" val="1"/>
              </a:ext>
            </a:extLst>
          </p:cNvPr>
          <p:cNvSpPr/>
          <p:nvPr/>
        </p:nvSpPr>
        <p:spPr>
          <a:xfrm rot="-292679">
            <a:off x="34085378" y="5008589"/>
            <a:ext cx="1312915" cy="1744653"/>
          </a:xfrm>
          <a:custGeom>
            <a:avLst/>
            <a:gdLst/>
            <a:ahLst/>
            <a:cxnLst/>
            <a:rect l="l" t="t" r="r" b="b"/>
            <a:pathLst>
              <a:path w="1312915" h="1744653">
                <a:moveTo>
                  <a:pt x="0" y="0"/>
                </a:moveTo>
                <a:lnTo>
                  <a:pt x="1312915" y="0"/>
                </a:lnTo>
                <a:lnTo>
                  <a:pt x="1312915" y="1744653"/>
                </a:lnTo>
                <a:lnTo>
                  <a:pt x="0" y="1744653"/>
                </a:lnTo>
                <a:lnTo>
                  <a:pt x="0" y="0"/>
                </a:lnTo>
                <a:close/>
              </a:path>
            </a:pathLst>
          </a:custGeom>
          <a:blipFill>
            <a:blip r:embed="rId17"/>
            <a:stretch>
              <a:fillRect l="-290956" t="-159404" r="-110111" b="-243357"/>
            </a:stretch>
          </a:blipFill>
        </p:spPr>
        <p:txBody>
          <a:bodyPr/>
          <a:lstStyle/>
          <a:p>
            <a:endParaRPr lang="en-US" dirty="0"/>
          </a:p>
        </p:txBody>
      </p:sp>
      <p:grpSp>
        <p:nvGrpSpPr>
          <p:cNvPr id="34" name="Group 34">
            <a:extLst>
              <a:ext uri="{C183D7F6-B498-43B3-948B-1728B52AA6E4}">
                <adec:decorative xmlns:adec="http://schemas.microsoft.com/office/drawing/2017/decorative" val="1"/>
              </a:ext>
            </a:extLst>
          </p:cNvPr>
          <p:cNvGrpSpPr/>
          <p:nvPr/>
        </p:nvGrpSpPr>
        <p:grpSpPr>
          <a:xfrm>
            <a:off x="14929028" y="18418903"/>
            <a:ext cx="14033143" cy="4898506"/>
            <a:chOff x="0" y="0"/>
            <a:chExt cx="18710858" cy="6531342"/>
          </a:xfrm>
        </p:grpSpPr>
        <p:grpSp>
          <p:nvGrpSpPr>
            <p:cNvPr id="35" name="Group 35"/>
            <p:cNvGrpSpPr/>
            <p:nvPr/>
          </p:nvGrpSpPr>
          <p:grpSpPr>
            <a:xfrm>
              <a:off x="0" y="0"/>
              <a:ext cx="18710858" cy="6531342"/>
              <a:chOff x="0" y="0"/>
              <a:chExt cx="1113459" cy="388672"/>
            </a:xfrm>
          </p:grpSpPr>
          <p:sp>
            <p:nvSpPr>
              <p:cNvPr id="36" name="Freeform 36"/>
              <p:cNvSpPr/>
              <p:nvPr/>
            </p:nvSpPr>
            <p:spPr>
              <a:xfrm>
                <a:off x="0" y="0"/>
                <a:ext cx="1113459" cy="388672"/>
              </a:xfrm>
              <a:custGeom>
                <a:avLst/>
                <a:gdLst/>
                <a:ahLst/>
                <a:cxnLst/>
                <a:rect l="l" t="t" r="r" b="b"/>
                <a:pathLst>
                  <a:path w="1113459" h="388672">
                    <a:moveTo>
                      <a:pt x="0" y="0"/>
                    </a:moveTo>
                    <a:lnTo>
                      <a:pt x="1113459" y="0"/>
                    </a:lnTo>
                    <a:lnTo>
                      <a:pt x="1113459" y="388672"/>
                    </a:lnTo>
                    <a:lnTo>
                      <a:pt x="0" y="388672"/>
                    </a:lnTo>
                    <a:close/>
                  </a:path>
                </a:pathLst>
              </a:custGeom>
              <a:solidFill>
                <a:srgbClr val="F3EAC7"/>
              </a:solidFill>
              <a:ln cap="sq">
                <a:noFill/>
                <a:prstDash val="solid"/>
                <a:miter/>
              </a:ln>
            </p:spPr>
            <p:txBody>
              <a:bodyPr/>
              <a:lstStyle/>
              <a:p>
                <a:endParaRPr lang="en-US" dirty="0"/>
              </a:p>
            </p:txBody>
          </p:sp>
          <p:sp>
            <p:nvSpPr>
              <p:cNvPr id="37" name="TextBox 37"/>
              <p:cNvSpPr txBox="1"/>
              <p:nvPr/>
            </p:nvSpPr>
            <p:spPr>
              <a:xfrm>
                <a:off x="0" y="-104775"/>
                <a:ext cx="1113459" cy="493447"/>
              </a:xfrm>
              <a:prstGeom prst="rect">
                <a:avLst/>
              </a:prstGeom>
            </p:spPr>
            <p:txBody>
              <a:bodyPr lIns="52695" tIns="52695" rIns="52695" bIns="52695" rtlCol="0" anchor="ctr"/>
              <a:lstStyle/>
              <a:p>
                <a:pPr algn="ctr">
                  <a:lnSpc>
                    <a:spcPts val="6171"/>
                  </a:lnSpc>
                </a:pPr>
                <a:endParaRPr dirty="0"/>
              </a:p>
            </p:txBody>
          </p:sp>
        </p:grpSp>
        <p:sp>
          <p:nvSpPr>
            <p:cNvPr id="38" name="Freeform 38" descr="Black-and-white illustration of two raised hands with a floating microphone above them."/>
            <p:cNvSpPr/>
            <p:nvPr/>
          </p:nvSpPr>
          <p:spPr>
            <a:xfrm>
              <a:off x="773150" y="2720387"/>
              <a:ext cx="2257753" cy="1844983"/>
            </a:xfrm>
            <a:custGeom>
              <a:avLst/>
              <a:gdLst/>
              <a:ahLst/>
              <a:cxnLst/>
              <a:rect l="l" t="t" r="r" b="b"/>
              <a:pathLst>
                <a:path w="2257753" h="1844983">
                  <a:moveTo>
                    <a:pt x="0" y="0"/>
                  </a:moveTo>
                  <a:lnTo>
                    <a:pt x="2257753" y="0"/>
                  </a:lnTo>
                  <a:lnTo>
                    <a:pt x="2257753" y="1844983"/>
                  </a:lnTo>
                  <a:lnTo>
                    <a:pt x="0" y="1844983"/>
                  </a:lnTo>
                  <a:lnTo>
                    <a:pt x="0" y="0"/>
                  </a:lnTo>
                  <a:close/>
                </a:path>
              </a:pathLst>
            </a:custGeom>
            <a:blipFill>
              <a:blip r:embed="rId18"/>
              <a:stretch>
                <a:fillRect l="-1802" r="-1802"/>
              </a:stretch>
            </a:blipFill>
          </p:spPr>
          <p:txBody>
            <a:bodyPr/>
            <a:lstStyle/>
            <a:p>
              <a:endParaRPr lang="en-US" dirty="0"/>
            </a:p>
          </p:txBody>
        </p:sp>
        <p:sp>
          <p:nvSpPr>
            <p:cNvPr id="39" name="Freeform 39" descr="Black-and-white illustration of two raised hands with a floating microphone above them."/>
            <p:cNvSpPr/>
            <p:nvPr/>
          </p:nvSpPr>
          <p:spPr>
            <a:xfrm rot="-564248">
              <a:off x="1357835" y="1433917"/>
              <a:ext cx="1978132" cy="2572939"/>
            </a:xfrm>
            <a:custGeom>
              <a:avLst/>
              <a:gdLst/>
              <a:ahLst/>
              <a:cxnLst/>
              <a:rect l="l" t="t" r="r" b="b"/>
              <a:pathLst>
                <a:path w="1978132" h="2572939">
                  <a:moveTo>
                    <a:pt x="0" y="0"/>
                  </a:moveTo>
                  <a:lnTo>
                    <a:pt x="1978132" y="0"/>
                  </a:lnTo>
                  <a:lnTo>
                    <a:pt x="1978132" y="2572939"/>
                  </a:lnTo>
                  <a:lnTo>
                    <a:pt x="0" y="2572939"/>
                  </a:lnTo>
                  <a:lnTo>
                    <a:pt x="0" y="0"/>
                  </a:lnTo>
                  <a:close/>
                </a:path>
              </a:pathLst>
            </a:custGeom>
            <a:blipFill>
              <a:blip r:embed="rId19"/>
              <a:stretch>
                <a:fillRect l="-2190" r="-2190"/>
              </a:stretch>
            </a:blipFill>
          </p:spPr>
          <p:txBody>
            <a:bodyPr/>
            <a:lstStyle/>
            <a:p>
              <a:endParaRPr lang="en-US" dirty="0"/>
            </a:p>
          </p:txBody>
        </p:sp>
        <p:sp>
          <p:nvSpPr>
            <p:cNvPr id="40" name="Freeform 40">
              <a:extLst>
                <a:ext uri="{C183D7F6-B498-43B3-948B-1728B52AA6E4}">
                  <adec:decorative xmlns:adec="http://schemas.microsoft.com/office/drawing/2017/decorative" val="1"/>
                </a:ext>
              </a:extLst>
            </p:cNvPr>
            <p:cNvSpPr/>
            <p:nvPr/>
          </p:nvSpPr>
          <p:spPr>
            <a:xfrm rot="4998112">
              <a:off x="5135165" y="2786160"/>
              <a:ext cx="1744325" cy="2101596"/>
            </a:xfrm>
            <a:custGeom>
              <a:avLst/>
              <a:gdLst/>
              <a:ahLst/>
              <a:cxnLst/>
              <a:rect l="l" t="t" r="r" b="b"/>
              <a:pathLst>
                <a:path w="1744325" h="2101596">
                  <a:moveTo>
                    <a:pt x="0" y="0"/>
                  </a:moveTo>
                  <a:lnTo>
                    <a:pt x="1744325" y="0"/>
                  </a:lnTo>
                  <a:lnTo>
                    <a:pt x="1744325" y="2101597"/>
                  </a:lnTo>
                  <a:lnTo>
                    <a:pt x="0" y="2101597"/>
                  </a:lnTo>
                  <a:lnTo>
                    <a:pt x="0" y="0"/>
                  </a:lnTo>
                  <a:close/>
                </a:path>
              </a:pathLst>
            </a:custGeom>
            <a:blipFill>
              <a:blip>
                <a:extLst>
                  <a:ext uri="{96DAC541-7B7A-43D3-8B79-37D633B846F1}">
                    <asvg:svgBlip xmlns:asvg="http://schemas.microsoft.com/office/drawing/2016/SVG/main" r:embed="rId20"/>
                  </a:ext>
                </a:extLst>
              </a:blip>
              <a:stretch>
                <a:fillRect/>
              </a:stretch>
            </a:blipFill>
          </p:spPr>
          <p:txBody>
            <a:bodyPr/>
            <a:lstStyle/>
            <a:p>
              <a:endParaRPr lang="en-US" dirty="0"/>
            </a:p>
          </p:txBody>
        </p:sp>
        <p:sp>
          <p:nvSpPr>
            <p:cNvPr id="41" name="Freeform 41" descr="Black-and-white illustration of an open book with circular arrows around it indicating a flow or cycle."/>
            <p:cNvSpPr/>
            <p:nvPr/>
          </p:nvSpPr>
          <p:spPr>
            <a:xfrm>
              <a:off x="4654067" y="1877507"/>
              <a:ext cx="3049253" cy="1941358"/>
            </a:xfrm>
            <a:custGeom>
              <a:avLst/>
              <a:gdLst/>
              <a:ahLst/>
              <a:cxnLst/>
              <a:rect l="l" t="t" r="r" b="b"/>
              <a:pathLst>
                <a:path w="3049253" h="1941358">
                  <a:moveTo>
                    <a:pt x="0" y="0"/>
                  </a:moveTo>
                  <a:lnTo>
                    <a:pt x="3049253" y="0"/>
                  </a:lnTo>
                  <a:lnTo>
                    <a:pt x="3049253" y="1941358"/>
                  </a:lnTo>
                  <a:lnTo>
                    <a:pt x="0" y="1941358"/>
                  </a:lnTo>
                  <a:lnTo>
                    <a:pt x="0" y="0"/>
                  </a:lnTo>
                  <a:close/>
                </a:path>
              </a:pathLst>
            </a:custGeom>
            <a:blipFill>
              <a:blip>
                <a:extLst>
                  <a:ext uri="{96DAC541-7B7A-43D3-8B79-37D633B846F1}">
                    <asvg:svgBlip xmlns:asvg="http://schemas.microsoft.com/office/drawing/2016/SVG/main" r:embed="rId21"/>
                  </a:ext>
                </a:extLst>
              </a:blip>
              <a:stretch>
                <a:fillRect/>
              </a:stretch>
            </a:blipFill>
          </p:spPr>
          <p:txBody>
            <a:bodyPr/>
            <a:lstStyle/>
            <a:p>
              <a:endParaRPr lang="en-US" dirty="0"/>
            </a:p>
          </p:txBody>
        </p:sp>
        <p:sp>
          <p:nvSpPr>
            <p:cNvPr id="42" name="Freeform 42">
              <a:extLst>
                <a:ext uri="{C183D7F6-B498-43B3-948B-1728B52AA6E4}">
                  <adec:decorative xmlns:adec="http://schemas.microsoft.com/office/drawing/2017/decorative" val="1"/>
                </a:ext>
              </a:extLst>
            </p:cNvPr>
            <p:cNvSpPr/>
            <p:nvPr/>
          </p:nvSpPr>
          <p:spPr>
            <a:xfrm rot="-4059324">
              <a:off x="6608007" y="1555757"/>
              <a:ext cx="793285" cy="955766"/>
            </a:xfrm>
            <a:custGeom>
              <a:avLst/>
              <a:gdLst/>
              <a:ahLst/>
              <a:cxnLst/>
              <a:rect l="l" t="t" r="r" b="b"/>
              <a:pathLst>
                <a:path w="793285" h="955766">
                  <a:moveTo>
                    <a:pt x="0" y="0"/>
                  </a:moveTo>
                  <a:lnTo>
                    <a:pt x="793286" y="0"/>
                  </a:lnTo>
                  <a:lnTo>
                    <a:pt x="793286" y="955766"/>
                  </a:lnTo>
                  <a:lnTo>
                    <a:pt x="0" y="955766"/>
                  </a:lnTo>
                  <a:lnTo>
                    <a:pt x="0" y="0"/>
                  </a:lnTo>
                  <a:close/>
                </a:path>
              </a:pathLst>
            </a:custGeom>
            <a:blipFill>
              <a:blip>
                <a:extLst>
                  <a:ext uri="{96DAC541-7B7A-43D3-8B79-37D633B846F1}">
                    <asvg:svgBlip xmlns:asvg="http://schemas.microsoft.com/office/drawing/2016/SVG/main" r:embed="rId20"/>
                  </a:ext>
                </a:extLst>
              </a:blip>
              <a:stretch>
                <a:fillRect/>
              </a:stretch>
            </a:blipFill>
          </p:spPr>
          <p:txBody>
            <a:bodyPr/>
            <a:lstStyle/>
            <a:p>
              <a:endParaRPr lang="en-US" dirty="0"/>
            </a:p>
          </p:txBody>
        </p:sp>
        <p:sp>
          <p:nvSpPr>
            <p:cNvPr id="43" name="Freeform 43" descr="Illustration of two hands holding lightbulbs, one with a light-skinned hand and one with a darker-skinned hand."/>
            <p:cNvSpPr/>
            <p:nvPr/>
          </p:nvSpPr>
          <p:spPr>
            <a:xfrm>
              <a:off x="9078085" y="1289596"/>
              <a:ext cx="2582427" cy="3306139"/>
            </a:xfrm>
            <a:custGeom>
              <a:avLst/>
              <a:gdLst/>
              <a:ahLst/>
              <a:cxnLst/>
              <a:rect l="l" t="t" r="r" b="b"/>
              <a:pathLst>
                <a:path w="2582427" h="3306139">
                  <a:moveTo>
                    <a:pt x="0" y="0"/>
                  </a:moveTo>
                  <a:lnTo>
                    <a:pt x="2582427" y="0"/>
                  </a:lnTo>
                  <a:lnTo>
                    <a:pt x="2582427" y="3306139"/>
                  </a:lnTo>
                  <a:lnTo>
                    <a:pt x="0" y="3306139"/>
                  </a:lnTo>
                  <a:lnTo>
                    <a:pt x="0" y="0"/>
                  </a:lnTo>
                  <a:close/>
                </a:path>
              </a:pathLst>
            </a:custGeom>
            <a:blipFill>
              <a:blip r:embed="rId22"/>
              <a:stretch>
                <a:fillRect t="-38345" r="-77116"/>
              </a:stretch>
            </a:blipFill>
          </p:spPr>
          <p:txBody>
            <a:bodyPr/>
            <a:lstStyle/>
            <a:p>
              <a:endParaRPr lang="en-US" dirty="0"/>
            </a:p>
          </p:txBody>
        </p:sp>
        <p:sp>
          <p:nvSpPr>
            <p:cNvPr id="44" name="TextBox 44"/>
            <p:cNvSpPr txBox="1"/>
            <p:nvPr/>
          </p:nvSpPr>
          <p:spPr>
            <a:xfrm>
              <a:off x="231574" y="4868835"/>
              <a:ext cx="3512426" cy="1417737"/>
            </a:xfrm>
            <a:prstGeom prst="rect">
              <a:avLst/>
            </a:prstGeom>
          </p:spPr>
          <p:txBody>
            <a:bodyPr lIns="0" tIns="0" rIns="0" bIns="0" rtlCol="0" anchor="t">
              <a:spAutoFit/>
            </a:bodyPr>
            <a:lstStyle/>
            <a:p>
              <a:pPr algn="ctr">
                <a:lnSpc>
                  <a:spcPts val="2633"/>
                </a:lnSpc>
              </a:pPr>
              <a:r>
                <a:rPr lang="en-US" sz="2742" spc="93" dirty="0">
                  <a:solidFill>
                    <a:srgbClr val="000000"/>
                  </a:solidFill>
                  <a:latin typeface="Myriad"/>
                  <a:ea typeface="Myriad"/>
                  <a:cs typeface="Myriad"/>
                  <a:sym typeface="Myriad"/>
                </a:rPr>
                <a:t>Center voices of those most impacted</a:t>
              </a:r>
            </a:p>
          </p:txBody>
        </p:sp>
        <p:sp>
          <p:nvSpPr>
            <p:cNvPr id="45" name="TextBox 45"/>
            <p:cNvSpPr txBox="1"/>
            <p:nvPr/>
          </p:nvSpPr>
          <p:spPr>
            <a:xfrm>
              <a:off x="5835486" y="435546"/>
              <a:ext cx="7039886" cy="727100"/>
            </a:xfrm>
            <a:prstGeom prst="rect">
              <a:avLst/>
            </a:prstGeom>
          </p:spPr>
          <p:txBody>
            <a:bodyPr lIns="0" tIns="0" rIns="0" bIns="0" rtlCol="0" anchor="t">
              <a:spAutoFit/>
            </a:bodyPr>
            <a:lstStyle/>
            <a:p>
              <a:pPr algn="l">
                <a:lnSpc>
                  <a:spcPts val="3960"/>
                </a:lnSpc>
              </a:pPr>
              <a:endParaRPr dirty="0"/>
            </a:p>
          </p:txBody>
        </p:sp>
        <p:sp>
          <p:nvSpPr>
            <p:cNvPr id="46" name="TextBox 46"/>
            <p:cNvSpPr txBox="1"/>
            <p:nvPr/>
          </p:nvSpPr>
          <p:spPr>
            <a:xfrm>
              <a:off x="4154945" y="4868835"/>
              <a:ext cx="4047496" cy="1417737"/>
            </a:xfrm>
            <a:prstGeom prst="rect">
              <a:avLst/>
            </a:prstGeom>
          </p:spPr>
          <p:txBody>
            <a:bodyPr lIns="0" tIns="0" rIns="0" bIns="0" rtlCol="0" anchor="t">
              <a:spAutoFit/>
            </a:bodyPr>
            <a:lstStyle/>
            <a:p>
              <a:pPr algn="ctr">
                <a:lnSpc>
                  <a:spcPts val="2633"/>
                </a:lnSpc>
              </a:pPr>
              <a:r>
                <a:rPr lang="en-US" sz="2742" spc="93" dirty="0">
                  <a:solidFill>
                    <a:srgbClr val="000000"/>
                  </a:solidFill>
                  <a:latin typeface="Myriad"/>
                  <a:ea typeface="Myriad"/>
                  <a:cs typeface="Myriad"/>
                  <a:sym typeface="Myriad"/>
                </a:rPr>
                <a:t>Share knowledge;</a:t>
              </a:r>
            </a:p>
            <a:p>
              <a:pPr algn="ctr">
                <a:lnSpc>
                  <a:spcPts val="2633"/>
                </a:lnSpc>
              </a:pPr>
              <a:r>
                <a:rPr lang="en-US" sz="2742" spc="93" dirty="0">
                  <a:solidFill>
                    <a:srgbClr val="000000"/>
                  </a:solidFill>
                  <a:latin typeface="Myriad"/>
                  <a:ea typeface="Myriad"/>
                  <a:cs typeface="Myriad"/>
                  <a:sym typeface="Myriad"/>
                </a:rPr>
                <a:t>solve problems</a:t>
              </a:r>
            </a:p>
            <a:p>
              <a:pPr algn="ctr">
                <a:lnSpc>
                  <a:spcPts val="2633"/>
                </a:lnSpc>
              </a:pPr>
              <a:r>
                <a:rPr lang="en-US" sz="2742" spc="93" dirty="0">
                  <a:solidFill>
                    <a:srgbClr val="000000"/>
                  </a:solidFill>
                  <a:latin typeface="Myriad"/>
                  <a:ea typeface="Myriad"/>
                  <a:cs typeface="Myriad"/>
                  <a:sym typeface="Myriad"/>
                </a:rPr>
                <a:t>together</a:t>
              </a:r>
            </a:p>
          </p:txBody>
        </p:sp>
        <p:sp>
          <p:nvSpPr>
            <p:cNvPr id="47" name="TextBox 47"/>
            <p:cNvSpPr txBox="1"/>
            <p:nvPr/>
          </p:nvSpPr>
          <p:spPr>
            <a:xfrm>
              <a:off x="7898106" y="4868835"/>
              <a:ext cx="4538420" cy="1444968"/>
            </a:xfrm>
            <a:prstGeom prst="rect">
              <a:avLst/>
            </a:prstGeom>
          </p:spPr>
          <p:txBody>
            <a:bodyPr lIns="0" tIns="0" rIns="0" bIns="0" rtlCol="0" anchor="t">
              <a:spAutoFit/>
            </a:bodyPr>
            <a:lstStyle/>
            <a:p>
              <a:pPr algn="ctr">
                <a:lnSpc>
                  <a:spcPts val="2633"/>
                </a:lnSpc>
              </a:pPr>
              <a:r>
                <a:rPr lang="en-US" sz="2742" spc="93" dirty="0">
                  <a:solidFill>
                    <a:srgbClr val="000000"/>
                  </a:solidFill>
                  <a:latin typeface="Myriad"/>
                  <a:ea typeface="Myriad"/>
                  <a:cs typeface="Myriad"/>
                  <a:sym typeface="Myriad"/>
                </a:rPr>
                <a:t>Generate community-</a:t>
              </a:r>
            </a:p>
            <a:p>
              <a:pPr algn="ctr">
                <a:lnSpc>
                  <a:spcPts val="2633"/>
                </a:lnSpc>
              </a:pPr>
              <a:r>
                <a:rPr lang="en-US" sz="2742" spc="93" dirty="0">
                  <a:solidFill>
                    <a:srgbClr val="000000"/>
                  </a:solidFill>
                  <a:latin typeface="Myriad"/>
                  <a:ea typeface="Myriad"/>
                  <a:cs typeface="Myriad"/>
                  <a:sym typeface="Myriad"/>
                </a:rPr>
                <a:t>driven ideas </a:t>
              </a:r>
            </a:p>
          </p:txBody>
        </p:sp>
        <p:sp>
          <p:nvSpPr>
            <p:cNvPr id="48" name="TextBox 48"/>
            <p:cNvSpPr txBox="1"/>
            <p:nvPr/>
          </p:nvSpPr>
          <p:spPr>
            <a:xfrm>
              <a:off x="12864417" y="4825731"/>
              <a:ext cx="5452860" cy="1444968"/>
            </a:xfrm>
            <a:prstGeom prst="rect">
              <a:avLst/>
            </a:prstGeom>
          </p:spPr>
          <p:txBody>
            <a:bodyPr lIns="0" tIns="0" rIns="0" bIns="0" rtlCol="0" anchor="t">
              <a:spAutoFit/>
            </a:bodyPr>
            <a:lstStyle/>
            <a:p>
              <a:pPr algn="ctr">
                <a:lnSpc>
                  <a:spcPts val="2633"/>
                </a:lnSpc>
              </a:pPr>
              <a:r>
                <a:rPr lang="en-US" sz="2742" b="1" spc="194" dirty="0">
                  <a:solidFill>
                    <a:srgbClr val="000000"/>
                  </a:solidFill>
                  <a:latin typeface="Myriad Bold"/>
                  <a:ea typeface="Myriad Bold"/>
                  <a:cs typeface="Myriad Bold"/>
                  <a:sym typeface="Myriad Bold"/>
                </a:rPr>
                <a:t>Open structure invites creative solutions to complex issues</a:t>
              </a:r>
            </a:p>
          </p:txBody>
        </p:sp>
        <p:sp>
          <p:nvSpPr>
            <p:cNvPr id="49" name="Freeform 49">
              <a:extLst>
                <a:ext uri="{C183D7F6-B498-43B3-948B-1728B52AA6E4}">
                  <adec:decorative xmlns:adec="http://schemas.microsoft.com/office/drawing/2017/decorative" val="1"/>
                </a:ext>
              </a:extLst>
            </p:cNvPr>
            <p:cNvSpPr/>
            <p:nvPr/>
          </p:nvSpPr>
          <p:spPr>
            <a:xfrm>
              <a:off x="13196121" y="1401500"/>
              <a:ext cx="1376441" cy="1320500"/>
            </a:xfrm>
            <a:custGeom>
              <a:avLst/>
              <a:gdLst/>
              <a:ahLst/>
              <a:cxnLst/>
              <a:rect l="l" t="t" r="r" b="b"/>
              <a:pathLst>
                <a:path w="1376441" h="1320500">
                  <a:moveTo>
                    <a:pt x="0" y="0"/>
                  </a:moveTo>
                  <a:lnTo>
                    <a:pt x="1376441" y="0"/>
                  </a:lnTo>
                  <a:lnTo>
                    <a:pt x="1376441" y="1320500"/>
                  </a:lnTo>
                  <a:lnTo>
                    <a:pt x="0" y="1320500"/>
                  </a:lnTo>
                  <a:lnTo>
                    <a:pt x="0" y="0"/>
                  </a:lnTo>
                  <a:close/>
                </a:path>
              </a:pathLst>
            </a:custGeom>
            <a:blipFill>
              <a:blip r:embed="rId23"/>
              <a:stretch>
                <a:fillRect r="-127488"/>
              </a:stretch>
            </a:blipFill>
          </p:spPr>
          <p:txBody>
            <a:bodyPr/>
            <a:lstStyle/>
            <a:p>
              <a:endParaRPr lang="en-US" dirty="0"/>
            </a:p>
          </p:txBody>
        </p:sp>
        <p:sp>
          <p:nvSpPr>
            <p:cNvPr id="50" name="Freeform 50">
              <a:extLst>
                <a:ext uri="{C183D7F6-B498-43B3-948B-1728B52AA6E4}">
                  <adec:decorative xmlns:adec="http://schemas.microsoft.com/office/drawing/2017/decorative" val="1"/>
                </a:ext>
              </a:extLst>
            </p:cNvPr>
            <p:cNvSpPr/>
            <p:nvPr/>
          </p:nvSpPr>
          <p:spPr>
            <a:xfrm rot="474436">
              <a:off x="16459558" y="1308587"/>
              <a:ext cx="1442041" cy="1320500"/>
            </a:xfrm>
            <a:custGeom>
              <a:avLst/>
              <a:gdLst/>
              <a:ahLst/>
              <a:cxnLst/>
              <a:rect l="l" t="t" r="r" b="b"/>
              <a:pathLst>
                <a:path w="1442041" h="1320500">
                  <a:moveTo>
                    <a:pt x="0" y="0"/>
                  </a:moveTo>
                  <a:lnTo>
                    <a:pt x="1442040" y="0"/>
                  </a:lnTo>
                  <a:lnTo>
                    <a:pt x="1442040" y="1320500"/>
                  </a:lnTo>
                  <a:lnTo>
                    <a:pt x="0" y="1320500"/>
                  </a:lnTo>
                  <a:lnTo>
                    <a:pt x="0" y="0"/>
                  </a:lnTo>
                  <a:close/>
                </a:path>
              </a:pathLst>
            </a:custGeom>
            <a:blipFill>
              <a:blip r:embed="rId24"/>
              <a:stretch>
                <a:fillRect l="-116002" r="-1137"/>
              </a:stretch>
            </a:blipFill>
          </p:spPr>
          <p:txBody>
            <a:bodyPr/>
            <a:lstStyle/>
            <a:p>
              <a:endParaRPr lang="en-US" dirty="0"/>
            </a:p>
          </p:txBody>
        </p:sp>
        <p:sp>
          <p:nvSpPr>
            <p:cNvPr id="51" name="Freeform 51" descr="Illustration of an open brown box with lightbulbs floating above it in blue, yellow, and cream, with purple abstract shapes suggesting emergence."/>
            <p:cNvSpPr/>
            <p:nvPr/>
          </p:nvSpPr>
          <p:spPr>
            <a:xfrm>
              <a:off x="13991574" y="2659940"/>
              <a:ext cx="3189004" cy="1905430"/>
            </a:xfrm>
            <a:custGeom>
              <a:avLst/>
              <a:gdLst/>
              <a:ahLst/>
              <a:cxnLst/>
              <a:rect l="l" t="t" r="r" b="b"/>
              <a:pathLst>
                <a:path w="3189004" h="1905430">
                  <a:moveTo>
                    <a:pt x="0" y="0"/>
                  </a:moveTo>
                  <a:lnTo>
                    <a:pt x="3189004" y="0"/>
                  </a:lnTo>
                  <a:lnTo>
                    <a:pt x="3189004" y="1905430"/>
                  </a:lnTo>
                  <a:lnTo>
                    <a:pt x="0" y="1905430"/>
                  </a:lnTo>
                  <a:lnTo>
                    <a:pt x="0" y="0"/>
                  </a:lnTo>
                  <a:close/>
                </a:path>
              </a:pathLst>
            </a:custGeom>
            <a:blipFill>
              <a:blip r:embed="rId25"/>
              <a:stretch>
                <a:fillRect/>
              </a:stretch>
            </a:blipFill>
          </p:spPr>
          <p:txBody>
            <a:bodyPr/>
            <a:lstStyle/>
            <a:p>
              <a:endParaRPr lang="en-US" dirty="0"/>
            </a:p>
          </p:txBody>
        </p:sp>
        <p:sp>
          <p:nvSpPr>
            <p:cNvPr id="52" name="Freeform 52" descr="Illustration of an open brown box with lightbulbs floating above it in blue, yellow, and cream, with purple abstract shapes suggesting emergence."/>
            <p:cNvSpPr/>
            <p:nvPr/>
          </p:nvSpPr>
          <p:spPr>
            <a:xfrm>
              <a:off x="14786621" y="1286222"/>
              <a:ext cx="1747065" cy="2326433"/>
            </a:xfrm>
            <a:custGeom>
              <a:avLst/>
              <a:gdLst/>
              <a:ahLst/>
              <a:cxnLst/>
              <a:rect l="l" t="t" r="r" b="b"/>
              <a:pathLst>
                <a:path w="1747065" h="2326433">
                  <a:moveTo>
                    <a:pt x="0" y="0"/>
                  </a:moveTo>
                  <a:lnTo>
                    <a:pt x="1747065" y="0"/>
                  </a:lnTo>
                  <a:lnTo>
                    <a:pt x="1747065" y="2326433"/>
                  </a:lnTo>
                  <a:lnTo>
                    <a:pt x="0" y="2326433"/>
                  </a:lnTo>
                  <a:lnTo>
                    <a:pt x="0" y="0"/>
                  </a:lnTo>
                  <a:close/>
                </a:path>
              </a:pathLst>
            </a:custGeom>
            <a:blipFill>
              <a:blip r:embed="rId26"/>
              <a:stretch>
                <a:fillRect/>
              </a:stretch>
            </a:blipFill>
          </p:spPr>
          <p:txBody>
            <a:bodyPr/>
            <a:lstStyle/>
            <a:p>
              <a:endParaRPr lang="en-US" dirty="0"/>
            </a:p>
          </p:txBody>
        </p:sp>
        <p:sp>
          <p:nvSpPr>
            <p:cNvPr id="53" name="AutoShape 53"/>
            <p:cNvSpPr/>
            <p:nvPr/>
          </p:nvSpPr>
          <p:spPr>
            <a:xfrm flipH="1">
              <a:off x="12430176" y="1769784"/>
              <a:ext cx="12700" cy="4134350"/>
            </a:xfrm>
            <a:prstGeom prst="line">
              <a:avLst/>
            </a:prstGeom>
            <a:ln w="25400" cap="flat">
              <a:solidFill>
                <a:srgbClr val="000000"/>
              </a:solidFill>
              <a:prstDash val="solid"/>
              <a:headEnd type="none" w="sm" len="sm"/>
              <a:tailEnd type="none" w="sm" len="sm"/>
            </a:ln>
          </p:spPr>
          <p:txBody>
            <a:bodyPr/>
            <a:lstStyle/>
            <a:p>
              <a:endParaRPr lang="en-US" dirty="0"/>
            </a:p>
          </p:txBody>
        </p:sp>
        <p:sp>
          <p:nvSpPr>
            <p:cNvPr id="54" name="TextBox 54"/>
            <p:cNvSpPr txBox="1"/>
            <p:nvPr/>
          </p:nvSpPr>
          <p:spPr>
            <a:xfrm>
              <a:off x="143425" y="170889"/>
              <a:ext cx="8924479" cy="934747"/>
            </a:xfrm>
            <a:prstGeom prst="rect">
              <a:avLst/>
            </a:prstGeom>
          </p:spPr>
          <p:txBody>
            <a:bodyPr lIns="0" tIns="0" rIns="0" bIns="0" rtlCol="0" anchor="t">
              <a:spAutoFit/>
            </a:bodyPr>
            <a:lstStyle/>
            <a:p>
              <a:pPr algn="ctr">
                <a:lnSpc>
                  <a:spcPts val="5459"/>
                </a:lnSpc>
                <a:spcBef>
                  <a:spcPct val="0"/>
                </a:spcBef>
              </a:pPr>
              <a:r>
                <a:rPr lang="en-US" sz="3899" b="1" spc="132" dirty="0">
                  <a:solidFill>
                    <a:srgbClr val="000000"/>
                  </a:solidFill>
                  <a:latin typeface="Myriad Bold"/>
                  <a:ea typeface="Myriad Bold"/>
                  <a:cs typeface="Myriad Bold"/>
                  <a:sym typeface="Myriad Bold"/>
                </a:rPr>
                <a:t>Principles of Unconferences </a:t>
              </a:r>
            </a:p>
          </p:txBody>
        </p:sp>
      </p:grpSp>
      <p:sp>
        <p:nvSpPr>
          <p:cNvPr id="55" name="TextBox 55"/>
          <p:cNvSpPr txBox="1"/>
          <p:nvPr/>
        </p:nvSpPr>
        <p:spPr>
          <a:xfrm>
            <a:off x="1242846" y="10139774"/>
            <a:ext cx="11436166" cy="3038587"/>
          </a:xfrm>
          <a:prstGeom prst="rect">
            <a:avLst/>
          </a:prstGeom>
        </p:spPr>
        <p:txBody>
          <a:bodyPr lIns="0" tIns="0" rIns="0" bIns="0" rtlCol="0" anchor="t">
            <a:spAutoFit/>
          </a:bodyPr>
          <a:lstStyle/>
          <a:p>
            <a:pPr marL="712470" lvl="1" indent="-356235" algn="l">
              <a:lnSpc>
                <a:spcPts val="3960"/>
              </a:lnSpc>
              <a:buFont typeface="Arial"/>
              <a:buChar char="•"/>
            </a:pPr>
            <a:r>
              <a:rPr lang="en-US" sz="3300" spc="69" dirty="0">
                <a:solidFill>
                  <a:srgbClr val="000000"/>
                </a:solidFill>
                <a:latin typeface="Myriad"/>
                <a:ea typeface="Myriad"/>
                <a:cs typeface="Myriad"/>
                <a:sym typeface="Myriad"/>
              </a:rPr>
              <a:t>Decisions shaped by individual </a:t>
            </a:r>
          </a:p>
          <a:p>
            <a:pPr algn="l">
              <a:lnSpc>
                <a:spcPts val="3960"/>
              </a:lnSpc>
            </a:pPr>
            <a:r>
              <a:rPr lang="en-US" sz="3300" spc="69" dirty="0">
                <a:solidFill>
                  <a:srgbClr val="000000"/>
                </a:solidFill>
                <a:latin typeface="Myriad"/>
                <a:ea typeface="Myriad"/>
                <a:cs typeface="Myriad"/>
                <a:sym typeface="Myriad"/>
              </a:rPr>
              <a:t>        lawmakers &amp; special interests</a:t>
            </a:r>
          </a:p>
          <a:p>
            <a:pPr marL="712470" lvl="1" indent="-356235" algn="l">
              <a:lnSpc>
                <a:spcPts val="3960"/>
              </a:lnSpc>
              <a:buFont typeface="Arial"/>
              <a:buChar char="•"/>
            </a:pPr>
            <a:r>
              <a:rPr lang="en-US" sz="3300" spc="69" dirty="0">
                <a:solidFill>
                  <a:srgbClr val="000000"/>
                </a:solidFill>
                <a:latin typeface="Myriad"/>
                <a:ea typeface="Myriad"/>
                <a:cs typeface="Myriad"/>
                <a:sym typeface="Myriad"/>
              </a:rPr>
              <a:t>Public testimony is mostly reactive</a:t>
            </a:r>
          </a:p>
          <a:p>
            <a:pPr marL="712470" lvl="1" indent="-356235" algn="l">
              <a:lnSpc>
                <a:spcPts val="3960"/>
              </a:lnSpc>
              <a:buFont typeface="Arial"/>
              <a:buChar char="•"/>
            </a:pPr>
            <a:r>
              <a:rPr lang="en-US" sz="3300" spc="69" dirty="0">
                <a:solidFill>
                  <a:srgbClr val="000000"/>
                </a:solidFill>
                <a:latin typeface="Myriad"/>
                <a:ea typeface="Myriad"/>
                <a:cs typeface="Myriad"/>
                <a:sym typeface="Myriad"/>
              </a:rPr>
              <a:t>Community influence is weakened</a:t>
            </a:r>
          </a:p>
          <a:p>
            <a:pPr marL="712470" lvl="1" indent="-356235" algn="l">
              <a:lnSpc>
                <a:spcPts val="3960"/>
              </a:lnSpc>
              <a:buFont typeface="Arial"/>
              <a:buChar char="•"/>
            </a:pPr>
            <a:r>
              <a:rPr lang="en-US" sz="3300" spc="69" dirty="0">
                <a:solidFill>
                  <a:srgbClr val="000000"/>
                </a:solidFill>
                <a:latin typeface="Myriad"/>
                <a:ea typeface="Myriad"/>
                <a:cs typeface="Myriad"/>
                <a:sym typeface="Myriad"/>
              </a:rPr>
              <a:t>Underrepresented voices are </a:t>
            </a:r>
          </a:p>
          <a:p>
            <a:pPr algn="l">
              <a:lnSpc>
                <a:spcPts val="3960"/>
              </a:lnSpc>
            </a:pPr>
            <a:r>
              <a:rPr lang="en-US" sz="3300" spc="69" dirty="0">
                <a:solidFill>
                  <a:srgbClr val="000000"/>
                </a:solidFill>
                <a:latin typeface="Myriad"/>
                <a:ea typeface="Myriad"/>
                <a:cs typeface="Myriad"/>
                <a:sym typeface="Myriad"/>
              </a:rPr>
              <a:t>        least heard</a:t>
            </a:r>
          </a:p>
        </p:txBody>
      </p:sp>
      <p:sp>
        <p:nvSpPr>
          <p:cNvPr id="56" name="Freeform 56" descr="Front view of the New Hampshire State House, a Greek Revival–style granite building with tall columns, a dome topped by an eagle, and open lawn in front with a few trees. This is a historic photo and the colors are in brown tones. "/>
          <p:cNvSpPr/>
          <p:nvPr/>
        </p:nvSpPr>
        <p:spPr>
          <a:xfrm>
            <a:off x="8698010" y="6943288"/>
            <a:ext cx="5151795" cy="5380054"/>
          </a:xfrm>
          <a:custGeom>
            <a:avLst/>
            <a:gdLst/>
            <a:ahLst/>
            <a:cxnLst/>
            <a:rect l="l" t="t" r="r" b="b"/>
            <a:pathLst>
              <a:path w="5151795" h="5380054">
                <a:moveTo>
                  <a:pt x="0" y="0"/>
                </a:moveTo>
                <a:lnTo>
                  <a:pt x="5151795" y="0"/>
                </a:lnTo>
                <a:lnTo>
                  <a:pt x="5151795" y="5380054"/>
                </a:lnTo>
                <a:lnTo>
                  <a:pt x="0" y="5380054"/>
                </a:lnTo>
                <a:lnTo>
                  <a:pt x="0" y="0"/>
                </a:lnTo>
                <a:close/>
              </a:path>
            </a:pathLst>
          </a:custGeom>
          <a:blipFill>
            <a:blip r:embed="rId27"/>
            <a:stretch>
              <a:fillRect l="-131599" t="-31583" r="-33997" b="-9489"/>
            </a:stretch>
          </a:blipFill>
          <a:ln cap="sq">
            <a:noFill/>
            <a:prstDash val="solid"/>
            <a:miter/>
          </a:ln>
        </p:spPr>
        <p:txBody>
          <a:bodyPr/>
          <a:lstStyle/>
          <a:p>
            <a:endParaRPr lang="en-US" dirty="0"/>
          </a:p>
        </p:txBody>
      </p:sp>
      <p:sp>
        <p:nvSpPr>
          <p:cNvPr id="57" name="Freeform 57">
            <a:extLst>
              <a:ext uri="{C183D7F6-B498-43B3-948B-1728B52AA6E4}">
                <adec:decorative xmlns:adec="http://schemas.microsoft.com/office/drawing/2017/decorative" val="1"/>
              </a:ext>
            </a:extLst>
          </p:cNvPr>
          <p:cNvSpPr/>
          <p:nvPr/>
        </p:nvSpPr>
        <p:spPr>
          <a:xfrm rot="-2613961">
            <a:off x="26834669" y="5971005"/>
            <a:ext cx="3204051" cy="3098690"/>
          </a:xfrm>
          <a:custGeom>
            <a:avLst/>
            <a:gdLst/>
            <a:ahLst/>
            <a:cxnLst/>
            <a:rect l="l" t="t" r="r" b="b"/>
            <a:pathLst>
              <a:path w="3204051" h="3098690">
                <a:moveTo>
                  <a:pt x="0" y="0"/>
                </a:moveTo>
                <a:lnTo>
                  <a:pt x="3204052" y="0"/>
                </a:lnTo>
                <a:lnTo>
                  <a:pt x="3204052" y="3098690"/>
                </a:lnTo>
                <a:lnTo>
                  <a:pt x="0" y="3098690"/>
                </a:lnTo>
                <a:lnTo>
                  <a:pt x="0" y="0"/>
                </a:lnTo>
                <a:close/>
              </a:path>
            </a:pathLst>
          </a:custGeom>
          <a:blipFill>
            <a:blip r:embed="rId28"/>
            <a:stretch>
              <a:fillRect/>
            </a:stretch>
          </a:blipFill>
        </p:spPr>
        <p:txBody>
          <a:bodyPr/>
          <a:lstStyle/>
          <a:p>
            <a:endParaRPr lang="en-US" dirty="0"/>
          </a:p>
        </p:txBody>
      </p:sp>
      <p:grpSp>
        <p:nvGrpSpPr>
          <p:cNvPr id="58" name="Group 58">
            <a:extLst>
              <a:ext uri="{C183D7F6-B498-43B3-948B-1728B52AA6E4}">
                <adec:decorative xmlns:adec="http://schemas.microsoft.com/office/drawing/2017/decorative" val="1"/>
              </a:ext>
            </a:extLst>
          </p:cNvPr>
          <p:cNvGrpSpPr/>
          <p:nvPr/>
        </p:nvGrpSpPr>
        <p:grpSpPr>
          <a:xfrm>
            <a:off x="15454505" y="5980923"/>
            <a:ext cx="12982190" cy="6946342"/>
            <a:chOff x="0" y="0"/>
            <a:chExt cx="17309586" cy="9261790"/>
          </a:xfrm>
        </p:grpSpPr>
        <p:sp>
          <p:nvSpPr>
            <p:cNvPr id="59" name="Freeform 59" descr="An orange post-it note with a staple through the top. &#10;"/>
            <p:cNvSpPr/>
            <p:nvPr/>
          </p:nvSpPr>
          <p:spPr>
            <a:xfrm>
              <a:off x="8175279" y="0"/>
              <a:ext cx="9134307" cy="9261790"/>
            </a:xfrm>
            <a:custGeom>
              <a:avLst/>
              <a:gdLst/>
              <a:ahLst/>
              <a:cxnLst/>
              <a:rect l="l" t="t" r="r" b="b"/>
              <a:pathLst>
                <a:path w="9134307" h="9261790">
                  <a:moveTo>
                    <a:pt x="0" y="0"/>
                  </a:moveTo>
                  <a:lnTo>
                    <a:pt x="9134307" y="0"/>
                  </a:lnTo>
                  <a:lnTo>
                    <a:pt x="9134307" y="9261790"/>
                  </a:lnTo>
                  <a:lnTo>
                    <a:pt x="0" y="9261790"/>
                  </a:lnTo>
                  <a:lnTo>
                    <a:pt x="0" y="0"/>
                  </a:lnTo>
                  <a:close/>
                </a:path>
              </a:pathLst>
            </a:custGeom>
            <a:blipFill>
              <a:blip r:embed="rId29"/>
              <a:stretch>
                <a:fillRect r="-11884"/>
              </a:stretch>
            </a:blipFill>
          </p:spPr>
          <p:txBody>
            <a:bodyPr/>
            <a:lstStyle/>
            <a:p>
              <a:endParaRPr lang="en-US" dirty="0"/>
            </a:p>
          </p:txBody>
        </p:sp>
        <p:sp>
          <p:nvSpPr>
            <p:cNvPr id="60" name="Freeform 60"/>
            <p:cNvSpPr/>
            <p:nvPr/>
          </p:nvSpPr>
          <p:spPr>
            <a:xfrm rot="-10800000">
              <a:off x="10575207" y="2780535"/>
              <a:ext cx="5067170" cy="3441170"/>
            </a:xfrm>
            <a:custGeom>
              <a:avLst/>
              <a:gdLst/>
              <a:ahLst/>
              <a:cxnLst/>
              <a:rect l="l" t="t" r="r" b="b"/>
              <a:pathLst>
                <a:path w="5067170" h="3441170">
                  <a:moveTo>
                    <a:pt x="0" y="0"/>
                  </a:moveTo>
                  <a:lnTo>
                    <a:pt x="5067170" y="0"/>
                  </a:lnTo>
                  <a:lnTo>
                    <a:pt x="5067170" y="3441170"/>
                  </a:lnTo>
                  <a:lnTo>
                    <a:pt x="0" y="3441170"/>
                  </a:lnTo>
                  <a:lnTo>
                    <a:pt x="0" y="0"/>
                  </a:lnTo>
                  <a:close/>
                </a:path>
              </a:pathLst>
            </a:custGeom>
            <a:blipFill>
              <a:blip r:embed="rId30"/>
              <a:stretch>
                <a:fillRect t="-556" b="-556"/>
              </a:stretch>
            </a:blipFill>
          </p:spPr>
          <p:txBody>
            <a:bodyPr/>
            <a:lstStyle/>
            <a:p>
              <a:endParaRPr lang="en-US" dirty="0"/>
            </a:p>
          </p:txBody>
        </p:sp>
        <p:sp>
          <p:nvSpPr>
            <p:cNvPr id="61" name="Freeform 61" descr="Illustration of diverse figures holding hands in a circle, some standing and some using colorful wheelchairs."/>
            <p:cNvSpPr/>
            <p:nvPr/>
          </p:nvSpPr>
          <p:spPr>
            <a:xfrm rot="1295710">
              <a:off x="10591913" y="2654372"/>
              <a:ext cx="5033758" cy="3596174"/>
            </a:xfrm>
            <a:custGeom>
              <a:avLst/>
              <a:gdLst/>
              <a:ahLst/>
              <a:cxnLst/>
              <a:rect l="l" t="t" r="r" b="b"/>
              <a:pathLst>
                <a:path w="5033758" h="3596174">
                  <a:moveTo>
                    <a:pt x="0" y="0"/>
                  </a:moveTo>
                  <a:lnTo>
                    <a:pt x="5033758" y="0"/>
                  </a:lnTo>
                  <a:lnTo>
                    <a:pt x="5033758" y="3596174"/>
                  </a:lnTo>
                  <a:lnTo>
                    <a:pt x="0" y="3596174"/>
                  </a:lnTo>
                  <a:lnTo>
                    <a:pt x="0" y="0"/>
                  </a:lnTo>
                  <a:close/>
                </a:path>
              </a:pathLst>
            </a:custGeom>
            <a:blipFill>
              <a:blip r:embed="rId31"/>
              <a:stretch>
                <a:fillRect b="-12757"/>
              </a:stretch>
            </a:blipFill>
          </p:spPr>
          <p:txBody>
            <a:bodyPr/>
            <a:lstStyle/>
            <a:p>
              <a:endParaRPr lang="en-US" dirty="0"/>
            </a:p>
          </p:txBody>
        </p:sp>
        <p:sp>
          <p:nvSpPr>
            <p:cNvPr id="62" name="TextBox 62"/>
            <p:cNvSpPr txBox="1"/>
            <p:nvPr/>
          </p:nvSpPr>
          <p:spPr>
            <a:xfrm>
              <a:off x="10476133" y="1529106"/>
              <a:ext cx="5265320" cy="1175229"/>
            </a:xfrm>
            <a:prstGeom prst="rect">
              <a:avLst/>
            </a:prstGeom>
          </p:spPr>
          <p:txBody>
            <a:bodyPr lIns="0" tIns="0" rIns="0" bIns="0" rtlCol="0" anchor="t">
              <a:spAutoFit/>
            </a:bodyPr>
            <a:lstStyle/>
            <a:p>
              <a:pPr algn="ctr">
                <a:lnSpc>
                  <a:spcPts val="3138"/>
                </a:lnSpc>
              </a:pPr>
              <a:r>
                <a:rPr lang="en-US" sz="3269" b="1" spc="261" dirty="0">
                  <a:solidFill>
                    <a:srgbClr val="000000"/>
                  </a:solidFill>
                  <a:latin typeface="Myriad Bold"/>
                  <a:ea typeface="Myriad Bold"/>
                  <a:cs typeface="Myriad Bold"/>
                  <a:sym typeface="Myriad Bold"/>
                </a:rPr>
                <a:t>UNCONFERENCE </a:t>
              </a:r>
            </a:p>
            <a:p>
              <a:pPr algn="ctr">
                <a:lnSpc>
                  <a:spcPts val="3138"/>
                </a:lnSpc>
              </a:pPr>
              <a:r>
                <a:rPr lang="en-US" sz="3269" b="1" spc="261" dirty="0">
                  <a:solidFill>
                    <a:srgbClr val="000000"/>
                  </a:solidFill>
                  <a:latin typeface="Myriad Bold"/>
                  <a:ea typeface="Myriad Bold"/>
                  <a:cs typeface="Myriad Bold"/>
                  <a:sym typeface="Myriad Bold"/>
                </a:rPr>
                <a:t>MODEL</a:t>
              </a:r>
            </a:p>
          </p:txBody>
        </p:sp>
        <p:sp>
          <p:nvSpPr>
            <p:cNvPr id="63" name="TextBox 63"/>
            <p:cNvSpPr txBox="1"/>
            <p:nvPr/>
          </p:nvSpPr>
          <p:spPr>
            <a:xfrm>
              <a:off x="9293017" y="6514512"/>
              <a:ext cx="7738393" cy="1128343"/>
            </a:xfrm>
            <a:prstGeom prst="rect">
              <a:avLst/>
            </a:prstGeom>
          </p:spPr>
          <p:txBody>
            <a:bodyPr lIns="0" tIns="0" rIns="0" bIns="0" rtlCol="0" anchor="t">
              <a:spAutoFit/>
            </a:bodyPr>
            <a:lstStyle/>
            <a:p>
              <a:pPr algn="ctr">
                <a:lnSpc>
                  <a:spcPts val="3194"/>
                </a:lnSpc>
              </a:pPr>
              <a:r>
                <a:rPr lang="en-US" sz="2729" spc="92" dirty="0">
                  <a:solidFill>
                    <a:srgbClr val="000000"/>
                  </a:solidFill>
                  <a:latin typeface="Myriad"/>
                  <a:ea typeface="Myriad"/>
                  <a:cs typeface="Myriad"/>
                  <a:sym typeface="Myriad"/>
                </a:rPr>
                <a:t>Participant-driven; collaborative agenda-setting; shared power </a:t>
              </a:r>
            </a:p>
          </p:txBody>
        </p:sp>
        <p:sp>
          <p:nvSpPr>
            <p:cNvPr id="64" name="Freeform 64" descr="A blue post-it note with a staple through it. "/>
            <p:cNvSpPr/>
            <p:nvPr/>
          </p:nvSpPr>
          <p:spPr>
            <a:xfrm>
              <a:off x="0" y="72728"/>
              <a:ext cx="8428593" cy="9116334"/>
            </a:xfrm>
            <a:custGeom>
              <a:avLst/>
              <a:gdLst/>
              <a:ahLst/>
              <a:cxnLst/>
              <a:rect l="l" t="t" r="r" b="b"/>
              <a:pathLst>
                <a:path w="8428593" h="9116334">
                  <a:moveTo>
                    <a:pt x="0" y="0"/>
                  </a:moveTo>
                  <a:lnTo>
                    <a:pt x="8428593" y="0"/>
                  </a:lnTo>
                  <a:lnTo>
                    <a:pt x="8428593" y="9116334"/>
                  </a:lnTo>
                  <a:lnTo>
                    <a:pt x="0" y="9116334"/>
                  </a:lnTo>
                  <a:lnTo>
                    <a:pt x="0" y="0"/>
                  </a:lnTo>
                  <a:close/>
                </a:path>
              </a:pathLst>
            </a:custGeom>
            <a:blipFill>
              <a:blip r:embed="rId32"/>
              <a:stretch>
                <a:fillRect l="-33005" r="-29335"/>
              </a:stretch>
            </a:blipFill>
          </p:spPr>
          <p:txBody>
            <a:bodyPr/>
            <a:lstStyle/>
            <a:p>
              <a:endParaRPr lang="en-US" dirty="0"/>
            </a:p>
          </p:txBody>
        </p:sp>
        <p:sp>
          <p:nvSpPr>
            <p:cNvPr id="65" name="Freeform 65" descr="Black-and-white illustration of a presentation, with a person in a tie pointing at a large monitor while three people watch."/>
            <p:cNvSpPr/>
            <p:nvPr/>
          </p:nvSpPr>
          <p:spPr>
            <a:xfrm rot="-10800000">
              <a:off x="1315356" y="2731874"/>
              <a:ext cx="5067170" cy="3441170"/>
            </a:xfrm>
            <a:custGeom>
              <a:avLst/>
              <a:gdLst/>
              <a:ahLst/>
              <a:cxnLst/>
              <a:rect l="l" t="t" r="r" b="b"/>
              <a:pathLst>
                <a:path w="5067170" h="3441170">
                  <a:moveTo>
                    <a:pt x="0" y="0"/>
                  </a:moveTo>
                  <a:lnTo>
                    <a:pt x="5067171" y="0"/>
                  </a:lnTo>
                  <a:lnTo>
                    <a:pt x="5067171" y="3441170"/>
                  </a:lnTo>
                  <a:lnTo>
                    <a:pt x="0" y="3441170"/>
                  </a:lnTo>
                  <a:lnTo>
                    <a:pt x="0" y="0"/>
                  </a:lnTo>
                  <a:close/>
                </a:path>
              </a:pathLst>
            </a:custGeom>
            <a:blipFill>
              <a:blip r:embed="rId30"/>
              <a:stretch>
                <a:fillRect t="-556" b="-556"/>
              </a:stretch>
            </a:blipFill>
          </p:spPr>
          <p:txBody>
            <a:bodyPr/>
            <a:lstStyle/>
            <a:p>
              <a:endParaRPr lang="en-US" dirty="0"/>
            </a:p>
          </p:txBody>
        </p:sp>
        <p:sp>
          <p:nvSpPr>
            <p:cNvPr id="66" name="Freeform 66"/>
            <p:cNvSpPr/>
            <p:nvPr/>
          </p:nvSpPr>
          <p:spPr>
            <a:xfrm>
              <a:off x="1789388" y="3257239"/>
              <a:ext cx="3966707" cy="2694055"/>
            </a:xfrm>
            <a:custGeom>
              <a:avLst/>
              <a:gdLst/>
              <a:ahLst/>
              <a:cxnLst/>
              <a:rect l="l" t="t" r="r" b="b"/>
              <a:pathLst>
                <a:path w="3966707" h="2694055">
                  <a:moveTo>
                    <a:pt x="0" y="0"/>
                  </a:moveTo>
                  <a:lnTo>
                    <a:pt x="3966707" y="0"/>
                  </a:lnTo>
                  <a:lnTo>
                    <a:pt x="3966707" y="2694055"/>
                  </a:lnTo>
                  <a:lnTo>
                    <a:pt x="0" y="2694055"/>
                  </a:lnTo>
                  <a:lnTo>
                    <a:pt x="0" y="0"/>
                  </a:lnTo>
                  <a:close/>
                </a:path>
              </a:pathLst>
            </a:custGeom>
            <a:blipFill>
              <a:blip>
                <a:extLst>
                  <a:ext uri="{96DAC541-7B7A-43D3-8B79-37D633B846F1}">
                    <asvg:svgBlip xmlns:asvg="http://schemas.microsoft.com/office/drawing/2016/SVG/main" r:embed="rId33"/>
                  </a:ext>
                </a:extLst>
              </a:blip>
              <a:stretch>
                <a:fillRect/>
              </a:stretch>
            </a:blipFill>
          </p:spPr>
          <p:txBody>
            <a:bodyPr/>
            <a:lstStyle/>
            <a:p>
              <a:endParaRPr lang="en-US" dirty="0"/>
            </a:p>
          </p:txBody>
        </p:sp>
        <p:sp>
          <p:nvSpPr>
            <p:cNvPr id="67" name="TextBox 67"/>
            <p:cNvSpPr txBox="1"/>
            <p:nvPr/>
          </p:nvSpPr>
          <p:spPr>
            <a:xfrm>
              <a:off x="541600" y="1364006"/>
              <a:ext cx="6462283" cy="1164669"/>
            </a:xfrm>
            <a:prstGeom prst="rect">
              <a:avLst/>
            </a:prstGeom>
          </p:spPr>
          <p:txBody>
            <a:bodyPr lIns="0" tIns="0" rIns="0" bIns="0" rtlCol="0" anchor="t">
              <a:spAutoFit/>
            </a:bodyPr>
            <a:lstStyle/>
            <a:p>
              <a:pPr algn="ctr">
                <a:lnSpc>
                  <a:spcPts val="3139"/>
                </a:lnSpc>
              </a:pPr>
              <a:r>
                <a:rPr lang="en-US" sz="3270" b="1" spc="261" dirty="0">
                  <a:solidFill>
                    <a:srgbClr val="000000"/>
                  </a:solidFill>
                  <a:latin typeface="Myriad Bold"/>
                  <a:ea typeface="Myriad Bold"/>
                  <a:cs typeface="Myriad Bold"/>
                  <a:sym typeface="Myriad Bold"/>
                </a:rPr>
                <a:t>TRADITIONAL</a:t>
              </a:r>
            </a:p>
            <a:p>
              <a:pPr algn="ctr">
                <a:lnSpc>
                  <a:spcPts val="3139"/>
                </a:lnSpc>
              </a:pPr>
              <a:r>
                <a:rPr lang="en-US" sz="3270" b="1" spc="261" dirty="0">
                  <a:solidFill>
                    <a:srgbClr val="000000"/>
                  </a:solidFill>
                  <a:latin typeface="Myriad Bold"/>
                  <a:ea typeface="Myriad Bold"/>
                  <a:cs typeface="Myriad Bold"/>
                  <a:sym typeface="Myriad Bold"/>
                </a:rPr>
                <a:t>CONFERENCES</a:t>
              </a:r>
            </a:p>
          </p:txBody>
        </p:sp>
        <p:sp>
          <p:nvSpPr>
            <p:cNvPr id="68" name="TextBox 68"/>
            <p:cNvSpPr txBox="1"/>
            <p:nvPr/>
          </p:nvSpPr>
          <p:spPr>
            <a:xfrm>
              <a:off x="393064" y="6257195"/>
              <a:ext cx="6759355" cy="1291844"/>
            </a:xfrm>
            <a:prstGeom prst="rect">
              <a:avLst/>
            </a:prstGeom>
          </p:spPr>
          <p:txBody>
            <a:bodyPr lIns="0" tIns="0" rIns="0" bIns="0" rtlCol="0" anchor="t">
              <a:spAutoFit/>
            </a:bodyPr>
            <a:lstStyle/>
            <a:p>
              <a:pPr algn="ctr">
                <a:lnSpc>
                  <a:spcPts val="3821"/>
                </a:lnSpc>
              </a:pPr>
              <a:r>
                <a:rPr lang="en-US" sz="2729" spc="92" dirty="0">
                  <a:solidFill>
                    <a:srgbClr val="000000"/>
                  </a:solidFill>
                  <a:latin typeface="Myriad"/>
                  <a:ea typeface="Myriad"/>
                  <a:cs typeface="Myriad"/>
                  <a:sym typeface="Myriad"/>
                </a:rPr>
                <a:t>“Expert”-led;  power imbalance;       one- way presentations</a:t>
              </a:r>
            </a:p>
          </p:txBody>
        </p:sp>
        <p:sp>
          <p:nvSpPr>
            <p:cNvPr id="69" name="Freeform 69"/>
            <p:cNvSpPr/>
            <p:nvPr/>
          </p:nvSpPr>
          <p:spPr>
            <a:xfrm rot="-556667">
              <a:off x="11691269" y="379620"/>
              <a:ext cx="1807866" cy="602622"/>
            </a:xfrm>
            <a:custGeom>
              <a:avLst/>
              <a:gdLst/>
              <a:ahLst/>
              <a:cxnLst/>
              <a:rect l="l" t="t" r="r" b="b"/>
              <a:pathLst>
                <a:path w="1807866" h="602622">
                  <a:moveTo>
                    <a:pt x="0" y="0"/>
                  </a:moveTo>
                  <a:lnTo>
                    <a:pt x="1807866" y="0"/>
                  </a:lnTo>
                  <a:lnTo>
                    <a:pt x="1807866" y="602622"/>
                  </a:lnTo>
                  <a:lnTo>
                    <a:pt x="0" y="602622"/>
                  </a:lnTo>
                  <a:lnTo>
                    <a:pt x="0" y="0"/>
                  </a:lnTo>
                  <a:close/>
                </a:path>
              </a:pathLst>
            </a:custGeom>
            <a:blipFill>
              <a:blip r:embed="rId34"/>
              <a:stretch>
                <a:fillRect l="-1154761" t="-2478571" r="-650000" b="-1228571"/>
              </a:stretch>
            </a:blipFill>
          </p:spPr>
          <p:txBody>
            <a:bodyPr/>
            <a:lstStyle/>
            <a:p>
              <a:endParaRPr lang="en-US" dirty="0"/>
            </a:p>
          </p:txBody>
        </p:sp>
        <p:sp>
          <p:nvSpPr>
            <p:cNvPr id="70" name="Freeform 70"/>
            <p:cNvSpPr/>
            <p:nvPr/>
          </p:nvSpPr>
          <p:spPr>
            <a:xfrm rot="-230046">
              <a:off x="3120346" y="379620"/>
              <a:ext cx="1807866" cy="602622"/>
            </a:xfrm>
            <a:custGeom>
              <a:avLst/>
              <a:gdLst/>
              <a:ahLst/>
              <a:cxnLst/>
              <a:rect l="l" t="t" r="r" b="b"/>
              <a:pathLst>
                <a:path w="1807866" h="602622">
                  <a:moveTo>
                    <a:pt x="0" y="0"/>
                  </a:moveTo>
                  <a:lnTo>
                    <a:pt x="1807866" y="0"/>
                  </a:lnTo>
                  <a:lnTo>
                    <a:pt x="1807866" y="602622"/>
                  </a:lnTo>
                  <a:lnTo>
                    <a:pt x="0" y="602622"/>
                  </a:lnTo>
                  <a:lnTo>
                    <a:pt x="0" y="0"/>
                  </a:lnTo>
                  <a:close/>
                </a:path>
              </a:pathLst>
            </a:custGeom>
            <a:blipFill>
              <a:blip r:embed="rId34"/>
              <a:stretch>
                <a:fillRect l="-1154761" t="-2478571" r="-650000" b="-1228571"/>
              </a:stretch>
            </a:blipFill>
          </p:spPr>
          <p:txBody>
            <a:bodyPr/>
            <a:lstStyle/>
            <a:p>
              <a:endParaRPr lang="en-US" dirty="0"/>
            </a:p>
          </p:txBody>
        </p:sp>
        <p:sp>
          <p:nvSpPr>
            <p:cNvPr id="71" name="Freeform 71">
              <a:extLst>
                <a:ext uri="{C183D7F6-B498-43B3-948B-1728B52AA6E4}">
                  <adec:decorative xmlns:adec="http://schemas.microsoft.com/office/drawing/2017/decorative" val="1"/>
                </a:ext>
              </a:extLst>
            </p:cNvPr>
            <p:cNvSpPr/>
            <p:nvPr/>
          </p:nvSpPr>
          <p:spPr>
            <a:xfrm rot="-1634927">
              <a:off x="8040723" y="3975902"/>
              <a:ext cx="1966205" cy="1901549"/>
            </a:xfrm>
            <a:custGeom>
              <a:avLst/>
              <a:gdLst/>
              <a:ahLst/>
              <a:cxnLst/>
              <a:rect l="l" t="t" r="r" b="b"/>
              <a:pathLst>
                <a:path w="1966205" h="1901549">
                  <a:moveTo>
                    <a:pt x="0" y="0"/>
                  </a:moveTo>
                  <a:lnTo>
                    <a:pt x="1966205" y="0"/>
                  </a:lnTo>
                  <a:lnTo>
                    <a:pt x="1966205" y="1901549"/>
                  </a:lnTo>
                  <a:lnTo>
                    <a:pt x="0" y="1901549"/>
                  </a:lnTo>
                  <a:lnTo>
                    <a:pt x="0" y="0"/>
                  </a:lnTo>
                  <a:close/>
                </a:path>
              </a:pathLst>
            </a:custGeom>
            <a:blipFill>
              <a:blip r:embed="rId35"/>
              <a:stretch>
                <a:fillRect/>
              </a:stretch>
            </a:blipFill>
          </p:spPr>
          <p:txBody>
            <a:bodyPr/>
            <a:lstStyle/>
            <a:p>
              <a:endParaRPr lang="en-US" dirty="0"/>
            </a:p>
          </p:txBody>
        </p:sp>
      </p:grpSp>
      <p:grpSp>
        <p:nvGrpSpPr>
          <p:cNvPr id="72" name="Group 72">
            <a:extLst>
              <a:ext uri="{C183D7F6-B498-43B3-948B-1728B52AA6E4}">
                <adec:decorative xmlns:adec="http://schemas.microsoft.com/office/drawing/2017/decorative" val="1"/>
              </a:ext>
            </a:extLst>
          </p:cNvPr>
          <p:cNvGrpSpPr/>
          <p:nvPr/>
        </p:nvGrpSpPr>
        <p:grpSpPr>
          <a:xfrm>
            <a:off x="15190237" y="11220341"/>
            <a:ext cx="13207117" cy="6860023"/>
            <a:chOff x="0" y="0"/>
            <a:chExt cx="17609489" cy="9146698"/>
          </a:xfrm>
        </p:grpSpPr>
        <p:sp>
          <p:nvSpPr>
            <p:cNvPr id="73" name="Freeform 73">
              <a:extLst>
                <a:ext uri="{C183D7F6-B498-43B3-948B-1728B52AA6E4}">
                  <adec:decorative xmlns:adec="http://schemas.microsoft.com/office/drawing/2017/decorative" val="1"/>
                </a:ext>
              </a:extLst>
            </p:cNvPr>
            <p:cNvSpPr/>
            <p:nvPr/>
          </p:nvSpPr>
          <p:spPr>
            <a:xfrm>
              <a:off x="9889503" y="2001200"/>
              <a:ext cx="7719986" cy="6070614"/>
            </a:xfrm>
            <a:custGeom>
              <a:avLst/>
              <a:gdLst/>
              <a:ahLst/>
              <a:cxnLst/>
              <a:rect l="l" t="t" r="r" b="b"/>
              <a:pathLst>
                <a:path w="7719986" h="6070614">
                  <a:moveTo>
                    <a:pt x="0" y="0"/>
                  </a:moveTo>
                  <a:lnTo>
                    <a:pt x="7719986" y="0"/>
                  </a:lnTo>
                  <a:lnTo>
                    <a:pt x="7719986" y="6070614"/>
                  </a:lnTo>
                  <a:lnTo>
                    <a:pt x="0" y="6070614"/>
                  </a:lnTo>
                  <a:lnTo>
                    <a:pt x="0" y="0"/>
                  </a:lnTo>
                  <a:close/>
                </a:path>
              </a:pathLst>
            </a:custGeom>
            <a:blipFill>
              <a:blip r:embed="rId36"/>
              <a:stretch>
                <a:fillRect b="-20581"/>
              </a:stretch>
            </a:blipFill>
          </p:spPr>
          <p:txBody>
            <a:bodyPr/>
            <a:lstStyle/>
            <a:p>
              <a:endParaRPr lang="en-US" dirty="0"/>
            </a:p>
          </p:txBody>
        </p:sp>
        <p:sp>
          <p:nvSpPr>
            <p:cNvPr id="74" name="Freeform 74">
              <a:extLst>
                <a:ext uri="{C183D7F6-B498-43B3-948B-1728B52AA6E4}">
                  <adec:decorative xmlns:adec="http://schemas.microsoft.com/office/drawing/2017/decorative" val="1"/>
                </a:ext>
              </a:extLst>
            </p:cNvPr>
            <p:cNvSpPr/>
            <p:nvPr/>
          </p:nvSpPr>
          <p:spPr>
            <a:xfrm>
              <a:off x="0" y="5968490"/>
              <a:ext cx="9242125" cy="1963952"/>
            </a:xfrm>
            <a:custGeom>
              <a:avLst/>
              <a:gdLst/>
              <a:ahLst/>
              <a:cxnLst/>
              <a:rect l="l" t="t" r="r" b="b"/>
              <a:pathLst>
                <a:path w="9242125" h="1963952">
                  <a:moveTo>
                    <a:pt x="0" y="0"/>
                  </a:moveTo>
                  <a:lnTo>
                    <a:pt x="9242125" y="0"/>
                  </a:lnTo>
                  <a:lnTo>
                    <a:pt x="9242125" y="1963951"/>
                  </a:lnTo>
                  <a:lnTo>
                    <a:pt x="0" y="1963951"/>
                  </a:lnTo>
                  <a:lnTo>
                    <a:pt x="0" y="0"/>
                  </a:lnTo>
                  <a:close/>
                </a:path>
              </a:pathLst>
            </a:custGeom>
            <a:blipFill>
              <a:blip r:embed="rId37"/>
              <a:stretch>
                <a:fillRect/>
              </a:stretch>
            </a:blipFill>
          </p:spPr>
          <p:txBody>
            <a:bodyPr/>
            <a:lstStyle/>
            <a:p>
              <a:endParaRPr lang="en-US" dirty="0"/>
            </a:p>
          </p:txBody>
        </p:sp>
        <p:sp>
          <p:nvSpPr>
            <p:cNvPr id="75" name="Freeform 75" descr="Bluish-purple index card pinned at the top center with a purple tack."/>
            <p:cNvSpPr/>
            <p:nvPr/>
          </p:nvSpPr>
          <p:spPr>
            <a:xfrm>
              <a:off x="2834836" y="0"/>
              <a:ext cx="11870090" cy="9146698"/>
            </a:xfrm>
            <a:custGeom>
              <a:avLst/>
              <a:gdLst/>
              <a:ahLst/>
              <a:cxnLst/>
              <a:rect l="l" t="t" r="r" b="b"/>
              <a:pathLst>
                <a:path w="11870090" h="9146698">
                  <a:moveTo>
                    <a:pt x="0" y="0"/>
                  </a:moveTo>
                  <a:lnTo>
                    <a:pt x="11870091" y="0"/>
                  </a:lnTo>
                  <a:lnTo>
                    <a:pt x="11870091" y="9146698"/>
                  </a:lnTo>
                  <a:lnTo>
                    <a:pt x="0" y="9146698"/>
                  </a:lnTo>
                  <a:lnTo>
                    <a:pt x="0" y="0"/>
                  </a:lnTo>
                  <a:close/>
                </a:path>
              </a:pathLst>
            </a:custGeom>
            <a:blipFill>
              <a:blip r:embed="rId38"/>
              <a:stretch>
                <a:fillRect l="-19277" r="-19949" b="-15410"/>
              </a:stretch>
            </a:blipFill>
          </p:spPr>
          <p:txBody>
            <a:bodyPr/>
            <a:lstStyle/>
            <a:p>
              <a:endParaRPr lang="en-US" dirty="0"/>
            </a:p>
          </p:txBody>
        </p:sp>
        <p:sp>
          <p:nvSpPr>
            <p:cNvPr id="76" name="TextBox 76"/>
            <p:cNvSpPr txBox="1"/>
            <p:nvPr/>
          </p:nvSpPr>
          <p:spPr>
            <a:xfrm>
              <a:off x="3895066" y="3602383"/>
              <a:ext cx="9854430" cy="4152681"/>
            </a:xfrm>
            <a:prstGeom prst="rect">
              <a:avLst/>
            </a:prstGeom>
          </p:spPr>
          <p:txBody>
            <a:bodyPr lIns="0" tIns="0" rIns="0" bIns="0" rtlCol="0" anchor="t">
              <a:spAutoFit/>
            </a:bodyPr>
            <a:lstStyle/>
            <a:p>
              <a:pPr algn="ctr">
                <a:lnSpc>
                  <a:spcPts val="4055"/>
                </a:lnSpc>
              </a:pPr>
              <a:r>
                <a:rPr lang="en-US" sz="3095" spc="145" dirty="0">
                  <a:solidFill>
                    <a:srgbClr val="0D0C0C"/>
                  </a:solidFill>
                  <a:latin typeface="Myriad"/>
                  <a:ea typeface="Myriad"/>
                  <a:cs typeface="Myriad"/>
                  <a:sym typeface="Myriad"/>
                </a:rPr>
                <a:t>In disability services, where </a:t>
              </a:r>
            </a:p>
            <a:p>
              <a:pPr algn="ctr">
                <a:lnSpc>
                  <a:spcPts val="4055"/>
                </a:lnSpc>
              </a:pPr>
              <a:r>
                <a:rPr lang="en-US" sz="3095" spc="145" dirty="0">
                  <a:solidFill>
                    <a:srgbClr val="0D0C0C"/>
                  </a:solidFill>
                  <a:latin typeface="Myriad"/>
                  <a:ea typeface="Myriad"/>
                  <a:cs typeface="Myriad"/>
                  <a:sym typeface="Myriad"/>
                </a:rPr>
                <a:t>hierarchical systems often exclude key voices, </a:t>
              </a:r>
              <a:r>
                <a:rPr lang="en-US" sz="3095" b="1" spc="145" dirty="0">
                  <a:solidFill>
                    <a:srgbClr val="0D0C0C"/>
                  </a:solidFill>
                  <a:latin typeface="Myriad Bold"/>
                  <a:ea typeface="Myriad Bold"/>
                  <a:cs typeface="Myriad Bold"/>
                  <a:sym typeface="Myriad Bold"/>
                </a:rPr>
                <a:t>the unconference model disrupts traditional power structures</a:t>
              </a:r>
              <a:r>
                <a:rPr lang="en-US" sz="3095" spc="145" dirty="0">
                  <a:solidFill>
                    <a:srgbClr val="0D0C0C"/>
                  </a:solidFill>
                  <a:latin typeface="Myriad"/>
                  <a:ea typeface="Myriad"/>
                  <a:cs typeface="Myriad"/>
                  <a:sym typeface="Myriad"/>
                </a:rPr>
                <a:t> </a:t>
              </a:r>
            </a:p>
            <a:p>
              <a:pPr algn="ctr">
                <a:lnSpc>
                  <a:spcPts val="4055"/>
                </a:lnSpc>
              </a:pPr>
              <a:r>
                <a:rPr lang="en-US" sz="3095" spc="145" dirty="0">
                  <a:solidFill>
                    <a:srgbClr val="0D0C0C"/>
                  </a:solidFill>
                  <a:latin typeface="Myriad"/>
                  <a:ea typeface="Myriad"/>
                  <a:cs typeface="Myriad"/>
                  <a:sym typeface="Myriad"/>
                </a:rPr>
                <a:t>to enable more inclusive, </a:t>
              </a:r>
            </a:p>
            <a:p>
              <a:pPr algn="ctr">
                <a:lnSpc>
                  <a:spcPts val="4055"/>
                </a:lnSpc>
              </a:pPr>
              <a:r>
                <a:rPr lang="en-US" sz="3095" spc="145" dirty="0">
                  <a:solidFill>
                    <a:srgbClr val="0D0C0C"/>
                  </a:solidFill>
                  <a:latin typeface="Myriad"/>
                  <a:ea typeface="Myriad"/>
                  <a:cs typeface="Myriad"/>
                  <a:sym typeface="Myriad"/>
                </a:rPr>
                <a:t>responsive decision-making.</a:t>
              </a:r>
            </a:p>
          </p:txBody>
        </p:sp>
      </p:grpSp>
      <p:sp>
        <p:nvSpPr>
          <p:cNvPr id="77" name="Freeform 77">
            <a:extLst>
              <a:ext uri="{C183D7F6-B498-43B3-948B-1728B52AA6E4}">
                <adec:decorative xmlns:adec="http://schemas.microsoft.com/office/drawing/2017/decorative" val="1"/>
              </a:ext>
            </a:extLst>
          </p:cNvPr>
          <p:cNvSpPr/>
          <p:nvPr/>
        </p:nvSpPr>
        <p:spPr>
          <a:xfrm rot="-10800000">
            <a:off x="18383277" y="12821142"/>
            <a:ext cx="2334139" cy="753732"/>
          </a:xfrm>
          <a:custGeom>
            <a:avLst/>
            <a:gdLst/>
            <a:ahLst/>
            <a:cxnLst/>
            <a:rect l="l" t="t" r="r" b="b"/>
            <a:pathLst>
              <a:path w="2334139" h="753732">
                <a:moveTo>
                  <a:pt x="0" y="0"/>
                </a:moveTo>
                <a:lnTo>
                  <a:pt x="2334139" y="0"/>
                </a:lnTo>
                <a:lnTo>
                  <a:pt x="2334139" y="753733"/>
                </a:lnTo>
                <a:lnTo>
                  <a:pt x="0" y="753733"/>
                </a:lnTo>
                <a:lnTo>
                  <a:pt x="0" y="0"/>
                </a:lnTo>
                <a:close/>
              </a:path>
            </a:pathLst>
          </a:custGeom>
          <a:blipFill>
            <a:blip r:embed="rId39"/>
            <a:stretch>
              <a:fillRect/>
            </a:stretch>
          </a:blipFill>
        </p:spPr>
        <p:txBody>
          <a:bodyPr/>
          <a:lstStyle/>
          <a:p>
            <a:endParaRPr lang="en-US" dirty="0"/>
          </a:p>
        </p:txBody>
      </p:sp>
      <p:grpSp>
        <p:nvGrpSpPr>
          <p:cNvPr id="79" name="Group 79" descr="Logo for UNH, Dartmouth, UMaine"/>
          <p:cNvGrpSpPr/>
          <p:nvPr/>
        </p:nvGrpSpPr>
        <p:grpSpPr>
          <a:xfrm>
            <a:off x="19364140" y="31047238"/>
            <a:ext cx="23356091" cy="1466112"/>
            <a:chOff x="0" y="0"/>
            <a:chExt cx="31141451" cy="1954816"/>
          </a:xfrm>
        </p:grpSpPr>
        <p:grpSp>
          <p:nvGrpSpPr>
            <p:cNvPr id="80" name="Group 80"/>
            <p:cNvGrpSpPr/>
            <p:nvPr/>
          </p:nvGrpSpPr>
          <p:grpSpPr>
            <a:xfrm>
              <a:off x="29678411" y="311897"/>
              <a:ext cx="1463040" cy="1463040"/>
              <a:chOff x="137410" y="17507"/>
              <a:chExt cx="325120" cy="325120"/>
            </a:xfrm>
          </p:grpSpPr>
          <p:sp>
            <p:nvSpPr>
              <p:cNvPr id="81" name="Freeform 81" descr="A qr code on a white background  Description automatically generated"/>
              <p:cNvSpPr/>
              <p:nvPr/>
            </p:nvSpPr>
            <p:spPr>
              <a:xfrm>
                <a:off x="137410" y="17507"/>
                <a:ext cx="325120" cy="325120"/>
              </a:xfrm>
              <a:custGeom>
                <a:avLst/>
                <a:gdLst/>
                <a:ahLst/>
                <a:cxnLst/>
                <a:rect l="l" t="t" r="r" b="b"/>
                <a:pathLst>
                  <a:path w="325120" h="325120">
                    <a:moveTo>
                      <a:pt x="0" y="0"/>
                    </a:moveTo>
                    <a:lnTo>
                      <a:pt x="325120" y="0"/>
                    </a:lnTo>
                    <a:lnTo>
                      <a:pt x="325120" y="325120"/>
                    </a:lnTo>
                    <a:lnTo>
                      <a:pt x="0" y="325120"/>
                    </a:lnTo>
                    <a:lnTo>
                      <a:pt x="0" y="0"/>
                    </a:lnTo>
                    <a:close/>
                  </a:path>
                </a:pathLst>
              </a:custGeom>
              <a:blipFill>
                <a:blip r:embed="rId40"/>
                <a:stretch>
                  <a:fillRect/>
                </a:stretch>
              </a:blipFill>
            </p:spPr>
            <p:txBody>
              <a:bodyPr/>
              <a:lstStyle/>
              <a:p>
                <a:endParaRPr lang="en-US" dirty="0"/>
              </a:p>
            </p:txBody>
          </p:sp>
        </p:grpSp>
        <p:grpSp>
          <p:nvGrpSpPr>
            <p:cNvPr id="82" name="Group 82"/>
            <p:cNvGrpSpPr/>
            <p:nvPr/>
          </p:nvGrpSpPr>
          <p:grpSpPr>
            <a:xfrm>
              <a:off x="0" y="0"/>
              <a:ext cx="20823974" cy="1954816"/>
              <a:chOff x="0" y="0"/>
              <a:chExt cx="4627550" cy="434404"/>
            </a:xfrm>
          </p:grpSpPr>
          <p:sp>
            <p:nvSpPr>
              <p:cNvPr id="83" name="Freeform 83"/>
              <p:cNvSpPr/>
              <p:nvPr/>
            </p:nvSpPr>
            <p:spPr>
              <a:xfrm>
                <a:off x="0" y="0"/>
                <a:ext cx="4627499" cy="434340"/>
              </a:xfrm>
              <a:custGeom>
                <a:avLst/>
                <a:gdLst/>
                <a:ahLst/>
                <a:cxnLst/>
                <a:rect l="l" t="t" r="r" b="b"/>
                <a:pathLst>
                  <a:path w="4627499" h="434340">
                    <a:moveTo>
                      <a:pt x="0" y="0"/>
                    </a:moveTo>
                    <a:lnTo>
                      <a:pt x="4627499" y="0"/>
                    </a:lnTo>
                    <a:lnTo>
                      <a:pt x="4627499" y="434340"/>
                    </a:lnTo>
                    <a:lnTo>
                      <a:pt x="0" y="434340"/>
                    </a:lnTo>
                    <a:lnTo>
                      <a:pt x="0" y="0"/>
                    </a:lnTo>
                    <a:close/>
                  </a:path>
                </a:pathLst>
              </a:custGeom>
              <a:blipFill>
                <a:blip r:embed="rId41"/>
                <a:stretch>
                  <a:fillRect t="-32" r="-1" b="-46"/>
                </a:stretch>
              </a:blipFill>
            </p:spPr>
            <p:txBody>
              <a:bodyPr/>
              <a:lstStyle/>
              <a:p>
                <a:endParaRPr lang="en-US" dirty="0"/>
              </a:p>
            </p:txBody>
          </p:sp>
        </p:grpSp>
        <p:sp>
          <p:nvSpPr>
            <p:cNvPr id="84" name="TextBox 84"/>
            <p:cNvSpPr txBox="1"/>
            <p:nvPr/>
          </p:nvSpPr>
          <p:spPr>
            <a:xfrm>
              <a:off x="20580279" y="554485"/>
              <a:ext cx="8431362" cy="837836"/>
            </a:xfrm>
            <a:prstGeom prst="rect">
              <a:avLst/>
            </a:prstGeom>
          </p:spPr>
          <p:txBody>
            <a:bodyPr wrap="square" lIns="0" tIns="0" rIns="0" bIns="0" rtlCol="0" anchor="t">
              <a:spAutoFit/>
            </a:bodyPr>
            <a:lstStyle/>
            <a:p>
              <a:pPr algn="r">
                <a:lnSpc>
                  <a:spcPts val="4936"/>
                </a:lnSpc>
              </a:pPr>
              <a:r>
                <a:rPr lang="en-US" sz="4113" dirty="0">
                  <a:solidFill>
                    <a:srgbClr val="000000"/>
                  </a:solidFill>
                  <a:latin typeface="Arimo"/>
                  <a:ea typeface="Arimo"/>
                  <a:cs typeface="Arimo"/>
                  <a:sym typeface="Arimo"/>
                </a:rPr>
                <a:t>iod.unh.edu/nh-me-lend</a:t>
              </a:r>
            </a:p>
          </p:txBody>
        </p:sp>
      </p:grpSp>
      <p:sp>
        <p:nvSpPr>
          <p:cNvPr id="85" name="Freeform 85" descr="Logo for the New Hampshire Council on Developmental Disabilities (NHCDD), featuring a blue butterfly on the left and the acronym “NHCDD” in green and blue letters, with the full name written beneath."/>
          <p:cNvSpPr/>
          <p:nvPr/>
        </p:nvSpPr>
        <p:spPr>
          <a:xfrm>
            <a:off x="1167006" y="29565600"/>
            <a:ext cx="4166994" cy="1106690"/>
          </a:xfrm>
          <a:custGeom>
            <a:avLst/>
            <a:gdLst/>
            <a:ahLst/>
            <a:cxnLst/>
            <a:rect l="l" t="t" r="r" b="b"/>
            <a:pathLst>
              <a:path w="5292180" h="1368833">
                <a:moveTo>
                  <a:pt x="0" y="0"/>
                </a:moveTo>
                <a:lnTo>
                  <a:pt x="5292180" y="0"/>
                </a:lnTo>
                <a:lnTo>
                  <a:pt x="5292180" y="1368833"/>
                </a:lnTo>
                <a:lnTo>
                  <a:pt x="0" y="1368833"/>
                </a:lnTo>
                <a:lnTo>
                  <a:pt x="0" y="0"/>
                </a:lnTo>
                <a:close/>
              </a:path>
            </a:pathLst>
          </a:custGeom>
          <a:blipFill>
            <a:blip r:embed="rId42"/>
            <a:stretch>
              <a:fillRect t="-260" b="-260"/>
            </a:stretch>
          </a:blipFill>
        </p:spPr>
        <p:txBody>
          <a:bodyPr/>
          <a:lstStyle/>
          <a:p>
            <a:endParaRPr lang="en-US" dirty="0"/>
          </a:p>
        </p:txBody>
      </p:sp>
      <p:grpSp>
        <p:nvGrpSpPr>
          <p:cNvPr id="86" name="Group 86" descr="Image of conclusions drawn during hte project"/>
          <p:cNvGrpSpPr/>
          <p:nvPr/>
        </p:nvGrpSpPr>
        <p:grpSpPr>
          <a:xfrm>
            <a:off x="14519258" y="23860334"/>
            <a:ext cx="14852684" cy="6495329"/>
            <a:chOff x="0" y="0"/>
            <a:chExt cx="19803578" cy="8660439"/>
          </a:xfrm>
        </p:grpSpPr>
        <p:grpSp>
          <p:nvGrpSpPr>
            <p:cNvPr id="87" name="Group 87"/>
            <p:cNvGrpSpPr/>
            <p:nvPr/>
          </p:nvGrpSpPr>
          <p:grpSpPr>
            <a:xfrm>
              <a:off x="0" y="0"/>
              <a:ext cx="19803578" cy="8660439"/>
              <a:chOff x="0" y="0"/>
              <a:chExt cx="1222443" cy="534595"/>
            </a:xfrm>
          </p:grpSpPr>
          <p:sp>
            <p:nvSpPr>
              <p:cNvPr id="88" name="Freeform 88"/>
              <p:cNvSpPr/>
              <p:nvPr/>
            </p:nvSpPr>
            <p:spPr>
              <a:xfrm>
                <a:off x="0" y="0"/>
                <a:ext cx="1222443" cy="534595"/>
              </a:xfrm>
              <a:custGeom>
                <a:avLst/>
                <a:gdLst/>
                <a:ahLst/>
                <a:cxnLst/>
                <a:rect l="l" t="t" r="r" b="b"/>
                <a:pathLst>
                  <a:path w="1222443" h="534595">
                    <a:moveTo>
                      <a:pt x="0" y="0"/>
                    </a:moveTo>
                    <a:lnTo>
                      <a:pt x="1222443" y="0"/>
                    </a:lnTo>
                    <a:lnTo>
                      <a:pt x="1222443" y="534595"/>
                    </a:lnTo>
                    <a:lnTo>
                      <a:pt x="0" y="534595"/>
                    </a:lnTo>
                    <a:close/>
                  </a:path>
                </a:pathLst>
              </a:custGeom>
              <a:ln w="38100" cap="sq">
                <a:solidFill>
                  <a:srgbClr val="000000"/>
                </a:solidFill>
                <a:prstDash val="solid"/>
                <a:miter/>
              </a:ln>
            </p:spPr>
            <p:txBody>
              <a:bodyPr/>
              <a:lstStyle/>
              <a:p>
                <a:endParaRPr lang="en-US" dirty="0"/>
              </a:p>
            </p:txBody>
          </p:sp>
          <p:sp>
            <p:nvSpPr>
              <p:cNvPr id="89" name="TextBox 89"/>
              <p:cNvSpPr txBox="1"/>
              <p:nvPr/>
            </p:nvSpPr>
            <p:spPr>
              <a:xfrm>
                <a:off x="0" y="-85725"/>
                <a:ext cx="1222443" cy="620320"/>
              </a:xfrm>
              <a:prstGeom prst="rect">
                <a:avLst/>
              </a:prstGeom>
            </p:spPr>
            <p:txBody>
              <a:bodyPr lIns="50800" tIns="50800" rIns="50800" bIns="50800" rtlCol="0" anchor="ctr"/>
              <a:lstStyle/>
              <a:p>
                <a:pPr algn="ctr">
                  <a:lnSpc>
                    <a:spcPts val="5759"/>
                  </a:lnSpc>
                </a:pPr>
                <a:endParaRPr dirty="0"/>
              </a:p>
            </p:txBody>
          </p:sp>
        </p:grpSp>
        <p:grpSp>
          <p:nvGrpSpPr>
            <p:cNvPr id="90" name="Group 90"/>
            <p:cNvGrpSpPr/>
            <p:nvPr/>
          </p:nvGrpSpPr>
          <p:grpSpPr>
            <a:xfrm>
              <a:off x="270859" y="245869"/>
              <a:ext cx="19285077" cy="8156562"/>
              <a:chOff x="0" y="0"/>
              <a:chExt cx="1190437" cy="503491"/>
            </a:xfrm>
          </p:grpSpPr>
          <p:sp>
            <p:nvSpPr>
              <p:cNvPr id="91" name="Freeform 91"/>
              <p:cNvSpPr/>
              <p:nvPr/>
            </p:nvSpPr>
            <p:spPr>
              <a:xfrm>
                <a:off x="0" y="0"/>
                <a:ext cx="1190437" cy="503491"/>
              </a:xfrm>
              <a:custGeom>
                <a:avLst/>
                <a:gdLst/>
                <a:ahLst/>
                <a:cxnLst/>
                <a:rect l="l" t="t" r="r" b="b"/>
                <a:pathLst>
                  <a:path w="1190437" h="503491">
                    <a:moveTo>
                      <a:pt x="0" y="0"/>
                    </a:moveTo>
                    <a:lnTo>
                      <a:pt x="1190437" y="0"/>
                    </a:lnTo>
                    <a:lnTo>
                      <a:pt x="1190437" y="503491"/>
                    </a:lnTo>
                    <a:lnTo>
                      <a:pt x="0" y="503491"/>
                    </a:lnTo>
                    <a:close/>
                  </a:path>
                </a:pathLst>
              </a:custGeom>
              <a:ln w="38100" cap="sq">
                <a:solidFill>
                  <a:srgbClr val="000000"/>
                </a:solidFill>
                <a:prstDash val="solid"/>
                <a:miter/>
              </a:ln>
            </p:spPr>
            <p:txBody>
              <a:bodyPr/>
              <a:lstStyle/>
              <a:p>
                <a:endParaRPr lang="en-US" dirty="0"/>
              </a:p>
            </p:txBody>
          </p:sp>
          <p:sp>
            <p:nvSpPr>
              <p:cNvPr id="92" name="TextBox 92"/>
              <p:cNvSpPr txBox="1"/>
              <p:nvPr/>
            </p:nvSpPr>
            <p:spPr>
              <a:xfrm>
                <a:off x="0" y="-85725"/>
                <a:ext cx="1190437" cy="589216"/>
              </a:xfrm>
              <a:prstGeom prst="rect">
                <a:avLst/>
              </a:prstGeom>
            </p:spPr>
            <p:txBody>
              <a:bodyPr lIns="50800" tIns="50800" rIns="50800" bIns="50800" rtlCol="0" anchor="ctr"/>
              <a:lstStyle/>
              <a:p>
                <a:pPr algn="ctr">
                  <a:lnSpc>
                    <a:spcPts val="5759"/>
                  </a:lnSpc>
                </a:pPr>
                <a:endParaRPr dirty="0"/>
              </a:p>
            </p:txBody>
          </p:sp>
        </p:grpSp>
        <p:sp>
          <p:nvSpPr>
            <p:cNvPr id="93" name="TextBox 93"/>
            <p:cNvSpPr txBox="1"/>
            <p:nvPr/>
          </p:nvSpPr>
          <p:spPr>
            <a:xfrm>
              <a:off x="7835414" y="434347"/>
              <a:ext cx="4079779" cy="1050875"/>
            </a:xfrm>
            <a:prstGeom prst="rect">
              <a:avLst/>
            </a:prstGeom>
          </p:spPr>
          <p:txBody>
            <a:bodyPr lIns="0" tIns="0" rIns="0" bIns="0" rtlCol="0" anchor="t">
              <a:spAutoFit/>
            </a:bodyPr>
            <a:lstStyle/>
            <a:p>
              <a:pPr algn="l">
                <a:lnSpc>
                  <a:spcPts val="5759"/>
                </a:lnSpc>
              </a:pPr>
              <a:r>
                <a:rPr lang="en-US" sz="4800" b="1" dirty="0">
                  <a:solidFill>
                    <a:srgbClr val="000000"/>
                  </a:solidFill>
                  <a:latin typeface="Myriad Bold"/>
                  <a:ea typeface="Myriad Bold"/>
                  <a:cs typeface="Myriad Bold"/>
                  <a:sym typeface="Myriad Bold"/>
                </a:rPr>
                <a:t>Conclusion</a:t>
              </a:r>
            </a:p>
          </p:txBody>
        </p:sp>
        <p:sp>
          <p:nvSpPr>
            <p:cNvPr id="94" name="Freeform 94"/>
            <p:cNvSpPr/>
            <p:nvPr/>
          </p:nvSpPr>
          <p:spPr>
            <a:xfrm>
              <a:off x="1054262" y="6647799"/>
              <a:ext cx="1021987" cy="817164"/>
            </a:xfrm>
            <a:custGeom>
              <a:avLst/>
              <a:gdLst/>
              <a:ahLst/>
              <a:cxnLst/>
              <a:rect l="l" t="t" r="r" b="b"/>
              <a:pathLst>
                <a:path w="1021987" h="817164">
                  <a:moveTo>
                    <a:pt x="0" y="0"/>
                  </a:moveTo>
                  <a:lnTo>
                    <a:pt x="1021988" y="0"/>
                  </a:lnTo>
                  <a:lnTo>
                    <a:pt x="1021988" y="817164"/>
                  </a:lnTo>
                  <a:lnTo>
                    <a:pt x="0" y="817164"/>
                  </a:lnTo>
                  <a:lnTo>
                    <a:pt x="0" y="0"/>
                  </a:lnTo>
                  <a:close/>
                </a:path>
              </a:pathLst>
            </a:custGeom>
            <a:blipFill>
              <a:blip r:embed="rId43"/>
              <a:stretch>
                <a:fillRect/>
              </a:stretch>
            </a:blipFill>
          </p:spPr>
          <p:txBody>
            <a:bodyPr/>
            <a:lstStyle/>
            <a:p>
              <a:endParaRPr lang="en-US" dirty="0"/>
            </a:p>
          </p:txBody>
        </p:sp>
        <p:sp>
          <p:nvSpPr>
            <p:cNvPr id="95" name="TextBox 95"/>
            <p:cNvSpPr txBox="1"/>
            <p:nvPr/>
          </p:nvSpPr>
          <p:spPr>
            <a:xfrm>
              <a:off x="2537077" y="1505715"/>
              <a:ext cx="16007031" cy="6518374"/>
            </a:xfrm>
            <a:prstGeom prst="rect">
              <a:avLst/>
            </a:prstGeom>
          </p:spPr>
          <p:txBody>
            <a:bodyPr lIns="0" tIns="0" rIns="0" bIns="0" rtlCol="0" anchor="t">
              <a:spAutoFit/>
            </a:bodyPr>
            <a:lstStyle/>
            <a:p>
              <a:pPr algn="l">
                <a:lnSpc>
                  <a:spcPts val="3719"/>
                </a:lnSpc>
              </a:pPr>
              <a:r>
                <a:rPr lang="en-US" sz="3100" dirty="0">
                  <a:solidFill>
                    <a:srgbClr val="000000"/>
                  </a:solidFill>
                  <a:latin typeface="Myriad"/>
                  <a:ea typeface="Myriad"/>
                  <a:cs typeface="Myriad"/>
                  <a:sym typeface="Myriad"/>
                </a:rPr>
                <a:t>The gap between public participation and policy outcomes is a challenge </a:t>
              </a:r>
            </a:p>
            <a:p>
              <a:pPr algn="l">
                <a:lnSpc>
                  <a:spcPts val="3719"/>
                </a:lnSpc>
              </a:pPr>
              <a:r>
                <a:rPr lang="en-US" sz="3100" dirty="0">
                  <a:solidFill>
                    <a:srgbClr val="000000"/>
                  </a:solidFill>
                  <a:latin typeface="Myriad"/>
                  <a:ea typeface="Myriad"/>
                  <a:cs typeface="Myriad"/>
                  <a:sym typeface="Myriad"/>
                </a:rPr>
                <a:t>in NH.</a:t>
              </a:r>
            </a:p>
            <a:p>
              <a:pPr algn="l">
                <a:lnSpc>
                  <a:spcPts val="1200"/>
                </a:lnSpc>
              </a:pPr>
              <a:endParaRPr lang="en-US" sz="3100" dirty="0">
                <a:solidFill>
                  <a:srgbClr val="000000"/>
                </a:solidFill>
                <a:latin typeface="Myriad"/>
                <a:ea typeface="Myriad"/>
                <a:cs typeface="Myriad"/>
                <a:sym typeface="Myriad"/>
              </a:endParaRPr>
            </a:p>
            <a:p>
              <a:pPr algn="l">
                <a:lnSpc>
                  <a:spcPts val="3840"/>
                </a:lnSpc>
              </a:pPr>
              <a:r>
                <a:rPr lang="en-US" sz="3200" dirty="0">
                  <a:solidFill>
                    <a:srgbClr val="000000"/>
                  </a:solidFill>
                  <a:latin typeface="Myriad"/>
                  <a:ea typeface="Myriad"/>
                  <a:cs typeface="Myriad"/>
                  <a:sym typeface="Myriad"/>
                </a:rPr>
                <a:t>The unconference model shows that centering lived experience and collaboration generates innovative, experience-driven ideas that can meaningfully shape outcomes.</a:t>
              </a:r>
            </a:p>
            <a:p>
              <a:pPr algn="l">
                <a:lnSpc>
                  <a:spcPts val="1200"/>
                </a:lnSpc>
              </a:pPr>
              <a:endParaRPr lang="en-US" sz="3200" dirty="0">
                <a:solidFill>
                  <a:srgbClr val="000000"/>
                </a:solidFill>
                <a:latin typeface="Myriad"/>
                <a:ea typeface="Myriad"/>
                <a:cs typeface="Myriad"/>
                <a:sym typeface="Myriad"/>
              </a:endParaRPr>
            </a:p>
            <a:p>
              <a:pPr algn="l">
                <a:lnSpc>
                  <a:spcPts val="719"/>
                </a:lnSpc>
              </a:pPr>
              <a:endParaRPr lang="en-US" sz="3200" dirty="0">
                <a:solidFill>
                  <a:srgbClr val="000000"/>
                </a:solidFill>
                <a:latin typeface="Myriad"/>
                <a:ea typeface="Myriad"/>
                <a:cs typeface="Myriad"/>
                <a:sym typeface="Myriad"/>
              </a:endParaRPr>
            </a:p>
            <a:p>
              <a:pPr algn="l">
                <a:lnSpc>
                  <a:spcPts val="3719"/>
                </a:lnSpc>
              </a:pPr>
              <a:r>
                <a:rPr lang="en-US" sz="3100" dirty="0">
                  <a:solidFill>
                    <a:srgbClr val="000000"/>
                  </a:solidFill>
                  <a:latin typeface="Myriad"/>
                  <a:ea typeface="Myriad"/>
                  <a:cs typeface="Myriad"/>
                  <a:sym typeface="Myriad"/>
                </a:rPr>
                <a:t>Extending these principles into policymaking creates a more responsive, inclusive, and effective system.</a:t>
              </a:r>
            </a:p>
            <a:p>
              <a:pPr algn="l">
                <a:lnSpc>
                  <a:spcPts val="1200"/>
                </a:lnSpc>
              </a:pPr>
              <a:endParaRPr lang="en-US" sz="3100" dirty="0">
                <a:solidFill>
                  <a:srgbClr val="000000"/>
                </a:solidFill>
                <a:latin typeface="Myriad"/>
                <a:ea typeface="Myriad"/>
                <a:cs typeface="Myriad"/>
                <a:sym typeface="Myriad"/>
              </a:endParaRPr>
            </a:p>
            <a:p>
              <a:pPr algn="l">
                <a:lnSpc>
                  <a:spcPts val="3840"/>
                </a:lnSpc>
              </a:pPr>
              <a:r>
                <a:rPr lang="en-US" sz="3200" b="1" dirty="0">
                  <a:solidFill>
                    <a:srgbClr val="000000"/>
                  </a:solidFill>
                  <a:latin typeface="Myriad Bold"/>
                  <a:ea typeface="Myriad Bold"/>
                  <a:cs typeface="Myriad Bold"/>
                  <a:sym typeface="Myriad Bold"/>
                </a:rPr>
                <a:t>When participation shapes decisions, the citizen legislature fulfills </a:t>
              </a:r>
            </a:p>
            <a:p>
              <a:pPr algn="l">
                <a:lnSpc>
                  <a:spcPts val="3840"/>
                </a:lnSpc>
              </a:pPr>
              <a:r>
                <a:rPr lang="en-US" sz="3200" b="1" dirty="0">
                  <a:solidFill>
                    <a:srgbClr val="000000"/>
                  </a:solidFill>
                  <a:latin typeface="Myriad Bold"/>
                  <a:ea typeface="Myriad Bold"/>
                  <a:cs typeface="Myriad Bold"/>
                  <a:sym typeface="Myriad Bold"/>
                </a:rPr>
                <a:t>its promise.</a:t>
              </a:r>
            </a:p>
          </p:txBody>
        </p:sp>
        <p:sp>
          <p:nvSpPr>
            <p:cNvPr id="96" name="Freeform 96"/>
            <p:cNvSpPr/>
            <p:nvPr/>
          </p:nvSpPr>
          <p:spPr>
            <a:xfrm rot="-10176668">
              <a:off x="654835" y="2898537"/>
              <a:ext cx="1545740" cy="734226"/>
            </a:xfrm>
            <a:custGeom>
              <a:avLst/>
              <a:gdLst/>
              <a:ahLst/>
              <a:cxnLst/>
              <a:rect l="l" t="t" r="r" b="b"/>
              <a:pathLst>
                <a:path w="1545740" h="734226">
                  <a:moveTo>
                    <a:pt x="0" y="0"/>
                  </a:moveTo>
                  <a:lnTo>
                    <a:pt x="1545739" y="0"/>
                  </a:lnTo>
                  <a:lnTo>
                    <a:pt x="1545739" y="734226"/>
                  </a:lnTo>
                  <a:lnTo>
                    <a:pt x="0" y="734226"/>
                  </a:lnTo>
                  <a:lnTo>
                    <a:pt x="0" y="0"/>
                  </a:lnTo>
                  <a:close/>
                </a:path>
              </a:pathLst>
            </a:custGeom>
            <a:blipFill>
              <a:blip>
                <a:extLst>
                  <a:ext uri="{96DAC541-7B7A-43D3-8B79-37D633B846F1}">
                    <asvg:svgBlip xmlns:asvg="http://schemas.microsoft.com/office/drawing/2016/SVG/main" r:embed="rId44"/>
                  </a:ext>
                </a:extLst>
              </a:blip>
              <a:stretch>
                <a:fillRect/>
              </a:stretch>
            </a:blipFill>
          </p:spPr>
          <p:txBody>
            <a:bodyPr/>
            <a:lstStyle/>
            <a:p>
              <a:endParaRPr lang="en-US" dirty="0"/>
            </a:p>
          </p:txBody>
        </p:sp>
        <p:sp>
          <p:nvSpPr>
            <p:cNvPr id="97" name="Freeform 97"/>
            <p:cNvSpPr/>
            <p:nvPr/>
          </p:nvSpPr>
          <p:spPr>
            <a:xfrm rot="-10176668">
              <a:off x="654835" y="5185153"/>
              <a:ext cx="1545740" cy="734226"/>
            </a:xfrm>
            <a:custGeom>
              <a:avLst/>
              <a:gdLst/>
              <a:ahLst/>
              <a:cxnLst/>
              <a:rect l="l" t="t" r="r" b="b"/>
              <a:pathLst>
                <a:path w="1545740" h="734226">
                  <a:moveTo>
                    <a:pt x="0" y="0"/>
                  </a:moveTo>
                  <a:lnTo>
                    <a:pt x="1545739" y="0"/>
                  </a:lnTo>
                  <a:lnTo>
                    <a:pt x="1545739" y="734226"/>
                  </a:lnTo>
                  <a:lnTo>
                    <a:pt x="0" y="734226"/>
                  </a:lnTo>
                  <a:lnTo>
                    <a:pt x="0" y="0"/>
                  </a:lnTo>
                  <a:close/>
                </a:path>
              </a:pathLst>
            </a:custGeom>
            <a:blipFill>
              <a:blip>
                <a:extLst>
                  <a:ext uri="{96DAC541-7B7A-43D3-8B79-37D633B846F1}">
                    <asvg:svgBlip xmlns:asvg="http://schemas.microsoft.com/office/drawing/2016/SVG/main" r:embed="rId44"/>
                  </a:ext>
                </a:extLst>
              </a:blip>
              <a:stretch>
                <a:fillRect/>
              </a:stretch>
            </a:blipFill>
          </p:spPr>
          <p:txBody>
            <a:bodyPr/>
            <a:lstStyle/>
            <a:p>
              <a:endParaRPr lang="en-US" dirty="0"/>
            </a:p>
          </p:txBody>
        </p:sp>
        <p:sp>
          <p:nvSpPr>
            <p:cNvPr id="98" name="Freeform 98"/>
            <p:cNvSpPr/>
            <p:nvPr/>
          </p:nvSpPr>
          <p:spPr>
            <a:xfrm rot="-10176668">
              <a:off x="654835" y="1472468"/>
              <a:ext cx="1545740" cy="734226"/>
            </a:xfrm>
            <a:custGeom>
              <a:avLst/>
              <a:gdLst/>
              <a:ahLst/>
              <a:cxnLst/>
              <a:rect l="l" t="t" r="r" b="b"/>
              <a:pathLst>
                <a:path w="1545740" h="734226">
                  <a:moveTo>
                    <a:pt x="0" y="0"/>
                  </a:moveTo>
                  <a:lnTo>
                    <a:pt x="1545739" y="0"/>
                  </a:lnTo>
                  <a:lnTo>
                    <a:pt x="1545739" y="734226"/>
                  </a:lnTo>
                  <a:lnTo>
                    <a:pt x="0" y="734226"/>
                  </a:lnTo>
                  <a:lnTo>
                    <a:pt x="0" y="0"/>
                  </a:lnTo>
                  <a:close/>
                </a:path>
              </a:pathLst>
            </a:custGeom>
            <a:blipFill>
              <a:blip>
                <a:extLst>
                  <a:ext uri="{96DAC541-7B7A-43D3-8B79-37D633B846F1}">
                    <asvg:svgBlip xmlns:asvg="http://schemas.microsoft.com/office/drawing/2016/SVG/main" r:embed="rId44"/>
                  </a:ext>
                </a:extLst>
              </a:blip>
              <a:stretch>
                <a:fillRect/>
              </a:stretch>
            </a:blipFill>
          </p:spPr>
          <p:txBody>
            <a:bodyPr/>
            <a:lstStyle/>
            <a:p>
              <a:endParaRPr lang="en-US" dirty="0"/>
            </a:p>
          </p:txBody>
        </p:sp>
      </p:grpSp>
      <p:grpSp>
        <p:nvGrpSpPr>
          <p:cNvPr id="99" name="Group 99">
            <a:extLst>
              <a:ext uri="{C183D7F6-B498-43B3-948B-1728B52AA6E4}">
                <adec:decorative xmlns:adec="http://schemas.microsoft.com/office/drawing/2017/decorative" val="1"/>
              </a:ext>
            </a:extLst>
          </p:cNvPr>
          <p:cNvGrpSpPr/>
          <p:nvPr/>
        </p:nvGrpSpPr>
        <p:grpSpPr>
          <a:xfrm>
            <a:off x="1156818" y="21367185"/>
            <a:ext cx="12867140" cy="5529945"/>
            <a:chOff x="0" y="0"/>
            <a:chExt cx="1123210" cy="482725"/>
          </a:xfrm>
        </p:grpSpPr>
        <p:sp>
          <p:nvSpPr>
            <p:cNvPr id="100" name="Freeform 100"/>
            <p:cNvSpPr/>
            <p:nvPr/>
          </p:nvSpPr>
          <p:spPr>
            <a:xfrm>
              <a:off x="0" y="0"/>
              <a:ext cx="1123210" cy="482725"/>
            </a:xfrm>
            <a:custGeom>
              <a:avLst/>
              <a:gdLst/>
              <a:ahLst/>
              <a:cxnLst/>
              <a:rect l="l" t="t" r="r" b="b"/>
              <a:pathLst>
                <a:path w="1123210" h="482725">
                  <a:moveTo>
                    <a:pt x="0" y="0"/>
                  </a:moveTo>
                  <a:lnTo>
                    <a:pt x="1123210" y="0"/>
                  </a:lnTo>
                  <a:lnTo>
                    <a:pt x="1123210" y="482725"/>
                  </a:lnTo>
                  <a:lnTo>
                    <a:pt x="0" y="482725"/>
                  </a:lnTo>
                  <a:close/>
                </a:path>
              </a:pathLst>
            </a:custGeom>
            <a:solidFill>
              <a:srgbClr val="D5F2E1"/>
            </a:solidFill>
            <a:ln cap="sq">
              <a:noFill/>
              <a:prstDash val="solid"/>
              <a:miter/>
            </a:ln>
          </p:spPr>
          <p:txBody>
            <a:bodyPr/>
            <a:lstStyle/>
            <a:p>
              <a:endParaRPr lang="en-US" dirty="0"/>
            </a:p>
          </p:txBody>
        </p:sp>
        <p:sp>
          <p:nvSpPr>
            <p:cNvPr id="101" name="TextBox 101"/>
            <p:cNvSpPr txBox="1"/>
            <p:nvPr/>
          </p:nvSpPr>
          <p:spPr>
            <a:xfrm>
              <a:off x="0" y="-104775"/>
              <a:ext cx="1123210" cy="587500"/>
            </a:xfrm>
            <a:prstGeom prst="rect">
              <a:avLst/>
            </a:prstGeom>
          </p:spPr>
          <p:txBody>
            <a:bodyPr lIns="47897" tIns="47897" rIns="47897" bIns="47897" rtlCol="0" anchor="ctr"/>
            <a:lstStyle/>
            <a:p>
              <a:pPr algn="ctr">
                <a:lnSpc>
                  <a:spcPts val="6171"/>
                </a:lnSpc>
              </a:pPr>
              <a:endParaRPr dirty="0"/>
            </a:p>
          </p:txBody>
        </p:sp>
      </p:grpSp>
      <p:sp>
        <p:nvSpPr>
          <p:cNvPr id="102" name="Freeform 102" descr="Black-and-white illustration of an old-fashioned balance scale."/>
          <p:cNvSpPr/>
          <p:nvPr/>
        </p:nvSpPr>
        <p:spPr>
          <a:xfrm>
            <a:off x="1567640" y="23295684"/>
            <a:ext cx="3029662" cy="2391660"/>
          </a:xfrm>
          <a:custGeom>
            <a:avLst/>
            <a:gdLst/>
            <a:ahLst/>
            <a:cxnLst/>
            <a:rect l="l" t="t" r="r" b="b"/>
            <a:pathLst>
              <a:path w="3029662" h="2391660">
                <a:moveTo>
                  <a:pt x="0" y="0"/>
                </a:moveTo>
                <a:lnTo>
                  <a:pt x="3029662" y="0"/>
                </a:lnTo>
                <a:lnTo>
                  <a:pt x="3029662" y="2391660"/>
                </a:lnTo>
                <a:lnTo>
                  <a:pt x="0" y="2391660"/>
                </a:lnTo>
                <a:lnTo>
                  <a:pt x="0" y="0"/>
                </a:lnTo>
                <a:close/>
              </a:path>
            </a:pathLst>
          </a:custGeom>
          <a:blipFill>
            <a:blip r:embed="rId45"/>
            <a:stretch>
              <a:fillRect l="-4490" r="-764"/>
            </a:stretch>
          </a:blipFill>
        </p:spPr>
        <p:txBody>
          <a:bodyPr/>
          <a:lstStyle/>
          <a:p>
            <a:endParaRPr lang="en-US" dirty="0"/>
          </a:p>
        </p:txBody>
      </p:sp>
      <p:sp>
        <p:nvSpPr>
          <p:cNvPr id="103" name="Freeform 103" descr="Black-and-white image of a pocket watch."/>
          <p:cNvSpPr/>
          <p:nvPr/>
        </p:nvSpPr>
        <p:spPr>
          <a:xfrm rot="434038">
            <a:off x="8563576" y="23390435"/>
            <a:ext cx="1537403" cy="1986951"/>
          </a:xfrm>
          <a:custGeom>
            <a:avLst/>
            <a:gdLst/>
            <a:ahLst/>
            <a:cxnLst/>
            <a:rect l="l" t="t" r="r" b="b"/>
            <a:pathLst>
              <a:path w="1537403" h="1986951">
                <a:moveTo>
                  <a:pt x="0" y="0"/>
                </a:moveTo>
                <a:lnTo>
                  <a:pt x="1537403" y="0"/>
                </a:lnTo>
                <a:lnTo>
                  <a:pt x="1537403" y="1986950"/>
                </a:lnTo>
                <a:lnTo>
                  <a:pt x="0" y="1986950"/>
                </a:lnTo>
                <a:lnTo>
                  <a:pt x="0" y="0"/>
                </a:lnTo>
                <a:close/>
              </a:path>
            </a:pathLst>
          </a:custGeom>
          <a:blipFill>
            <a:blip r:embed="rId46"/>
            <a:stretch>
              <a:fillRect/>
            </a:stretch>
          </a:blipFill>
        </p:spPr>
        <p:txBody>
          <a:bodyPr/>
          <a:lstStyle/>
          <a:p>
            <a:endParaRPr lang="en-US" dirty="0"/>
          </a:p>
        </p:txBody>
      </p:sp>
      <p:sp>
        <p:nvSpPr>
          <p:cNvPr id="104" name="Freeform 104" descr="Black-and-white image of a disorganized stack of newspapers."/>
          <p:cNvSpPr/>
          <p:nvPr/>
        </p:nvSpPr>
        <p:spPr>
          <a:xfrm>
            <a:off x="11237257" y="23386158"/>
            <a:ext cx="2065124" cy="2025822"/>
          </a:xfrm>
          <a:custGeom>
            <a:avLst/>
            <a:gdLst/>
            <a:ahLst/>
            <a:cxnLst/>
            <a:rect l="l" t="t" r="r" b="b"/>
            <a:pathLst>
              <a:path w="2065124" h="2025822">
                <a:moveTo>
                  <a:pt x="0" y="0"/>
                </a:moveTo>
                <a:lnTo>
                  <a:pt x="2065124" y="0"/>
                </a:lnTo>
                <a:lnTo>
                  <a:pt x="2065124" y="2025823"/>
                </a:lnTo>
                <a:lnTo>
                  <a:pt x="0" y="2025823"/>
                </a:lnTo>
                <a:lnTo>
                  <a:pt x="0" y="0"/>
                </a:lnTo>
                <a:close/>
              </a:path>
            </a:pathLst>
          </a:custGeom>
          <a:blipFill>
            <a:blip r:embed="rId47"/>
            <a:stretch>
              <a:fillRect/>
            </a:stretch>
          </a:blipFill>
        </p:spPr>
        <p:txBody>
          <a:bodyPr/>
          <a:lstStyle/>
          <a:p>
            <a:endParaRPr lang="en-US" dirty="0"/>
          </a:p>
        </p:txBody>
      </p:sp>
      <p:sp>
        <p:nvSpPr>
          <p:cNvPr id="105" name="Freeform 105" descr="Black-and-white illustration of an open laptop with a loading spinner on the screen."/>
          <p:cNvSpPr/>
          <p:nvPr/>
        </p:nvSpPr>
        <p:spPr>
          <a:xfrm>
            <a:off x="5114575" y="23569292"/>
            <a:ext cx="2568273" cy="1856596"/>
          </a:xfrm>
          <a:custGeom>
            <a:avLst/>
            <a:gdLst/>
            <a:ahLst/>
            <a:cxnLst/>
            <a:rect l="l" t="t" r="r" b="b"/>
            <a:pathLst>
              <a:path w="2568273" h="1856596">
                <a:moveTo>
                  <a:pt x="0" y="0"/>
                </a:moveTo>
                <a:lnTo>
                  <a:pt x="2568273" y="0"/>
                </a:lnTo>
                <a:lnTo>
                  <a:pt x="2568273" y="1856595"/>
                </a:lnTo>
                <a:lnTo>
                  <a:pt x="0" y="1856595"/>
                </a:lnTo>
                <a:lnTo>
                  <a:pt x="0" y="0"/>
                </a:lnTo>
                <a:close/>
              </a:path>
            </a:pathLst>
          </a:custGeom>
          <a:blipFill>
            <a:blip r:embed="rId48"/>
            <a:stretch>
              <a:fillRect l="-30635" t="-21828" r="-23314" b="-9675"/>
            </a:stretch>
          </a:blipFill>
        </p:spPr>
        <p:txBody>
          <a:bodyPr/>
          <a:lstStyle/>
          <a:p>
            <a:endParaRPr lang="en-US" dirty="0"/>
          </a:p>
        </p:txBody>
      </p:sp>
      <p:sp>
        <p:nvSpPr>
          <p:cNvPr id="106" name="Freeform 106" descr="Black-and-white illustration of an open laptop with a loading spinner on the screen."/>
          <p:cNvSpPr/>
          <p:nvPr/>
        </p:nvSpPr>
        <p:spPr>
          <a:xfrm rot="3924927">
            <a:off x="5913586" y="23789449"/>
            <a:ext cx="772599" cy="772599"/>
          </a:xfrm>
          <a:custGeom>
            <a:avLst/>
            <a:gdLst/>
            <a:ahLst/>
            <a:cxnLst/>
            <a:rect l="l" t="t" r="r" b="b"/>
            <a:pathLst>
              <a:path w="772599" h="772599">
                <a:moveTo>
                  <a:pt x="0" y="0"/>
                </a:moveTo>
                <a:lnTo>
                  <a:pt x="772599" y="0"/>
                </a:lnTo>
                <a:lnTo>
                  <a:pt x="772599" y="772599"/>
                </a:lnTo>
                <a:lnTo>
                  <a:pt x="0" y="772599"/>
                </a:lnTo>
                <a:lnTo>
                  <a:pt x="0" y="0"/>
                </a:lnTo>
                <a:close/>
              </a:path>
            </a:pathLst>
          </a:custGeom>
          <a:blipFill>
            <a:blip>
              <a:extLst>
                <a:ext uri="{96DAC541-7B7A-43D3-8B79-37D633B846F1}">
                  <asvg:svgBlip xmlns:asvg="http://schemas.microsoft.com/office/drawing/2016/SVG/main" r:embed="rId49"/>
                </a:ext>
              </a:extLst>
            </a:blip>
            <a:stretch>
              <a:fillRect/>
            </a:stretch>
          </a:blipFill>
        </p:spPr>
        <p:txBody>
          <a:bodyPr/>
          <a:lstStyle/>
          <a:p>
            <a:endParaRPr lang="en-US" dirty="0"/>
          </a:p>
        </p:txBody>
      </p:sp>
      <p:sp>
        <p:nvSpPr>
          <p:cNvPr id="107" name="TextBox 107"/>
          <p:cNvSpPr txBox="1"/>
          <p:nvPr/>
        </p:nvSpPr>
        <p:spPr>
          <a:xfrm>
            <a:off x="2147417" y="22583570"/>
            <a:ext cx="1782384" cy="712114"/>
          </a:xfrm>
          <a:prstGeom prst="rect">
            <a:avLst/>
          </a:prstGeom>
        </p:spPr>
        <p:txBody>
          <a:bodyPr lIns="0" tIns="0" rIns="0" bIns="0" rtlCol="0" anchor="t">
            <a:spAutoFit/>
          </a:bodyPr>
          <a:lstStyle/>
          <a:p>
            <a:pPr algn="ctr">
              <a:lnSpc>
                <a:spcPts val="2545"/>
              </a:lnSpc>
            </a:pPr>
            <a:r>
              <a:rPr lang="en-US" sz="2651" b="1" spc="90" dirty="0">
                <a:solidFill>
                  <a:srgbClr val="000000"/>
                </a:solidFill>
                <a:latin typeface="Myriad Bold"/>
                <a:ea typeface="Myriad Bold"/>
                <a:cs typeface="Myriad Bold"/>
                <a:sym typeface="Myriad Bold"/>
              </a:rPr>
              <a:t>PARTISAN</a:t>
            </a:r>
          </a:p>
          <a:p>
            <a:pPr algn="ctr">
              <a:lnSpc>
                <a:spcPts val="2545"/>
              </a:lnSpc>
            </a:pPr>
            <a:r>
              <a:rPr lang="en-US" sz="2651" b="1" spc="90" dirty="0">
                <a:solidFill>
                  <a:srgbClr val="000000"/>
                </a:solidFill>
                <a:latin typeface="Myriad Bold"/>
                <a:ea typeface="Myriad Bold"/>
                <a:cs typeface="Myriad Bold"/>
                <a:sym typeface="Myriad Bold"/>
              </a:rPr>
              <a:t>DYNAMICS</a:t>
            </a:r>
          </a:p>
        </p:txBody>
      </p:sp>
      <p:sp>
        <p:nvSpPr>
          <p:cNvPr id="108" name="TextBox 108"/>
          <p:cNvSpPr txBox="1"/>
          <p:nvPr/>
        </p:nvSpPr>
        <p:spPr>
          <a:xfrm>
            <a:off x="5265380" y="22583570"/>
            <a:ext cx="1959153" cy="712114"/>
          </a:xfrm>
          <a:prstGeom prst="rect">
            <a:avLst/>
          </a:prstGeom>
        </p:spPr>
        <p:txBody>
          <a:bodyPr lIns="0" tIns="0" rIns="0" bIns="0" rtlCol="0" anchor="t">
            <a:spAutoFit/>
          </a:bodyPr>
          <a:lstStyle/>
          <a:p>
            <a:pPr algn="ctr">
              <a:lnSpc>
                <a:spcPts val="2545"/>
              </a:lnSpc>
            </a:pPr>
            <a:r>
              <a:rPr lang="en-US" sz="2651" b="1" spc="90" dirty="0">
                <a:solidFill>
                  <a:srgbClr val="000000"/>
                </a:solidFill>
                <a:latin typeface="Myriad Bold"/>
                <a:ea typeface="Myriad Bold"/>
                <a:cs typeface="Myriad Bold"/>
                <a:sym typeface="Myriad Bold"/>
              </a:rPr>
              <a:t>ONLINE</a:t>
            </a:r>
          </a:p>
          <a:p>
            <a:pPr algn="ctr">
              <a:lnSpc>
                <a:spcPts val="2545"/>
              </a:lnSpc>
            </a:pPr>
            <a:r>
              <a:rPr lang="en-US" sz="2651" b="1" spc="90" dirty="0">
                <a:solidFill>
                  <a:srgbClr val="000000"/>
                </a:solidFill>
                <a:latin typeface="Myriad Bold"/>
                <a:ea typeface="Myriad Bold"/>
                <a:cs typeface="Myriad Bold"/>
                <a:sym typeface="Myriad Bold"/>
              </a:rPr>
              <a:t>TESTIMONY</a:t>
            </a:r>
          </a:p>
        </p:txBody>
      </p:sp>
      <p:sp>
        <p:nvSpPr>
          <p:cNvPr id="109" name="TextBox 109"/>
          <p:cNvSpPr txBox="1"/>
          <p:nvPr/>
        </p:nvSpPr>
        <p:spPr>
          <a:xfrm>
            <a:off x="8650178" y="22563512"/>
            <a:ext cx="1143298" cy="712114"/>
          </a:xfrm>
          <a:prstGeom prst="rect">
            <a:avLst/>
          </a:prstGeom>
        </p:spPr>
        <p:txBody>
          <a:bodyPr lIns="0" tIns="0" rIns="0" bIns="0" rtlCol="0" anchor="t">
            <a:spAutoFit/>
          </a:bodyPr>
          <a:lstStyle/>
          <a:p>
            <a:pPr algn="ctr">
              <a:lnSpc>
                <a:spcPts val="2545"/>
              </a:lnSpc>
            </a:pPr>
            <a:r>
              <a:rPr lang="en-US" sz="2651" b="1" spc="90" dirty="0">
                <a:solidFill>
                  <a:srgbClr val="000000"/>
                </a:solidFill>
                <a:latin typeface="Myriad Bold"/>
                <a:ea typeface="Myriad Bold"/>
                <a:cs typeface="Myriad Bold"/>
                <a:sym typeface="Myriad Bold"/>
              </a:rPr>
              <a:t>TIME</a:t>
            </a:r>
          </a:p>
          <a:p>
            <a:pPr algn="ctr">
              <a:lnSpc>
                <a:spcPts val="2545"/>
              </a:lnSpc>
            </a:pPr>
            <a:r>
              <a:rPr lang="en-US" sz="2651" b="1" spc="90" dirty="0">
                <a:solidFill>
                  <a:srgbClr val="000000"/>
                </a:solidFill>
                <a:latin typeface="Myriad Bold"/>
                <a:ea typeface="Myriad Bold"/>
                <a:cs typeface="Myriad Bold"/>
                <a:sym typeface="Myriad Bold"/>
              </a:rPr>
              <a:t>LIMITS</a:t>
            </a:r>
          </a:p>
        </p:txBody>
      </p:sp>
      <p:sp>
        <p:nvSpPr>
          <p:cNvPr id="110" name="TextBox 110"/>
          <p:cNvSpPr txBox="1"/>
          <p:nvPr/>
        </p:nvSpPr>
        <p:spPr>
          <a:xfrm>
            <a:off x="11035153" y="22583570"/>
            <a:ext cx="2469333" cy="712114"/>
          </a:xfrm>
          <a:prstGeom prst="rect">
            <a:avLst/>
          </a:prstGeom>
        </p:spPr>
        <p:txBody>
          <a:bodyPr lIns="0" tIns="0" rIns="0" bIns="0" rtlCol="0" anchor="t">
            <a:spAutoFit/>
          </a:bodyPr>
          <a:lstStyle/>
          <a:p>
            <a:pPr algn="ctr">
              <a:lnSpc>
                <a:spcPts val="2545"/>
              </a:lnSpc>
            </a:pPr>
            <a:r>
              <a:rPr lang="en-US" sz="2651" b="1" spc="90" dirty="0">
                <a:solidFill>
                  <a:srgbClr val="000000"/>
                </a:solidFill>
                <a:latin typeface="Myriad Bold"/>
                <a:ea typeface="Myriad Bold"/>
                <a:cs typeface="Myriad Bold"/>
                <a:sym typeface="Myriad Bold"/>
              </a:rPr>
              <a:t>PROCEDURAL</a:t>
            </a:r>
          </a:p>
          <a:p>
            <a:pPr algn="ctr">
              <a:lnSpc>
                <a:spcPts val="2545"/>
              </a:lnSpc>
            </a:pPr>
            <a:r>
              <a:rPr lang="en-US" sz="2651" b="1" spc="90" dirty="0">
                <a:solidFill>
                  <a:srgbClr val="000000"/>
                </a:solidFill>
                <a:latin typeface="Myriad Bold"/>
                <a:ea typeface="Myriad Bold"/>
                <a:cs typeface="Myriad Bold"/>
                <a:sym typeface="Myriad Bold"/>
              </a:rPr>
              <a:t>CONSTRAINTS</a:t>
            </a:r>
          </a:p>
        </p:txBody>
      </p:sp>
      <p:sp>
        <p:nvSpPr>
          <p:cNvPr id="111" name="TextBox 111"/>
          <p:cNvSpPr txBox="1"/>
          <p:nvPr/>
        </p:nvSpPr>
        <p:spPr>
          <a:xfrm>
            <a:off x="4654924" y="25618552"/>
            <a:ext cx="3289924" cy="1029181"/>
          </a:xfrm>
          <a:prstGeom prst="rect">
            <a:avLst/>
          </a:prstGeom>
        </p:spPr>
        <p:txBody>
          <a:bodyPr lIns="0" tIns="0" rIns="0" bIns="0" rtlCol="0" anchor="t">
            <a:spAutoFit/>
          </a:bodyPr>
          <a:lstStyle/>
          <a:p>
            <a:pPr algn="ctr">
              <a:lnSpc>
                <a:spcPts val="2582"/>
              </a:lnSpc>
            </a:pPr>
            <a:r>
              <a:rPr lang="en-US" sz="2690" spc="91" dirty="0">
                <a:solidFill>
                  <a:srgbClr val="000000"/>
                </a:solidFill>
                <a:latin typeface="Myriad"/>
                <a:ea typeface="Myriad"/>
                <a:cs typeface="Myriad"/>
                <a:sym typeface="Myriad"/>
              </a:rPr>
              <a:t>Expands access, </a:t>
            </a:r>
          </a:p>
          <a:p>
            <a:pPr algn="ctr">
              <a:lnSpc>
                <a:spcPts val="2582"/>
              </a:lnSpc>
            </a:pPr>
            <a:r>
              <a:rPr lang="en-US" sz="2690" spc="91" dirty="0">
                <a:solidFill>
                  <a:srgbClr val="000000"/>
                </a:solidFill>
                <a:latin typeface="Myriad"/>
                <a:ea typeface="Myriad"/>
                <a:cs typeface="Myriad"/>
                <a:sym typeface="Myriad"/>
              </a:rPr>
              <a:t>but rarely changes</a:t>
            </a:r>
          </a:p>
          <a:p>
            <a:pPr algn="ctr">
              <a:lnSpc>
                <a:spcPts val="2582"/>
              </a:lnSpc>
            </a:pPr>
            <a:r>
              <a:rPr lang="en-US" sz="2690" spc="91" dirty="0">
                <a:solidFill>
                  <a:srgbClr val="000000"/>
                </a:solidFill>
                <a:latin typeface="Myriad"/>
                <a:ea typeface="Myriad"/>
                <a:cs typeface="Myriad"/>
                <a:sym typeface="Myriad"/>
              </a:rPr>
              <a:t>outcome</a:t>
            </a:r>
          </a:p>
        </p:txBody>
      </p:sp>
      <p:sp>
        <p:nvSpPr>
          <p:cNvPr id="112" name="TextBox 112"/>
          <p:cNvSpPr txBox="1"/>
          <p:nvPr/>
        </p:nvSpPr>
        <p:spPr>
          <a:xfrm>
            <a:off x="8110600" y="25618552"/>
            <a:ext cx="2222453" cy="1029181"/>
          </a:xfrm>
          <a:prstGeom prst="rect">
            <a:avLst/>
          </a:prstGeom>
        </p:spPr>
        <p:txBody>
          <a:bodyPr lIns="0" tIns="0" rIns="0" bIns="0" rtlCol="0" anchor="t">
            <a:spAutoFit/>
          </a:bodyPr>
          <a:lstStyle/>
          <a:p>
            <a:pPr algn="ctr">
              <a:lnSpc>
                <a:spcPts val="2582"/>
              </a:lnSpc>
            </a:pPr>
            <a:r>
              <a:rPr lang="en-US" sz="2690" spc="91" dirty="0">
                <a:solidFill>
                  <a:srgbClr val="000000"/>
                </a:solidFill>
                <a:latin typeface="Myriad"/>
                <a:ea typeface="Myriad"/>
                <a:cs typeface="Myriad"/>
                <a:sym typeface="Myriad"/>
              </a:rPr>
              <a:t>Restrict meaningful</a:t>
            </a:r>
          </a:p>
          <a:p>
            <a:pPr algn="ctr">
              <a:lnSpc>
                <a:spcPts val="2582"/>
              </a:lnSpc>
            </a:pPr>
            <a:r>
              <a:rPr lang="en-US" sz="2690" spc="91" dirty="0">
                <a:solidFill>
                  <a:srgbClr val="000000"/>
                </a:solidFill>
                <a:latin typeface="Myriad"/>
                <a:ea typeface="Myriad"/>
                <a:cs typeface="Myriad"/>
                <a:sym typeface="Myriad"/>
              </a:rPr>
              <a:t>debate</a:t>
            </a:r>
          </a:p>
        </p:txBody>
      </p:sp>
      <p:sp>
        <p:nvSpPr>
          <p:cNvPr id="113" name="TextBox 113"/>
          <p:cNvSpPr txBox="1"/>
          <p:nvPr/>
        </p:nvSpPr>
        <p:spPr>
          <a:xfrm>
            <a:off x="10743405" y="25721617"/>
            <a:ext cx="3075556" cy="710276"/>
          </a:xfrm>
          <a:prstGeom prst="rect">
            <a:avLst/>
          </a:prstGeom>
        </p:spPr>
        <p:txBody>
          <a:bodyPr lIns="0" tIns="0" rIns="0" bIns="0" rtlCol="0" anchor="t">
            <a:spAutoFit/>
          </a:bodyPr>
          <a:lstStyle/>
          <a:p>
            <a:pPr algn="ctr">
              <a:lnSpc>
                <a:spcPts val="2582"/>
              </a:lnSpc>
            </a:pPr>
            <a:r>
              <a:rPr lang="en-US" sz="2690" spc="91" dirty="0">
                <a:solidFill>
                  <a:srgbClr val="000000"/>
                </a:solidFill>
                <a:latin typeface="Myriad"/>
                <a:ea typeface="Myriad"/>
                <a:cs typeface="Myriad"/>
                <a:sym typeface="Myriad"/>
              </a:rPr>
              <a:t>Limit engagement with complex rules</a:t>
            </a:r>
          </a:p>
        </p:txBody>
      </p:sp>
      <p:sp>
        <p:nvSpPr>
          <p:cNvPr id="114" name="TextBox 114"/>
          <p:cNvSpPr txBox="1"/>
          <p:nvPr/>
        </p:nvSpPr>
        <p:spPr>
          <a:xfrm>
            <a:off x="1999828" y="25618552"/>
            <a:ext cx="2077561" cy="1029181"/>
          </a:xfrm>
          <a:prstGeom prst="rect">
            <a:avLst/>
          </a:prstGeom>
        </p:spPr>
        <p:txBody>
          <a:bodyPr lIns="0" tIns="0" rIns="0" bIns="0" rtlCol="0" anchor="t">
            <a:spAutoFit/>
          </a:bodyPr>
          <a:lstStyle/>
          <a:p>
            <a:pPr algn="ctr">
              <a:lnSpc>
                <a:spcPts val="2582"/>
              </a:lnSpc>
            </a:pPr>
            <a:r>
              <a:rPr lang="en-US" sz="2690" spc="91" dirty="0">
                <a:solidFill>
                  <a:srgbClr val="000000"/>
                </a:solidFill>
                <a:latin typeface="Myriad"/>
                <a:ea typeface="Myriad"/>
                <a:cs typeface="Myriad"/>
                <a:sym typeface="Myriad"/>
              </a:rPr>
              <a:t>Outweigh</a:t>
            </a:r>
          </a:p>
          <a:p>
            <a:pPr algn="ctr">
              <a:lnSpc>
                <a:spcPts val="2582"/>
              </a:lnSpc>
            </a:pPr>
            <a:r>
              <a:rPr lang="en-US" sz="2690" spc="91" dirty="0">
                <a:solidFill>
                  <a:srgbClr val="000000"/>
                </a:solidFill>
                <a:latin typeface="Myriad"/>
                <a:ea typeface="Myriad"/>
                <a:cs typeface="Myriad"/>
                <a:sym typeface="Myriad"/>
              </a:rPr>
              <a:t>community</a:t>
            </a:r>
          </a:p>
          <a:p>
            <a:pPr algn="ctr">
              <a:lnSpc>
                <a:spcPts val="2582"/>
              </a:lnSpc>
            </a:pPr>
            <a:r>
              <a:rPr lang="en-US" sz="2690" spc="91" dirty="0">
                <a:solidFill>
                  <a:srgbClr val="000000"/>
                </a:solidFill>
                <a:latin typeface="Myriad"/>
                <a:ea typeface="Myriad"/>
                <a:cs typeface="Myriad"/>
                <a:sym typeface="Myriad"/>
              </a:rPr>
              <a:t>dynamics</a:t>
            </a:r>
          </a:p>
        </p:txBody>
      </p:sp>
      <p:sp>
        <p:nvSpPr>
          <p:cNvPr id="115" name="TextBox 115"/>
          <p:cNvSpPr txBox="1"/>
          <p:nvPr/>
        </p:nvSpPr>
        <p:spPr>
          <a:xfrm>
            <a:off x="1298653" y="21427033"/>
            <a:ext cx="7631843" cy="739158"/>
          </a:xfrm>
          <a:prstGeom prst="rect">
            <a:avLst/>
          </a:prstGeom>
        </p:spPr>
        <p:txBody>
          <a:bodyPr lIns="0" tIns="0" rIns="0" bIns="0" rtlCol="0" anchor="t">
            <a:spAutoFit/>
          </a:bodyPr>
          <a:lstStyle/>
          <a:p>
            <a:pPr algn="ctr">
              <a:lnSpc>
                <a:spcPts val="5460"/>
              </a:lnSpc>
              <a:spcBef>
                <a:spcPct val="0"/>
              </a:spcBef>
            </a:pPr>
            <a:r>
              <a:rPr lang="en-US" sz="3900" b="1" spc="132" dirty="0">
                <a:solidFill>
                  <a:srgbClr val="000000"/>
                </a:solidFill>
                <a:latin typeface="Myriad Bold"/>
                <a:ea typeface="Myriad Bold"/>
                <a:cs typeface="Myriad Bold"/>
                <a:sym typeface="Myriad Bold"/>
              </a:rPr>
              <a:t>Factors Limiting Impact of Input</a:t>
            </a:r>
          </a:p>
        </p:txBody>
      </p:sp>
      <p:grpSp>
        <p:nvGrpSpPr>
          <p:cNvPr id="116" name="Group 116" descr="Image of major themes identified"/>
          <p:cNvGrpSpPr/>
          <p:nvPr/>
        </p:nvGrpSpPr>
        <p:grpSpPr>
          <a:xfrm>
            <a:off x="29901014" y="18735084"/>
            <a:ext cx="12865163" cy="5995834"/>
            <a:chOff x="0" y="0"/>
            <a:chExt cx="17153550" cy="7994446"/>
          </a:xfrm>
        </p:grpSpPr>
        <p:grpSp>
          <p:nvGrpSpPr>
            <p:cNvPr id="117" name="Group 117"/>
            <p:cNvGrpSpPr/>
            <p:nvPr/>
          </p:nvGrpSpPr>
          <p:grpSpPr>
            <a:xfrm>
              <a:off x="0" y="0"/>
              <a:ext cx="17153550" cy="7994446"/>
              <a:chOff x="0" y="0"/>
              <a:chExt cx="1134595" cy="528780"/>
            </a:xfrm>
          </p:grpSpPr>
          <p:sp>
            <p:nvSpPr>
              <p:cNvPr id="118" name="Freeform 118">
                <a:extLst>
                  <a:ext uri="{C183D7F6-B498-43B3-948B-1728B52AA6E4}">
                    <adec:decorative xmlns:adec="http://schemas.microsoft.com/office/drawing/2017/decorative" val="1"/>
                  </a:ext>
                </a:extLst>
              </p:cNvPr>
              <p:cNvSpPr/>
              <p:nvPr/>
            </p:nvSpPr>
            <p:spPr>
              <a:xfrm>
                <a:off x="0" y="0"/>
                <a:ext cx="1134595" cy="528780"/>
              </a:xfrm>
              <a:custGeom>
                <a:avLst/>
                <a:gdLst/>
                <a:ahLst/>
                <a:cxnLst/>
                <a:rect l="l" t="t" r="r" b="b"/>
                <a:pathLst>
                  <a:path w="1134595" h="528780">
                    <a:moveTo>
                      <a:pt x="0" y="0"/>
                    </a:moveTo>
                    <a:lnTo>
                      <a:pt x="1134595" y="0"/>
                    </a:lnTo>
                    <a:lnTo>
                      <a:pt x="1134595" y="528780"/>
                    </a:lnTo>
                    <a:lnTo>
                      <a:pt x="0" y="528780"/>
                    </a:lnTo>
                    <a:close/>
                  </a:path>
                </a:pathLst>
              </a:custGeom>
              <a:solidFill>
                <a:srgbClr val="C4D0FF"/>
              </a:solidFill>
              <a:ln cap="sq">
                <a:noFill/>
                <a:prstDash val="solid"/>
                <a:miter/>
              </a:ln>
            </p:spPr>
            <p:txBody>
              <a:bodyPr/>
              <a:lstStyle/>
              <a:p>
                <a:endParaRPr lang="en-US" dirty="0"/>
              </a:p>
            </p:txBody>
          </p:sp>
          <p:sp>
            <p:nvSpPr>
              <p:cNvPr id="119" name="TextBox 119"/>
              <p:cNvSpPr txBox="1"/>
              <p:nvPr/>
            </p:nvSpPr>
            <p:spPr>
              <a:xfrm>
                <a:off x="0" y="-104775"/>
                <a:ext cx="1134595" cy="633555"/>
              </a:xfrm>
              <a:prstGeom prst="rect">
                <a:avLst/>
              </a:prstGeom>
            </p:spPr>
            <p:txBody>
              <a:bodyPr lIns="47409" tIns="47409" rIns="47409" bIns="47409" rtlCol="0" anchor="ctr"/>
              <a:lstStyle/>
              <a:p>
                <a:pPr algn="ctr">
                  <a:lnSpc>
                    <a:spcPts val="6171"/>
                  </a:lnSpc>
                </a:pPr>
                <a:endParaRPr dirty="0"/>
              </a:p>
            </p:txBody>
          </p:sp>
        </p:grpSp>
        <p:sp>
          <p:nvSpPr>
            <p:cNvPr id="120" name="TextBox 120"/>
            <p:cNvSpPr txBox="1"/>
            <p:nvPr/>
          </p:nvSpPr>
          <p:spPr>
            <a:xfrm>
              <a:off x="242629" y="226277"/>
              <a:ext cx="8775938" cy="863625"/>
            </a:xfrm>
            <a:prstGeom prst="rect">
              <a:avLst/>
            </a:prstGeom>
          </p:spPr>
          <p:txBody>
            <a:bodyPr lIns="0" tIns="0" rIns="0" bIns="0" rtlCol="0" anchor="t">
              <a:spAutoFit/>
            </a:bodyPr>
            <a:lstStyle/>
            <a:p>
              <a:pPr algn="l">
                <a:lnSpc>
                  <a:spcPts val="4680"/>
                </a:lnSpc>
              </a:pPr>
              <a:r>
                <a:rPr lang="en-US" sz="3900" b="1" spc="132" dirty="0">
                  <a:solidFill>
                    <a:srgbClr val="000000"/>
                  </a:solidFill>
                  <a:latin typeface="Myriad Bold"/>
                  <a:ea typeface="Myriad Bold"/>
                  <a:cs typeface="Myriad Bold"/>
                  <a:sym typeface="Myriad Bold"/>
                </a:rPr>
                <a:t>Major Themes Identified </a:t>
              </a:r>
            </a:p>
          </p:txBody>
        </p:sp>
        <p:sp>
          <p:nvSpPr>
            <p:cNvPr id="121" name="TextBox 121"/>
            <p:cNvSpPr txBox="1"/>
            <p:nvPr/>
          </p:nvSpPr>
          <p:spPr>
            <a:xfrm>
              <a:off x="194416" y="6398033"/>
              <a:ext cx="13387359" cy="1325375"/>
            </a:xfrm>
            <a:prstGeom prst="rect">
              <a:avLst/>
            </a:prstGeom>
          </p:spPr>
          <p:txBody>
            <a:bodyPr lIns="0" tIns="0" rIns="0" bIns="0" rtlCol="0" anchor="t">
              <a:spAutoFit/>
            </a:bodyPr>
            <a:lstStyle/>
            <a:p>
              <a:pPr marL="647700" lvl="1" indent="-323850" algn="l">
                <a:lnSpc>
                  <a:spcPts val="3600"/>
                </a:lnSpc>
                <a:buFont typeface="Arial"/>
                <a:buChar char="•"/>
              </a:pPr>
              <a:r>
                <a:rPr lang="en-US" sz="3000" dirty="0">
                  <a:solidFill>
                    <a:srgbClr val="000000"/>
                  </a:solidFill>
                  <a:latin typeface="Myriad"/>
                  <a:ea typeface="Myriad"/>
                  <a:cs typeface="Myriad"/>
                  <a:sym typeface="Myriad"/>
                </a:rPr>
                <a:t>Increase awareness of DSP roles and public engagement</a:t>
              </a:r>
            </a:p>
            <a:p>
              <a:pPr algn="l">
                <a:lnSpc>
                  <a:spcPts val="240"/>
                </a:lnSpc>
              </a:pPr>
              <a:endParaRPr lang="en-US" sz="3000" dirty="0">
                <a:solidFill>
                  <a:srgbClr val="000000"/>
                </a:solidFill>
                <a:latin typeface="Myriad"/>
                <a:ea typeface="Myriad"/>
                <a:cs typeface="Myriad"/>
                <a:sym typeface="Myriad"/>
              </a:endParaRPr>
            </a:p>
            <a:p>
              <a:pPr marL="647700" lvl="1" indent="-323850" algn="l">
                <a:lnSpc>
                  <a:spcPts val="3600"/>
                </a:lnSpc>
                <a:buFont typeface="Arial"/>
                <a:buChar char="•"/>
              </a:pPr>
              <a:r>
                <a:rPr lang="en-US" sz="3000" dirty="0">
                  <a:solidFill>
                    <a:srgbClr val="000000"/>
                  </a:solidFill>
                  <a:latin typeface="Myriad"/>
                  <a:ea typeface="Myriad"/>
                  <a:cs typeface="Myriad"/>
                  <a:sym typeface="Myriad"/>
                </a:rPr>
                <a:t>Support peer networks and culture change initiatives</a:t>
              </a:r>
            </a:p>
          </p:txBody>
        </p:sp>
        <p:sp>
          <p:nvSpPr>
            <p:cNvPr id="122" name="TextBox 122"/>
            <p:cNvSpPr txBox="1"/>
            <p:nvPr/>
          </p:nvSpPr>
          <p:spPr>
            <a:xfrm>
              <a:off x="223718" y="5539262"/>
              <a:ext cx="8794849" cy="828065"/>
            </a:xfrm>
            <a:prstGeom prst="rect">
              <a:avLst/>
            </a:prstGeom>
          </p:spPr>
          <p:txBody>
            <a:bodyPr lIns="0" tIns="0" rIns="0" bIns="0" rtlCol="0" anchor="t">
              <a:spAutoFit/>
            </a:bodyPr>
            <a:lstStyle/>
            <a:p>
              <a:pPr algn="just">
                <a:lnSpc>
                  <a:spcPts val="4289"/>
                </a:lnSpc>
              </a:pPr>
              <a:r>
                <a:rPr lang="en-US" sz="3899" b="1" spc="132" dirty="0">
                  <a:solidFill>
                    <a:srgbClr val="000000"/>
                  </a:solidFill>
                  <a:latin typeface="Myriad Bold"/>
                  <a:ea typeface="Myriad Bold"/>
                  <a:cs typeface="Myriad Bold"/>
                  <a:sym typeface="Myriad Bold"/>
                </a:rPr>
                <a:t>Future Directions Identified</a:t>
              </a:r>
            </a:p>
          </p:txBody>
        </p:sp>
        <p:sp>
          <p:nvSpPr>
            <p:cNvPr id="123" name="TextBox 123"/>
            <p:cNvSpPr txBox="1"/>
            <p:nvPr/>
          </p:nvSpPr>
          <p:spPr>
            <a:xfrm>
              <a:off x="479841" y="4061749"/>
              <a:ext cx="2669858" cy="963902"/>
            </a:xfrm>
            <a:prstGeom prst="rect">
              <a:avLst/>
            </a:prstGeom>
          </p:spPr>
          <p:txBody>
            <a:bodyPr lIns="0" tIns="0" rIns="0" bIns="0" rtlCol="0" anchor="t">
              <a:spAutoFit/>
            </a:bodyPr>
            <a:lstStyle/>
            <a:p>
              <a:pPr algn="ctr">
                <a:lnSpc>
                  <a:spcPts val="2592"/>
                </a:lnSpc>
              </a:pPr>
              <a:r>
                <a:rPr lang="en-US" sz="2700" spc="91" dirty="0">
                  <a:solidFill>
                    <a:srgbClr val="000000"/>
                  </a:solidFill>
                  <a:latin typeface="Myriad"/>
                  <a:ea typeface="Myriad"/>
                  <a:cs typeface="Myriad"/>
                  <a:sym typeface="Myriad"/>
                </a:rPr>
                <a:t>Respect &amp;</a:t>
              </a:r>
            </a:p>
            <a:p>
              <a:pPr algn="ctr">
                <a:lnSpc>
                  <a:spcPts val="2592"/>
                </a:lnSpc>
              </a:pPr>
              <a:r>
                <a:rPr lang="en-US" sz="2700" spc="91" dirty="0">
                  <a:solidFill>
                    <a:srgbClr val="000000"/>
                  </a:solidFill>
                  <a:latin typeface="Myriad"/>
                  <a:ea typeface="Myriad"/>
                  <a:cs typeface="Myriad"/>
                  <a:sym typeface="Myriad"/>
                </a:rPr>
                <a:t>Recognition</a:t>
              </a:r>
            </a:p>
          </p:txBody>
        </p:sp>
        <p:sp>
          <p:nvSpPr>
            <p:cNvPr id="124" name="TextBox 124"/>
            <p:cNvSpPr txBox="1"/>
            <p:nvPr/>
          </p:nvSpPr>
          <p:spPr>
            <a:xfrm>
              <a:off x="4414529" y="4061749"/>
              <a:ext cx="1722605" cy="963902"/>
            </a:xfrm>
            <a:prstGeom prst="rect">
              <a:avLst/>
            </a:prstGeom>
          </p:spPr>
          <p:txBody>
            <a:bodyPr lIns="0" tIns="0" rIns="0" bIns="0" rtlCol="0" anchor="t">
              <a:spAutoFit/>
            </a:bodyPr>
            <a:lstStyle/>
            <a:p>
              <a:pPr algn="ctr">
                <a:lnSpc>
                  <a:spcPts val="2592"/>
                </a:lnSpc>
              </a:pPr>
              <a:r>
                <a:rPr lang="en-US" sz="2700" spc="91" dirty="0">
                  <a:solidFill>
                    <a:srgbClr val="000000"/>
                  </a:solidFill>
                  <a:latin typeface="Myriad"/>
                  <a:ea typeface="Myriad"/>
                  <a:cs typeface="Myriad"/>
                  <a:sym typeface="Myriad"/>
                </a:rPr>
                <a:t>Pay &amp; </a:t>
              </a:r>
            </a:p>
            <a:p>
              <a:pPr algn="ctr">
                <a:lnSpc>
                  <a:spcPts val="2592"/>
                </a:lnSpc>
              </a:pPr>
              <a:r>
                <a:rPr lang="en-US" sz="2700" spc="91" dirty="0">
                  <a:solidFill>
                    <a:srgbClr val="000000"/>
                  </a:solidFill>
                  <a:latin typeface="Myriad"/>
                  <a:ea typeface="Myriad"/>
                  <a:cs typeface="Myriad"/>
                  <a:sym typeface="Myriad"/>
                </a:rPr>
                <a:t>Benefits</a:t>
              </a:r>
            </a:p>
          </p:txBody>
        </p:sp>
        <p:sp>
          <p:nvSpPr>
            <p:cNvPr id="125" name="TextBox 125"/>
            <p:cNvSpPr txBox="1"/>
            <p:nvPr/>
          </p:nvSpPr>
          <p:spPr>
            <a:xfrm>
              <a:off x="7405419" y="4080144"/>
              <a:ext cx="2523054" cy="963902"/>
            </a:xfrm>
            <a:prstGeom prst="rect">
              <a:avLst/>
            </a:prstGeom>
          </p:spPr>
          <p:txBody>
            <a:bodyPr lIns="0" tIns="0" rIns="0" bIns="0" rtlCol="0" anchor="t">
              <a:spAutoFit/>
            </a:bodyPr>
            <a:lstStyle/>
            <a:p>
              <a:pPr algn="ctr">
                <a:lnSpc>
                  <a:spcPts val="2592"/>
                </a:lnSpc>
              </a:pPr>
              <a:r>
                <a:rPr lang="en-US" sz="2700" spc="91" dirty="0">
                  <a:solidFill>
                    <a:srgbClr val="000000"/>
                  </a:solidFill>
                  <a:latin typeface="Myriad"/>
                  <a:ea typeface="Myriad"/>
                  <a:cs typeface="Myriad"/>
                  <a:sym typeface="Myriad"/>
                </a:rPr>
                <a:t>Training &amp;</a:t>
              </a:r>
            </a:p>
            <a:p>
              <a:pPr algn="ctr">
                <a:lnSpc>
                  <a:spcPts val="2592"/>
                </a:lnSpc>
              </a:pPr>
              <a:r>
                <a:rPr lang="en-US" sz="2700" spc="91" dirty="0">
                  <a:solidFill>
                    <a:srgbClr val="000000"/>
                  </a:solidFill>
                  <a:latin typeface="Myriad"/>
                  <a:ea typeface="Myriad"/>
                  <a:cs typeface="Myriad"/>
                  <a:sym typeface="Myriad"/>
                </a:rPr>
                <a:t>Connection</a:t>
              </a:r>
            </a:p>
          </p:txBody>
        </p:sp>
        <p:sp>
          <p:nvSpPr>
            <p:cNvPr id="126" name="Freeform 126" descr="Black-and-white illustration of a hand-drawn five-point star."/>
            <p:cNvSpPr/>
            <p:nvPr/>
          </p:nvSpPr>
          <p:spPr>
            <a:xfrm>
              <a:off x="14115665" y="1433627"/>
              <a:ext cx="2261023" cy="2411758"/>
            </a:xfrm>
            <a:custGeom>
              <a:avLst/>
              <a:gdLst/>
              <a:ahLst/>
              <a:cxnLst/>
              <a:rect l="l" t="t" r="r" b="b"/>
              <a:pathLst>
                <a:path w="2261023" h="2411758">
                  <a:moveTo>
                    <a:pt x="0" y="0"/>
                  </a:moveTo>
                  <a:lnTo>
                    <a:pt x="2261023" y="0"/>
                  </a:lnTo>
                  <a:lnTo>
                    <a:pt x="2261023" y="2411758"/>
                  </a:lnTo>
                  <a:lnTo>
                    <a:pt x="0" y="2411758"/>
                  </a:lnTo>
                  <a:lnTo>
                    <a:pt x="0" y="0"/>
                  </a:lnTo>
                  <a:close/>
                </a:path>
              </a:pathLst>
            </a:custGeom>
            <a:blipFill>
              <a:blip r:embed="rId50"/>
              <a:stretch>
                <a:fillRect/>
              </a:stretch>
            </a:blipFill>
            <a:ln cap="sq">
              <a:noFill/>
              <a:prstDash val="solid"/>
              <a:miter/>
            </a:ln>
          </p:spPr>
          <p:txBody>
            <a:bodyPr/>
            <a:lstStyle/>
            <a:p>
              <a:endParaRPr lang="en-US" dirty="0"/>
            </a:p>
          </p:txBody>
        </p:sp>
        <p:sp>
          <p:nvSpPr>
            <p:cNvPr id="127" name="Freeform 127" descr="Black-and-white illustration of an old rotary telephone."/>
            <p:cNvSpPr/>
            <p:nvPr/>
          </p:nvSpPr>
          <p:spPr>
            <a:xfrm>
              <a:off x="7329905" y="1413172"/>
              <a:ext cx="2598568" cy="2289988"/>
            </a:xfrm>
            <a:custGeom>
              <a:avLst/>
              <a:gdLst/>
              <a:ahLst/>
              <a:cxnLst/>
              <a:rect l="l" t="t" r="r" b="b"/>
              <a:pathLst>
                <a:path w="2598568" h="2289988">
                  <a:moveTo>
                    <a:pt x="0" y="0"/>
                  </a:moveTo>
                  <a:lnTo>
                    <a:pt x="2598568" y="0"/>
                  </a:lnTo>
                  <a:lnTo>
                    <a:pt x="2598568" y="2289989"/>
                  </a:lnTo>
                  <a:lnTo>
                    <a:pt x="0" y="2289989"/>
                  </a:lnTo>
                  <a:lnTo>
                    <a:pt x="0" y="0"/>
                  </a:lnTo>
                  <a:close/>
                </a:path>
              </a:pathLst>
            </a:custGeom>
            <a:blipFill>
              <a:blip r:embed="rId51"/>
              <a:stretch>
                <a:fillRect/>
              </a:stretch>
            </a:blipFill>
          </p:spPr>
          <p:txBody>
            <a:bodyPr/>
            <a:lstStyle/>
            <a:p>
              <a:endParaRPr lang="en-US" dirty="0"/>
            </a:p>
          </p:txBody>
        </p:sp>
        <p:sp>
          <p:nvSpPr>
            <p:cNvPr id="128" name="Freeform 128" descr="Black-and-white illustration of stacked coins."/>
            <p:cNvSpPr/>
            <p:nvPr/>
          </p:nvSpPr>
          <p:spPr>
            <a:xfrm>
              <a:off x="3831357" y="1433627"/>
              <a:ext cx="2888948" cy="2330418"/>
            </a:xfrm>
            <a:custGeom>
              <a:avLst/>
              <a:gdLst/>
              <a:ahLst/>
              <a:cxnLst/>
              <a:rect l="l" t="t" r="r" b="b"/>
              <a:pathLst>
                <a:path w="2888948" h="2330418">
                  <a:moveTo>
                    <a:pt x="0" y="0"/>
                  </a:moveTo>
                  <a:lnTo>
                    <a:pt x="2888948" y="0"/>
                  </a:lnTo>
                  <a:lnTo>
                    <a:pt x="2888948" y="2330418"/>
                  </a:lnTo>
                  <a:lnTo>
                    <a:pt x="0" y="2330418"/>
                  </a:lnTo>
                  <a:lnTo>
                    <a:pt x="0" y="0"/>
                  </a:lnTo>
                  <a:close/>
                </a:path>
              </a:pathLst>
            </a:custGeom>
            <a:blipFill>
              <a:blip r:embed="rId52"/>
              <a:stretch>
                <a:fillRect/>
              </a:stretch>
            </a:blipFill>
          </p:spPr>
          <p:txBody>
            <a:bodyPr/>
            <a:lstStyle/>
            <a:p>
              <a:endParaRPr lang="en-US" dirty="0"/>
            </a:p>
          </p:txBody>
        </p:sp>
        <p:sp>
          <p:nvSpPr>
            <p:cNvPr id="129" name="Freeform 129" descr="Black-and-white illustration of a megaphone."/>
            <p:cNvSpPr/>
            <p:nvPr/>
          </p:nvSpPr>
          <p:spPr>
            <a:xfrm rot="-841503">
              <a:off x="919291" y="1469683"/>
              <a:ext cx="1986369" cy="2258307"/>
            </a:xfrm>
            <a:custGeom>
              <a:avLst/>
              <a:gdLst/>
              <a:ahLst/>
              <a:cxnLst/>
              <a:rect l="l" t="t" r="r" b="b"/>
              <a:pathLst>
                <a:path w="1986369" h="2258307">
                  <a:moveTo>
                    <a:pt x="0" y="0"/>
                  </a:moveTo>
                  <a:lnTo>
                    <a:pt x="1986369" y="0"/>
                  </a:lnTo>
                  <a:lnTo>
                    <a:pt x="1986369" y="2258307"/>
                  </a:lnTo>
                  <a:lnTo>
                    <a:pt x="0" y="2258307"/>
                  </a:lnTo>
                  <a:lnTo>
                    <a:pt x="0" y="0"/>
                  </a:lnTo>
                  <a:close/>
                </a:path>
              </a:pathLst>
            </a:custGeom>
            <a:blipFill>
              <a:blip r:embed="rId53"/>
              <a:stretch>
                <a:fillRect/>
              </a:stretch>
            </a:blipFill>
          </p:spPr>
          <p:txBody>
            <a:bodyPr/>
            <a:lstStyle/>
            <a:p>
              <a:endParaRPr lang="en-US" dirty="0"/>
            </a:p>
          </p:txBody>
        </p:sp>
        <p:sp>
          <p:nvSpPr>
            <p:cNvPr id="130" name="TextBox 130"/>
            <p:cNvSpPr txBox="1"/>
            <p:nvPr/>
          </p:nvSpPr>
          <p:spPr>
            <a:xfrm>
              <a:off x="10661124" y="4061749"/>
              <a:ext cx="2920651" cy="963902"/>
            </a:xfrm>
            <a:prstGeom prst="rect">
              <a:avLst/>
            </a:prstGeom>
          </p:spPr>
          <p:txBody>
            <a:bodyPr lIns="0" tIns="0" rIns="0" bIns="0" rtlCol="0" anchor="t">
              <a:spAutoFit/>
            </a:bodyPr>
            <a:lstStyle/>
            <a:p>
              <a:pPr algn="ctr">
                <a:lnSpc>
                  <a:spcPts val="2592"/>
                </a:lnSpc>
              </a:pPr>
              <a:r>
                <a:rPr lang="en-US" sz="2700" spc="91" dirty="0">
                  <a:solidFill>
                    <a:srgbClr val="000000"/>
                  </a:solidFill>
                  <a:latin typeface="Myriad"/>
                  <a:ea typeface="Myriad"/>
                  <a:cs typeface="Myriad"/>
                  <a:sym typeface="Myriad"/>
                </a:rPr>
                <a:t>Awareness &amp;</a:t>
              </a:r>
            </a:p>
            <a:p>
              <a:pPr algn="ctr">
                <a:lnSpc>
                  <a:spcPts val="2592"/>
                </a:lnSpc>
              </a:pPr>
              <a:r>
                <a:rPr lang="en-US" sz="2700" spc="91" dirty="0">
                  <a:solidFill>
                    <a:srgbClr val="000000"/>
                  </a:solidFill>
                  <a:latin typeface="Myriad"/>
                  <a:ea typeface="Myriad"/>
                  <a:cs typeface="Myriad"/>
                  <a:sym typeface="Myriad"/>
                </a:rPr>
                <a:t>Recruitment</a:t>
              </a:r>
            </a:p>
          </p:txBody>
        </p:sp>
        <p:sp>
          <p:nvSpPr>
            <p:cNvPr id="131" name="TextBox 131"/>
            <p:cNvSpPr txBox="1"/>
            <p:nvPr/>
          </p:nvSpPr>
          <p:spPr>
            <a:xfrm>
              <a:off x="14053275" y="4080144"/>
              <a:ext cx="2538203" cy="963902"/>
            </a:xfrm>
            <a:prstGeom prst="rect">
              <a:avLst/>
            </a:prstGeom>
          </p:spPr>
          <p:txBody>
            <a:bodyPr lIns="0" tIns="0" rIns="0" bIns="0" rtlCol="0" anchor="t">
              <a:spAutoFit/>
            </a:bodyPr>
            <a:lstStyle/>
            <a:p>
              <a:pPr algn="ctr">
                <a:lnSpc>
                  <a:spcPts val="2592"/>
                </a:lnSpc>
              </a:pPr>
              <a:r>
                <a:rPr lang="en-US" sz="2700" spc="91" dirty="0">
                  <a:solidFill>
                    <a:srgbClr val="000000"/>
                  </a:solidFill>
                  <a:latin typeface="Myriad"/>
                  <a:ea typeface="Myriad"/>
                  <a:cs typeface="Myriad"/>
                  <a:sym typeface="Myriad"/>
                </a:rPr>
                <a:t>Quality</a:t>
              </a:r>
            </a:p>
            <a:p>
              <a:pPr algn="ctr">
                <a:lnSpc>
                  <a:spcPts val="2592"/>
                </a:lnSpc>
              </a:pPr>
              <a:r>
                <a:rPr lang="en-US" sz="2700" spc="91" dirty="0">
                  <a:solidFill>
                    <a:srgbClr val="000000"/>
                  </a:solidFill>
                  <a:latin typeface="Myriad"/>
                  <a:ea typeface="Myriad"/>
                  <a:cs typeface="Myriad"/>
                  <a:sym typeface="Myriad"/>
                </a:rPr>
                <a:t>Supervision</a:t>
              </a:r>
            </a:p>
          </p:txBody>
        </p:sp>
        <p:sp>
          <p:nvSpPr>
            <p:cNvPr id="132" name="Freeform 132" descr="Black-and-white illustration of a hand holding a magnifying glass."/>
            <p:cNvSpPr/>
            <p:nvPr/>
          </p:nvSpPr>
          <p:spPr>
            <a:xfrm>
              <a:off x="10838928" y="1204202"/>
              <a:ext cx="2287176" cy="2647960"/>
            </a:xfrm>
            <a:custGeom>
              <a:avLst/>
              <a:gdLst/>
              <a:ahLst/>
              <a:cxnLst/>
              <a:rect l="l" t="t" r="r" b="b"/>
              <a:pathLst>
                <a:path w="2287176" h="2647960">
                  <a:moveTo>
                    <a:pt x="0" y="0"/>
                  </a:moveTo>
                  <a:lnTo>
                    <a:pt x="2287176" y="0"/>
                  </a:lnTo>
                  <a:lnTo>
                    <a:pt x="2287176" y="2647960"/>
                  </a:lnTo>
                  <a:lnTo>
                    <a:pt x="0" y="2647960"/>
                  </a:lnTo>
                  <a:lnTo>
                    <a:pt x="0" y="0"/>
                  </a:lnTo>
                  <a:close/>
                </a:path>
              </a:pathLst>
            </a:custGeom>
            <a:blipFill>
              <a:blip r:embed="rId54"/>
              <a:stretch>
                <a:fillRect/>
              </a:stretch>
            </a:blipFill>
          </p:spPr>
          <p:txBody>
            <a:bodyPr/>
            <a:lstStyle/>
            <a:p>
              <a:endParaRPr lang="en-US" dirty="0"/>
            </a:p>
          </p:txBody>
        </p:sp>
      </p:grpSp>
      <p:sp>
        <p:nvSpPr>
          <p:cNvPr id="133" name="TextBox 133"/>
          <p:cNvSpPr txBox="1"/>
          <p:nvPr/>
        </p:nvSpPr>
        <p:spPr>
          <a:xfrm>
            <a:off x="1219200" y="27432000"/>
            <a:ext cx="12776931" cy="1946687"/>
          </a:xfrm>
          <a:prstGeom prst="rect">
            <a:avLst/>
          </a:prstGeom>
        </p:spPr>
        <p:txBody>
          <a:bodyPr lIns="0" tIns="0" rIns="0" bIns="0" rtlCol="0" anchor="t">
            <a:spAutoFit/>
          </a:bodyPr>
          <a:lstStyle/>
          <a:p>
            <a:r>
              <a:rPr lang="en-US" sz="3100" spc="46" dirty="0">
                <a:solidFill>
                  <a:srgbClr val="333333"/>
                </a:solidFill>
                <a:latin typeface="Myriad"/>
                <a:ea typeface="Myriad"/>
                <a:cs typeface="Myriad"/>
                <a:sym typeface="Myriad"/>
              </a:rPr>
              <a:t>NH Council on Developmental Disabilities (NHCDD) is a federally funded state agency dedicated to working alongside NH residents with intellectual and developmental disabilities to strengthen access and expand choices for all people in New Hampshire communities.</a:t>
            </a:r>
          </a:p>
        </p:txBody>
      </p:sp>
      <p:sp>
        <p:nvSpPr>
          <p:cNvPr id="134" name="Freeform 134">
            <a:extLst>
              <a:ext uri="{C183D7F6-B498-43B3-948B-1728B52AA6E4}">
                <adec:decorative xmlns:adec="http://schemas.microsoft.com/office/drawing/2017/decorative" val="1"/>
              </a:ext>
            </a:extLst>
          </p:cNvPr>
          <p:cNvSpPr/>
          <p:nvPr/>
        </p:nvSpPr>
        <p:spPr>
          <a:xfrm rot="-2613961">
            <a:off x="9701394" y="29090395"/>
            <a:ext cx="1263317" cy="1221775"/>
          </a:xfrm>
          <a:custGeom>
            <a:avLst/>
            <a:gdLst/>
            <a:ahLst/>
            <a:cxnLst/>
            <a:rect l="l" t="t" r="r" b="b"/>
            <a:pathLst>
              <a:path w="1263317" h="1221775">
                <a:moveTo>
                  <a:pt x="0" y="0"/>
                </a:moveTo>
                <a:lnTo>
                  <a:pt x="1263317" y="0"/>
                </a:lnTo>
                <a:lnTo>
                  <a:pt x="1263317" y="1221774"/>
                </a:lnTo>
                <a:lnTo>
                  <a:pt x="0" y="1221774"/>
                </a:lnTo>
                <a:lnTo>
                  <a:pt x="0" y="0"/>
                </a:lnTo>
                <a:close/>
              </a:path>
            </a:pathLst>
          </a:custGeom>
          <a:blipFill>
            <a:blip r:embed="rId55"/>
            <a:stretch>
              <a:fillRect/>
            </a:stretch>
          </a:blipFill>
        </p:spPr>
        <p:txBody>
          <a:bodyPr/>
          <a:lstStyle/>
          <a:p>
            <a:endParaRPr lang="en-US" dirty="0"/>
          </a:p>
        </p:txBody>
      </p:sp>
      <p:sp>
        <p:nvSpPr>
          <p:cNvPr id="135" name="TextBox 135"/>
          <p:cNvSpPr txBox="1"/>
          <p:nvPr/>
        </p:nvSpPr>
        <p:spPr>
          <a:xfrm>
            <a:off x="1161302" y="30895750"/>
            <a:ext cx="17221975" cy="1543301"/>
          </a:xfrm>
          <a:prstGeom prst="rect">
            <a:avLst/>
          </a:prstGeom>
        </p:spPr>
        <p:txBody>
          <a:bodyPr lIns="0" tIns="0" rIns="0" bIns="0" rtlCol="0" anchor="t">
            <a:spAutoFit/>
          </a:bodyPr>
          <a:lstStyle/>
          <a:p>
            <a:pPr algn="l">
              <a:lnSpc>
                <a:spcPts val="4113"/>
              </a:lnSpc>
            </a:pPr>
            <a:r>
              <a:rPr lang="en-US" sz="3428" i="1" dirty="0">
                <a:solidFill>
                  <a:srgbClr val="333333"/>
                </a:solidFill>
                <a:latin typeface="Source Sans Pro Italics"/>
                <a:ea typeface="Source Sans Pro Italics"/>
                <a:cs typeface="Source Sans Pro Italics"/>
                <a:sym typeface="Source Sans Pro Italics"/>
              </a:rPr>
              <a:t>NH-ME LEND is supported by a grant (#</a:t>
            </a:r>
            <a:r>
              <a:rPr lang="en-US" sz="3428" dirty="0">
                <a:solidFill>
                  <a:srgbClr val="333333"/>
                </a:solidFill>
                <a:latin typeface="Source Sans Pro"/>
                <a:ea typeface="Source Sans Pro"/>
                <a:cs typeface="Source Sans Pro"/>
                <a:sym typeface="Source Sans Pro"/>
              </a:rPr>
              <a:t>T73MC33246</a:t>
            </a:r>
            <a:r>
              <a:rPr lang="en-US" sz="3428" i="1" dirty="0">
                <a:solidFill>
                  <a:srgbClr val="333333"/>
                </a:solidFill>
                <a:latin typeface="Source Sans Pro Italics"/>
                <a:ea typeface="Source Sans Pro Italics"/>
                <a:cs typeface="Source Sans Pro Italics"/>
                <a:sym typeface="Source Sans Pro Italics"/>
              </a:rPr>
              <a:t>) from the Maternal and Child Health Bureau, Health Resources and Services Administration (HRSA), U.S. Department of Health and Human Services and administered by the Association of University Centers on Disabilities (AUCD).</a:t>
            </a:r>
          </a:p>
        </p:txBody>
      </p:sp>
      <p:sp>
        <p:nvSpPr>
          <p:cNvPr id="136" name="Freeform 136">
            <a:extLst>
              <a:ext uri="{C183D7F6-B498-43B3-948B-1728B52AA6E4}">
                <adec:decorative xmlns:adec="http://schemas.microsoft.com/office/drawing/2017/decorative" val="1"/>
              </a:ext>
            </a:extLst>
          </p:cNvPr>
          <p:cNvSpPr/>
          <p:nvPr/>
        </p:nvSpPr>
        <p:spPr>
          <a:xfrm rot="1003523">
            <a:off x="11152744" y="28858817"/>
            <a:ext cx="1916979" cy="1898687"/>
          </a:xfrm>
          <a:custGeom>
            <a:avLst/>
            <a:gdLst/>
            <a:ahLst/>
            <a:cxnLst/>
            <a:rect l="l" t="t" r="r" b="b"/>
            <a:pathLst>
              <a:path w="2262036" h="2187652">
                <a:moveTo>
                  <a:pt x="0" y="0"/>
                </a:moveTo>
                <a:lnTo>
                  <a:pt x="2262036" y="0"/>
                </a:lnTo>
                <a:lnTo>
                  <a:pt x="2262036" y="2187652"/>
                </a:lnTo>
                <a:lnTo>
                  <a:pt x="0" y="2187652"/>
                </a:lnTo>
                <a:lnTo>
                  <a:pt x="0" y="0"/>
                </a:lnTo>
                <a:close/>
              </a:path>
            </a:pathLst>
          </a:custGeom>
          <a:blipFill>
            <a:blip r:embed="rId28"/>
            <a:stretch>
              <a:fillRect/>
            </a:stretch>
          </a:blipFill>
        </p:spPr>
        <p:txBody>
          <a:bodyPr/>
          <a:lstStyle/>
          <a:p>
            <a:endParaRPr lang="en-US" dirty="0"/>
          </a:p>
        </p:txBody>
      </p:sp>
      <p:sp>
        <p:nvSpPr>
          <p:cNvPr id="137" name="TextBox 137"/>
          <p:cNvSpPr txBox="1"/>
          <p:nvPr/>
        </p:nvSpPr>
        <p:spPr>
          <a:xfrm>
            <a:off x="16272449" y="5171336"/>
            <a:ext cx="11346302" cy="809588"/>
          </a:xfrm>
          <a:prstGeom prst="rect">
            <a:avLst/>
          </a:prstGeom>
        </p:spPr>
        <p:txBody>
          <a:bodyPr lIns="0" tIns="0" rIns="0" bIns="0" rtlCol="0" anchor="t">
            <a:spAutoFit/>
          </a:bodyPr>
          <a:lstStyle/>
          <a:p>
            <a:pPr algn="l">
              <a:lnSpc>
                <a:spcPts val="5759"/>
              </a:lnSpc>
            </a:pPr>
            <a:r>
              <a:rPr lang="en-US" sz="4800" b="1" dirty="0">
                <a:solidFill>
                  <a:srgbClr val="000000"/>
                </a:solidFill>
                <a:latin typeface="Myriad Bold"/>
                <a:ea typeface="Myriad Bold"/>
                <a:cs typeface="Myriad Bold"/>
                <a:sym typeface="Myriad Bold"/>
              </a:rPr>
              <a:t>Unconference: Elevating Lived Expertise</a:t>
            </a:r>
          </a:p>
        </p:txBody>
      </p:sp>
      <p:sp>
        <p:nvSpPr>
          <p:cNvPr id="138" name="TextBox 138"/>
          <p:cNvSpPr txBox="1"/>
          <p:nvPr/>
        </p:nvSpPr>
        <p:spPr>
          <a:xfrm>
            <a:off x="1353438" y="9375591"/>
            <a:ext cx="4342726" cy="666769"/>
          </a:xfrm>
          <a:prstGeom prst="rect">
            <a:avLst/>
          </a:prstGeom>
        </p:spPr>
        <p:txBody>
          <a:bodyPr lIns="0" tIns="0" rIns="0" bIns="0" rtlCol="0" anchor="t">
            <a:spAutoFit/>
          </a:bodyPr>
          <a:lstStyle/>
          <a:p>
            <a:pPr algn="l">
              <a:lnSpc>
                <a:spcPts val="4680"/>
              </a:lnSpc>
            </a:pPr>
            <a:r>
              <a:rPr lang="en-US" sz="3900" b="1" dirty="0">
                <a:solidFill>
                  <a:srgbClr val="000000"/>
                </a:solidFill>
                <a:latin typeface="Myriad Bold"/>
                <a:ea typeface="Myriad Bold"/>
                <a:cs typeface="Myriad Bold"/>
                <a:sym typeface="Myriad Bold"/>
              </a:rPr>
              <a:t>The Reality Today</a:t>
            </a:r>
          </a:p>
        </p:txBody>
      </p:sp>
      <p:grpSp>
        <p:nvGrpSpPr>
          <p:cNvPr id="139" name="Group 139">
            <a:extLst>
              <a:ext uri="{C183D7F6-B498-43B3-948B-1728B52AA6E4}">
                <adec:decorative xmlns:adec="http://schemas.microsoft.com/office/drawing/2017/decorative" val="1"/>
              </a:ext>
            </a:extLst>
          </p:cNvPr>
          <p:cNvGrpSpPr/>
          <p:nvPr/>
        </p:nvGrpSpPr>
        <p:grpSpPr>
          <a:xfrm>
            <a:off x="30007312" y="11320412"/>
            <a:ext cx="13011115" cy="2475399"/>
            <a:chOff x="0" y="0"/>
            <a:chExt cx="17348153" cy="3300532"/>
          </a:xfrm>
        </p:grpSpPr>
        <p:sp>
          <p:nvSpPr>
            <p:cNvPr id="140" name="TextBox 140"/>
            <p:cNvSpPr txBox="1"/>
            <p:nvPr/>
          </p:nvSpPr>
          <p:spPr>
            <a:xfrm>
              <a:off x="18911" y="1015524"/>
              <a:ext cx="17329242" cy="2285009"/>
            </a:xfrm>
            <a:prstGeom prst="rect">
              <a:avLst/>
            </a:prstGeom>
          </p:spPr>
          <p:txBody>
            <a:bodyPr lIns="0" tIns="0" rIns="0" bIns="0" rtlCol="0" anchor="t">
              <a:spAutoFit/>
            </a:bodyPr>
            <a:lstStyle/>
            <a:p>
              <a:pPr algn="ctr">
                <a:lnSpc>
                  <a:spcPts val="5445"/>
                </a:lnSpc>
              </a:pPr>
              <a:r>
                <a:rPr lang="en-US" sz="3300" spc="112" dirty="0">
                  <a:solidFill>
                    <a:srgbClr val="000000"/>
                  </a:solidFill>
                  <a:latin typeface="Myriad"/>
                  <a:ea typeface="Myriad"/>
                  <a:cs typeface="Myriad"/>
                  <a:sym typeface="Myriad"/>
                </a:rPr>
                <a:t>NH Caregiver’s Conference Workshop | November 2025 </a:t>
              </a:r>
            </a:p>
            <a:p>
              <a:pPr algn="ctr">
                <a:lnSpc>
                  <a:spcPts val="3761"/>
                </a:lnSpc>
              </a:pPr>
              <a:r>
                <a:rPr lang="en-US" sz="3300" spc="112" dirty="0">
                  <a:solidFill>
                    <a:srgbClr val="000000"/>
                  </a:solidFill>
                  <a:latin typeface="Myriad"/>
                  <a:ea typeface="Myriad"/>
                  <a:cs typeface="Myriad"/>
                  <a:sym typeface="Myriad"/>
                </a:rPr>
                <a:t>Focus: </a:t>
              </a:r>
              <a:r>
                <a:rPr lang="en-US" sz="3300" b="1" spc="112" dirty="0">
                  <a:solidFill>
                    <a:srgbClr val="000000"/>
                  </a:solidFill>
                  <a:latin typeface="Myriad Bold"/>
                  <a:ea typeface="Myriad Bold"/>
                  <a:cs typeface="Myriad Bold"/>
                  <a:sym typeface="Myriad Bold"/>
                </a:rPr>
                <a:t>”What do you hope for in the future of direct support professional (DSP) work?”</a:t>
              </a:r>
            </a:p>
          </p:txBody>
        </p:sp>
        <p:sp>
          <p:nvSpPr>
            <p:cNvPr id="141" name="TextBox 141"/>
            <p:cNvSpPr txBox="1"/>
            <p:nvPr/>
          </p:nvSpPr>
          <p:spPr>
            <a:xfrm>
              <a:off x="0" y="-85725"/>
              <a:ext cx="11259186" cy="1050875"/>
            </a:xfrm>
            <a:prstGeom prst="rect">
              <a:avLst/>
            </a:prstGeom>
          </p:spPr>
          <p:txBody>
            <a:bodyPr lIns="0" tIns="0" rIns="0" bIns="0" rtlCol="0" anchor="t">
              <a:spAutoFit/>
            </a:bodyPr>
            <a:lstStyle/>
            <a:p>
              <a:pPr algn="l">
                <a:lnSpc>
                  <a:spcPts val="5759"/>
                </a:lnSpc>
              </a:pPr>
              <a:r>
                <a:rPr lang="en-US" sz="4800" b="1" dirty="0">
                  <a:solidFill>
                    <a:srgbClr val="000000"/>
                  </a:solidFill>
                  <a:latin typeface="Myriad Bold"/>
                  <a:ea typeface="Myriad Bold"/>
                  <a:cs typeface="Myriad Bold"/>
                  <a:sym typeface="Myriad Bold"/>
                </a:rPr>
                <a:t>NHCDD Pilot Unconference</a:t>
              </a:r>
            </a:p>
          </p:txBody>
        </p:sp>
      </p:grpSp>
      <p:sp>
        <p:nvSpPr>
          <p:cNvPr id="142" name="TextBox 142"/>
          <p:cNvSpPr txBox="1"/>
          <p:nvPr/>
        </p:nvSpPr>
        <p:spPr>
          <a:xfrm>
            <a:off x="30058575" y="14708095"/>
            <a:ext cx="12753545" cy="1057312"/>
          </a:xfrm>
          <a:prstGeom prst="rect">
            <a:avLst/>
          </a:prstGeom>
        </p:spPr>
        <p:txBody>
          <a:bodyPr wrap="square" lIns="0" tIns="0" rIns="0" bIns="0" rtlCol="0" anchor="t">
            <a:spAutoFit/>
          </a:bodyPr>
          <a:lstStyle/>
          <a:p>
            <a:pPr algn="l">
              <a:lnSpc>
                <a:spcPts val="3960"/>
              </a:lnSpc>
            </a:pPr>
            <a:r>
              <a:rPr lang="en-US" sz="3300" dirty="0">
                <a:solidFill>
                  <a:srgbClr val="000000"/>
                </a:solidFill>
                <a:latin typeface="Myriad"/>
                <a:ea typeface="Myriad"/>
                <a:cs typeface="Myriad"/>
                <a:sym typeface="Myriad"/>
              </a:rPr>
              <a:t>Facilitators created a light structure and set the tone sharing experiences and generating solutions. Three steps guided the process:</a:t>
            </a:r>
          </a:p>
        </p:txBody>
      </p:sp>
      <p:sp>
        <p:nvSpPr>
          <p:cNvPr id="143" name="TextBox 143"/>
          <p:cNvSpPr txBox="1"/>
          <p:nvPr/>
        </p:nvSpPr>
        <p:spPr>
          <a:xfrm>
            <a:off x="30012631" y="13911786"/>
            <a:ext cx="5113889" cy="739159"/>
          </a:xfrm>
          <a:prstGeom prst="rect">
            <a:avLst/>
          </a:prstGeom>
        </p:spPr>
        <p:txBody>
          <a:bodyPr lIns="0" tIns="0" rIns="0" bIns="0" rtlCol="0" anchor="t">
            <a:spAutoFit/>
          </a:bodyPr>
          <a:lstStyle/>
          <a:p>
            <a:pPr algn="l">
              <a:lnSpc>
                <a:spcPts val="5459"/>
              </a:lnSpc>
            </a:pPr>
            <a:r>
              <a:rPr lang="en-US" sz="3899" b="1" spc="132" dirty="0">
                <a:solidFill>
                  <a:srgbClr val="000000"/>
                </a:solidFill>
                <a:latin typeface="Myriad Bold"/>
                <a:ea typeface="Myriad Bold"/>
                <a:cs typeface="Myriad Bold"/>
                <a:sym typeface="Myriad Bold"/>
              </a:rPr>
              <a:t>Facilitation Approach </a:t>
            </a:r>
          </a:p>
        </p:txBody>
      </p:sp>
      <p:sp>
        <p:nvSpPr>
          <p:cNvPr id="144" name="TextBox 144"/>
          <p:cNvSpPr txBox="1"/>
          <p:nvPr/>
        </p:nvSpPr>
        <p:spPr>
          <a:xfrm>
            <a:off x="30012631" y="15819230"/>
            <a:ext cx="12753545" cy="2544380"/>
          </a:xfrm>
          <a:prstGeom prst="rect">
            <a:avLst/>
          </a:prstGeom>
        </p:spPr>
        <p:txBody>
          <a:bodyPr lIns="0" tIns="0" rIns="0" bIns="0" rtlCol="0" anchor="t">
            <a:spAutoFit/>
          </a:bodyPr>
          <a:lstStyle/>
          <a:p>
            <a:pPr marL="669290" lvl="1" indent="-334645" algn="l">
              <a:lnSpc>
                <a:spcPts val="3719"/>
              </a:lnSpc>
              <a:buFont typeface="Arial"/>
              <a:buChar char="•"/>
            </a:pPr>
            <a:r>
              <a:rPr lang="en-US" sz="3099" b="1" spc="65" dirty="0">
                <a:solidFill>
                  <a:srgbClr val="000000"/>
                </a:solidFill>
                <a:latin typeface="Myriad Bold"/>
                <a:ea typeface="Myriad Bold"/>
                <a:cs typeface="Myriad Bold"/>
                <a:sym typeface="Myriad Bold"/>
              </a:rPr>
              <a:t>Dreaming Together</a:t>
            </a:r>
            <a:r>
              <a:rPr lang="en-US" sz="3099" spc="65" dirty="0">
                <a:solidFill>
                  <a:srgbClr val="000000"/>
                </a:solidFill>
                <a:latin typeface="Myriad"/>
                <a:ea typeface="Myriad"/>
                <a:cs typeface="Myriad"/>
                <a:sym typeface="Myriad"/>
              </a:rPr>
              <a:t>: Participants shared solution-focused ideas on a “Dream Wall”</a:t>
            </a:r>
          </a:p>
          <a:p>
            <a:pPr marL="86700" lvl="1" indent="-43350" algn="l">
              <a:lnSpc>
                <a:spcPts val="481"/>
              </a:lnSpc>
              <a:buFont typeface="Arial"/>
              <a:buChar char="•"/>
            </a:pPr>
            <a:endParaRPr lang="en-US" sz="3099" spc="65" dirty="0">
              <a:solidFill>
                <a:srgbClr val="000000"/>
              </a:solidFill>
              <a:latin typeface="Myriad"/>
              <a:ea typeface="Myriad"/>
              <a:cs typeface="Myriad"/>
              <a:sym typeface="Myriad"/>
            </a:endParaRPr>
          </a:p>
          <a:p>
            <a:pPr marL="669290" lvl="1" indent="-334645" algn="l">
              <a:lnSpc>
                <a:spcPts val="3719"/>
              </a:lnSpc>
              <a:buFont typeface="Arial"/>
              <a:buChar char="•"/>
            </a:pPr>
            <a:r>
              <a:rPr lang="en-US" sz="3099" b="1" spc="65" dirty="0">
                <a:solidFill>
                  <a:srgbClr val="000000"/>
                </a:solidFill>
                <a:latin typeface="Myriad Bold"/>
                <a:ea typeface="Myriad Bold"/>
                <a:cs typeface="Myriad Bold"/>
                <a:sym typeface="Myriad Bold"/>
              </a:rPr>
              <a:t>Theme Sorting</a:t>
            </a:r>
            <a:r>
              <a:rPr lang="en-US" sz="3099" spc="65" dirty="0">
                <a:solidFill>
                  <a:srgbClr val="000000"/>
                </a:solidFill>
                <a:latin typeface="Myriad"/>
                <a:ea typeface="Myriad"/>
                <a:cs typeface="Myriad"/>
                <a:sym typeface="Myriad"/>
              </a:rPr>
              <a:t>: Ideas were grouped and prioritized through voting</a:t>
            </a:r>
          </a:p>
          <a:p>
            <a:pPr marL="86700" lvl="1" indent="-43350" algn="l">
              <a:lnSpc>
                <a:spcPts val="481"/>
              </a:lnSpc>
              <a:buFont typeface="Arial"/>
              <a:buChar char="•"/>
            </a:pPr>
            <a:endParaRPr lang="en-US" sz="3099" spc="65" dirty="0">
              <a:solidFill>
                <a:srgbClr val="000000"/>
              </a:solidFill>
              <a:latin typeface="Myriad"/>
              <a:ea typeface="Myriad"/>
              <a:cs typeface="Myriad"/>
              <a:sym typeface="Myriad"/>
            </a:endParaRPr>
          </a:p>
          <a:p>
            <a:pPr marL="669290" lvl="1" indent="-334645" algn="l">
              <a:lnSpc>
                <a:spcPts val="3719"/>
              </a:lnSpc>
              <a:buFont typeface="Arial"/>
              <a:buChar char="•"/>
            </a:pPr>
            <a:r>
              <a:rPr lang="en-US" sz="3099" b="1" spc="65" dirty="0">
                <a:solidFill>
                  <a:srgbClr val="000000"/>
                </a:solidFill>
                <a:latin typeface="Myriad Bold"/>
                <a:ea typeface="Myriad Bold"/>
                <a:cs typeface="Myriad Bold"/>
                <a:sym typeface="Myriad Bold"/>
              </a:rPr>
              <a:t>Idea Harvest:</a:t>
            </a:r>
            <a:r>
              <a:rPr lang="en-US" sz="3099" spc="65" dirty="0">
                <a:solidFill>
                  <a:srgbClr val="000000"/>
                </a:solidFill>
                <a:latin typeface="Myriad"/>
                <a:ea typeface="Myriad"/>
                <a:cs typeface="Myriad"/>
                <a:sym typeface="Myriad"/>
              </a:rPr>
              <a:t> Small groups explored barriers, stakeholders, and initial steps they could take</a:t>
            </a:r>
          </a:p>
        </p:txBody>
      </p:sp>
      <p:sp>
        <p:nvSpPr>
          <p:cNvPr id="145" name="TextBox 145"/>
          <p:cNvSpPr txBox="1"/>
          <p:nvPr/>
        </p:nvSpPr>
        <p:spPr>
          <a:xfrm>
            <a:off x="30046826" y="24811381"/>
            <a:ext cx="10142786" cy="679032"/>
          </a:xfrm>
          <a:prstGeom prst="rect">
            <a:avLst/>
          </a:prstGeom>
        </p:spPr>
        <p:txBody>
          <a:bodyPr wrap="square" lIns="0" tIns="0" rIns="0" bIns="0" rtlCol="0" anchor="t">
            <a:spAutoFit/>
          </a:bodyPr>
          <a:lstStyle/>
          <a:p>
            <a:pPr>
              <a:lnSpc>
                <a:spcPts val="5459"/>
              </a:lnSpc>
              <a:spcBef>
                <a:spcPct val="0"/>
              </a:spcBef>
            </a:pPr>
            <a:r>
              <a:rPr lang="en-US" sz="3900" b="1" spc="132" dirty="0">
                <a:solidFill>
                  <a:srgbClr val="000000"/>
                </a:solidFill>
                <a:latin typeface="Myriad Bold"/>
                <a:ea typeface="Myriad Bold"/>
                <a:cs typeface="Myriad Bold"/>
                <a:sym typeface="Myriad Bold"/>
              </a:rPr>
              <a:t>Pilot Feedback &amp; Reflections</a:t>
            </a:r>
          </a:p>
        </p:txBody>
      </p:sp>
      <p:sp>
        <p:nvSpPr>
          <p:cNvPr id="146" name="TextBox 146"/>
          <p:cNvSpPr txBox="1"/>
          <p:nvPr/>
        </p:nvSpPr>
        <p:spPr>
          <a:xfrm>
            <a:off x="30007312" y="25751833"/>
            <a:ext cx="9477503" cy="1400231"/>
          </a:xfrm>
          <a:prstGeom prst="rect">
            <a:avLst/>
          </a:prstGeom>
        </p:spPr>
        <p:txBody>
          <a:bodyPr lIns="0" tIns="0" rIns="0" bIns="0" rtlCol="0" anchor="t">
            <a:spAutoFit/>
          </a:bodyPr>
          <a:lstStyle/>
          <a:p>
            <a:pPr marL="647692" lvl="1" indent="-323846" algn="l">
              <a:lnSpc>
                <a:spcPts val="3599"/>
              </a:lnSpc>
              <a:buFont typeface="Arial"/>
              <a:buChar char="•"/>
            </a:pPr>
            <a:r>
              <a:rPr lang="en-US" sz="2999" b="1" spc="62" dirty="0">
                <a:solidFill>
                  <a:srgbClr val="000000"/>
                </a:solidFill>
                <a:latin typeface="Myriad Bold"/>
                <a:ea typeface="Myriad Bold"/>
                <a:cs typeface="Myriad Bold"/>
                <a:sym typeface="Myriad Bold"/>
              </a:rPr>
              <a:t>Qualitative</a:t>
            </a:r>
            <a:r>
              <a:rPr lang="en-US" sz="2999" spc="62" dirty="0">
                <a:solidFill>
                  <a:srgbClr val="000000"/>
                </a:solidFill>
                <a:latin typeface="Myriad"/>
                <a:ea typeface="Myriad"/>
                <a:cs typeface="Myriad"/>
                <a:sym typeface="Myriad"/>
              </a:rPr>
              <a:t>:  “Very collaborative and safe space” </a:t>
            </a:r>
          </a:p>
          <a:p>
            <a:pPr algn="l">
              <a:lnSpc>
                <a:spcPts val="3599"/>
              </a:lnSpc>
            </a:pPr>
            <a:r>
              <a:rPr lang="en-US" sz="2999" spc="62" dirty="0">
                <a:solidFill>
                  <a:srgbClr val="000000"/>
                </a:solidFill>
                <a:latin typeface="Myriad"/>
                <a:ea typeface="Myriad"/>
                <a:cs typeface="Myriad"/>
                <a:sym typeface="Myriad"/>
              </a:rPr>
              <a:t>                                “Excellent brainstorming”</a:t>
            </a:r>
          </a:p>
          <a:p>
            <a:pPr algn="l">
              <a:lnSpc>
                <a:spcPts val="3599"/>
              </a:lnSpc>
            </a:pPr>
            <a:r>
              <a:rPr lang="en-US" sz="2999" spc="62" dirty="0">
                <a:solidFill>
                  <a:srgbClr val="000000"/>
                </a:solidFill>
                <a:latin typeface="Myriad"/>
                <a:ea typeface="Myriad"/>
                <a:cs typeface="Myriad"/>
                <a:sym typeface="Myriad"/>
              </a:rPr>
              <a:t>                                “Everyone made me feel welcome”</a:t>
            </a:r>
          </a:p>
        </p:txBody>
      </p:sp>
      <p:sp>
        <p:nvSpPr>
          <p:cNvPr id="147" name="TextBox 147"/>
          <p:cNvSpPr txBox="1"/>
          <p:nvPr/>
        </p:nvSpPr>
        <p:spPr>
          <a:xfrm>
            <a:off x="29952772" y="27142539"/>
            <a:ext cx="12303695" cy="956347"/>
          </a:xfrm>
          <a:prstGeom prst="rect">
            <a:avLst/>
          </a:prstGeom>
        </p:spPr>
        <p:txBody>
          <a:bodyPr lIns="0" tIns="0" rIns="0" bIns="0" rtlCol="0" anchor="t">
            <a:spAutoFit/>
          </a:bodyPr>
          <a:lstStyle/>
          <a:p>
            <a:pPr marL="647702" lvl="1" indent="-323851" algn="l">
              <a:lnSpc>
                <a:spcPts val="3570"/>
              </a:lnSpc>
              <a:buFont typeface="Arial"/>
              <a:buChar char="•"/>
            </a:pPr>
            <a:r>
              <a:rPr lang="en-US" sz="3000" b="1" spc="63" dirty="0">
                <a:solidFill>
                  <a:srgbClr val="000000"/>
                </a:solidFill>
                <a:latin typeface="Myriad Bold"/>
                <a:ea typeface="Myriad Bold"/>
                <a:cs typeface="Myriad Bold"/>
                <a:sym typeface="Myriad Bold"/>
              </a:rPr>
              <a:t>Evaluation (1–10):</a:t>
            </a:r>
            <a:r>
              <a:rPr lang="en-US" sz="3000" spc="63" dirty="0">
                <a:solidFill>
                  <a:srgbClr val="000000"/>
                </a:solidFill>
                <a:latin typeface="Myriad"/>
                <a:ea typeface="Myriad"/>
                <a:cs typeface="Myriad"/>
                <a:sym typeface="Myriad"/>
              </a:rPr>
              <a:t>  Recommend: 9.6 | Learned skills: 9.5  </a:t>
            </a:r>
          </a:p>
          <a:p>
            <a:pPr algn="l">
              <a:lnSpc>
                <a:spcPts val="3570"/>
              </a:lnSpc>
            </a:pPr>
            <a:r>
              <a:rPr lang="en-US" sz="3000" spc="63" dirty="0">
                <a:solidFill>
                  <a:srgbClr val="000000"/>
                </a:solidFill>
                <a:latin typeface="Myriad"/>
                <a:ea typeface="Myriad"/>
                <a:cs typeface="Myriad"/>
                <a:sym typeface="Myriad"/>
              </a:rPr>
              <a:t>                                            Format fit: 9.6 | Gained understanding: 9.2</a:t>
            </a:r>
          </a:p>
        </p:txBody>
      </p:sp>
      <p:sp>
        <p:nvSpPr>
          <p:cNvPr id="148" name="TextBox 148"/>
          <p:cNvSpPr txBox="1"/>
          <p:nvPr/>
        </p:nvSpPr>
        <p:spPr>
          <a:xfrm>
            <a:off x="29932680" y="28092517"/>
            <a:ext cx="12801830" cy="1928333"/>
          </a:xfrm>
          <a:prstGeom prst="rect">
            <a:avLst/>
          </a:prstGeom>
        </p:spPr>
        <p:txBody>
          <a:bodyPr lIns="0" tIns="0" rIns="0" bIns="0" rtlCol="0" anchor="t">
            <a:spAutoFit/>
          </a:bodyPr>
          <a:lstStyle/>
          <a:p>
            <a:pPr marL="647699" lvl="1" indent="-323850" algn="l">
              <a:lnSpc>
                <a:spcPts val="3599"/>
              </a:lnSpc>
              <a:buFont typeface="Arial"/>
              <a:buChar char="•"/>
            </a:pPr>
            <a:r>
              <a:rPr lang="en-US" sz="2999" b="1" spc="62" dirty="0">
                <a:solidFill>
                  <a:srgbClr val="000000"/>
                </a:solidFill>
                <a:latin typeface="Myriad Bold"/>
                <a:ea typeface="Myriad Bold"/>
                <a:cs typeface="Myriad Bold"/>
                <a:sym typeface="Myriad Bold"/>
              </a:rPr>
              <a:t>What Worked:</a:t>
            </a:r>
            <a:r>
              <a:rPr lang="en-US" sz="2999" spc="62" dirty="0">
                <a:solidFill>
                  <a:srgbClr val="000000"/>
                </a:solidFill>
                <a:latin typeface="Myriad"/>
                <a:ea typeface="Myriad"/>
                <a:cs typeface="Myriad"/>
                <a:sym typeface="Myriad"/>
              </a:rPr>
              <a:t> Participants felt valued; format generated diverse        </a:t>
            </a:r>
          </a:p>
          <a:p>
            <a:pPr algn="l">
              <a:lnSpc>
                <a:spcPts val="3599"/>
              </a:lnSpc>
            </a:pPr>
            <a:r>
              <a:rPr lang="en-US" sz="2999" spc="62" dirty="0">
                <a:solidFill>
                  <a:srgbClr val="000000"/>
                </a:solidFill>
                <a:latin typeface="Myriad"/>
                <a:ea typeface="Myriad"/>
                <a:cs typeface="Myriad"/>
                <a:sym typeface="Myriad"/>
              </a:rPr>
              <a:t>                                     ideas</a:t>
            </a:r>
          </a:p>
          <a:p>
            <a:pPr algn="l">
              <a:lnSpc>
                <a:spcPts val="480"/>
              </a:lnSpc>
            </a:pPr>
            <a:r>
              <a:rPr lang="en-US" sz="400" spc="8" dirty="0">
                <a:solidFill>
                  <a:srgbClr val="000000"/>
                </a:solidFill>
                <a:latin typeface="Myriad"/>
                <a:ea typeface="Myriad"/>
                <a:cs typeface="Myriad"/>
                <a:sym typeface="Myriad"/>
              </a:rPr>
              <a:t>\</a:t>
            </a:r>
          </a:p>
          <a:p>
            <a:pPr marL="647699" lvl="1" indent="-323850" algn="l">
              <a:lnSpc>
                <a:spcPts val="3599"/>
              </a:lnSpc>
              <a:buFont typeface="Arial"/>
              <a:buChar char="•"/>
            </a:pPr>
            <a:r>
              <a:rPr lang="en-US" sz="2999" b="1" spc="62" dirty="0">
                <a:solidFill>
                  <a:srgbClr val="000000"/>
                </a:solidFill>
                <a:latin typeface="Myriad Bold"/>
                <a:ea typeface="Myriad Bold"/>
                <a:cs typeface="Myriad Bold"/>
                <a:sym typeface="Myriad Bold"/>
              </a:rPr>
              <a:t>Challenges:  </a:t>
            </a:r>
            <a:r>
              <a:rPr lang="en-US" sz="2999" spc="62" dirty="0">
                <a:solidFill>
                  <a:srgbClr val="000000"/>
                </a:solidFill>
                <a:latin typeface="Myriad"/>
                <a:ea typeface="Myriad"/>
                <a:cs typeface="Myriad"/>
                <a:sym typeface="Myriad"/>
              </a:rPr>
              <a:t>Small group size limited diverse perspectives;</a:t>
            </a:r>
          </a:p>
          <a:p>
            <a:pPr algn="l">
              <a:lnSpc>
                <a:spcPts val="3599"/>
              </a:lnSpc>
            </a:pPr>
            <a:r>
              <a:rPr lang="en-US" sz="2999" spc="62" dirty="0">
                <a:solidFill>
                  <a:srgbClr val="000000"/>
                </a:solidFill>
                <a:latin typeface="Myriad"/>
                <a:ea typeface="Myriad"/>
                <a:cs typeface="Myriad"/>
                <a:sym typeface="Myriad"/>
              </a:rPr>
              <a:t>                                 time constraints</a:t>
            </a:r>
          </a:p>
        </p:txBody>
      </p:sp>
      <p:sp>
        <p:nvSpPr>
          <p:cNvPr id="149" name="TextBox 149"/>
          <p:cNvSpPr txBox="1"/>
          <p:nvPr/>
        </p:nvSpPr>
        <p:spPr>
          <a:xfrm>
            <a:off x="34799351" y="29944650"/>
            <a:ext cx="7966825" cy="588028"/>
          </a:xfrm>
          <a:prstGeom prst="rect">
            <a:avLst/>
          </a:prstGeom>
        </p:spPr>
        <p:txBody>
          <a:bodyPr lIns="0" tIns="0" rIns="0" bIns="0" rtlCol="0" anchor="t">
            <a:spAutoFit/>
          </a:bodyPr>
          <a:lstStyle/>
          <a:p>
            <a:pPr algn="r">
              <a:lnSpc>
                <a:spcPts val="4340"/>
              </a:lnSpc>
            </a:pPr>
            <a:r>
              <a:rPr lang="en-US" sz="3100" spc="105" dirty="0">
                <a:solidFill>
                  <a:srgbClr val="000000"/>
                </a:solidFill>
                <a:latin typeface="Myriad"/>
                <a:ea typeface="Myriad"/>
                <a:cs typeface="Myriad"/>
                <a:sym typeface="Myriad"/>
              </a:rPr>
              <a:t>References available on request. </a:t>
            </a:r>
          </a:p>
        </p:txBody>
      </p:sp>
      <p:cxnSp>
        <p:nvCxnSpPr>
          <p:cNvPr id="155" name="Straight Connector 154">
            <a:extLst>
              <a:ext uri="{FF2B5EF4-FFF2-40B4-BE49-F238E27FC236}">
                <a16:creationId xmlns:a16="http://schemas.microsoft.com/office/drawing/2014/main" id="{9F370AB5-06D5-FB04-19E3-073D90B8925F}"/>
              </a:ext>
              <a:ext uri="{C183D7F6-B498-43B3-948B-1728B52AA6E4}">
                <adec:decorative xmlns:adec="http://schemas.microsoft.com/office/drawing/2017/decorative" val="1"/>
              </a:ext>
            </a:extLst>
          </p:cNvPr>
          <p:cNvCxnSpPr>
            <a:cxnSpLocks/>
          </p:cNvCxnSpPr>
          <p:nvPr/>
        </p:nvCxnSpPr>
        <p:spPr>
          <a:xfrm>
            <a:off x="1183664" y="27279600"/>
            <a:ext cx="2778736"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79</TotalTime>
  <Words>688</Words>
  <Application>Microsoft Macintosh PowerPoint</Application>
  <PresentationFormat>Custom</PresentationFormat>
  <Paragraphs>126</Paragraphs>
  <Slides>1</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vt:i4>
      </vt:variant>
    </vt:vector>
  </HeadingPairs>
  <TitlesOfParts>
    <vt:vector size="13" baseType="lpstr">
      <vt:lpstr>Aptos</vt:lpstr>
      <vt:lpstr>Source Sans Pro</vt:lpstr>
      <vt:lpstr>Arial</vt:lpstr>
      <vt:lpstr>Arimo</vt:lpstr>
      <vt:lpstr>Source Sans Pro Italics</vt:lpstr>
      <vt:lpstr>Myriad Italics</vt:lpstr>
      <vt:lpstr>Myriad Bold</vt:lpstr>
      <vt:lpstr>Myriad Semi-Bold</vt:lpstr>
      <vt:lpstr>Calibri</vt:lpstr>
      <vt:lpstr>Myriad</vt:lpstr>
      <vt:lpstr>Futura Bold</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Cara Cabral_First Draft</dc:title>
  <cp:lastModifiedBy>Cara Cabral</cp:lastModifiedBy>
  <cp:revision>9</cp:revision>
  <dcterms:created xsi:type="dcterms:W3CDTF">2006-08-16T00:00:00Z</dcterms:created>
  <dcterms:modified xsi:type="dcterms:W3CDTF">2026-04-21T23:39:02Z</dcterms:modified>
  <dc:identifier>DAHFiyA-q6Y</dc:identifier>
</cp:coreProperties>
</file>