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6"/>
  </p:sldMasterIdLst>
  <p:notesMasterIdLst>
    <p:notesMasterId r:id="rId9"/>
  </p:notesMasterIdLst>
  <p:sldIdLst>
    <p:sldId id="256" r:id="rId7"/>
    <p:sldId id="257" r:id="rId8"/>
  </p:sldIdLst>
  <p:sldSz cx="43891200" cy="32918400"/>
  <p:notesSz cx="9144000" cy="6858000"/>
  <p:defaultTextStyle>
    <a:defPPr>
      <a:defRPr lang="en-US"/>
    </a:defPPr>
    <a:lvl1pPr marL="0" algn="l" defTabSz="4301092" rtl="0" eaLnBrk="1" latinLnBrk="0" hangingPunct="1">
      <a:defRPr sz="8500" kern="1200">
        <a:solidFill>
          <a:schemeClr val="tx1"/>
        </a:solidFill>
        <a:latin typeface="+mn-lt"/>
        <a:ea typeface="+mn-ea"/>
        <a:cs typeface="+mn-cs"/>
      </a:defRPr>
    </a:lvl1pPr>
    <a:lvl2pPr marL="2150545" algn="l" defTabSz="4301092" rtl="0" eaLnBrk="1" latinLnBrk="0" hangingPunct="1">
      <a:defRPr sz="8500" kern="1200">
        <a:solidFill>
          <a:schemeClr val="tx1"/>
        </a:solidFill>
        <a:latin typeface="+mn-lt"/>
        <a:ea typeface="+mn-ea"/>
        <a:cs typeface="+mn-cs"/>
      </a:defRPr>
    </a:lvl2pPr>
    <a:lvl3pPr marL="4301092" algn="l" defTabSz="4301092" rtl="0" eaLnBrk="1" latinLnBrk="0" hangingPunct="1">
      <a:defRPr sz="8500" kern="1200">
        <a:solidFill>
          <a:schemeClr val="tx1"/>
        </a:solidFill>
        <a:latin typeface="+mn-lt"/>
        <a:ea typeface="+mn-ea"/>
        <a:cs typeface="+mn-cs"/>
      </a:defRPr>
    </a:lvl3pPr>
    <a:lvl4pPr marL="6451637" algn="l" defTabSz="4301092" rtl="0" eaLnBrk="1" latinLnBrk="0" hangingPunct="1">
      <a:defRPr sz="8500" kern="1200">
        <a:solidFill>
          <a:schemeClr val="tx1"/>
        </a:solidFill>
        <a:latin typeface="+mn-lt"/>
        <a:ea typeface="+mn-ea"/>
        <a:cs typeface="+mn-cs"/>
      </a:defRPr>
    </a:lvl4pPr>
    <a:lvl5pPr marL="8602184" algn="l" defTabSz="4301092" rtl="0" eaLnBrk="1" latinLnBrk="0" hangingPunct="1">
      <a:defRPr sz="8500" kern="1200">
        <a:solidFill>
          <a:schemeClr val="tx1"/>
        </a:solidFill>
        <a:latin typeface="+mn-lt"/>
        <a:ea typeface="+mn-ea"/>
        <a:cs typeface="+mn-cs"/>
      </a:defRPr>
    </a:lvl5pPr>
    <a:lvl6pPr marL="10752730" algn="l" defTabSz="4301092" rtl="0" eaLnBrk="1" latinLnBrk="0" hangingPunct="1">
      <a:defRPr sz="8500" kern="1200">
        <a:solidFill>
          <a:schemeClr val="tx1"/>
        </a:solidFill>
        <a:latin typeface="+mn-lt"/>
        <a:ea typeface="+mn-ea"/>
        <a:cs typeface="+mn-cs"/>
      </a:defRPr>
    </a:lvl6pPr>
    <a:lvl7pPr marL="12903275" algn="l" defTabSz="4301092" rtl="0" eaLnBrk="1" latinLnBrk="0" hangingPunct="1">
      <a:defRPr sz="8500" kern="1200">
        <a:solidFill>
          <a:schemeClr val="tx1"/>
        </a:solidFill>
        <a:latin typeface="+mn-lt"/>
        <a:ea typeface="+mn-ea"/>
        <a:cs typeface="+mn-cs"/>
      </a:defRPr>
    </a:lvl7pPr>
    <a:lvl8pPr marL="15053822" algn="l" defTabSz="4301092" rtl="0" eaLnBrk="1" latinLnBrk="0" hangingPunct="1">
      <a:defRPr sz="8500" kern="1200">
        <a:solidFill>
          <a:schemeClr val="tx1"/>
        </a:solidFill>
        <a:latin typeface="+mn-lt"/>
        <a:ea typeface="+mn-ea"/>
        <a:cs typeface="+mn-cs"/>
      </a:defRPr>
    </a:lvl8pPr>
    <a:lvl9pPr marL="17204367" algn="l" defTabSz="4301092"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957"/>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354EAE-1F3B-4517-9FC7-0B84EAA678B7}" v="2" dt="2026-04-21T19:35:06.8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3" d="100"/>
          <a:sy n="23" d="100"/>
        </p:scale>
        <p:origin x="1626" y="54"/>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viewProps" Target="viewProps.xml"/><Relationship Id="rId5" Type="http://schemas.openxmlformats.org/officeDocument/2006/relationships/customXml" Target="../customXml/item5.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D3E28BFE-8D6F-B844-874F-48E25A41D10B}" type="datetimeFigureOut">
              <a:rPr lang="en-US" smtClean="0"/>
              <a:t>4/21/2026</a:t>
            </a:fld>
            <a:endParaRPr lang="en-US"/>
          </a:p>
        </p:txBody>
      </p:sp>
      <p:sp>
        <p:nvSpPr>
          <p:cNvPr id="4" name="Slide Image Placeholder 3"/>
          <p:cNvSpPr>
            <a:spLocks noGrp="1" noRot="1" noChangeAspect="1"/>
          </p:cNvSpPr>
          <p:nvPr>
            <p:ph type="sldImg" idx="2"/>
          </p:nvPr>
        </p:nvSpPr>
        <p:spPr>
          <a:xfrm>
            <a:off x="3157538" y="857250"/>
            <a:ext cx="2828925"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DB2C954B-82B6-1248-A8C2-0FE0FAD2E7C4}" type="slidenum">
              <a:rPr lang="en-US" smtClean="0"/>
              <a:t>‹#›</a:t>
            </a:fld>
            <a:endParaRPr lang="en-US"/>
          </a:p>
        </p:txBody>
      </p:sp>
    </p:spTree>
    <p:extLst>
      <p:ext uri="{BB962C8B-B14F-4D97-AF65-F5344CB8AC3E}">
        <p14:creationId xmlns:p14="http://schemas.microsoft.com/office/powerpoint/2010/main" val="39928491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028950" y="857250"/>
            <a:ext cx="3086100" cy="2314575"/>
          </a:xfrm>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B2C954B-82B6-1248-A8C2-0FE0FAD2E7C4}" type="slidenum">
              <a:rPr lang="en-US" smtClean="0"/>
              <a:t>1</a:t>
            </a:fld>
            <a:endParaRPr lang="en-US"/>
          </a:p>
        </p:txBody>
      </p:sp>
    </p:spTree>
    <p:extLst>
      <p:ext uri="{BB962C8B-B14F-4D97-AF65-F5344CB8AC3E}">
        <p14:creationId xmlns:p14="http://schemas.microsoft.com/office/powerpoint/2010/main" val="3605859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8000"/>
            </a:lvl1pPr>
          </a:lstStyle>
          <a:p>
            <a:r>
              <a:rPr lang="en-US"/>
              <a:t>Click to edit Master title style</a:t>
            </a:r>
          </a:p>
        </p:txBody>
      </p:sp>
      <p:sp>
        <p:nvSpPr>
          <p:cNvPr id="3" name="Subtitle 2"/>
          <p:cNvSpPr>
            <a:spLocks noGrp="1"/>
          </p:cNvSpPr>
          <p:nvPr>
            <p:ph type="subTitle" idx="1"/>
          </p:nvPr>
        </p:nvSpPr>
        <p:spPr>
          <a:xfrm>
            <a:off x="5486400" y="17289782"/>
            <a:ext cx="32918400" cy="7947658"/>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125614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933914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001230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82516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8000"/>
            </a:lvl1pPr>
          </a:lstStyle>
          <a:p>
            <a:r>
              <a:rPr lang="en-US"/>
              <a:t>Click to edit Master title style</a:t>
            </a:r>
          </a:p>
        </p:txBody>
      </p:sp>
      <p:sp>
        <p:nvSpPr>
          <p:cNvPr id="3" name="Text Placeholder 2"/>
          <p:cNvSpPr>
            <a:spLocks noGrp="1"/>
          </p:cNvSpPr>
          <p:nvPr>
            <p:ph type="body" idx="1"/>
          </p:nvPr>
        </p:nvSpPr>
        <p:spPr>
          <a:xfrm>
            <a:off x="2994662" y="22029429"/>
            <a:ext cx="37856160" cy="7200898"/>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578927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873176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4/21/2026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927966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4/21/2026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695179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315782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4267"/>
            </a:lvl1pPr>
          </a:lstStyle>
          <a:p>
            <a:r>
              <a:rPr lang="en-US"/>
              <a:t>Click to edit Master title style</a:t>
            </a:r>
          </a:p>
        </p:txBody>
      </p:sp>
      <p:sp>
        <p:nvSpPr>
          <p:cNvPr id="3" name="Content Placeholder 2"/>
          <p:cNvSpPr>
            <a:spLocks noGrp="1"/>
          </p:cNvSpPr>
          <p:nvPr>
            <p:ph idx="1"/>
          </p:nvPr>
        </p:nvSpPr>
        <p:spPr>
          <a:xfrm>
            <a:off x="18659477" y="4739647"/>
            <a:ext cx="22219920" cy="23393400"/>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403193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4267"/>
            </a:lvl1pPr>
          </a:lstStyle>
          <a:p>
            <a:r>
              <a:rPr lang="en-US"/>
              <a:t>Click to edit Master title style</a:t>
            </a:r>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123496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1600">
                <a:solidFill>
                  <a:schemeClr val="tx1">
                    <a:tint val="75000"/>
                  </a:schemeClr>
                </a:solidFill>
              </a:defRPr>
            </a:lvl1pPr>
          </a:lstStyle>
          <a:p>
            <a:fld id="{C764DE79-268F-4C1A-8933-263129D2AF90}" type="datetimeFigureOut">
              <a:rPr lang="en-US" dirty="0"/>
              <a:t>4/21/2026</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16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404017736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75330" y="580958"/>
            <a:ext cx="39541878" cy="3618896"/>
          </a:xfrm>
          <a:solidFill>
            <a:srgbClr val="002060"/>
          </a:solidFill>
          <a:ln w="101600">
            <a:solidFill>
              <a:srgbClr val="002060"/>
            </a:solidFill>
          </a:ln>
        </p:spPr>
        <p:style>
          <a:lnRef idx="2">
            <a:schemeClr val="dk1"/>
          </a:lnRef>
          <a:fillRef idx="1">
            <a:schemeClr val="lt1"/>
          </a:fillRef>
          <a:effectRef idx="0">
            <a:schemeClr val="dk1"/>
          </a:effectRef>
          <a:fontRef idx="minor">
            <a:schemeClr val="dk1"/>
          </a:fontRef>
        </p:style>
        <p:txBody>
          <a:bodyPr anchor="ctr">
            <a:normAutofit/>
          </a:bodyPr>
          <a:lstStyle/>
          <a:p>
            <a:r>
              <a:rPr lang="en-US" sz="7700">
                <a:solidFill>
                  <a:schemeClr val="bg1"/>
                </a:solidFill>
                <a:latin typeface="Cambria"/>
                <a:ea typeface="Cambria"/>
                <a:cs typeface="Arial"/>
              </a:rPr>
              <a:t>Space Weather Center</a:t>
            </a:r>
            <a:br>
              <a:rPr lang="en-US" sz="7700">
                <a:latin typeface="Cambria" panose="02040503050406030204" pitchFamily="18" charset="0"/>
                <a:cs typeface="Arial" panose="020B0604020202020204" pitchFamily="34" charset="0"/>
              </a:rPr>
            </a:br>
            <a:r>
              <a:rPr lang="en-US" sz="5100" u="sng">
                <a:solidFill>
                  <a:schemeClr val="bg1"/>
                </a:solidFill>
                <a:latin typeface="Cambria"/>
                <a:ea typeface="Cambria"/>
                <a:cs typeface="Arial"/>
              </a:rPr>
              <a:t>Ryan Laidlaw, Luke Rossel, Sam Harris, Alec Rydeen, </a:t>
            </a:r>
            <a:r>
              <a:rPr lang="en-US" sz="5100" u="sng" err="1">
                <a:solidFill>
                  <a:schemeClr val="bg1"/>
                </a:solidFill>
                <a:latin typeface="Cambria"/>
                <a:ea typeface="Cambria"/>
                <a:cs typeface="Arial"/>
              </a:rPr>
              <a:t>Tamaralynn</a:t>
            </a:r>
            <a:r>
              <a:rPr lang="en-US" sz="5100" u="sng">
                <a:solidFill>
                  <a:schemeClr val="bg1"/>
                </a:solidFill>
                <a:latin typeface="Cambria"/>
                <a:ea typeface="Cambria"/>
                <a:cs typeface="Arial"/>
              </a:rPr>
              <a:t> Shute</a:t>
            </a:r>
            <a:br>
              <a:rPr lang="en-US" sz="5100">
                <a:latin typeface="Cambria" panose="02040503050406030204" pitchFamily="18" charset="0"/>
                <a:cs typeface="Arial" panose="020B0604020202020204" pitchFamily="34" charset="0"/>
              </a:rPr>
            </a:br>
            <a:r>
              <a:rPr lang="en-US" sz="5100" i="1">
                <a:solidFill>
                  <a:schemeClr val="bg1"/>
                </a:solidFill>
                <a:latin typeface="Cambria"/>
                <a:ea typeface="Cambria"/>
                <a:cs typeface="Arial"/>
              </a:rPr>
              <a:t>Department of Computer Science, University of New Hampshire, Durham, NH 03824</a:t>
            </a:r>
          </a:p>
        </p:txBody>
      </p:sp>
      <p:sp>
        <p:nvSpPr>
          <p:cNvPr id="6" name="Subtitle 2"/>
          <p:cNvSpPr txBox="1">
            <a:spLocks/>
          </p:cNvSpPr>
          <p:nvPr/>
        </p:nvSpPr>
        <p:spPr>
          <a:xfrm>
            <a:off x="2175331" y="5796664"/>
            <a:ext cx="10005181" cy="7721638"/>
          </a:xfrm>
          <a:prstGeom prst="rect">
            <a:avLst/>
          </a:prstGeom>
          <a:noFill/>
          <a:ln>
            <a:solidFill>
              <a:srgbClr val="002060"/>
            </a:solidFill>
          </a:ln>
        </p:spPr>
        <p:txBody>
          <a:bodyPr vert="horz" lIns="97785" tIns="48892" rIns="97785" bIns="48892"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lnSpc>
                <a:spcPct val="110000"/>
              </a:lnSpc>
            </a:pPr>
            <a:r>
              <a:rPr lang="en-US" sz="2800">
                <a:latin typeface="Cambria"/>
                <a:ea typeface="Cambria"/>
              </a:rPr>
              <a:t>   The UNH Space Weather Center processes real-time satellite data that supports scientific research and forecasting. With the addition of new satellites, such as SWFO-L1, the volume, velocity, and diversity of incoming data continues to increase. </a:t>
            </a:r>
            <a:endParaRPr lang="en-US" sz="2800">
              <a:latin typeface="Calibri" panose="020F0502020204030204"/>
              <a:ea typeface="Calibri"/>
              <a:cs typeface="Calibri"/>
            </a:endParaRPr>
          </a:p>
          <a:p>
            <a:pPr algn="l">
              <a:lnSpc>
                <a:spcPct val="110000"/>
              </a:lnSpc>
            </a:pPr>
            <a:r>
              <a:rPr lang="en-US" sz="2800">
                <a:latin typeface="Cambria"/>
                <a:ea typeface="Cambria"/>
              </a:rPr>
              <a:t>Previous groups focused on real-time DSCOVR ingestion, predictive machine learning models, and interactive dashboards. But integrating SWFO-L1 required:  </a:t>
            </a:r>
            <a:endParaRPr lang="en-US" sz="2800">
              <a:ea typeface="Calibri"/>
              <a:cs typeface="Calibri"/>
            </a:endParaRPr>
          </a:p>
          <a:p>
            <a:pPr marL="457200" indent="-457200" algn="l">
              <a:lnSpc>
                <a:spcPct val="110000"/>
              </a:lnSpc>
              <a:spcBef>
                <a:spcPts val="0"/>
              </a:spcBef>
              <a:buChar char="•"/>
            </a:pPr>
            <a:r>
              <a:rPr lang="en-US" sz="2800">
                <a:latin typeface="Cambria"/>
                <a:ea typeface="Cambria"/>
              </a:rPr>
              <a:t>Expanded ingestion and preprocessing </a:t>
            </a:r>
          </a:p>
          <a:p>
            <a:pPr marL="457200" indent="-457200" algn="l">
              <a:lnSpc>
                <a:spcPct val="110000"/>
              </a:lnSpc>
              <a:spcBef>
                <a:spcPts val="0"/>
              </a:spcBef>
              <a:buChar char="•"/>
            </a:pPr>
            <a:r>
              <a:rPr lang="en-US" sz="2800">
                <a:latin typeface="Cambria"/>
                <a:ea typeface="Cambria"/>
              </a:rPr>
              <a:t>Improved automation and service reliability</a:t>
            </a:r>
            <a:endParaRPr lang="en-US" sz="2800">
              <a:latin typeface="Cambria" panose="02040503050406030204" pitchFamily="18" charset="0"/>
              <a:ea typeface="Cambria" panose="02040503050406030204" pitchFamily="18" charset="0"/>
            </a:endParaRPr>
          </a:p>
          <a:p>
            <a:pPr marL="457200" indent="-457200" algn="l">
              <a:lnSpc>
                <a:spcPct val="110000"/>
              </a:lnSpc>
              <a:spcBef>
                <a:spcPts val="0"/>
              </a:spcBef>
              <a:buChar char="•"/>
            </a:pPr>
            <a:r>
              <a:rPr lang="en-US" sz="2800">
                <a:latin typeface="Cambria"/>
                <a:ea typeface="Cambria"/>
              </a:rPr>
              <a:t>Modernized dependency management</a:t>
            </a:r>
            <a:endParaRPr lang="en-US" sz="2800">
              <a:latin typeface="Cambria" panose="02040503050406030204" pitchFamily="18" charset="0"/>
              <a:ea typeface="Cambria"/>
            </a:endParaRPr>
          </a:p>
          <a:p>
            <a:pPr marL="457200" indent="-457200" algn="l">
              <a:lnSpc>
                <a:spcPct val="110000"/>
              </a:lnSpc>
              <a:spcBef>
                <a:spcPts val="0"/>
              </a:spcBef>
              <a:buChar char="•"/>
            </a:pPr>
            <a:r>
              <a:rPr lang="en-US" sz="2800">
                <a:latin typeface="Cambria"/>
                <a:ea typeface="Cambria"/>
              </a:rPr>
              <a:t>A scalable architecture for future satellites</a:t>
            </a:r>
            <a:endParaRPr lang="en-US" sz="2800">
              <a:latin typeface="Cambria" panose="02040503050406030204" pitchFamily="18" charset="0"/>
              <a:ea typeface="Cambria"/>
            </a:endParaRPr>
          </a:p>
          <a:p>
            <a:pPr algn="l">
              <a:lnSpc>
                <a:spcPct val="110000"/>
              </a:lnSpc>
              <a:spcBef>
                <a:spcPts val="0"/>
              </a:spcBef>
            </a:pPr>
            <a:r>
              <a:rPr lang="en-US" sz="2800">
                <a:latin typeface="Cambria"/>
                <a:ea typeface="Cambria"/>
              </a:rPr>
              <a:t>    </a:t>
            </a:r>
          </a:p>
          <a:p>
            <a:pPr algn="l">
              <a:lnSpc>
                <a:spcPct val="110000"/>
              </a:lnSpc>
              <a:spcBef>
                <a:spcPts val="0"/>
              </a:spcBef>
            </a:pPr>
            <a:r>
              <a:rPr lang="en-US" sz="2800">
                <a:latin typeface="Cambria"/>
                <a:ea typeface="Cambria"/>
              </a:rPr>
              <a:t>    By improving the data pipeline, enhancing infrastructure reliability, and modernizing the repository we aim to create a maintainable, extensible foundation for future Space Weather groups to build from.</a:t>
            </a:r>
            <a:endParaRPr lang="en-US" sz="2800">
              <a:latin typeface="Cambria" panose="02040503050406030204" pitchFamily="18" charset="0"/>
              <a:ea typeface="Cambria"/>
            </a:endParaRPr>
          </a:p>
          <a:p>
            <a:pPr>
              <a:lnSpc>
                <a:spcPct val="110000"/>
              </a:lnSpc>
            </a:pPr>
            <a:endParaRPr lang="en-US" sz="2800">
              <a:latin typeface="Cambria" panose="02040503050406030204" pitchFamily="18" charset="0"/>
              <a:ea typeface="Cambria" panose="02040503050406030204" pitchFamily="18" charset="0"/>
            </a:endParaRPr>
          </a:p>
          <a:p>
            <a:pPr>
              <a:lnSpc>
                <a:spcPct val="110000"/>
              </a:lnSpc>
            </a:pPr>
            <a:endParaRPr lang="en-US" sz="2800">
              <a:latin typeface="Cambria" panose="02040503050406030204" pitchFamily="18" charset="0"/>
              <a:ea typeface="Cambria" panose="02040503050406030204" pitchFamily="18" charset="0"/>
            </a:endParaRPr>
          </a:p>
          <a:p>
            <a:pPr>
              <a:lnSpc>
                <a:spcPct val="110000"/>
              </a:lnSpc>
            </a:pPr>
            <a:endParaRPr lang="en-US" sz="2800">
              <a:latin typeface="Cambria" panose="02040503050406030204" pitchFamily="18" charset="0"/>
              <a:ea typeface="Cambria" panose="02040503050406030204" pitchFamily="18" charset="0"/>
            </a:endParaRPr>
          </a:p>
          <a:p>
            <a:pPr>
              <a:lnSpc>
                <a:spcPct val="110000"/>
              </a:lnSpc>
            </a:pPr>
            <a:endParaRPr lang="en-US" sz="2800">
              <a:latin typeface="Cambria" panose="02040503050406030204" pitchFamily="18" charset="0"/>
              <a:ea typeface="Cambria" panose="02040503050406030204" pitchFamily="18" charset="0"/>
            </a:endParaRPr>
          </a:p>
          <a:p>
            <a:pPr>
              <a:lnSpc>
                <a:spcPct val="110000"/>
              </a:lnSpc>
            </a:pPr>
            <a:endParaRPr lang="en-US" sz="2800">
              <a:latin typeface="Cambria" panose="02040503050406030204" pitchFamily="18" charset="0"/>
              <a:ea typeface="Cambria" panose="02040503050406030204" pitchFamily="18" charset="0"/>
            </a:endParaRPr>
          </a:p>
          <a:p>
            <a:pPr>
              <a:lnSpc>
                <a:spcPct val="110000"/>
              </a:lnSpc>
            </a:pPr>
            <a:endParaRPr lang="en-US" sz="2800">
              <a:latin typeface="Cambria" panose="02040503050406030204" pitchFamily="18" charset="0"/>
              <a:ea typeface="Cambria" panose="02040503050406030204" pitchFamily="18" charset="0"/>
            </a:endParaRPr>
          </a:p>
        </p:txBody>
      </p:sp>
      <p:sp>
        <p:nvSpPr>
          <p:cNvPr id="7" name="Subtitle 2"/>
          <p:cNvSpPr txBox="1">
            <a:spLocks/>
          </p:cNvSpPr>
          <p:nvPr/>
        </p:nvSpPr>
        <p:spPr>
          <a:xfrm>
            <a:off x="2167599" y="13695856"/>
            <a:ext cx="10005181" cy="907565"/>
          </a:xfrm>
          <a:prstGeom prst="rect">
            <a:avLst/>
          </a:prstGeom>
          <a:solidFill>
            <a:srgbClr val="002060"/>
          </a:solidFill>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320">
                <a:solidFill>
                  <a:schemeClr val="bg1"/>
                </a:solidFill>
                <a:latin typeface="Cambria"/>
                <a:ea typeface="Cambria"/>
              </a:rPr>
              <a:t>System Requirements</a:t>
            </a:r>
            <a:endParaRPr lang="en-US" sz="5320">
              <a:solidFill>
                <a:schemeClr val="bg1"/>
              </a:solidFill>
              <a:latin typeface="Cambria" panose="02040503050406030204" pitchFamily="18" charset="0"/>
              <a:ea typeface="Cambria"/>
            </a:endParaRPr>
          </a:p>
        </p:txBody>
      </p:sp>
      <p:sp>
        <p:nvSpPr>
          <p:cNvPr id="9" name="Subtitle 2"/>
          <p:cNvSpPr txBox="1">
            <a:spLocks/>
          </p:cNvSpPr>
          <p:nvPr/>
        </p:nvSpPr>
        <p:spPr>
          <a:xfrm>
            <a:off x="13071620" y="4596828"/>
            <a:ext cx="18004968" cy="937643"/>
          </a:xfrm>
          <a:prstGeom prst="rect">
            <a:avLst/>
          </a:prstGeom>
          <a:solidFill>
            <a:srgbClr val="002060"/>
          </a:solidFill>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675">
                <a:solidFill>
                  <a:schemeClr val="bg1"/>
                </a:solidFill>
                <a:latin typeface="Cambria" panose="02040503050406030204" pitchFamily="18" charset="0"/>
              </a:rPr>
              <a:t>Data Pipeline Flow Chart</a:t>
            </a:r>
          </a:p>
        </p:txBody>
      </p:sp>
      <p:sp>
        <p:nvSpPr>
          <p:cNvPr id="12" name="Subtitle 2"/>
          <p:cNvSpPr txBox="1">
            <a:spLocks/>
          </p:cNvSpPr>
          <p:nvPr/>
        </p:nvSpPr>
        <p:spPr>
          <a:xfrm>
            <a:off x="31627720" y="14875615"/>
            <a:ext cx="10089488" cy="6457476"/>
          </a:xfrm>
          <a:prstGeom prst="rect">
            <a:avLst/>
          </a:prstGeom>
          <a:noFill/>
          <a:ln>
            <a:solidFill>
              <a:srgbClr val="002060"/>
            </a:solidFill>
          </a:ln>
        </p:spPr>
        <p:txBody>
          <a:bodyPr vert="horz" lIns="97785" tIns="48892" rIns="97785" bIns="48892"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lnSpc>
                <a:spcPct val="110000"/>
              </a:lnSpc>
              <a:spcBef>
                <a:spcPts val="0"/>
              </a:spcBef>
            </a:pPr>
            <a:r>
              <a:rPr lang="en-US" sz="2800" b="1">
                <a:latin typeface="Cambria" panose="02040503050406030204" pitchFamily="18" charset="0"/>
              </a:rPr>
              <a:t>HAPI</a:t>
            </a:r>
          </a:p>
          <a:p>
            <a:pPr marL="457200" indent="-457200" algn="l">
              <a:lnSpc>
                <a:spcPct val="110000"/>
              </a:lnSpc>
              <a:spcBef>
                <a:spcPts val="0"/>
              </a:spcBef>
              <a:buFont typeface="Arial" panose="020B0604020202020204" pitchFamily="34" charset="0"/>
              <a:buChar char="•"/>
            </a:pPr>
            <a:r>
              <a:rPr lang="en-US" sz="2800">
                <a:latin typeface="Cambria" panose="02040503050406030204" pitchFamily="18" charset="0"/>
              </a:rPr>
              <a:t>Open-source unit testing for endpoint functionality</a:t>
            </a:r>
          </a:p>
          <a:p>
            <a:pPr marL="457200" indent="-457200" algn="l">
              <a:lnSpc>
                <a:spcPct val="110000"/>
              </a:lnSpc>
              <a:spcBef>
                <a:spcPts val="0"/>
              </a:spcBef>
              <a:buFont typeface="Arial" panose="020B0604020202020204" pitchFamily="34" charset="0"/>
              <a:buChar char="•"/>
            </a:pPr>
            <a:r>
              <a:rPr lang="en-US" sz="2800">
                <a:latin typeface="Cambria" panose="02040503050406030204" pitchFamily="18" charset="0"/>
              </a:rPr>
              <a:t>Test scripts using SQLite for database testing</a:t>
            </a:r>
          </a:p>
          <a:p>
            <a:pPr algn="l">
              <a:lnSpc>
                <a:spcPct val="110000"/>
              </a:lnSpc>
              <a:spcBef>
                <a:spcPts val="0"/>
              </a:spcBef>
            </a:pPr>
            <a:r>
              <a:rPr lang="en-US" sz="2800" b="1">
                <a:latin typeface="Cambria"/>
                <a:ea typeface="Cambria"/>
              </a:rPr>
              <a:t>NetCDF Framework</a:t>
            </a:r>
          </a:p>
          <a:p>
            <a:pPr marL="457200" indent="-457200" algn="l">
              <a:lnSpc>
                <a:spcPct val="110000"/>
              </a:lnSpc>
              <a:spcBef>
                <a:spcPts val="0"/>
              </a:spcBef>
              <a:buFont typeface="Arial" panose="020B0604020202020204" pitchFamily="34" charset="0"/>
              <a:buChar char="•"/>
            </a:pPr>
            <a:r>
              <a:rPr lang="en-US" sz="2800">
                <a:latin typeface="Cambria" panose="02040503050406030204" pitchFamily="18" charset="0"/>
              </a:rPr>
              <a:t>Unit testing for verifying dimensions and metadata</a:t>
            </a:r>
          </a:p>
          <a:p>
            <a:pPr marL="457200" indent="-457200" algn="l">
              <a:lnSpc>
                <a:spcPct val="110000"/>
              </a:lnSpc>
              <a:spcBef>
                <a:spcPts val="0"/>
              </a:spcBef>
              <a:buFont typeface="Arial" panose="020B0604020202020204" pitchFamily="34" charset="0"/>
              <a:buChar char="•"/>
            </a:pPr>
            <a:r>
              <a:rPr lang="en-US" sz="2800">
                <a:latin typeface="Cambria" panose="02040503050406030204" pitchFamily="18" charset="0"/>
              </a:rPr>
              <a:t>Unit testing for data processing</a:t>
            </a:r>
          </a:p>
          <a:p>
            <a:pPr algn="l">
              <a:lnSpc>
                <a:spcPct val="110000"/>
              </a:lnSpc>
              <a:spcBef>
                <a:spcPts val="0"/>
              </a:spcBef>
            </a:pPr>
            <a:r>
              <a:rPr lang="en-US" sz="2800" b="1">
                <a:latin typeface="Cambria" panose="02040503050406030204" pitchFamily="18" charset="0"/>
              </a:rPr>
              <a:t>Machine Learning Framework</a:t>
            </a:r>
          </a:p>
          <a:p>
            <a:pPr marL="457200" indent="-457200" algn="l">
              <a:lnSpc>
                <a:spcPct val="110000"/>
              </a:lnSpc>
              <a:spcBef>
                <a:spcPts val="0"/>
              </a:spcBef>
              <a:buFont typeface="Arial" panose="020B0604020202020204" pitchFamily="34" charset="0"/>
              <a:buChar char="•"/>
            </a:pPr>
            <a:r>
              <a:rPr lang="en-US" sz="2800">
                <a:latin typeface="Cambria" panose="02040503050406030204" pitchFamily="18" charset="0"/>
              </a:rPr>
              <a:t>Simulated CSV test and training datasets for model validation</a:t>
            </a:r>
          </a:p>
          <a:p>
            <a:pPr marL="457200" indent="-457200" algn="l">
              <a:lnSpc>
                <a:spcPct val="110000"/>
              </a:lnSpc>
              <a:spcBef>
                <a:spcPts val="0"/>
              </a:spcBef>
              <a:buFont typeface="Arial" panose="020B0604020202020204" pitchFamily="34" charset="0"/>
              <a:buChar char="•"/>
            </a:pPr>
            <a:r>
              <a:rPr lang="en-US" sz="2800">
                <a:latin typeface="Cambria" panose="02040503050406030204" pitchFamily="18" charset="0"/>
              </a:rPr>
              <a:t>Evaluated using mean squared error, root mean squared error, and R</a:t>
            </a:r>
            <a:r>
              <a:rPr lang="en-US" sz="2800" baseline="30000">
                <a:latin typeface="Cambria" panose="02040503050406030204" pitchFamily="18" charset="0"/>
              </a:rPr>
              <a:t>2</a:t>
            </a:r>
            <a:endParaRPr lang="en-US" sz="2800">
              <a:latin typeface="Cambria" panose="02040503050406030204" pitchFamily="18" charset="0"/>
            </a:endParaRPr>
          </a:p>
          <a:p>
            <a:pPr algn="l">
              <a:spcBef>
                <a:spcPts val="0"/>
              </a:spcBef>
            </a:pPr>
            <a:r>
              <a:rPr lang="en-US" sz="2800" b="1">
                <a:latin typeface="Cambria" panose="02040503050406030204" pitchFamily="18" charset="0"/>
              </a:rPr>
              <a:t>User Interface / User Experience</a:t>
            </a:r>
          </a:p>
          <a:p>
            <a:pPr marL="457200" indent="-457200" algn="l">
              <a:spcBef>
                <a:spcPts val="0"/>
              </a:spcBef>
              <a:buFont typeface="Arial" panose="020B0604020202020204" pitchFamily="34" charset="0"/>
              <a:buChar char="•"/>
            </a:pPr>
            <a:r>
              <a:rPr lang="en-US" sz="2800">
                <a:latin typeface="Cambria" panose="02040503050406030204" pitchFamily="18" charset="0"/>
              </a:rPr>
              <a:t>Regular check-in meetings with sponsor and stakeholders</a:t>
            </a:r>
          </a:p>
          <a:p>
            <a:pPr marL="457200" indent="-457200" algn="l">
              <a:spcBef>
                <a:spcPts val="0"/>
              </a:spcBef>
              <a:buFont typeface="Arial" panose="020B0604020202020204" pitchFamily="34" charset="0"/>
              <a:buChar char="•"/>
            </a:pPr>
            <a:r>
              <a:rPr lang="en-US" sz="2800">
                <a:latin typeface="Cambria" panose="02040503050406030204" pitchFamily="18" charset="0"/>
              </a:rPr>
              <a:t>User experience testing done with peers during development of pages</a:t>
            </a:r>
          </a:p>
        </p:txBody>
      </p:sp>
      <p:sp>
        <p:nvSpPr>
          <p:cNvPr id="13" name="Subtitle 2"/>
          <p:cNvSpPr txBox="1">
            <a:spLocks/>
          </p:cNvSpPr>
          <p:nvPr/>
        </p:nvSpPr>
        <p:spPr>
          <a:xfrm>
            <a:off x="2175331" y="4623216"/>
            <a:ext cx="10005181" cy="911255"/>
          </a:xfrm>
          <a:prstGeom prst="rect">
            <a:avLst/>
          </a:prstGeom>
          <a:solidFill>
            <a:srgbClr val="002060"/>
          </a:solidFill>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317">
                <a:solidFill>
                  <a:schemeClr val="bg1"/>
                </a:solidFill>
                <a:latin typeface="Cambria" panose="02040503050406030204" pitchFamily="18" charset="0"/>
              </a:rPr>
              <a:t>Introduction</a:t>
            </a:r>
          </a:p>
        </p:txBody>
      </p:sp>
      <p:sp>
        <p:nvSpPr>
          <p:cNvPr id="15" name="Subtitle 2"/>
          <p:cNvSpPr txBox="1">
            <a:spLocks/>
          </p:cNvSpPr>
          <p:nvPr/>
        </p:nvSpPr>
        <p:spPr>
          <a:xfrm>
            <a:off x="31668259" y="4655819"/>
            <a:ext cx="10089673" cy="879330"/>
          </a:xfrm>
          <a:prstGeom prst="rect">
            <a:avLst/>
          </a:prstGeom>
          <a:solidFill>
            <a:srgbClr val="002060"/>
          </a:solidFill>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317">
                <a:solidFill>
                  <a:schemeClr val="bg1"/>
                </a:solidFill>
                <a:latin typeface="Cambria" panose="02040503050406030204" pitchFamily="18" charset="0"/>
              </a:rPr>
              <a:t>Implementation</a:t>
            </a:r>
          </a:p>
        </p:txBody>
      </p:sp>
      <p:sp>
        <p:nvSpPr>
          <p:cNvPr id="16" name="Subtitle 2"/>
          <p:cNvSpPr txBox="1">
            <a:spLocks/>
          </p:cNvSpPr>
          <p:nvPr/>
        </p:nvSpPr>
        <p:spPr>
          <a:xfrm>
            <a:off x="13071619" y="5768784"/>
            <a:ext cx="18004968" cy="7749518"/>
          </a:xfrm>
          <a:prstGeom prst="rect">
            <a:avLst/>
          </a:prstGeom>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392">
              <a:latin typeface="Cambria" panose="02040503050406030204" pitchFamily="18" charset="0"/>
            </a:endParaRPr>
          </a:p>
        </p:txBody>
      </p:sp>
      <p:sp>
        <p:nvSpPr>
          <p:cNvPr id="17" name="Subtitle 2"/>
          <p:cNvSpPr txBox="1">
            <a:spLocks/>
          </p:cNvSpPr>
          <p:nvPr/>
        </p:nvSpPr>
        <p:spPr>
          <a:xfrm>
            <a:off x="31634113" y="13695856"/>
            <a:ext cx="10089488" cy="907566"/>
          </a:xfrm>
          <a:prstGeom prst="rect">
            <a:avLst/>
          </a:prstGeom>
          <a:solidFill>
            <a:srgbClr val="002060"/>
          </a:solidFill>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317">
                <a:solidFill>
                  <a:schemeClr val="bg1"/>
                </a:solidFill>
                <a:latin typeface="Cambria" panose="02040503050406030204" pitchFamily="18" charset="0"/>
              </a:rPr>
              <a:t>Testing</a:t>
            </a:r>
          </a:p>
        </p:txBody>
      </p:sp>
      <p:sp>
        <p:nvSpPr>
          <p:cNvPr id="18" name="Subtitle 2"/>
          <p:cNvSpPr txBox="1">
            <a:spLocks/>
          </p:cNvSpPr>
          <p:nvPr/>
        </p:nvSpPr>
        <p:spPr>
          <a:xfrm>
            <a:off x="31662954" y="21945134"/>
            <a:ext cx="10089488" cy="849390"/>
          </a:xfrm>
          <a:prstGeom prst="rect">
            <a:avLst/>
          </a:prstGeom>
          <a:solidFill>
            <a:srgbClr val="002060"/>
          </a:solidFill>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308">
                <a:solidFill>
                  <a:schemeClr val="bg1"/>
                </a:solidFill>
                <a:latin typeface="Cambria" panose="02040503050406030204" pitchFamily="18" charset="0"/>
              </a:rPr>
              <a:t>Evaluation and Conclusions</a:t>
            </a:r>
          </a:p>
        </p:txBody>
      </p:sp>
      <p:sp>
        <p:nvSpPr>
          <p:cNvPr id="19" name="Subtitle 2"/>
          <p:cNvSpPr txBox="1">
            <a:spLocks/>
          </p:cNvSpPr>
          <p:nvPr/>
        </p:nvSpPr>
        <p:spPr>
          <a:xfrm>
            <a:off x="31668444" y="5796664"/>
            <a:ext cx="10089673" cy="7722652"/>
          </a:xfrm>
          <a:prstGeom prst="rect">
            <a:avLst/>
          </a:prstGeom>
          <a:noFill/>
          <a:ln>
            <a:solidFill>
              <a:srgbClr val="002060"/>
            </a:solidFill>
          </a:ln>
        </p:spPr>
        <p:txBody>
          <a:bodyPr vert="horz" lIns="97785" tIns="48892" rIns="97785" bIns="48892"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2800" b="1">
                <a:latin typeface="Cambria" panose="02040503050406030204" pitchFamily="18" charset="0"/>
              </a:rPr>
              <a:t>Heliophysics Data API (HAPI)</a:t>
            </a:r>
          </a:p>
          <a:p>
            <a:pPr marL="457200" indent="-457200" algn="l">
              <a:spcBef>
                <a:spcPts val="0"/>
              </a:spcBef>
              <a:buFont typeface="Arial" panose="020B0604020202020204" pitchFamily="34" charset="0"/>
              <a:buChar char="•"/>
            </a:pPr>
            <a:r>
              <a:rPr lang="en-US" sz="2800">
                <a:latin typeface="Cambria" panose="02040503050406030204" pitchFamily="18" charset="0"/>
              </a:rPr>
              <a:t>Receives data directly from the SQL database</a:t>
            </a:r>
          </a:p>
          <a:p>
            <a:pPr marL="457200" indent="-457200" algn="l">
              <a:spcBef>
                <a:spcPts val="0"/>
              </a:spcBef>
              <a:buFont typeface="Arial" panose="020B0604020202020204" pitchFamily="34" charset="0"/>
              <a:buChar char="•"/>
            </a:pPr>
            <a:r>
              <a:rPr lang="en-US" sz="2800">
                <a:latin typeface="Cambria" panose="02040503050406030204" pitchFamily="18" charset="0"/>
              </a:rPr>
              <a:t>Extended from existing Flask routes to provide direct magnetometer data access</a:t>
            </a:r>
          </a:p>
          <a:p>
            <a:pPr algn="l">
              <a:spcBef>
                <a:spcPts val="0"/>
              </a:spcBef>
            </a:pPr>
            <a:endParaRPr lang="en-US" sz="2800">
              <a:latin typeface="Cambria" panose="02040503050406030204" pitchFamily="18" charset="0"/>
            </a:endParaRPr>
          </a:p>
          <a:p>
            <a:pPr algn="l">
              <a:spcBef>
                <a:spcPts val="0"/>
              </a:spcBef>
            </a:pPr>
            <a:r>
              <a:rPr lang="en-US" sz="2800" b="1">
                <a:latin typeface="Cambria" panose="02040503050406030204" pitchFamily="18" charset="0"/>
              </a:rPr>
              <a:t>Server Reorganization</a:t>
            </a:r>
          </a:p>
          <a:p>
            <a:pPr marL="457200" indent="-457200" algn="l">
              <a:spcBef>
                <a:spcPts val="0"/>
              </a:spcBef>
              <a:buFont typeface="Arial" panose="020B0604020202020204" pitchFamily="34" charset="0"/>
              <a:buChar char="•"/>
            </a:pPr>
            <a:r>
              <a:rPr lang="en-US" sz="2800">
                <a:latin typeface="Cambria" panose="02040503050406030204" pitchFamily="18" charset="0"/>
              </a:rPr>
              <a:t>Leverages pyproject.toml file for increased portability for data processing logic</a:t>
            </a:r>
          </a:p>
          <a:p>
            <a:pPr marL="457200" indent="-457200" algn="l">
              <a:spcBef>
                <a:spcPts val="0"/>
              </a:spcBef>
              <a:buFont typeface="Arial" panose="020B0604020202020204" pitchFamily="34" charset="0"/>
              <a:buChar char="•"/>
            </a:pPr>
            <a:endParaRPr lang="en-US" sz="2800">
              <a:latin typeface="Cambria" panose="02040503050406030204" pitchFamily="18" charset="0"/>
            </a:endParaRPr>
          </a:p>
          <a:p>
            <a:pPr algn="l">
              <a:spcBef>
                <a:spcPts val="0"/>
              </a:spcBef>
            </a:pPr>
            <a:r>
              <a:rPr lang="en-US" sz="2800" b="1">
                <a:latin typeface="Cambria" panose="02040503050406030204" pitchFamily="18" charset="0"/>
              </a:rPr>
              <a:t>User Interface</a:t>
            </a:r>
          </a:p>
          <a:p>
            <a:pPr marL="457200" indent="-457200" algn="l">
              <a:spcBef>
                <a:spcPts val="0"/>
              </a:spcBef>
              <a:buFont typeface="Arial" panose="020B0604020202020204" pitchFamily="34" charset="0"/>
              <a:buChar char="•"/>
            </a:pPr>
            <a:r>
              <a:rPr lang="en-US" sz="2800">
                <a:latin typeface="Cambria" panose="02040503050406030204" pitchFamily="18" charset="0"/>
              </a:rPr>
              <a:t>Descriptive, public facing Flask/HTML pages </a:t>
            </a:r>
          </a:p>
          <a:p>
            <a:pPr marL="457200" indent="-457200" algn="l">
              <a:spcBef>
                <a:spcPts val="0"/>
              </a:spcBef>
              <a:buFont typeface="Arial" panose="020B0604020202020204" pitchFamily="34" charset="0"/>
              <a:buChar char="•"/>
            </a:pPr>
            <a:r>
              <a:rPr lang="en-US" sz="2800">
                <a:latin typeface="Cambria" panose="02040503050406030204" pitchFamily="18" charset="0"/>
              </a:rPr>
              <a:t>Magnetometer data analysis, Instrument Health Monitoring, and Data access</a:t>
            </a:r>
          </a:p>
          <a:p>
            <a:pPr algn="l">
              <a:spcBef>
                <a:spcPts val="0"/>
              </a:spcBef>
            </a:pPr>
            <a:endParaRPr lang="en-US" sz="2800">
              <a:latin typeface="Cambria" panose="02040503050406030204" pitchFamily="18" charset="0"/>
            </a:endParaRPr>
          </a:p>
          <a:p>
            <a:pPr algn="l">
              <a:spcBef>
                <a:spcPts val="0"/>
              </a:spcBef>
            </a:pPr>
            <a:r>
              <a:rPr lang="en-US" sz="2800" b="1">
                <a:latin typeface="Cambria" panose="02040503050406030204" pitchFamily="18" charset="0"/>
              </a:rPr>
              <a:t>Machine Learning Framework</a:t>
            </a:r>
          </a:p>
          <a:p>
            <a:pPr marL="457200" indent="-457200" algn="l">
              <a:spcBef>
                <a:spcPts val="0"/>
              </a:spcBef>
              <a:buFont typeface="Arial" panose="020B0604020202020204" pitchFamily="34" charset="0"/>
              <a:buChar char="•"/>
            </a:pPr>
            <a:r>
              <a:rPr lang="en-US" sz="2800">
                <a:latin typeface="Cambria" panose="02040503050406030204" pitchFamily="18" charset="0"/>
              </a:rPr>
              <a:t>Uses an artificial neural network (ANN) model to predict non-linear short-term forecasts</a:t>
            </a:r>
          </a:p>
          <a:p>
            <a:pPr marL="457200" indent="-457200" algn="l">
              <a:spcBef>
                <a:spcPts val="0"/>
              </a:spcBef>
              <a:buFont typeface="Arial" panose="020B0604020202020204" pitchFamily="34" charset="0"/>
              <a:buChar char="•"/>
            </a:pPr>
            <a:r>
              <a:rPr lang="en-US" sz="2800">
                <a:latin typeface="Cambria" panose="02040503050406030204" pitchFamily="18" charset="0"/>
              </a:rPr>
              <a:t>Enhanced with Monte Carlo Dropout for predictive variance estimation</a:t>
            </a:r>
          </a:p>
        </p:txBody>
      </p:sp>
      <p:sp>
        <p:nvSpPr>
          <p:cNvPr id="30" name="Subtitle 2"/>
          <p:cNvSpPr txBox="1">
            <a:spLocks/>
          </p:cNvSpPr>
          <p:nvPr/>
        </p:nvSpPr>
        <p:spPr>
          <a:xfrm>
            <a:off x="13071620" y="13695856"/>
            <a:ext cx="18004967" cy="907566"/>
          </a:xfrm>
          <a:prstGeom prst="rect">
            <a:avLst/>
          </a:prstGeom>
          <a:solidFill>
            <a:srgbClr val="002060"/>
          </a:solidFill>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675">
                <a:solidFill>
                  <a:schemeClr val="bg1"/>
                </a:solidFill>
                <a:latin typeface="Cambria" panose="02040503050406030204" pitchFamily="18" charset="0"/>
              </a:rPr>
              <a:t>Data Access Web Pages</a:t>
            </a:r>
          </a:p>
        </p:txBody>
      </p:sp>
      <p:sp>
        <p:nvSpPr>
          <p:cNvPr id="32" name="Subtitle 2"/>
          <p:cNvSpPr txBox="1">
            <a:spLocks/>
          </p:cNvSpPr>
          <p:nvPr/>
        </p:nvSpPr>
        <p:spPr>
          <a:xfrm>
            <a:off x="13092157" y="21945134"/>
            <a:ext cx="18004967" cy="849390"/>
          </a:xfrm>
          <a:prstGeom prst="rect">
            <a:avLst/>
          </a:prstGeom>
          <a:solidFill>
            <a:srgbClr val="002060"/>
          </a:solidFill>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650">
                <a:solidFill>
                  <a:schemeClr val="bg1"/>
                </a:solidFill>
                <a:latin typeface="Cambria"/>
                <a:ea typeface="Cambria"/>
              </a:rPr>
              <a:t>Space Weather Center Web Pages</a:t>
            </a:r>
          </a:p>
        </p:txBody>
      </p:sp>
      <p:sp>
        <p:nvSpPr>
          <p:cNvPr id="33" name="Subtitle 2"/>
          <p:cNvSpPr txBox="1">
            <a:spLocks/>
          </p:cNvSpPr>
          <p:nvPr/>
        </p:nvSpPr>
        <p:spPr>
          <a:xfrm>
            <a:off x="13116720" y="23085641"/>
            <a:ext cx="18004967" cy="8500313"/>
          </a:xfrm>
          <a:prstGeom prst="rect">
            <a:avLst/>
          </a:prstGeom>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392">
              <a:latin typeface="Cambria" panose="02040503050406030204" pitchFamily="18" charset="0"/>
            </a:endParaRPr>
          </a:p>
        </p:txBody>
      </p:sp>
      <p:sp>
        <p:nvSpPr>
          <p:cNvPr id="62" name="TextBox 61"/>
          <p:cNvSpPr txBox="1"/>
          <p:nvPr/>
        </p:nvSpPr>
        <p:spPr>
          <a:xfrm>
            <a:off x="14901631" y="10948084"/>
            <a:ext cx="7783436" cy="2130064"/>
          </a:xfrm>
          <a:prstGeom prst="rect">
            <a:avLst/>
          </a:prstGeom>
          <a:noFill/>
        </p:spPr>
        <p:txBody>
          <a:bodyPr wrap="square" lIns="97785" tIns="48892" rIns="97785" bIns="48892" rtlCol="0" anchor="t">
            <a:spAutoFit/>
          </a:bodyPr>
          <a:lstStyle/>
          <a:p>
            <a:pPr algn="ctr"/>
            <a:r>
              <a:rPr lang="en-US" sz="2200">
                <a:latin typeface="Cambria"/>
                <a:ea typeface="Cambria"/>
              </a:rPr>
              <a:t>Figure 1. Comprehensive architecture of the space weather data pipeline, showing data acquisition from satellite sources, automated ingestion via </a:t>
            </a:r>
            <a:r>
              <a:rPr lang="en-US" sz="2200" err="1">
                <a:latin typeface="Cambria"/>
                <a:ea typeface="Cambria"/>
              </a:rPr>
              <a:t>systemd</a:t>
            </a:r>
            <a:r>
              <a:rPr lang="en-US" sz="2200">
                <a:latin typeface="Cambria"/>
                <a:ea typeface="Cambria"/>
              </a:rPr>
              <a:t> services, </a:t>
            </a:r>
            <a:r>
              <a:rPr lang="en-US" sz="2200" err="1">
                <a:latin typeface="Cambria"/>
                <a:ea typeface="Cambria"/>
              </a:rPr>
              <a:t>NetCDF</a:t>
            </a:r>
            <a:r>
              <a:rPr lang="en-US" sz="2200">
                <a:latin typeface="Cambria"/>
                <a:ea typeface="Cambria"/>
              </a:rPr>
              <a:t> preprocessing and validation, SQL-based storage, machine learning inference, and delivery through HAPI endpoints and user </a:t>
            </a:r>
            <a:r>
              <a:rPr lang="en-US" sz="2200" err="1">
                <a:latin typeface="Cambria"/>
                <a:ea typeface="Cambria"/>
              </a:rPr>
              <a:t>interf</a:t>
            </a:r>
            <a:r>
              <a:rPr lang="en-US" sz="2200">
                <a:latin typeface="Cambria"/>
                <a:ea typeface="Cambria"/>
              </a:rPr>
              <a:t>aces</a:t>
            </a:r>
            <a:endParaRPr lang="en-US" sz="2200">
              <a:latin typeface="Cambria" panose="02040503050406030204" pitchFamily="18" charset="0"/>
              <a:ea typeface="Cambria" panose="02040503050406030204" pitchFamily="18" charset="0"/>
            </a:endParaRPr>
          </a:p>
        </p:txBody>
      </p:sp>
      <p:sp>
        <p:nvSpPr>
          <p:cNvPr id="31" name="Subtitle 2"/>
          <p:cNvSpPr txBox="1">
            <a:spLocks/>
          </p:cNvSpPr>
          <p:nvPr/>
        </p:nvSpPr>
        <p:spPr>
          <a:xfrm>
            <a:off x="13092157" y="14855852"/>
            <a:ext cx="18004967" cy="6457478"/>
          </a:xfrm>
          <a:prstGeom prst="rect">
            <a:avLst/>
          </a:prstGeom>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392">
              <a:latin typeface="Cambria" panose="02040503050406030204" pitchFamily="18" charset="0"/>
            </a:endParaRPr>
          </a:p>
        </p:txBody>
      </p:sp>
      <p:sp>
        <p:nvSpPr>
          <p:cNvPr id="85" name="Subtitle 2"/>
          <p:cNvSpPr txBox="1">
            <a:spLocks/>
          </p:cNvSpPr>
          <p:nvPr/>
        </p:nvSpPr>
        <p:spPr>
          <a:xfrm>
            <a:off x="31627720" y="29993001"/>
            <a:ext cx="10072236" cy="1619440"/>
          </a:xfrm>
          <a:prstGeom prst="rect">
            <a:avLst/>
          </a:prstGeom>
          <a:noFill/>
          <a:ln>
            <a:solidFill>
              <a:srgbClr val="002060"/>
            </a:solidFill>
          </a:ln>
        </p:spPr>
        <p:txBody>
          <a:bodyPr vert="horz" lIns="97785" tIns="48892" rIns="97785" bIns="48892"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2800">
                <a:latin typeface="Cambria"/>
                <a:ea typeface="Cambria"/>
              </a:rPr>
              <a:t>We would like to thank:</a:t>
            </a:r>
          </a:p>
          <a:p>
            <a:pPr marL="457200" indent="-457200" algn="l">
              <a:spcBef>
                <a:spcPts val="0"/>
              </a:spcBef>
              <a:buFont typeface="Arial" panose="020B0604020202020204" pitchFamily="34" charset="0"/>
              <a:buChar char="•"/>
            </a:pPr>
            <a:r>
              <a:rPr lang="en-US" sz="2800">
                <a:latin typeface="Cambria"/>
                <a:ea typeface="Cambria"/>
              </a:rPr>
              <a:t>Dr. Matthew Argall - sponsor</a:t>
            </a:r>
          </a:p>
          <a:p>
            <a:pPr marL="457200" indent="-457200" algn="l">
              <a:spcBef>
                <a:spcPts val="0"/>
              </a:spcBef>
              <a:buFont typeface="Arial" panose="020B0604020202020204" pitchFamily="34" charset="0"/>
              <a:buChar char="•"/>
            </a:pPr>
            <a:r>
              <a:rPr lang="en-US" sz="2800">
                <a:latin typeface="Cambria"/>
                <a:ea typeface="Cambria"/>
              </a:rPr>
              <a:t>David Benedetto - advisor</a:t>
            </a:r>
          </a:p>
          <a:p>
            <a:pPr algn="l">
              <a:spcBef>
                <a:spcPts val="0"/>
              </a:spcBef>
            </a:pPr>
            <a:endParaRPr lang="en-US" sz="2800">
              <a:latin typeface="Cambria" panose="02040503050406030204" pitchFamily="18" charset="0"/>
              <a:ea typeface="Cambria"/>
            </a:endParaRPr>
          </a:p>
          <a:p>
            <a:pPr algn="l"/>
            <a:endParaRPr lang="en-US" sz="2800">
              <a:latin typeface="Cambria" panose="02040503050406030204" pitchFamily="18" charset="0"/>
              <a:ea typeface="Cambria"/>
            </a:endParaRPr>
          </a:p>
        </p:txBody>
      </p:sp>
      <p:sp>
        <p:nvSpPr>
          <p:cNvPr id="93" name="Subtitle 2"/>
          <p:cNvSpPr txBox="1">
            <a:spLocks/>
          </p:cNvSpPr>
          <p:nvPr/>
        </p:nvSpPr>
        <p:spPr>
          <a:xfrm>
            <a:off x="31627720" y="28967073"/>
            <a:ext cx="10124722" cy="849389"/>
          </a:xfrm>
          <a:prstGeom prst="rect">
            <a:avLst/>
          </a:prstGeom>
          <a:solidFill>
            <a:srgbClr val="002060"/>
          </a:solidFill>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308">
                <a:solidFill>
                  <a:schemeClr val="bg1"/>
                </a:solidFill>
                <a:latin typeface="Cambria" panose="02040503050406030204" pitchFamily="18" charset="0"/>
              </a:rPr>
              <a:t>Acknowledgements</a:t>
            </a:r>
          </a:p>
        </p:txBody>
      </p:sp>
      <p:sp>
        <p:nvSpPr>
          <p:cNvPr id="4" name="TextBox 3"/>
          <p:cNvSpPr txBox="1"/>
          <p:nvPr/>
        </p:nvSpPr>
        <p:spPr>
          <a:xfrm>
            <a:off x="32064981" y="12570386"/>
            <a:ext cx="5185951" cy="507762"/>
          </a:xfrm>
          <a:prstGeom prst="rect">
            <a:avLst/>
          </a:prstGeom>
          <a:noFill/>
        </p:spPr>
        <p:txBody>
          <a:bodyPr wrap="square" lIns="97785" tIns="48892" rIns="97785" bIns="48892" rtlCol="0">
            <a:spAutoFit/>
          </a:bodyPr>
          <a:lstStyle/>
          <a:p>
            <a:endParaRPr lang="en-US" sz="2658">
              <a:latin typeface="Cambria" panose="02040503050406030204" pitchFamily="18" charset="0"/>
            </a:endParaRPr>
          </a:p>
        </p:txBody>
      </p:sp>
      <p:sp>
        <p:nvSpPr>
          <p:cNvPr id="97" name="TextBox 96"/>
          <p:cNvSpPr txBox="1"/>
          <p:nvPr/>
        </p:nvSpPr>
        <p:spPr>
          <a:xfrm>
            <a:off x="24694191" y="6116134"/>
            <a:ext cx="6220327" cy="663061"/>
          </a:xfrm>
          <a:prstGeom prst="rect">
            <a:avLst/>
          </a:prstGeom>
          <a:noFill/>
        </p:spPr>
        <p:txBody>
          <a:bodyPr wrap="square" lIns="97785" tIns="48892" rIns="97785" bIns="48892" rtlCol="0" anchor="t">
            <a:spAutoFit/>
          </a:bodyPr>
          <a:lstStyle/>
          <a:p>
            <a:pPr algn="ctr"/>
            <a:r>
              <a:rPr lang="en-US" sz="3650">
                <a:latin typeface="Cambria"/>
                <a:ea typeface="Cambria"/>
              </a:rPr>
              <a:t>End-to-End Data Flow</a:t>
            </a:r>
            <a:endParaRPr lang="en-US" sz="3650">
              <a:latin typeface="Cambria" panose="02040503050406030204" pitchFamily="18" charset="0"/>
              <a:ea typeface="Cambria"/>
            </a:endParaRPr>
          </a:p>
        </p:txBody>
      </p:sp>
      <p:sp>
        <p:nvSpPr>
          <p:cNvPr id="98" name="Subtitle 2"/>
          <p:cNvSpPr txBox="1">
            <a:spLocks/>
          </p:cNvSpPr>
          <p:nvPr/>
        </p:nvSpPr>
        <p:spPr>
          <a:xfrm>
            <a:off x="2167600" y="21957462"/>
            <a:ext cx="10005181" cy="837062"/>
          </a:xfrm>
          <a:prstGeom prst="rect">
            <a:avLst/>
          </a:prstGeom>
          <a:solidFill>
            <a:srgbClr val="002060"/>
          </a:solidFill>
          <a:ln>
            <a:solidFill>
              <a:srgbClr val="002060"/>
            </a:solidFill>
          </a:ln>
        </p:spPr>
        <p:txBody>
          <a:bodyPr vert="horz" lIns="97785" tIns="48892" rIns="97785" bIns="48892" rtlCol="0" anchor="ctr">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775">
                <a:solidFill>
                  <a:schemeClr val="bg1"/>
                </a:solidFill>
                <a:latin typeface="Cambria" panose="02040503050406030204" pitchFamily="18" charset="0"/>
              </a:rPr>
              <a:t> </a:t>
            </a:r>
            <a:r>
              <a:rPr lang="en-US" sz="5317">
                <a:solidFill>
                  <a:schemeClr val="bg1"/>
                </a:solidFill>
                <a:latin typeface="Cambria" panose="02040503050406030204" pitchFamily="18" charset="0"/>
              </a:rPr>
              <a:t>Design</a:t>
            </a:r>
          </a:p>
        </p:txBody>
      </p:sp>
      <p:sp>
        <p:nvSpPr>
          <p:cNvPr id="99" name="Subtitle 2"/>
          <p:cNvSpPr txBox="1">
            <a:spLocks/>
          </p:cNvSpPr>
          <p:nvPr/>
        </p:nvSpPr>
        <p:spPr>
          <a:xfrm>
            <a:off x="2167599" y="14865615"/>
            <a:ext cx="10005181" cy="6467477"/>
          </a:xfrm>
          <a:prstGeom prst="rect">
            <a:avLst/>
          </a:prstGeom>
          <a:ln>
            <a:solidFill>
              <a:srgbClr val="002060"/>
            </a:solidFill>
          </a:ln>
        </p:spPr>
        <p:txBody>
          <a:bodyPr vert="horz" lIns="97785" tIns="48892" rIns="97785" bIns="48892"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just">
              <a:spcBef>
                <a:spcPts val="0"/>
              </a:spcBef>
            </a:pPr>
            <a:r>
              <a:rPr lang="en-US" sz="2800" b="1">
                <a:latin typeface="Cambria"/>
                <a:ea typeface="Cambria"/>
              </a:rPr>
              <a:t>Functional:</a:t>
            </a:r>
          </a:p>
          <a:p>
            <a:pPr marL="457200" indent="-457200" algn="just">
              <a:spcBef>
                <a:spcPts val="0"/>
              </a:spcBef>
              <a:buChar char="•"/>
            </a:pPr>
            <a:r>
              <a:rPr lang="en-US" sz="2800">
                <a:latin typeface="Cambria"/>
                <a:ea typeface="Cambria"/>
              </a:rPr>
              <a:t>Ingest real-time satellite data automatically </a:t>
            </a:r>
            <a:endParaRPr lang="en-US" sz="2800">
              <a:latin typeface="Cambria" panose="02040503050406030204" pitchFamily="18" charset="0"/>
              <a:ea typeface="Cambria"/>
            </a:endParaRPr>
          </a:p>
          <a:p>
            <a:pPr marL="457200" indent="-457200" algn="just">
              <a:spcBef>
                <a:spcPts val="0"/>
              </a:spcBef>
              <a:buFont typeface="Arial" panose="020B0604020202020204" pitchFamily="34" charset="0"/>
              <a:buChar char="•"/>
            </a:pPr>
            <a:r>
              <a:rPr lang="en-US" sz="2800">
                <a:latin typeface="Cambria"/>
                <a:ea typeface="Cambria"/>
              </a:rPr>
              <a:t>Support multiple satellite formats (DSCOVR &amp; SWFO-L1)</a:t>
            </a:r>
            <a:endParaRPr lang="en-US" sz="2800">
              <a:latin typeface="Cambria" panose="02040503050406030204" pitchFamily="18" charset="0"/>
              <a:ea typeface="Cambria" panose="02040503050406030204" pitchFamily="18" charset="0"/>
            </a:endParaRPr>
          </a:p>
          <a:p>
            <a:pPr marL="457200" indent="-457200" algn="just">
              <a:spcBef>
                <a:spcPts val="0"/>
              </a:spcBef>
              <a:buFont typeface="Arial" panose="020B0604020202020204" pitchFamily="34" charset="0"/>
              <a:buChar char="•"/>
            </a:pPr>
            <a:r>
              <a:rPr lang="en-US" sz="2800">
                <a:latin typeface="Cambria"/>
                <a:ea typeface="Cambria"/>
              </a:rPr>
              <a:t>Generate standardized NetCDF outputs</a:t>
            </a:r>
            <a:endParaRPr lang="en-US" sz="2800">
              <a:latin typeface="Cambria" panose="02040503050406030204" pitchFamily="18" charset="0"/>
              <a:ea typeface="Cambria" panose="02040503050406030204" pitchFamily="18" charset="0"/>
            </a:endParaRPr>
          </a:p>
          <a:p>
            <a:pPr marL="457200" indent="-457200" algn="just">
              <a:spcBef>
                <a:spcPts val="0"/>
              </a:spcBef>
              <a:buChar char="•"/>
            </a:pPr>
            <a:r>
              <a:rPr lang="en-US" sz="2800">
                <a:latin typeface="Cambria"/>
                <a:ea typeface="Cambria"/>
              </a:rPr>
              <a:t>Provide API-accessible processed datasets</a:t>
            </a:r>
            <a:endParaRPr lang="en-US" sz="2800">
              <a:latin typeface="Cambria" panose="02040503050406030204" pitchFamily="18" charset="0"/>
              <a:ea typeface="Cambria" panose="02040503050406030204" pitchFamily="18" charset="0"/>
            </a:endParaRPr>
          </a:p>
          <a:p>
            <a:pPr marL="457200" indent="-457200" algn="just">
              <a:spcBef>
                <a:spcPts val="0"/>
              </a:spcBef>
              <a:buChar char="•"/>
            </a:pPr>
            <a:r>
              <a:rPr lang="en-US" sz="2800">
                <a:latin typeface="Cambria"/>
                <a:ea typeface="Cambria"/>
              </a:rPr>
              <a:t>Support ML-ready data pipelines</a:t>
            </a:r>
          </a:p>
          <a:p>
            <a:pPr algn="just">
              <a:spcBef>
                <a:spcPts val="0"/>
              </a:spcBef>
            </a:pPr>
            <a:endParaRPr lang="en-US" sz="2800">
              <a:latin typeface="Cambria" panose="02040503050406030204" pitchFamily="18" charset="0"/>
              <a:ea typeface="Cambria" panose="02040503050406030204" pitchFamily="18" charset="0"/>
            </a:endParaRPr>
          </a:p>
          <a:p>
            <a:pPr algn="just">
              <a:spcBef>
                <a:spcPts val="0"/>
              </a:spcBef>
            </a:pPr>
            <a:r>
              <a:rPr lang="en-US" sz="2800" b="1">
                <a:latin typeface="Cambria"/>
                <a:ea typeface="Cambria"/>
              </a:rPr>
              <a:t>Non-Functional:</a:t>
            </a:r>
            <a:endParaRPr lang="en-US" sz="2800" b="1">
              <a:latin typeface="Cambria" panose="02040503050406030204" pitchFamily="18" charset="0"/>
              <a:ea typeface="Cambria" panose="02040503050406030204" pitchFamily="18" charset="0"/>
            </a:endParaRPr>
          </a:p>
          <a:p>
            <a:pPr marL="457200" indent="-457200" algn="just">
              <a:spcBef>
                <a:spcPts val="0"/>
              </a:spcBef>
              <a:buChar char="•"/>
            </a:pPr>
            <a:r>
              <a:rPr lang="en-US" sz="2800">
                <a:latin typeface="Cambria"/>
                <a:ea typeface="Cambria"/>
              </a:rPr>
              <a:t>High availability and automation (systemd services &amp; timers)</a:t>
            </a:r>
            <a:endParaRPr lang="en-US" sz="2800">
              <a:latin typeface="Cambria" panose="02040503050406030204" pitchFamily="18" charset="0"/>
              <a:ea typeface="Cambria" panose="02040503050406030204" pitchFamily="18" charset="0"/>
            </a:endParaRPr>
          </a:p>
          <a:p>
            <a:pPr marL="457200" indent="-457200" algn="just">
              <a:spcBef>
                <a:spcPts val="0"/>
              </a:spcBef>
              <a:buChar char="•"/>
            </a:pPr>
            <a:r>
              <a:rPr lang="en-US" sz="2800">
                <a:latin typeface="Cambria"/>
                <a:ea typeface="Cambria"/>
              </a:rPr>
              <a:t>Robust failure handling and logging</a:t>
            </a:r>
            <a:endParaRPr lang="en-US" sz="2800">
              <a:latin typeface="Cambria" panose="02040503050406030204" pitchFamily="18" charset="0"/>
              <a:ea typeface="Cambria" panose="02040503050406030204" pitchFamily="18" charset="0"/>
            </a:endParaRPr>
          </a:p>
          <a:p>
            <a:pPr marL="457200" indent="-457200" algn="just">
              <a:spcBef>
                <a:spcPts val="0"/>
              </a:spcBef>
              <a:buChar char="•"/>
            </a:pPr>
            <a:r>
              <a:rPr lang="en-US" sz="2800">
                <a:latin typeface="Cambria"/>
                <a:ea typeface="Cambria"/>
              </a:rPr>
              <a:t>Modular and maintainable repository structure</a:t>
            </a:r>
            <a:endParaRPr lang="en-US" sz="2800">
              <a:latin typeface="Cambria" panose="02040503050406030204" pitchFamily="18" charset="0"/>
              <a:ea typeface="Cambria" panose="02040503050406030204" pitchFamily="18" charset="0"/>
            </a:endParaRPr>
          </a:p>
          <a:p>
            <a:pPr marL="457200" indent="-457200" algn="just">
              <a:spcBef>
                <a:spcPts val="0"/>
              </a:spcBef>
              <a:buChar char="•"/>
            </a:pPr>
            <a:r>
              <a:rPr lang="en-US" sz="2800">
                <a:latin typeface="Cambria"/>
                <a:ea typeface="Cambria"/>
              </a:rPr>
              <a:t>Dependency management and reproducible environments </a:t>
            </a:r>
          </a:p>
          <a:p>
            <a:pPr marL="457200" indent="-457200" algn="just">
              <a:spcBef>
                <a:spcPts val="0"/>
              </a:spcBef>
              <a:buChar char="•"/>
            </a:pPr>
            <a:endParaRPr lang="en-US" sz="2800">
              <a:latin typeface="Cambria" panose="02040503050406030204" pitchFamily="18" charset="0"/>
              <a:ea typeface="Cambria" panose="02040503050406030204" pitchFamily="18" charset="0"/>
            </a:endParaRPr>
          </a:p>
          <a:p>
            <a:pPr algn="just">
              <a:spcBef>
                <a:spcPts val="0"/>
              </a:spcBef>
            </a:pPr>
            <a:r>
              <a:rPr lang="en-US" sz="2800" b="1">
                <a:latin typeface="Cambria"/>
                <a:ea typeface="Cambria"/>
              </a:rPr>
              <a:t>Stakeholder:</a:t>
            </a:r>
            <a:endParaRPr lang="en-US" sz="2800" b="1">
              <a:latin typeface="Cambria" panose="02040503050406030204" pitchFamily="18" charset="0"/>
              <a:ea typeface="Cambria" panose="02040503050406030204" pitchFamily="18" charset="0"/>
            </a:endParaRPr>
          </a:p>
          <a:p>
            <a:pPr marL="457200" indent="-457200" algn="just">
              <a:spcBef>
                <a:spcPts val="0"/>
              </a:spcBef>
              <a:buChar char="•"/>
            </a:pPr>
            <a:r>
              <a:rPr lang="en-US" sz="2800">
                <a:latin typeface="Cambria"/>
                <a:ea typeface="Cambria"/>
              </a:rPr>
              <a:t>Researchers require validated, comparable datasets</a:t>
            </a:r>
            <a:endParaRPr lang="en-US" sz="2800">
              <a:latin typeface="Cambria" panose="02040503050406030204" pitchFamily="18" charset="0"/>
              <a:ea typeface="Cambria" panose="02040503050406030204" pitchFamily="18" charset="0"/>
            </a:endParaRPr>
          </a:p>
          <a:p>
            <a:pPr marL="457200" indent="-457200" algn="just">
              <a:spcBef>
                <a:spcPts val="0"/>
              </a:spcBef>
              <a:buChar char="•"/>
            </a:pPr>
            <a:r>
              <a:rPr lang="en-US" sz="2800">
                <a:latin typeface="Cambria"/>
                <a:ea typeface="Cambria"/>
              </a:rPr>
              <a:t>Infrastructure teams require reliable, observable services</a:t>
            </a:r>
            <a:endParaRPr lang="en-US" sz="2800">
              <a:latin typeface="Cambria" panose="02040503050406030204" pitchFamily="18" charset="0"/>
              <a:ea typeface="Cambria" panose="02040503050406030204" pitchFamily="18" charset="0"/>
            </a:endParaRPr>
          </a:p>
          <a:p>
            <a:pPr marL="457200" indent="-457200" algn="just">
              <a:spcBef>
                <a:spcPts val="0"/>
              </a:spcBef>
              <a:buChar char="•"/>
            </a:pPr>
            <a:r>
              <a:rPr lang="en-US" sz="2800">
                <a:latin typeface="Cambria"/>
                <a:ea typeface="Cambria"/>
              </a:rPr>
              <a:t>Future developers require a documented and scalable design</a:t>
            </a:r>
            <a:endParaRPr lang="en-US" sz="2800">
              <a:latin typeface="Cambria" panose="02040503050406030204" pitchFamily="18" charset="0"/>
              <a:ea typeface="Cambria" panose="02040503050406030204" pitchFamily="18" charset="0"/>
            </a:endParaRPr>
          </a:p>
          <a:p>
            <a:pPr marL="366395" indent="-366395" algn="just">
              <a:spcBef>
                <a:spcPts val="0"/>
              </a:spcBef>
              <a:buChar char="•"/>
            </a:pPr>
            <a:endParaRPr lang="en-US" sz="2658">
              <a:latin typeface="Cambria" panose="02040503050406030204" pitchFamily="18" charset="0"/>
              <a:ea typeface="Cambria" panose="02040503050406030204" pitchFamily="18" charset="0"/>
            </a:endParaRPr>
          </a:p>
          <a:p>
            <a:pPr marL="366395" indent="-366395" algn="just">
              <a:spcBef>
                <a:spcPts val="0"/>
              </a:spcBef>
              <a:buChar char="•"/>
            </a:pPr>
            <a:endParaRPr lang="en-US" sz="2658">
              <a:latin typeface="Cambria" panose="02040503050406030204" pitchFamily="18" charset="0"/>
              <a:ea typeface="Cambria" panose="02040503050406030204" pitchFamily="18" charset="0"/>
            </a:endParaRPr>
          </a:p>
          <a:p>
            <a:pPr marL="366395" indent="-366395" algn="just">
              <a:spcBef>
                <a:spcPts val="0"/>
              </a:spcBef>
              <a:buChar char="•"/>
            </a:pPr>
            <a:endParaRPr lang="en-US" sz="2658">
              <a:latin typeface="Cambria" panose="02040503050406030204" pitchFamily="18" charset="0"/>
              <a:ea typeface="Cambria" panose="02040503050406030204" pitchFamily="18" charset="0"/>
            </a:endParaRPr>
          </a:p>
          <a:p>
            <a:pPr algn="just">
              <a:spcBef>
                <a:spcPts val="0"/>
              </a:spcBef>
            </a:pPr>
            <a:endParaRPr lang="en-US" sz="2658">
              <a:latin typeface="Cambria" panose="02040503050406030204" pitchFamily="18" charset="0"/>
              <a:ea typeface="Cambria" panose="02040503050406030204" pitchFamily="18" charset="0"/>
            </a:endParaRPr>
          </a:p>
          <a:p>
            <a:pPr algn="just">
              <a:spcBef>
                <a:spcPts val="0"/>
              </a:spcBef>
            </a:pPr>
            <a:endParaRPr lang="en-US" sz="2658">
              <a:latin typeface="Cambria" panose="02040503050406030204" pitchFamily="18" charset="0"/>
              <a:ea typeface="Cambria" panose="02040503050406030204" pitchFamily="18" charset="0"/>
            </a:endParaRPr>
          </a:p>
          <a:p>
            <a:pPr algn="just">
              <a:spcBef>
                <a:spcPts val="0"/>
              </a:spcBef>
            </a:pPr>
            <a:endParaRPr lang="en-US" sz="2658">
              <a:latin typeface="Cambria" panose="02040503050406030204" pitchFamily="18" charset="0"/>
              <a:ea typeface="Cambria" panose="02040503050406030204" pitchFamily="18" charset="0"/>
            </a:endParaRPr>
          </a:p>
          <a:p>
            <a:pPr algn="just">
              <a:spcBef>
                <a:spcPts val="0"/>
              </a:spcBef>
            </a:pPr>
            <a:endParaRPr lang="en-US" sz="2650">
              <a:latin typeface="Cambria" panose="02040503050406030204" pitchFamily="18" charset="0"/>
              <a:ea typeface="Cambria" panose="02040503050406030204" pitchFamily="18" charset="0"/>
            </a:endParaRPr>
          </a:p>
          <a:p>
            <a:pPr algn="just">
              <a:spcBef>
                <a:spcPts val="0"/>
              </a:spcBef>
            </a:pPr>
            <a:endParaRPr lang="en-US" sz="2658">
              <a:latin typeface="Cambria" panose="02040503050406030204" pitchFamily="18" charset="0"/>
              <a:ea typeface="Cambria" panose="02040503050406030204" pitchFamily="18" charset="0"/>
            </a:endParaRPr>
          </a:p>
          <a:p>
            <a:pPr algn="just">
              <a:spcBef>
                <a:spcPts val="0"/>
              </a:spcBef>
            </a:pPr>
            <a:endParaRPr lang="en-US" sz="2650">
              <a:latin typeface="Cambria" panose="02040503050406030204" pitchFamily="18" charset="0"/>
              <a:ea typeface="Cambria" panose="02040503050406030204" pitchFamily="18" charset="0"/>
            </a:endParaRPr>
          </a:p>
          <a:p>
            <a:pPr marL="366395" indent="-366395" algn="just">
              <a:spcBef>
                <a:spcPts val="0"/>
              </a:spcBef>
              <a:buChar char="•"/>
            </a:pPr>
            <a:endParaRPr lang="en-US" sz="2658">
              <a:latin typeface="Cambria" panose="02040503050406030204" pitchFamily="18" charset="0"/>
              <a:ea typeface="Cambria" panose="02040503050406030204" pitchFamily="18" charset="0"/>
            </a:endParaRPr>
          </a:p>
          <a:p>
            <a:pPr marL="366395" indent="-366395" algn="just">
              <a:spcBef>
                <a:spcPts val="0"/>
              </a:spcBef>
              <a:buChar char="•"/>
            </a:pPr>
            <a:endParaRPr lang="en-US" sz="2658">
              <a:latin typeface="Cambria" panose="02040503050406030204" pitchFamily="18" charset="0"/>
              <a:ea typeface="Cambria" panose="02040503050406030204" pitchFamily="18" charset="0"/>
            </a:endParaRPr>
          </a:p>
          <a:p>
            <a:pPr algn="l">
              <a:spcBef>
                <a:spcPts val="0"/>
              </a:spcBef>
            </a:pPr>
            <a:endParaRPr lang="en-US" sz="2658">
              <a:latin typeface="Cambria" panose="02040503050406030204" pitchFamily="18" charset="0"/>
              <a:ea typeface="Cambria" panose="02040503050406030204" pitchFamily="18" charset="0"/>
            </a:endParaRPr>
          </a:p>
          <a:p>
            <a:pPr algn="just">
              <a:spcBef>
                <a:spcPts val="0"/>
              </a:spcBef>
            </a:pPr>
            <a:endParaRPr lang="en-US" sz="2658">
              <a:latin typeface="Cambria" panose="02040503050406030204" pitchFamily="18" charset="0"/>
              <a:ea typeface="Cambria" panose="02040503050406030204" pitchFamily="18" charset="0"/>
            </a:endParaRPr>
          </a:p>
          <a:p>
            <a:pPr algn="l">
              <a:spcBef>
                <a:spcPts val="0"/>
              </a:spcBef>
            </a:pPr>
            <a:endParaRPr lang="en-US" sz="2658">
              <a:latin typeface="Cambria" panose="02040503050406030204" pitchFamily="18" charset="0"/>
              <a:ea typeface="Cambria" panose="02040503050406030204" pitchFamily="18" charset="0"/>
            </a:endParaRPr>
          </a:p>
          <a:p>
            <a:pPr algn="l">
              <a:spcBef>
                <a:spcPts val="0"/>
              </a:spcBef>
            </a:pPr>
            <a:endParaRPr lang="en-US" sz="2658">
              <a:latin typeface="Cambria" panose="02040503050406030204" pitchFamily="18" charset="0"/>
              <a:ea typeface="Cambria" panose="02040503050406030204" pitchFamily="18" charset="0"/>
            </a:endParaRPr>
          </a:p>
          <a:p>
            <a:pPr algn="l">
              <a:spcBef>
                <a:spcPts val="0"/>
              </a:spcBef>
            </a:pPr>
            <a:endParaRPr lang="en-US" sz="2658">
              <a:latin typeface="Cambria" panose="02040503050406030204" pitchFamily="18" charset="0"/>
              <a:ea typeface="Cambria" panose="02040503050406030204" pitchFamily="18" charset="0"/>
            </a:endParaRPr>
          </a:p>
        </p:txBody>
      </p:sp>
      <p:sp>
        <p:nvSpPr>
          <p:cNvPr id="106" name="TextBox 105"/>
          <p:cNvSpPr txBox="1"/>
          <p:nvPr/>
        </p:nvSpPr>
        <p:spPr>
          <a:xfrm>
            <a:off x="15329039" y="29993002"/>
            <a:ext cx="6661974" cy="775847"/>
          </a:xfrm>
          <a:prstGeom prst="rect">
            <a:avLst/>
          </a:prstGeom>
          <a:noFill/>
        </p:spPr>
        <p:txBody>
          <a:bodyPr wrap="square" lIns="97785" tIns="48892" rIns="97785" bIns="48892" rtlCol="0" anchor="t">
            <a:spAutoFit/>
          </a:bodyPr>
          <a:lstStyle/>
          <a:p>
            <a:pPr algn="ctr"/>
            <a:r>
              <a:rPr lang="en-US" sz="2200">
                <a:latin typeface="Cambria"/>
                <a:ea typeface="Cambria"/>
              </a:rPr>
              <a:t>Figure 4. Graphs of Magnetometer data from NOAA APIs, displaying source spacecraft</a:t>
            </a:r>
            <a:endParaRPr lang="en-US" sz="8500"/>
          </a:p>
        </p:txBody>
      </p:sp>
      <p:sp>
        <p:nvSpPr>
          <p:cNvPr id="108" name="Subtitle 2"/>
          <p:cNvSpPr txBox="1">
            <a:spLocks/>
          </p:cNvSpPr>
          <p:nvPr/>
        </p:nvSpPr>
        <p:spPr>
          <a:xfrm>
            <a:off x="31662955" y="23100551"/>
            <a:ext cx="10043395" cy="5772235"/>
          </a:xfrm>
          <a:prstGeom prst="rect">
            <a:avLst/>
          </a:prstGeom>
          <a:noFill/>
          <a:ln>
            <a:solidFill>
              <a:srgbClr val="002060"/>
            </a:solidFill>
          </a:ln>
        </p:spPr>
        <p:txBody>
          <a:bodyPr vert="horz" lIns="97785" tIns="48892" rIns="97785" bIns="48892"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2800">
                <a:latin typeface="Cambria"/>
                <a:ea typeface="Cambria"/>
              </a:rPr>
              <a:t>    Our project completed its main success criteria of improving system maturity and user experience. Key evaluation metrics included system reliability, data accessibility, and interface usability. Reliability was improved through consistent pipeline output during data gaps, and data accessibility was improved through HAPI endpoints and structured storage. </a:t>
            </a:r>
          </a:p>
          <a:p>
            <a:pPr algn="l">
              <a:spcBef>
                <a:spcPts val="0"/>
              </a:spcBef>
            </a:pPr>
            <a:endParaRPr lang="en-US" sz="2800">
              <a:ea typeface="Calibri"/>
              <a:cs typeface="Calibri"/>
            </a:endParaRPr>
          </a:p>
          <a:p>
            <a:pPr algn="l">
              <a:spcBef>
                <a:spcPts val="0"/>
              </a:spcBef>
            </a:pPr>
            <a:r>
              <a:rPr lang="en-US" sz="2800">
                <a:latin typeface="Cambria"/>
                <a:ea typeface="Cambria"/>
              </a:rPr>
              <a:t>    User experience was intended to be evaluated through user feedback and usability testing of the updated UI. However, due to time constraints, we could not collect user reviews or quantitative metric. As a result, UI evaluation is currently based on internal validation instead of external feedback. </a:t>
            </a:r>
          </a:p>
          <a:p>
            <a:pPr algn="l">
              <a:spcBef>
                <a:spcPts val="0"/>
              </a:spcBef>
            </a:pPr>
            <a:endParaRPr lang="en-US" sz="2800">
              <a:latin typeface="Cambria"/>
              <a:ea typeface="Cambria"/>
            </a:endParaRPr>
          </a:p>
          <a:p>
            <a:pPr algn="l">
              <a:spcBef>
                <a:spcPts val="0"/>
              </a:spcBef>
            </a:pPr>
            <a:r>
              <a:rPr lang="en-US" sz="2800">
                <a:latin typeface="Cambria"/>
                <a:ea typeface="Cambria"/>
              </a:rPr>
              <a:t>    Overall, our system displays clear improvements in robustness and accessibility, but future work would be focused on collecting user feedback and expanding the interactive UI. </a:t>
            </a:r>
          </a:p>
          <a:p>
            <a:pPr algn="l">
              <a:spcBef>
                <a:spcPts val="0"/>
              </a:spcBef>
            </a:pPr>
            <a:endParaRPr lang="en-US" sz="2800">
              <a:latin typeface="Cambria" panose="02040503050406030204" pitchFamily="18" charset="0"/>
              <a:ea typeface="Cambria"/>
            </a:endParaRPr>
          </a:p>
          <a:p>
            <a:pPr algn="l"/>
            <a:endParaRPr lang="en-US" sz="2800">
              <a:latin typeface="Cambria" panose="02040503050406030204" pitchFamily="18" charset="0"/>
              <a:ea typeface="Cambria"/>
            </a:endParaRPr>
          </a:p>
        </p:txBody>
      </p:sp>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16189" y="1216430"/>
            <a:ext cx="1774009" cy="2347953"/>
          </a:xfrm>
          <a:prstGeom prst="rect">
            <a:avLst/>
          </a:prstGeom>
        </p:spPr>
      </p:pic>
      <p:sp>
        <p:nvSpPr>
          <p:cNvPr id="23" name="Subtitle 2">
            <a:extLst>
              <a:ext uri="{FF2B5EF4-FFF2-40B4-BE49-F238E27FC236}">
                <a16:creationId xmlns:a16="http://schemas.microsoft.com/office/drawing/2014/main" id="{19ADC3E0-D7DD-1E62-0F59-76DBAF0807BE}"/>
              </a:ext>
            </a:extLst>
          </p:cNvPr>
          <p:cNvSpPr txBox="1">
            <a:spLocks/>
          </p:cNvSpPr>
          <p:nvPr/>
        </p:nvSpPr>
        <p:spPr>
          <a:xfrm>
            <a:off x="2184109" y="23100551"/>
            <a:ext cx="10005181" cy="8495535"/>
          </a:xfrm>
          <a:prstGeom prst="rect">
            <a:avLst/>
          </a:prstGeom>
          <a:noFill/>
          <a:ln>
            <a:solidFill>
              <a:srgbClr val="002060"/>
            </a:solidFill>
          </a:ln>
        </p:spPr>
        <p:txBody>
          <a:bodyPr vert="horz" lIns="97785" tIns="48892" rIns="97785" bIns="48892"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2800" b="1">
                <a:latin typeface="Cambria"/>
                <a:ea typeface="Cambria"/>
              </a:rPr>
              <a:t>Modular Separation</a:t>
            </a:r>
            <a:r>
              <a:rPr lang="en-US" sz="2800">
                <a:latin typeface="Cambria"/>
                <a:ea typeface="Cambria"/>
              </a:rPr>
              <a:t>:</a:t>
            </a:r>
            <a:endParaRPr lang="en-US" sz="9600">
              <a:ea typeface="Calibri" panose="020F0502020204030204"/>
              <a:cs typeface="Calibri" panose="020F0502020204030204"/>
            </a:endParaRPr>
          </a:p>
          <a:p>
            <a:pPr marL="457200" indent="-457200" algn="l">
              <a:spcBef>
                <a:spcPts val="0"/>
              </a:spcBef>
              <a:buChar char="•"/>
            </a:pPr>
            <a:r>
              <a:rPr lang="en-US" sz="2800">
                <a:latin typeface="Cambria"/>
                <a:ea typeface="Cambria"/>
              </a:rPr>
              <a:t>Data processing logic separated from operational services</a:t>
            </a:r>
          </a:p>
          <a:p>
            <a:pPr marL="457200" indent="-457200" algn="l">
              <a:spcBef>
                <a:spcPts val="0"/>
              </a:spcBef>
              <a:buChar char="•"/>
            </a:pPr>
            <a:r>
              <a:rPr lang="en-US" sz="2800">
                <a:latin typeface="Cambria"/>
                <a:ea typeface="Cambria"/>
              </a:rPr>
              <a:t>API components isolated from ingestion/transformation logic</a:t>
            </a:r>
            <a:endParaRPr lang="en-US" sz="2800">
              <a:latin typeface="Cambria" panose="02040503050406030204" pitchFamily="18" charset="0"/>
              <a:ea typeface="Cambria" panose="02040503050406030204" pitchFamily="18" charset="0"/>
            </a:endParaRPr>
          </a:p>
          <a:p>
            <a:pPr marL="457200" indent="-457200" algn="l">
              <a:spcBef>
                <a:spcPts val="0"/>
              </a:spcBef>
              <a:buChar char="•"/>
            </a:pPr>
            <a:r>
              <a:rPr lang="en-US" sz="2800">
                <a:latin typeface="Cambria"/>
                <a:ea typeface="Cambria"/>
              </a:rPr>
              <a:t>Clear boundaries between ingestion, processing, ML and serving layers</a:t>
            </a:r>
          </a:p>
          <a:p>
            <a:pPr marL="457200" indent="-457200" algn="l">
              <a:spcBef>
                <a:spcPts val="0"/>
              </a:spcBef>
              <a:buChar char="•"/>
            </a:pPr>
            <a:endParaRPr lang="en-US" sz="2800">
              <a:latin typeface="Cambria"/>
              <a:ea typeface="Cambria"/>
            </a:endParaRPr>
          </a:p>
          <a:p>
            <a:pPr algn="l">
              <a:spcBef>
                <a:spcPts val="0"/>
              </a:spcBef>
            </a:pPr>
            <a:r>
              <a:rPr lang="en-US" sz="2800" b="1">
                <a:latin typeface="Cambria"/>
                <a:ea typeface="Cambria"/>
              </a:rPr>
              <a:t>Infrastructure &amp; Automation:</a:t>
            </a:r>
            <a:endParaRPr lang="en-US" sz="2800">
              <a:latin typeface="Cambria" panose="02040503050406030204" pitchFamily="18" charset="0"/>
              <a:ea typeface="Cambria" panose="02040503050406030204" pitchFamily="18" charset="0"/>
            </a:endParaRPr>
          </a:p>
          <a:p>
            <a:pPr marL="457200" indent="-457200" algn="l">
              <a:spcBef>
                <a:spcPts val="0"/>
              </a:spcBef>
              <a:buChar char="•"/>
            </a:pPr>
            <a:r>
              <a:rPr lang="en-US" sz="2800">
                <a:latin typeface="Cambria"/>
                <a:ea typeface="Cambria"/>
              </a:rPr>
              <a:t>Background processing managed via systemd services</a:t>
            </a:r>
            <a:endParaRPr lang="en-US" sz="2800">
              <a:latin typeface="Cambria" panose="02040503050406030204" pitchFamily="18" charset="0"/>
              <a:ea typeface="Cambria" panose="02040503050406030204" pitchFamily="18" charset="0"/>
            </a:endParaRPr>
          </a:p>
          <a:p>
            <a:pPr marL="457200" indent="-457200" algn="l">
              <a:spcBef>
                <a:spcPts val="0"/>
              </a:spcBef>
              <a:buChar char="•"/>
            </a:pPr>
            <a:r>
              <a:rPr lang="en-US" sz="2800">
                <a:latin typeface="Cambria"/>
                <a:ea typeface="Cambria"/>
              </a:rPr>
              <a:t>Failure recovery and logging mechanisms</a:t>
            </a:r>
            <a:endParaRPr lang="en-US" sz="2800">
              <a:latin typeface="Cambria" panose="02040503050406030204" pitchFamily="18" charset="0"/>
              <a:ea typeface="Cambria" panose="02040503050406030204" pitchFamily="18" charset="0"/>
            </a:endParaRPr>
          </a:p>
          <a:p>
            <a:pPr marL="457200" indent="-457200" algn="l">
              <a:spcBef>
                <a:spcPts val="0"/>
              </a:spcBef>
              <a:buChar char="•"/>
            </a:pPr>
            <a:r>
              <a:rPr lang="en-US" sz="2800">
                <a:latin typeface="Cambria"/>
                <a:ea typeface="Cambria"/>
              </a:rPr>
              <a:t>Automated scheduled ingestion</a:t>
            </a:r>
          </a:p>
          <a:p>
            <a:pPr marL="457200" indent="-457200" algn="l">
              <a:spcBef>
                <a:spcPts val="0"/>
              </a:spcBef>
              <a:buChar char="•"/>
            </a:pPr>
            <a:endParaRPr lang="en-US" sz="2800">
              <a:latin typeface="Cambria" panose="02040503050406030204" pitchFamily="18" charset="0"/>
              <a:ea typeface="Cambria" panose="02040503050406030204" pitchFamily="18" charset="0"/>
            </a:endParaRPr>
          </a:p>
          <a:p>
            <a:pPr algn="l">
              <a:spcBef>
                <a:spcPts val="0"/>
              </a:spcBef>
            </a:pPr>
            <a:r>
              <a:rPr lang="en-US" sz="2800" b="1">
                <a:latin typeface="Cambria"/>
                <a:ea typeface="Cambria"/>
              </a:rPr>
              <a:t>Repository Modernization:</a:t>
            </a:r>
            <a:endParaRPr lang="en-US" sz="2800" b="1">
              <a:latin typeface="Cambria" panose="02040503050406030204" pitchFamily="18" charset="0"/>
              <a:ea typeface="Cambria" panose="02040503050406030204" pitchFamily="18" charset="0"/>
            </a:endParaRPr>
          </a:p>
          <a:p>
            <a:pPr marL="457200" indent="-457200" algn="l">
              <a:spcBef>
                <a:spcPts val="0"/>
              </a:spcBef>
              <a:buChar char="•"/>
            </a:pPr>
            <a:r>
              <a:rPr lang="en-US" sz="2800">
                <a:latin typeface="Cambria"/>
                <a:ea typeface="Cambria"/>
              </a:rPr>
              <a:t>Transition from legacy setup configuration to pyproject.toml</a:t>
            </a:r>
            <a:endParaRPr lang="en-US" sz="2800">
              <a:latin typeface="Cambria" panose="02040503050406030204" pitchFamily="18" charset="0"/>
              <a:ea typeface="Cambria" panose="02040503050406030204" pitchFamily="18" charset="0"/>
            </a:endParaRPr>
          </a:p>
          <a:p>
            <a:pPr marL="457200" indent="-457200" algn="l">
              <a:spcBef>
                <a:spcPts val="0"/>
              </a:spcBef>
              <a:buChar char="•"/>
            </a:pPr>
            <a:r>
              <a:rPr lang="en-US" sz="2800">
                <a:latin typeface="Cambria"/>
                <a:ea typeface="Cambria"/>
              </a:rPr>
              <a:t>Unified dependency management for reproducible env.</a:t>
            </a:r>
            <a:endParaRPr lang="en-US" sz="2800">
              <a:latin typeface="Cambria" panose="02040503050406030204" pitchFamily="18" charset="0"/>
              <a:ea typeface="Cambria" panose="02040503050406030204" pitchFamily="18" charset="0"/>
            </a:endParaRPr>
          </a:p>
          <a:p>
            <a:pPr marL="457200" indent="-457200" algn="l">
              <a:spcBef>
                <a:spcPts val="0"/>
              </a:spcBef>
              <a:buChar char="•"/>
            </a:pPr>
            <a:r>
              <a:rPr lang="en-US" sz="2800">
                <a:latin typeface="Cambria"/>
                <a:ea typeface="Cambria"/>
              </a:rPr>
              <a:t>Removal of outdated configuration structures</a:t>
            </a:r>
            <a:endParaRPr lang="en-US" sz="2800">
              <a:latin typeface="Cambria" panose="02040503050406030204" pitchFamily="18" charset="0"/>
              <a:ea typeface="Cambria" panose="02040503050406030204" pitchFamily="18" charset="0"/>
            </a:endParaRPr>
          </a:p>
          <a:p>
            <a:pPr marL="457200" indent="-457200" algn="l">
              <a:spcBef>
                <a:spcPts val="0"/>
              </a:spcBef>
              <a:buChar char="•"/>
            </a:pPr>
            <a:r>
              <a:rPr lang="en-US" sz="2800">
                <a:latin typeface="Cambria"/>
                <a:ea typeface="Cambria"/>
              </a:rPr>
              <a:t>Improved documentation and onboarding workflow</a:t>
            </a:r>
          </a:p>
          <a:p>
            <a:pPr marL="457200" indent="-457200" algn="l">
              <a:spcBef>
                <a:spcPts val="0"/>
              </a:spcBef>
              <a:buChar char="•"/>
            </a:pPr>
            <a:endParaRPr lang="en-US" sz="2800">
              <a:latin typeface="Cambria"/>
              <a:ea typeface="Cambria"/>
            </a:endParaRPr>
          </a:p>
          <a:p>
            <a:pPr algn="l">
              <a:spcBef>
                <a:spcPts val="0"/>
              </a:spcBef>
            </a:pPr>
            <a:r>
              <a:rPr lang="en-US" sz="2800" b="1">
                <a:latin typeface="Cambria"/>
                <a:ea typeface="Cambria"/>
              </a:rPr>
              <a:t>NetCDF Framework:</a:t>
            </a:r>
          </a:p>
          <a:p>
            <a:pPr marL="457200" indent="-457200" algn="l">
              <a:spcBef>
                <a:spcPts val="0"/>
              </a:spcBef>
              <a:buChar char="•"/>
            </a:pPr>
            <a:r>
              <a:rPr lang="en-US" sz="2800">
                <a:latin typeface="Cambria"/>
                <a:ea typeface="Cambria"/>
              </a:rPr>
              <a:t>Implemented proof-of-concept empty NetCDF generation</a:t>
            </a:r>
            <a:endParaRPr lang="en-US" sz="2800">
              <a:latin typeface="Cambria" panose="02040503050406030204" pitchFamily="18" charset="0"/>
              <a:ea typeface="Cambria" panose="02040503050406030204" pitchFamily="18" charset="0"/>
            </a:endParaRPr>
          </a:p>
          <a:p>
            <a:pPr marL="457200" indent="-457200" algn="l">
              <a:spcBef>
                <a:spcPts val="0"/>
              </a:spcBef>
              <a:buChar char="•"/>
            </a:pPr>
            <a:r>
              <a:rPr lang="en-US" sz="2800">
                <a:latin typeface="Cambria"/>
                <a:ea typeface="Cambria"/>
              </a:rPr>
              <a:t>Designed schema-driven structure for standardized outputs</a:t>
            </a:r>
            <a:endParaRPr lang="en-US" sz="2800">
              <a:latin typeface="Cambria" panose="02040503050406030204" pitchFamily="18" charset="0"/>
              <a:ea typeface="Cambria" panose="02040503050406030204" pitchFamily="18" charset="0"/>
            </a:endParaRPr>
          </a:p>
          <a:p>
            <a:pPr marL="457200" indent="-457200" algn="l">
              <a:spcBef>
                <a:spcPts val="0"/>
              </a:spcBef>
              <a:buChar char="•"/>
            </a:pPr>
            <a:r>
              <a:rPr lang="en-US" sz="2800">
                <a:latin typeface="Cambria"/>
                <a:ea typeface="Cambria"/>
              </a:rPr>
              <a:t>Establishes scalable template system for future satellites</a:t>
            </a:r>
          </a:p>
          <a:p>
            <a:pPr algn="l">
              <a:spcBef>
                <a:spcPts val="0"/>
              </a:spcBef>
            </a:pPr>
            <a:endParaRPr lang="en-US" sz="2800">
              <a:latin typeface="Cambria" panose="02040503050406030204" pitchFamily="18" charset="0"/>
              <a:ea typeface="Cambria" panose="02040503050406030204" pitchFamily="18" charset="0"/>
            </a:endParaRPr>
          </a:p>
          <a:p>
            <a:pPr algn="l">
              <a:spcBef>
                <a:spcPts val="0"/>
              </a:spcBef>
            </a:pPr>
            <a:endParaRPr lang="en-US" sz="2800">
              <a:latin typeface="Cambria" panose="02040503050406030204" pitchFamily="18" charset="0"/>
              <a:ea typeface="Cambria" panose="02040503050406030204" pitchFamily="18" charset="0"/>
            </a:endParaRPr>
          </a:p>
          <a:p>
            <a:pPr algn="l">
              <a:spcBef>
                <a:spcPts val="0"/>
              </a:spcBef>
            </a:pPr>
            <a:endParaRPr lang="en-US" sz="2800">
              <a:latin typeface="Cambria" panose="02040503050406030204" pitchFamily="18" charset="0"/>
              <a:ea typeface="Cambria" panose="02040503050406030204" pitchFamily="18" charset="0"/>
            </a:endParaRPr>
          </a:p>
          <a:p>
            <a:pPr marL="457200" indent="-457200" algn="l">
              <a:spcBef>
                <a:spcPts val="0"/>
              </a:spcBef>
              <a:buChar char="•"/>
            </a:pPr>
            <a:endParaRPr lang="en-US" sz="2800">
              <a:latin typeface="Cambria" panose="02040503050406030204" pitchFamily="18" charset="0"/>
              <a:ea typeface="Cambria" panose="02040503050406030204" pitchFamily="18" charset="0"/>
            </a:endParaRPr>
          </a:p>
          <a:p>
            <a:pPr algn="l">
              <a:spcBef>
                <a:spcPts val="0"/>
              </a:spcBef>
            </a:pPr>
            <a:endParaRPr lang="en-US" sz="2800">
              <a:latin typeface="Cambria" panose="02040503050406030204" pitchFamily="18" charset="0"/>
              <a:ea typeface="Cambria" panose="02040503050406030204" pitchFamily="18" charset="0"/>
            </a:endParaRPr>
          </a:p>
          <a:p>
            <a:endParaRPr lang="en-US" sz="3350">
              <a:latin typeface="Cambria" panose="02040503050406030204" pitchFamily="18" charset="0"/>
              <a:ea typeface="Cambria" panose="02040503050406030204" pitchFamily="18" charset="0"/>
            </a:endParaRPr>
          </a:p>
          <a:p>
            <a:endParaRPr lang="en-US" sz="3350">
              <a:latin typeface="Cambria" panose="02040503050406030204" pitchFamily="18" charset="0"/>
              <a:ea typeface="Cambria" panose="02040503050406030204" pitchFamily="18" charset="0"/>
            </a:endParaRPr>
          </a:p>
          <a:p>
            <a:endParaRPr lang="en-US" sz="3350">
              <a:latin typeface="Cambria" panose="02040503050406030204" pitchFamily="18" charset="0"/>
              <a:ea typeface="Cambria" panose="02040503050406030204" pitchFamily="18" charset="0"/>
            </a:endParaRPr>
          </a:p>
          <a:p>
            <a:endParaRPr lang="en-US" sz="3350">
              <a:latin typeface="Cambria" panose="02040503050406030204" pitchFamily="18" charset="0"/>
              <a:ea typeface="Cambria" panose="02040503050406030204" pitchFamily="18" charset="0"/>
            </a:endParaRPr>
          </a:p>
          <a:p>
            <a:endParaRPr lang="en-US" sz="3350">
              <a:latin typeface="Cambria" panose="02040503050406030204" pitchFamily="18" charset="0"/>
              <a:ea typeface="Cambria" panose="02040503050406030204" pitchFamily="18" charset="0"/>
            </a:endParaRPr>
          </a:p>
          <a:p>
            <a:endParaRPr lang="en-US" sz="3350">
              <a:latin typeface="Cambria" panose="02040503050406030204" pitchFamily="18" charset="0"/>
              <a:ea typeface="Cambria" panose="02040503050406030204" pitchFamily="18" charset="0"/>
            </a:endParaRPr>
          </a:p>
        </p:txBody>
      </p:sp>
      <p:sp>
        <p:nvSpPr>
          <p:cNvPr id="25" name="TextBox 24">
            <a:extLst>
              <a:ext uri="{FF2B5EF4-FFF2-40B4-BE49-F238E27FC236}">
                <a16:creationId xmlns:a16="http://schemas.microsoft.com/office/drawing/2014/main" id="{346DB961-B95A-312C-E62E-206D51AE95F7}"/>
              </a:ext>
            </a:extLst>
          </p:cNvPr>
          <p:cNvSpPr txBox="1"/>
          <p:nvPr/>
        </p:nvSpPr>
        <p:spPr>
          <a:xfrm>
            <a:off x="24897362" y="6845204"/>
            <a:ext cx="6373891" cy="569386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ea typeface="Calibri"/>
                <a:cs typeface="Calibri"/>
              </a:rPr>
              <a:t>1.  Data Sources: </a:t>
            </a:r>
            <a:endParaRPr lang="en-US" sz="8500">
              <a:ea typeface="Calibri" panose="020F0502020204030204"/>
              <a:cs typeface="Calibri" panose="020F0502020204030204"/>
            </a:endParaRPr>
          </a:p>
          <a:p>
            <a:r>
              <a:rPr lang="en-US" sz="2800" i="1">
                <a:ea typeface="Calibri"/>
                <a:cs typeface="Calibri"/>
              </a:rPr>
              <a:t>DSCOVR · SWFO-L1</a:t>
            </a:r>
          </a:p>
          <a:p>
            <a:r>
              <a:rPr lang="en-US" sz="2800">
                <a:ea typeface="Calibri"/>
                <a:cs typeface="Calibri"/>
              </a:rPr>
              <a:t>2.  Data Ingestion:</a:t>
            </a:r>
          </a:p>
          <a:p>
            <a:r>
              <a:rPr lang="en-US" sz="2800" i="1">
                <a:ea typeface="Calibri"/>
                <a:cs typeface="Calibri"/>
              </a:rPr>
              <a:t>Automated downloads (systemd)</a:t>
            </a:r>
            <a:endParaRPr lang="en-US" sz="8500" i="1"/>
          </a:p>
          <a:p>
            <a:r>
              <a:rPr lang="en-US" sz="2800">
                <a:ea typeface="Calibri"/>
                <a:cs typeface="Calibri"/>
              </a:rPr>
              <a:t>3.  Preprocessing &amp; Validation: </a:t>
            </a:r>
          </a:p>
          <a:p>
            <a:r>
              <a:rPr lang="en-US" sz="2800" i="1">
                <a:ea typeface="+mn-lt"/>
                <a:cs typeface="Calibri"/>
              </a:rPr>
              <a:t>NetCDF Generation </a:t>
            </a:r>
            <a:r>
              <a:rPr lang="en-US" sz="2800" i="1">
                <a:ea typeface="+mn-lt"/>
                <a:cs typeface="+mn-lt"/>
              </a:rPr>
              <a:t>· Metadata extraction</a:t>
            </a:r>
            <a:r>
              <a:rPr lang="en-US" sz="2800">
                <a:ea typeface="+mn-lt"/>
                <a:cs typeface="+mn-lt"/>
              </a:rPr>
              <a:t> </a:t>
            </a:r>
          </a:p>
          <a:p>
            <a:r>
              <a:rPr lang="en-US" sz="2800">
                <a:ea typeface="Calibri"/>
                <a:cs typeface="Calibri"/>
              </a:rPr>
              <a:t>4.  SQL Database:</a:t>
            </a:r>
          </a:p>
          <a:p>
            <a:r>
              <a:rPr lang="en-US" sz="2800" i="1">
                <a:cs typeface="Calibri"/>
              </a:rPr>
              <a:t>Archived data storage</a:t>
            </a:r>
            <a:r>
              <a:rPr lang="en-US" sz="2800" i="1">
                <a:ea typeface="+mn-lt"/>
                <a:cs typeface="+mn-lt"/>
              </a:rPr>
              <a:t> · Fast access</a:t>
            </a:r>
            <a:endParaRPr lang="en-US" sz="2800" i="1"/>
          </a:p>
          <a:p>
            <a:r>
              <a:rPr lang="en-US" sz="2800">
                <a:ea typeface="Calibri"/>
                <a:cs typeface="Calibri"/>
              </a:rPr>
              <a:t>5.  Machine Learning Inference: </a:t>
            </a:r>
          </a:p>
          <a:p>
            <a:r>
              <a:rPr lang="en-US" sz="2800" i="1">
                <a:ea typeface="+mn-lt"/>
                <a:cs typeface="+mn-lt"/>
              </a:rPr>
              <a:t>Model execution · Predictions</a:t>
            </a:r>
            <a:endParaRPr lang="en-US" sz="8500" i="1"/>
          </a:p>
          <a:p>
            <a:r>
              <a:rPr lang="en-US" sz="2800">
                <a:ea typeface="Calibri"/>
                <a:cs typeface="Calibri"/>
              </a:rPr>
              <a:t>6.  Serving &amp; User Access: </a:t>
            </a:r>
          </a:p>
          <a:p>
            <a:r>
              <a:rPr lang="en-US" sz="2800" i="1">
                <a:ea typeface="Calibri"/>
                <a:cs typeface="Calibri"/>
              </a:rPr>
              <a:t>HAPI · Dashboards · Research access</a:t>
            </a:r>
            <a:endParaRPr lang="en-US" sz="8500" i="1">
              <a:ea typeface="Calibri"/>
              <a:cs typeface="Calibri"/>
            </a:endParaRPr>
          </a:p>
          <a:p>
            <a:pPr marL="514350" indent="-514350">
              <a:buAutoNum type="arabicPeriod"/>
            </a:pPr>
            <a:endParaRPr lang="en-US" sz="2800">
              <a:ea typeface="Calibri"/>
              <a:cs typeface="Calibri"/>
            </a:endParaRPr>
          </a:p>
        </p:txBody>
      </p:sp>
      <p:pic>
        <p:nvPicPr>
          <p:cNvPr id="14" name="Picture 13" descr="A diagram of a computer server&#10;&#10;AI-generated content may be incorrect.">
            <a:extLst>
              <a:ext uri="{FF2B5EF4-FFF2-40B4-BE49-F238E27FC236}">
                <a16:creationId xmlns:a16="http://schemas.microsoft.com/office/drawing/2014/main" id="{4CA6867A-3102-186A-8729-BB8885989FD8}"/>
              </a:ext>
            </a:extLst>
          </p:cNvPr>
          <p:cNvPicPr>
            <a:picLocks noChangeAspect="1"/>
          </p:cNvPicPr>
          <p:nvPr/>
        </p:nvPicPr>
        <p:blipFill>
          <a:blip r:embed="rId4">
            <a:extLst>
              <a:ext uri="{28A0092B-C50C-407E-A947-70E740481C1C}">
                <a14:useLocalDpi xmlns:a14="http://schemas.microsoft.com/office/drawing/2010/main" val="0"/>
              </a:ext>
            </a:extLst>
          </a:blip>
          <a:srcRect l="3251" r="4602"/>
          <a:stretch>
            <a:fillRect/>
          </a:stretch>
        </p:blipFill>
        <p:spPr>
          <a:xfrm>
            <a:off x="13266285" y="6092395"/>
            <a:ext cx="11631077" cy="4690032"/>
          </a:xfrm>
          <a:prstGeom prst="rect">
            <a:avLst/>
          </a:prstGeom>
        </p:spPr>
      </p:pic>
      <p:pic>
        <p:nvPicPr>
          <p:cNvPr id="10" name="Picture 9" descr="A screenshot of a computer&#10;&#10;AI-generated content may be incorrect.">
            <a:extLst>
              <a:ext uri="{FF2B5EF4-FFF2-40B4-BE49-F238E27FC236}">
                <a16:creationId xmlns:a16="http://schemas.microsoft.com/office/drawing/2014/main" id="{E7B3DAE7-E45C-6CC6-6A1A-BC8409BAB9BE}"/>
              </a:ext>
            </a:extLst>
          </p:cNvPr>
          <p:cNvPicPr>
            <a:picLocks noChangeAspect="1"/>
          </p:cNvPicPr>
          <p:nvPr/>
        </p:nvPicPr>
        <p:blipFill>
          <a:blip r:embed="rId5"/>
          <a:stretch>
            <a:fillRect/>
          </a:stretch>
        </p:blipFill>
        <p:spPr>
          <a:xfrm>
            <a:off x="13309116" y="15028126"/>
            <a:ext cx="8810087" cy="5471843"/>
          </a:xfrm>
          <a:prstGeom prst="rect">
            <a:avLst/>
          </a:prstGeom>
        </p:spPr>
      </p:pic>
      <p:sp>
        <p:nvSpPr>
          <p:cNvPr id="11" name="TextBox 10">
            <a:extLst>
              <a:ext uri="{FF2B5EF4-FFF2-40B4-BE49-F238E27FC236}">
                <a16:creationId xmlns:a16="http://schemas.microsoft.com/office/drawing/2014/main" id="{AC0BEBD9-5763-9A9B-0FFD-F8D91D3EC66C}"/>
              </a:ext>
            </a:extLst>
          </p:cNvPr>
          <p:cNvSpPr txBox="1"/>
          <p:nvPr/>
        </p:nvSpPr>
        <p:spPr>
          <a:xfrm>
            <a:off x="14263360" y="20127973"/>
            <a:ext cx="6661974" cy="1114402"/>
          </a:xfrm>
          <a:prstGeom prst="rect">
            <a:avLst/>
          </a:prstGeom>
          <a:noFill/>
        </p:spPr>
        <p:txBody>
          <a:bodyPr wrap="square" lIns="97785" tIns="48892" rIns="97785" bIns="48892" rtlCol="0" anchor="t">
            <a:spAutoFit/>
          </a:bodyPr>
          <a:lstStyle/>
          <a:p>
            <a:pPr algn="ctr"/>
            <a:r>
              <a:rPr lang="en-US" sz="2200">
                <a:latin typeface="Cambria"/>
                <a:ea typeface="Cambria"/>
              </a:rPr>
              <a:t>Figure 2. Mag1 Data Directory Page on the Space Weather Center site. Allows users to view and download data from the onboard magnetometer</a:t>
            </a:r>
          </a:p>
        </p:txBody>
      </p:sp>
      <p:pic>
        <p:nvPicPr>
          <p:cNvPr id="5" name="Picture 4" descr="A screenshot of a computer&#10;&#10;AI-generated content may be incorrect.">
            <a:extLst>
              <a:ext uri="{FF2B5EF4-FFF2-40B4-BE49-F238E27FC236}">
                <a16:creationId xmlns:a16="http://schemas.microsoft.com/office/drawing/2014/main" id="{73CA042C-2454-6BB6-22E1-40793561FC3A}"/>
              </a:ext>
            </a:extLst>
          </p:cNvPr>
          <p:cNvPicPr>
            <a:picLocks noChangeAspect="1"/>
          </p:cNvPicPr>
          <p:nvPr/>
        </p:nvPicPr>
        <p:blipFill>
          <a:blip r:embed="rId6"/>
          <a:stretch>
            <a:fillRect/>
          </a:stretch>
        </p:blipFill>
        <p:spPr>
          <a:xfrm>
            <a:off x="22947635" y="15025417"/>
            <a:ext cx="7321057" cy="5102556"/>
          </a:xfrm>
          <a:prstGeom prst="rect">
            <a:avLst/>
          </a:prstGeom>
          <a:ln>
            <a:solidFill>
              <a:schemeClr val="tx1"/>
            </a:solidFill>
          </a:ln>
        </p:spPr>
      </p:pic>
      <p:sp>
        <p:nvSpPr>
          <p:cNvPr id="20" name="TextBox 19">
            <a:extLst>
              <a:ext uri="{FF2B5EF4-FFF2-40B4-BE49-F238E27FC236}">
                <a16:creationId xmlns:a16="http://schemas.microsoft.com/office/drawing/2014/main" id="{76DCD236-D259-1FE5-0D11-2186A141A4C7}"/>
              </a:ext>
            </a:extLst>
          </p:cNvPr>
          <p:cNvSpPr txBox="1"/>
          <p:nvPr/>
        </p:nvSpPr>
        <p:spPr>
          <a:xfrm>
            <a:off x="23277175" y="20174623"/>
            <a:ext cx="6661974" cy="1114402"/>
          </a:xfrm>
          <a:prstGeom prst="rect">
            <a:avLst/>
          </a:prstGeom>
          <a:noFill/>
        </p:spPr>
        <p:txBody>
          <a:bodyPr wrap="square" lIns="97785" tIns="48892" rIns="97785" bIns="48892" rtlCol="0" anchor="t">
            <a:spAutoFit/>
          </a:bodyPr>
          <a:lstStyle/>
          <a:p>
            <a:pPr algn="ctr"/>
            <a:r>
              <a:rPr lang="en-US" sz="2200">
                <a:latin typeface="Cambria"/>
                <a:ea typeface="Cambria"/>
              </a:rPr>
              <a:t>Figure 3. HAPI landing page on the Space Weather Center site. Gives users information about how to query the server for raw magnetometer data</a:t>
            </a:r>
          </a:p>
        </p:txBody>
      </p:sp>
      <p:pic>
        <p:nvPicPr>
          <p:cNvPr id="1028" name="Picture 4">
            <a:extLst>
              <a:ext uri="{FF2B5EF4-FFF2-40B4-BE49-F238E27FC236}">
                <a16:creationId xmlns:a16="http://schemas.microsoft.com/office/drawing/2014/main" id="{CD4D100C-6DFB-7307-8E54-D5A7E57B9AD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264257" y="23291373"/>
            <a:ext cx="6451487" cy="6711548"/>
          </a:xfrm>
          <a:prstGeom prst="rect">
            <a:avLst/>
          </a:prstGeom>
          <a:noFill/>
          <a:extLst>
            <a:ext uri="{909E8E84-426E-40DD-AFC4-6F175D3DCCD1}">
              <a14:hiddenFill xmlns:a14="http://schemas.microsoft.com/office/drawing/2010/main">
                <a:solidFill>
                  <a:srgbClr val="FFFFFF"/>
                </a:solidFill>
              </a14:hiddenFill>
            </a:ext>
          </a:extLst>
        </p:spPr>
      </p:pic>
      <p:sp>
        <p:nvSpPr>
          <p:cNvPr id="21" name="TextBox 20">
            <a:extLst>
              <a:ext uri="{FF2B5EF4-FFF2-40B4-BE49-F238E27FC236}">
                <a16:creationId xmlns:a16="http://schemas.microsoft.com/office/drawing/2014/main" id="{E3A07317-805A-D8D9-95E7-463D5CC79FFC}"/>
              </a:ext>
            </a:extLst>
          </p:cNvPr>
          <p:cNvSpPr txBox="1"/>
          <p:nvPr/>
        </p:nvSpPr>
        <p:spPr>
          <a:xfrm>
            <a:off x="24053769" y="30237235"/>
            <a:ext cx="6661974" cy="1114402"/>
          </a:xfrm>
          <a:prstGeom prst="rect">
            <a:avLst/>
          </a:prstGeom>
          <a:noFill/>
        </p:spPr>
        <p:txBody>
          <a:bodyPr wrap="square" lIns="97785" tIns="48892" rIns="97785" bIns="48892" rtlCol="0" anchor="t">
            <a:spAutoFit/>
          </a:bodyPr>
          <a:lstStyle/>
          <a:p>
            <a:pPr algn="ctr"/>
            <a:r>
              <a:rPr lang="en-US" sz="2200">
                <a:latin typeface="Cambria"/>
                <a:ea typeface="Cambria"/>
              </a:rPr>
              <a:t>Figure 5. Magnetometer housekeeping data dashboard, which depicts the status of different instruments and telemetry.</a:t>
            </a:r>
            <a:endParaRPr lang="en-US" sz="8500"/>
          </a:p>
        </p:txBody>
      </p:sp>
      <p:pic>
        <p:nvPicPr>
          <p:cNvPr id="27" name="Picture 26">
            <a:extLst>
              <a:ext uri="{FF2B5EF4-FFF2-40B4-BE49-F238E27FC236}">
                <a16:creationId xmlns:a16="http://schemas.microsoft.com/office/drawing/2014/main" id="{5FA13572-A6A9-CAB5-9494-1EB7E58E67BA}"/>
              </a:ext>
            </a:extLst>
          </p:cNvPr>
          <p:cNvPicPr>
            <a:picLocks noChangeAspect="1"/>
          </p:cNvPicPr>
          <p:nvPr/>
        </p:nvPicPr>
        <p:blipFill>
          <a:blip r:embed="rId8">
            <a:extLst>
              <a:ext uri="{28A0092B-C50C-407E-A947-70E740481C1C}">
                <a14:useLocalDpi xmlns:a14="http://schemas.microsoft.com/office/drawing/2010/main" val="0"/>
              </a:ext>
            </a:extLst>
          </a:blip>
          <a:srcRect r="494"/>
          <a:stretch>
            <a:fillRect/>
          </a:stretch>
        </p:blipFill>
        <p:spPr>
          <a:xfrm>
            <a:off x="13266284" y="23624718"/>
            <a:ext cx="10841090" cy="5608804"/>
          </a:xfrm>
          <a:prstGeom prst="rect">
            <a:avLst/>
          </a:prstGeom>
        </p:spPr>
      </p:pic>
    </p:spTree>
    <p:extLst>
      <p:ext uri="{BB962C8B-B14F-4D97-AF65-F5344CB8AC3E}">
        <p14:creationId xmlns:p14="http://schemas.microsoft.com/office/powerpoint/2010/main" val="376030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04680-FA7B-71CC-72C0-63014D3C8807}"/>
              </a:ext>
            </a:extLst>
          </p:cNvPr>
          <p:cNvSpPr>
            <a:spLocks noGrp="1"/>
          </p:cNvSpPr>
          <p:nvPr>
            <p:ph type="title"/>
          </p:nvPr>
        </p:nvSpPr>
        <p:spPr/>
        <p:txBody>
          <a:bodyPr>
            <a:normAutofit/>
          </a:bodyPr>
          <a:lstStyle/>
          <a:p>
            <a:r>
              <a:rPr lang="en-US" sz="9600"/>
              <a:t>Abstract</a:t>
            </a:r>
          </a:p>
        </p:txBody>
      </p:sp>
      <p:sp>
        <p:nvSpPr>
          <p:cNvPr id="3" name="Content Placeholder 2">
            <a:extLst>
              <a:ext uri="{FF2B5EF4-FFF2-40B4-BE49-F238E27FC236}">
                <a16:creationId xmlns:a16="http://schemas.microsoft.com/office/drawing/2014/main" id="{AEB8115C-1875-663C-7B99-F97B880D3DB8}"/>
              </a:ext>
            </a:extLst>
          </p:cNvPr>
          <p:cNvSpPr>
            <a:spLocks noGrp="1"/>
          </p:cNvSpPr>
          <p:nvPr>
            <p:ph idx="1"/>
          </p:nvPr>
        </p:nvSpPr>
        <p:spPr/>
        <p:txBody>
          <a:bodyPr vert="horz" lIns="91440" tIns="45720" rIns="91440" bIns="45720" rtlCol="0" anchor="t">
            <a:normAutofit/>
          </a:bodyPr>
          <a:lstStyle/>
          <a:p>
            <a:pPr marL="0" indent="0" fontAlgn="base">
              <a:buNone/>
            </a:pPr>
            <a:r>
              <a:rPr lang="en-US" sz="6600"/>
              <a:t>    The growing number of UNH space weather satellites and space weather data has simultaneously increased the need for enhanced data processing and organization, particularly as data volume, velocity, and instrument diversity continue to expand. In previous years, the space weather team focused on processing real-time data and using it to create predictive machine learning models for the DSCOVR satellite, as well as creating interactive visuals of solar wind and geomagnetic information for researchers.  </a:t>
            </a:r>
            <a:endParaRPr lang="en-US" sz="6600">
              <a:ea typeface="Calibri"/>
              <a:cs typeface="Calibri"/>
            </a:endParaRPr>
          </a:p>
          <a:p>
            <a:pPr marL="0" indent="0" fontAlgn="base">
              <a:buNone/>
            </a:pPr>
            <a:r>
              <a:rPr lang="en-US" sz="6600"/>
              <a:t>However, the addition of its next generation satellite SWFO-L1 demanded a more dynamic data processing and user interaction system. We built off the work of previous groups by optimizing and fine-tuning their predictive models, extending the existing Flask-based interface with new publicly accessible pages documenting the magnetometer and its data, reorganizing project structure to align with modern software engineering best practices, and expanding documentation, including a Read The Docs implementation and </a:t>
            </a:r>
            <a:r>
              <a:rPr lang="en-US" sz="6600" err="1"/>
              <a:t>pyproject.toml</a:t>
            </a:r>
            <a:r>
              <a:rPr lang="en-US" sz="6600"/>
              <a:t> configuration, to improve collaboration, onboarding, and overall developer experience.</a:t>
            </a:r>
            <a:endParaRPr lang="en-US" sz="6600">
              <a:ea typeface="Calibri"/>
              <a:cs typeface="Calibri"/>
            </a:endParaRPr>
          </a:p>
          <a:p>
            <a:pPr marL="0" indent="0" fontAlgn="base">
              <a:buNone/>
            </a:pPr>
            <a:r>
              <a:rPr lang="en-US" sz="6600"/>
              <a:t>    The work completed in this project will allow the Space Weather Center to deliver more accurate, and accessible insights for scientific research and industrial stakeholders. At the same time, the improved system architecture and documentation create a scalable foundation that supports continued innovation as new satellites, instruments, and analytical models are incorporated. </a:t>
            </a:r>
            <a:endParaRPr lang="en-US" sz="6600">
              <a:ea typeface="Calibri"/>
              <a:cs typeface="Calibri"/>
            </a:endParaRPr>
          </a:p>
          <a:p>
            <a:endParaRPr lang="en-US" sz="6600">
              <a:ea typeface="Calibri"/>
              <a:cs typeface="Calibri"/>
            </a:endParaRPr>
          </a:p>
        </p:txBody>
      </p:sp>
    </p:spTree>
    <p:extLst>
      <p:ext uri="{BB962C8B-B14F-4D97-AF65-F5344CB8AC3E}">
        <p14:creationId xmlns:p14="http://schemas.microsoft.com/office/powerpoint/2010/main" val="30082950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780957EB7481A41A734890DE9FE6BC1" ma:contentTypeVersion="11" ma:contentTypeDescription="Create a new document." ma:contentTypeScope="" ma:versionID="776c449c6dbe245828abc4fe3f9816b7">
  <xsd:schema xmlns:xsd="http://www.w3.org/2001/XMLSchema" xmlns:xs="http://www.w3.org/2001/XMLSchema" xmlns:p="http://schemas.microsoft.com/office/2006/metadata/properties" xmlns:ns2="639e7d7e-ce92-4d1f-8800-fa18dd967a55" xmlns:ns3="0724b9d2-7abe-4ed2-8321-380bf601ecfe" targetNamespace="http://schemas.microsoft.com/office/2006/metadata/properties" ma:root="true" ma:fieldsID="eb110ef32326aa1f39367c257f7bcbfd" ns2:_="" ns3:_="">
    <xsd:import namespace="639e7d7e-ce92-4d1f-8800-fa18dd967a55"/>
    <xsd:import namespace="0724b9d2-7abe-4ed2-8321-380bf601ecf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9e7d7e-ce92-4d1f-8800-fa18dd967a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04022ad-ef34-4d1e-9200-18c9974f9601"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724b9d2-7abe-4ed2-8321-380bf601ecf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735feb83-2e44-40e0-b320-370309ae9ef3}" ma:internalName="TaxCatchAll" ma:showField="CatchAllData" ma:web="0724b9d2-7abe-4ed2-8321-380bf601ecf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39e7d7e-ce92-4d1f-8800-fa18dd967a55">
      <Terms xmlns="http://schemas.microsoft.com/office/infopath/2007/PartnerControls"/>
    </lcf76f155ced4ddcb4097134ff3c332f>
    <TaxCatchAll xmlns="0724b9d2-7abe-4ed2-8321-380bf601ecfe" xsi:nil="true"/>
  </documentManagement>
</p:properties>
</file>

<file path=customXml/item3.xml><?xml version="1.0" encoding="utf-8"?>
<EsriMapsInfo xmlns="ESRI.ArcGIS.Mapping.OfficeIntegration.PowerPointInfo">
  <Version>Version1</Version>
  <RequiresSignIn>False</RequiresSignIn>
</EsriMapsInfo>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BE5AB2D8-BC5B-491D-82E0-0DE6DCA85CD1}">
  <ds:schemaRefs>
    <ds:schemaRef ds:uri="0724b9d2-7abe-4ed2-8321-380bf601ecfe"/>
    <ds:schemaRef ds:uri="639e7d7e-ce92-4d1f-8800-fa18dd967a5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3C85E08-EBCA-4F48-A932-532D0F3C7315}">
  <ds:schemaRefs>
    <ds:schemaRef ds:uri="http://schemas.microsoft.com/office/2006/metadata/properties"/>
    <ds:schemaRef ds:uri="http://www.w3.org/XML/1998/namespace"/>
    <ds:schemaRef ds:uri="http://schemas.microsoft.com/office/2006/documentManagement/types"/>
    <ds:schemaRef ds:uri="0724b9d2-7abe-4ed2-8321-380bf601ecfe"/>
    <ds:schemaRef ds:uri="http://purl.org/dc/dcmitype/"/>
    <ds:schemaRef ds:uri="639e7d7e-ce92-4d1f-8800-fa18dd967a55"/>
    <ds:schemaRef ds:uri="http://purl.org/dc/terms/"/>
    <ds:schemaRef ds:uri="http://schemas.microsoft.com/office/infopath/2007/PartnerControls"/>
    <ds:schemaRef ds:uri="http://schemas.openxmlformats.org/package/2006/metadata/core-properties"/>
    <ds:schemaRef ds:uri="http://purl.org/dc/elements/1.1/"/>
  </ds:schemaRefs>
</ds:datastoreItem>
</file>

<file path=customXml/itemProps3.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4.xml><?xml version="1.0" encoding="utf-8"?>
<ds:datastoreItem xmlns:ds="http://schemas.openxmlformats.org/officeDocument/2006/customXml" ds:itemID="{FC9E1A48-8DFD-41B3-A542-F1E9DA6471D2}">
  <ds:schemaRefs>
    <ds:schemaRef ds:uri="http://schemas.microsoft.com/sharepoint/v3/contenttype/forms"/>
  </ds:schemaRefs>
</ds:datastoreItem>
</file>

<file path=customXml/itemProps5.xml><?xml version="1.0" encoding="utf-8"?>
<ds:datastoreItem xmlns:ds="http://schemas.openxmlformats.org/officeDocument/2006/customXml" ds:itemID="{E8B49EBC-8012-49EB-A634-9AC004CF8E85}">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1088</Words>
  <Application>Microsoft Office PowerPoint</Application>
  <PresentationFormat>Custom</PresentationFormat>
  <Paragraphs>140</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Aptos</vt:lpstr>
      <vt:lpstr>Arial</vt:lpstr>
      <vt:lpstr>Calibri</vt:lpstr>
      <vt:lpstr>Calibri Light</vt:lpstr>
      <vt:lpstr>Cambria</vt:lpstr>
      <vt:lpstr>Office Theme</vt:lpstr>
      <vt:lpstr>Space Weather Center Ryan Laidlaw, Luke Rossel, Sam Harris, Alec Rydeen, Tamaralynn Shute Department of Computer Science, University of New Hampshire, Durham, NH 03824</vt:lpstr>
      <vt:lpstr>Abstract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Samuel Harris</cp:lastModifiedBy>
  <cp:revision>1</cp:revision>
  <dcterms:created xsi:type="dcterms:W3CDTF">2016-03-05T16:55:12Z</dcterms:created>
  <dcterms:modified xsi:type="dcterms:W3CDTF">2026-04-21T19:35:06Z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0x010100B780957EB7481A41A734890DE9FE6BC1</vt:lpwstr>
  </property>
  <property fmtid="{D5CDD505-2E9C-101B-9397-08002B2CF9AE}" pid="3" name="MediaServiceImageTags">
    <vt:lpwstr/>
  </property>
</Properties>
</file>