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7"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9FC1AB1-FE7A-463E-86EA-25507A94E013}">
          <p14:sldIdLst>
            <p14:sldId id="257"/>
          </p14:sldIdLst>
        </p14:section>
      </p14:sectionLst>
    </p:ex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BF0A86-F49E-07C9-C723-BCD042257B79}" name="Alexandra Antar" initials="AA" userId="e27ebd13298b0dc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43"/>
    <a:srgbClr val="EC7070"/>
    <a:srgbClr val="FF897D"/>
    <a:srgbClr val="FFE5D5"/>
    <a:srgbClr val="CECBF9"/>
    <a:srgbClr val="DEC8EE"/>
    <a:srgbClr val="C9DDED"/>
    <a:srgbClr val="CBD6DF"/>
    <a:srgbClr val="B8C6D6"/>
    <a:srgbClr val="2E0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79" autoAdjust="0"/>
    <p:restoredTop sz="95706" autoAdjust="0"/>
  </p:normalViewPr>
  <p:slideViewPr>
    <p:cSldViewPr snapToGrid="0">
      <p:cViewPr>
        <p:scale>
          <a:sx n="24" d="100"/>
          <a:sy n="24" d="100"/>
        </p:scale>
        <p:origin x="974" y="1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 Id="rId9"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4/21/2026</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D4D75-39E8-9F1C-4C8C-6F0309589405}"/>
            </a:ext>
          </a:extLst>
        </p:cNvPr>
        <p:cNvGrpSpPr/>
        <p:nvPr/>
      </p:nvGrpSpPr>
      <p:grpSpPr>
        <a:xfrm>
          <a:off x="0" y="0"/>
          <a:ext cx="0" cy="0"/>
          <a:chOff x="0" y="0"/>
          <a:chExt cx="0" cy="0"/>
        </a:xfrm>
      </p:grpSpPr>
      <p:pic>
        <p:nvPicPr>
          <p:cNvPr id="34" name="Picture 33">
            <a:extLst>
              <a:ext uri="{FF2B5EF4-FFF2-40B4-BE49-F238E27FC236}">
                <a16:creationId xmlns:a16="http://schemas.microsoft.com/office/drawing/2014/main" id="{00175E0D-3F1C-F468-D1F1-CD2FD5329F36}"/>
              </a:ext>
            </a:extLst>
          </p:cNvPr>
          <p:cNvPicPr>
            <a:picLocks noChangeAspect="1"/>
          </p:cNvPicPr>
          <p:nvPr/>
        </p:nvPicPr>
        <p:blipFill>
          <a:blip r:embed="rId2" cstate="print">
            <a:extLst>
              <a:ext uri="{28A0092B-C50C-407E-A947-70E740481C1C}">
                <a14:useLocalDpi xmlns:a14="http://schemas.microsoft.com/office/drawing/2010/main" val="0"/>
              </a:ext>
            </a:extLst>
          </a:blip>
          <a:srcRect l="37107" t="14427" r="43979" b="6327"/>
          <a:stretch>
            <a:fillRect/>
          </a:stretch>
        </p:blipFill>
        <p:spPr>
          <a:xfrm>
            <a:off x="16709881" y="22921265"/>
            <a:ext cx="3622482" cy="8537277"/>
          </a:xfrm>
          <a:prstGeom prst="rect">
            <a:avLst/>
          </a:prstGeom>
        </p:spPr>
      </p:pic>
      <p:pic>
        <p:nvPicPr>
          <p:cNvPr id="30" name="Picture 29">
            <a:extLst>
              <a:ext uri="{FF2B5EF4-FFF2-40B4-BE49-F238E27FC236}">
                <a16:creationId xmlns:a16="http://schemas.microsoft.com/office/drawing/2014/main" id="{958CA603-8581-9C2B-A745-2D234EE3C551}"/>
              </a:ext>
            </a:extLst>
          </p:cNvPr>
          <p:cNvPicPr>
            <a:picLocks noChangeAspect="1"/>
          </p:cNvPicPr>
          <p:nvPr/>
        </p:nvPicPr>
        <p:blipFill>
          <a:blip r:embed="rId3" cstate="print">
            <a:extLst>
              <a:ext uri="{28A0092B-C50C-407E-A947-70E740481C1C}">
                <a14:useLocalDpi xmlns:a14="http://schemas.microsoft.com/office/drawing/2010/main" val="0"/>
              </a:ext>
            </a:extLst>
          </a:blip>
          <a:srcRect l="34529" t="1160" r="52784"/>
          <a:stretch>
            <a:fillRect/>
          </a:stretch>
        </p:blipFill>
        <p:spPr>
          <a:xfrm>
            <a:off x="20189541" y="6163655"/>
            <a:ext cx="3637478" cy="15764770"/>
          </a:xfrm>
          <a:prstGeom prst="rect">
            <a:avLst/>
          </a:prstGeom>
        </p:spPr>
      </p:pic>
      <p:pic>
        <p:nvPicPr>
          <p:cNvPr id="27" name="Picture 26">
            <a:extLst>
              <a:ext uri="{FF2B5EF4-FFF2-40B4-BE49-F238E27FC236}">
                <a16:creationId xmlns:a16="http://schemas.microsoft.com/office/drawing/2014/main" id="{F7CB2C65-B110-B946-8771-1F26B321484D}"/>
              </a:ext>
            </a:extLst>
          </p:cNvPr>
          <p:cNvPicPr>
            <a:picLocks noChangeAspect="1"/>
          </p:cNvPicPr>
          <p:nvPr/>
        </p:nvPicPr>
        <p:blipFill>
          <a:blip r:embed="rId4" cstate="print">
            <a:extLst>
              <a:ext uri="{28A0092B-C50C-407E-A947-70E740481C1C}">
                <a14:useLocalDpi xmlns:a14="http://schemas.microsoft.com/office/drawing/2010/main" val="0"/>
              </a:ext>
            </a:extLst>
          </a:blip>
          <a:srcRect l="34955" t="1099" r="52710"/>
          <a:stretch>
            <a:fillRect/>
          </a:stretch>
        </p:blipFill>
        <p:spPr>
          <a:xfrm>
            <a:off x="16709882" y="6182576"/>
            <a:ext cx="3479659" cy="15693249"/>
          </a:xfrm>
          <a:prstGeom prst="rect">
            <a:avLst/>
          </a:prstGeom>
          <a:ln>
            <a:solidFill>
              <a:srgbClr val="001B43"/>
            </a:solidFill>
          </a:ln>
        </p:spPr>
      </p:pic>
      <p:pic>
        <p:nvPicPr>
          <p:cNvPr id="23" name="Picture 22">
            <a:extLst>
              <a:ext uri="{FF2B5EF4-FFF2-40B4-BE49-F238E27FC236}">
                <a16:creationId xmlns:a16="http://schemas.microsoft.com/office/drawing/2014/main" id="{437F07BC-1C4F-20C7-7FE2-CB47FDBE75F4}"/>
              </a:ext>
            </a:extLst>
          </p:cNvPr>
          <p:cNvPicPr>
            <a:picLocks noChangeAspect="1"/>
          </p:cNvPicPr>
          <p:nvPr/>
        </p:nvPicPr>
        <p:blipFill>
          <a:blip r:embed="rId5">
            <a:extLst>
              <a:ext uri="{28A0092B-C50C-407E-A947-70E740481C1C}">
                <a14:useLocalDpi xmlns:a14="http://schemas.microsoft.com/office/drawing/2010/main" val="0"/>
              </a:ext>
            </a:extLst>
          </a:blip>
          <a:srcRect l="35757" t="2710" r="51445"/>
          <a:stretch>
            <a:fillRect/>
          </a:stretch>
        </p:blipFill>
        <p:spPr>
          <a:xfrm>
            <a:off x="10350536" y="6147345"/>
            <a:ext cx="5920599" cy="25316328"/>
          </a:xfrm>
          <a:prstGeom prst="rect">
            <a:avLst/>
          </a:prstGeom>
          <a:ln w="12700">
            <a:solidFill>
              <a:srgbClr val="001B43"/>
            </a:solidFill>
          </a:ln>
        </p:spPr>
      </p:pic>
      <p:sp>
        <p:nvSpPr>
          <p:cNvPr id="2" name="Title 1">
            <a:extLst>
              <a:ext uri="{FF2B5EF4-FFF2-40B4-BE49-F238E27FC236}">
                <a16:creationId xmlns:a16="http://schemas.microsoft.com/office/drawing/2014/main" id="{8DBB4E3E-C7A1-94E9-EFCF-DD80A96E9CF7}"/>
              </a:ext>
            </a:extLst>
          </p:cNvPr>
          <p:cNvSpPr>
            <a:spLocks noGrp="1"/>
          </p:cNvSpPr>
          <p:nvPr>
            <p:ph type="ctrTitle"/>
          </p:nvPr>
        </p:nvSpPr>
        <p:spPr>
          <a:xfrm>
            <a:off x="369597" y="522514"/>
            <a:ext cx="43136594" cy="3947886"/>
          </a:xfrm>
          <a:solidFill>
            <a:srgbClr val="001B43"/>
          </a:solidFill>
          <a:ln w="9525">
            <a:solidFill>
              <a:srgbClr val="001B43"/>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500" dirty="0">
                <a:solidFill>
                  <a:schemeClr val="bg1"/>
                </a:solidFill>
                <a:latin typeface="Cambria" panose="02040503050406030204" pitchFamily="18" charset="0"/>
                <a:cs typeface="Arial" panose="020B0604020202020204" pitchFamily="34" charset="0"/>
              </a:rPr>
              <a:t>Designing a Target Insert: The Heart of a Dynamic Nuclear Polarization System</a:t>
            </a:r>
            <a:br>
              <a:rPr lang="en-US" sz="8000" dirty="0">
                <a:solidFill>
                  <a:schemeClr val="bg1"/>
                </a:solidFill>
                <a:latin typeface="Cambria" panose="02040503050406030204" pitchFamily="18" charset="0"/>
                <a:cs typeface="Arial" panose="020B0604020202020204" pitchFamily="34" charset="0"/>
              </a:rPr>
            </a:br>
            <a:r>
              <a:rPr lang="en-US" sz="5400" u="sng" dirty="0">
                <a:solidFill>
                  <a:schemeClr val="bg1"/>
                </a:solidFill>
                <a:latin typeface="Cambria" panose="02040503050406030204" pitchFamily="18" charset="0"/>
                <a:cs typeface="Arial" panose="020B0604020202020204" pitchFamily="34" charset="0"/>
              </a:rPr>
              <a:t>Alexandra Antar  </a:t>
            </a:r>
            <a:br>
              <a:rPr lang="en-US" sz="5400" dirty="0">
                <a:solidFill>
                  <a:schemeClr val="bg1"/>
                </a:solidFill>
                <a:latin typeface="Cambria" panose="02040503050406030204" pitchFamily="18" charset="0"/>
                <a:cs typeface="Arial" panose="020B0604020202020204" pitchFamily="34" charset="0"/>
              </a:rPr>
            </a:br>
            <a:r>
              <a:rPr lang="en-US" sz="5400" dirty="0">
                <a:solidFill>
                  <a:schemeClr val="bg1"/>
                </a:solidFill>
                <a:latin typeface="Cambria" panose="02040503050406030204" pitchFamily="18" charset="0"/>
                <a:cs typeface="Arial" panose="020B0604020202020204" pitchFamily="34" charset="0"/>
              </a:rPr>
              <a:t>Advisor: Nathaly Santiesteban</a:t>
            </a:r>
            <a:br>
              <a:rPr lang="en-US" sz="5400" dirty="0">
                <a:solidFill>
                  <a:schemeClr val="bg1"/>
                </a:solidFill>
                <a:latin typeface="Cambria" panose="02040503050406030204" pitchFamily="18" charset="0"/>
                <a:cs typeface="Arial" panose="020B0604020202020204" pitchFamily="34" charset="0"/>
              </a:rPr>
            </a:br>
            <a:r>
              <a:rPr lang="en-US" sz="5400" i="1" dirty="0">
                <a:solidFill>
                  <a:schemeClr val="bg1"/>
                </a:solidFill>
                <a:latin typeface="Cambria" panose="02040503050406030204" pitchFamily="18" charset="0"/>
                <a:cs typeface="Arial" panose="020B0604020202020204" pitchFamily="34" charset="0"/>
              </a:rPr>
              <a:t>Department of Physics and Astronomy, University of New Hampshire, Durham, NH 03824</a:t>
            </a:r>
            <a:endParaRPr lang="en-US" sz="8800" i="1" dirty="0">
              <a:solidFill>
                <a:schemeClr val="bg1"/>
              </a:solidFill>
              <a:latin typeface="Cambria" panose="02040503050406030204" pitchFamily="18" charset="0"/>
              <a:cs typeface="Arial" panose="020B0604020202020204" pitchFamily="34" charset="0"/>
            </a:endParaRPr>
          </a:p>
        </p:txBody>
      </p:sp>
      <p:sp>
        <p:nvSpPr>
          <p:cNvPr id="13" name="Subtitle 2">
            <a:extLst>
              <a:ext uri="{FF2B5EF4-FFF2-40B4-BE49-F238E27FC236}">
                <a16:creationId xmlns:a16="http://schemas.microsoft.com/office/drawing/2014/main" id="{E42C43B2-A1DE-6FB9-D13C-A8F6DB2AEF6D}"/>
              </a:ext>
            </a:extLst>
          </p:cNvPr>
          <p:cNvSpPr txBox="1">
            <a:spLocks/>
          </p:cNvSpPr>
          <p:nvPr/>
        </p:nvSpPr>
        <p:spPr>
          <a:xfrm>
            <a:off x="366310" y="4818240"/>
            <a:ext cx="9500344" cy="1022541"/>
          </a:xfrm>
          <a:prstGeom prst="rect">
            <a:avLst/>
          </a:prstGeom>
          <a:solidFill>
            <a:srgbClr val="001B43"/>
          </a:solidFill>
          <a:ln>
            <a:solidFill>
              <a:srgbClr val="001B43"/>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Cambria" panose="02040503050406030204" pitchFamily="18" charset="0"/>
              </a:rPr>
              <a:t>Introduction</a:t>
            </a:r>
            <a:endParaRPr lang="en-US" sz="5800" dirty="0">
              <a:solidFill>
                <a:schemeClr val="bg1"/>
              </a:solidFill>
              <a:latin typeface="Cambria" panose="02040503050406030204" pitchFamily="18" charset="0"/>
            </a:endParaRPr>
          </a:p>
        </p:txBody>
      </p:sp>
      <p:sp>
        <p:nvSpPr>
          <p:cNvPr id="18" name="Subtitle 2">
            <a:extLst>
              <a:ext uri="{FF2B5EF4-FFF2-40B4-BE49-F238E27FC236}">
                <a16:creationId xmlns:a16="http://schemas.microsoft.com/office/drawing/2014/main" id="{DA3C3A4F-6F6A-82FF-31A7-13A635474B18}"/>
              </a:ext>
            </a:extLst>
          </p:cNvPr>
          <p:cNvSpPr txBox="1">
            <a:spLocks/>
          </p:cNvSpPr>
          <p:nvPr/>
        </p:nvSpPr>
        <p:spPr>
          <a:xfrm>
            <a:off x="34024546" y="23262265"/>
            <a:ext cx="9497055" cy="711596"/>
          </a:xfrm>
          <a:prstGeom prst="rect">
            <a:avLst/>
          </a:prstGeom>
          <a:solidFill>
            <a:srgbClr val="001B43"/>
          </a:solidFill>
          <a:ln>
            <a:solidFill>
              <a:srgbClr val="001B43"/>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Cambria" panose="02040503050406030204" pitchFamily="18" charset="0"/>
              </a:rPr>
              <a:t>Acknowledgements</a:t>
            </a:r>
            <a:endParaRPr lang="en-US" sz="4700" dirty="0">
              <a:solidFill>
                <a:schemeClr val="bg1"/>
              </a:solidFill>
              <a:latin typeface="Cambria" panose="02040503050406030204" pitchFamily="18" charset="0"/>
            </a:endParaRPr>
          </a:p>
        </p:txBody>
      </p:sp>
      <p:sp>
        <p:nvSpPr>
          <p:cNvPr id="85" name="Subtitle 2">
            <a:extLst>
              <a:ext uri="{FF2B5EF4-FFF2-40B4-BE49-F238E27FC236}">
                <a16:creationId xmlns:a16="http://schemas.microsoft.com/office/drawing/2014/main" id="{223F93F1-B441-15DE-3634-7675E31E2FB3}"/>
              </a:ext>
            </a:extLst>
          </p:cNvPr>
          <p:cNvSpPr txBox="1">
            <a:spLocks/>
          </p:cNvSpPr>
          <p:nvPr/>
        </p:nvSpPr>
        <p:spPr>
          <a:xfrm>
            <a:off x="34047425" y="29108399"/>
            <a:ext cx="9497056" cy="3297969"/>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spcAft>
                <a:spcPts val="1800"/>
              </a:spcAft>
            </a:pPr>
            <a:r>
              <a:rPr lang="en-US" sz="2400" dirty="0">
                <a:latin typeface="Cambria" panose="02040503050406030204" pitchFamily="18" charset="0"/>
              </a:rPr>
              <a:t>Crabb, D. G., and W. Meyer. “Solid Polarized Targets for Nuclear and Particle Physics Experiments.” Annual Review of Nuclear and Particle Science, vol. 47, no. 1, Dec. 1997, pp. 67–109, https://doi.org/10.1146/annurev.nucl.47.1.67. </a:t>
            </a:r>
          </a:p>
          <a:p>
            <a:pPr algn="l">
              <a:spcBef>
                <a:spcPts val="0"/>
              </a:spcBef>
            </a:pPr>
            <a:r>
              <a:rPr lang="en-US" sz="2400" dirty="0">
                <a:latin typeface="Cambria" panose="02040503050406030204" pitchFamily="18" charset="0"/>
              </a:rPr>
              <a:t>Zec, Allison. </a:t>
            </a:r>
            <a:r>
              <a:rPr lang="en-US" sz="2400" i="1" dirty="0">
                <a:latin typeface="Cambria" panose="02040503050406030204" pitchFamily="18" charset="0"/>
              </a:rPr>
              <a:t>A Target Insert Design for the UNH Solid Polarized Target Lab</a:t>
            </a:r>
            <a:r>
              <a:rPr lang="en-US" sz="2400" dirty="0">
                <a:latin typeface="Cambria" panose="02040503050406030204" pitchFamily="18" charset="0"/>
              </a:rPr>
              <a:t>. Sep. 2024. PowerPoint Presentation.</a:t>
            </a:r>
          </a:p>
          <a:p>
            <a:pPr algn="l">
              <a:spcBef>
                <a:spcPts val="0"/>
              </a:spcBef>
            </a:pPr>
            <a:endParaRPr lang="en-US" sz="2400" dirty="0">
              <a:latin typeface="Cambria" panose="02040503050406030204" pitchFamily="18" charset="0"/>
            </a:endParaRPr>
          </a:p>
          <a:p>
            <a:pPr algn="l">
              <a:spcBef>
                <a:spcPts val="0"/>
              </a:spcBef>
            </a:pPr>
            <a:r>
              <a:rPr lang="en-US" sz="2400" dirty="0">
                <a:latin typeface="Cambria" panose="02040503050406030204" pitchFamily="18" charset="0"/>
              </a:rPr>
              <a:t>Slifer, Karl. </a:t>
            </a:r>
            <a:r>
              <a:rPr lang="en-US" sz="2400" i="1" dirty="0">
                <a:latin typeface="Cambria" panose="02040503050406030204" pitchFamily="18" charset="0"/>
              </a:rPr>
              <a:t>Dynamic Nuclear Polarization Facility at UNH</a:t>
            </a:r>
            <a:r>
              <a:rPr lang="en-US" sz="2400" dirty="0">
                <a:latin typeface="Cambria" panose="02040503050406030204" pitchFamily="18" charset="0"/>
              </a:rPr>
              <a:t>. Sep. 2024. PowerPoint Presentation.</a:t>
            </a:r>
          </a:p>
        </p:txBody>
      </p:sp>
      <p:sp>
        <p:nvSpPr>
          <p:cNvPr id="108" name="Subtitle 2">
            <a:extLst>
              <a:ext uri="{FF2B5EF4-FFF2-40B4-BE49-F238E27FC236}">
                <a16:creationId xmlns:a16="http://schemas.microsoft.com/office/drawing/2014/main" id="{990559C8-2322-79AD-7C7A-C676631BF18A}"/>
              </a:ext>
            </a:extLst>
          </p:cNvPr>
          <p:cNvSpPr txBox="1">
            <a:spLocks/>
          </p:cNvSpPr>
          <p:nvPr/>
        </p:nvSpPr>
        <p:spPr>
          <a:xfrm>
            <a:off x="34047425" y="24297670"/>
            <a:ext cx="9458766" cy="2943750"/>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dirty="0">
                <a:latin typeface="Cambria" panose="02040503050406030204" pitchFamily="18" charset="0"/>
              </a:rPr>
              <a:t>Thank you to Professor Nathaly Santiesteban for her guidance and for giving me the opportunity to do this work. I would also like to thank Professor Elena Long for her expertise and advice.  I am especially grateful for Zoe Wolters and Olaiya </a:t>
            </a:r>
            <a:r>
              <a:rPr lang="en-US" sz="3200" dirty="0" err="1">
                <a:latin typeface="Cambria" panose="02040503050406030204" pitchFamily="18" charset="0"/>
              </a:rPr>
              <a:t>Olokunboyo</a:t>
            </a:r>
            <a:r>
              <a:rPr lang="en-US" sz="3200" dirty="0">
                <a:latin typeface="Cambria" panose="02040503050406030204" pitchFamily="18" charset="0"/>
              </a:rPr>
              <a:t> for their mentorship and support. </a:t>
            </a:r>
          </a:p>
        </p:txBody>
      </p:sp>
      <p:sp>
        <p:nvSpPr>
          <p:cNvPr id="3" name="Subtitle 2">
            <a:extLst>
              <a:ext uri="{FF2B5EF4-FFF2-40B4-BE49-F238E27FC236}">
                <a16:creationId xmlns:a16="http://schemas.microsoft.com/office/drawing/2014/main" id="{78954968-01C3-FE69-45C9-9DD5D82573F5}"/>
              </a:ext>
            </a:extLst>
          </p:cNvPr>
          <p:cNvSpPr txBox="1">
            <a:spLocks/>
          </p:cNvSpPr>
          <p:nvPr/>
        </p:nvSpPr>
        <p:spPr>
          <a:xfrm>
            <a:off x="366311" y="17520566"/>
            <a:ext cx="9497055" cy="8417559"/>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685800" indent="-685800" algn="l">
              <a:spcBef>
                <a:spcPts val="0"/>
              </a:spcBef>
              <a:spcAft>
                <a:spcPts val="3000"/>
              </a:spcAft>
              <a:buFont typeface="Arial" panose="020B0604020202020204" pitchFamily="34" charset="0"/>
              <a:buChar char="•"/>
            </a:pPr>
            <a:r>
              <a:rPr lang="en-US" sz="4000" dirty="0">
                <a:latin typeface="Cambria" panose="02040503050406030204" pitchFamily="18" charset="0"/>
              </a:rPr>
              <a:t>Material that can withstand cryogenic temperatures </a:t>
            </a:r>
          </a:p>
          <a:p>
            <a:pPr marL="685800" indent="-685800" algn="l">
              <a:spcBef>
                <a:spcPts val="0"/>
              </a:spcBef>
              <a:spcAft>
                <a:spcPts val="3000"/>
              </a:spcAft>
              <a:buFont typeface="Arial" panose="020B0604020202020204" pitchFamily="34" charset="0"/>
              <a:buChar char="•"/>
            </a:pPr>
            <a:r>
              <a:rPr lang="en-US" sz="4000" dirty="0">
                <a:latin typeface="Cambria" panose="02040503050406030204" pitchFamily="18" charset="0"/>
              </a:rPr>
              <a:t>Resistance to radiation damage</a:t>
            </a:r>
          </a:p>
          <a:p>
            <a:pPr marL="685800" indent="-685800" algn="l">
              <a:spcBef>
                <a:spcPts val="0"/>
              </a:spcBef>
              <a:spcAft>
                <a:spcPts val="3000"/>
              </a:spcAft>
              <a:buFont typeface="Arial" panose="020B0604020202020204" pitchFamily="34" charset="0"/>
              <a:buChar char="•"/>
            </a:pPr>
            <a:r>
              <a:rPr lang="en-US" sz="4000" dirty="0">
                <a:latin typeface="Cambria" panose="02040503050406030204" pitchFamily="18" charset="0"/>
              </a:rPr>
              <a:t>Waveguide running through the center from the top piece down to the ladder</a:t>
            </a:r>
          </a:p>
          <a:p>
            <a:pPr marL="685800" indent="-685800" algn="l">
              <a:spcBef>
                <a:spcPts val="0"/>
              </a:spcBef>
              <a:spcAft>
                <a:spcPts val="3000"/>
              </a:spcAft>
              <a:buFont typeface="Arial" panose="020B0604020202020204" pitchFamily="34" charset="0"/>
              <a:buChar char="•"/>
            </a:pPr>
            <a:r>
              <a:rPr lang="en-US" sz="4000" dirty="0">
                <a:latin typeface="Cambria" panose="02040503050406030204" pitchFamily="18" charset="0"/>
              </a:rPr>
              <a:t>Maximum microwave transmission from waveguides to sample</a:t>
            </a:r>
          </a:p>
          <a:p>
            <a:pPr marL="685800" indent="-685800" algn="l">
              <a:spcBef>
                <a:spcPts val="0"/>
              </a:spcBef>
              <a:spcAft>
                <a:spcPts val="3000"/>
              </a:spcAft>
              <a:buFont typeface="Arial" panose="020B0604020202020204" pitchFamily="34" charset="0"/>
              <a:buChar char="•"/>
            </a:pPr>
            <a:r>
              <a:rPr lang="en-US" sz="4000" dirty="0">
                <a:latin typeface="Cambria" panose="02040503050406030204" pitchFamily="18" charset="0"/>
              </a:rPr>
              <a:t>Diameter should not exceed inner diameter of fridge (2.25 inches)</a:t>
            </a:r>
          </a:p>
          <a:p>
            <a:pPr marL="685800" indent="-685800" algn="l">
              <a:spcBef>
                <a:spcPts val="0"/>
              </a:spcBef>
              <a:buFont typeface="Arial" panose="020B0604020202020204" pitchFamily="34" charset="0"/>
              <a:buChar char="•"/>
            </a:pPr>
            <a:r>
              <a:rPr lang="en-US" sz="4000" dirty="0">
                <a:latin typeface="Cambria" panose="02040503050406030204" pitchFamily="18" charset="0"/>
              </a:rPr>
              <a:t>Smart and adaptable design allowing usage in different labs and experiments</a:t>
            </a:r>
          </a:p>
        </p:txBody>
      </p:sp>
      <p:sp>
        <p:nvSpPr>
          <p:cNvPr id="8" name="Subtitle 2">
            <a:extLst>
              <a:ext uri="{FF2B5EF4-FFF2-40B4-BE49-F238E27FC236}">
                <a16:creationId xmlns:a16="http://schemas.microsoft.com/office/drawing/2014/main" id="{853427E7-DAD9-F8FB-301C-A3BD93F5DFF0}"/>
              </a:ext>
            </a:extLst>
          </p:cNvPr>
          <p:cNvSpPr txBox="1">
            <a:spLocks/>
          </p:cNvSpPr>
          <p:nvPr/>
        </p:nvSpPr>
        <p:spPr>
          <a:xfrm>
            <a:off x="367954" y="28237169"/>
            <a:ext cx="9497055" cy="4169199"/>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685800" indent="-685800" algn="l">
              <a:spcBef>
                <a:spcPts val="0"/>
              </a:spcBef>
              <a:spcAft>
                <a:spcPts val="3000"/>
              </a:spcAft>
              <a:buFont typeface="Arial" panose="020B0604020202020204" pitchFamily="34" charset="0"/>
              <a:buChar char="•"/>
            </a:pPr>
            <a:r>
              <a:rPr lang="en-US" sz="4000" dirty="0">
                <a:latin typeface="Cambria" panose="02040503050406030204" pitchFamily="18" charset="0"/>
              </a:rPr>
              <a:t>Create 3D models for each component after discussing design criteria</a:t>
            </a:r>
          </a:p>
          <a:p>
            <a:pPr marL="685800" indent="-685800" algn="l">
              <a:spcBef>
                <a:spcPts val="0"/>
              </a:spcBef>
              <a:spcAft>
                <a:spcPts val="3000"/>
              </a:spcAft>
              <a:buFont typeface="Arial" panose="020B0604020202020204" pitchFamily="34" charset="0"/>
              <a:buChar char="•"/>
            </a:pPr>
            <a:r>
              <a:rPr lang="en-US" sz="4000" dirty="0">
                <a:latin typeface="Cambria" panose="02040503050406030204" pitchFamily="18" charset="0"/>
              </a:rPr>
              <a:t>Print components to test different prototypes</a:t>
            </a:r>
          </a:p>
          <a:p>
            <a:pPr marL="685800" indent="-685800" algn="l">
              <a:spcBef>
                <a:spcPts val="0"/>
              </a:spcBef>
              <a:spcAft>
                <a:spcPts val="3000"/>
              </a:spcAft>
              <a:buFont typeface="Arial" panose="020B0604020202020204" pitchFamily="34" charset="0"/>
              <a:buChar char="•"/>
            </a:pPr>
            <a:r>
              <a:rPr lang="en-US" sz="4000" dirty="0">
                <a:latin typeface="Cambria" panose="02040503050406030204" pitchFamily="18" charset="0"/>
              </a:rPr>
              <a:t>Revise and improve designs</a:t>
            </a:r>
          </a:p>
        </p:txBody>
      </p:sp>
      <p:sp>
        <p:nvSpPr>
          <p:cNvPr id="38" name="TextBox 37">
            <a:extLst>
              <a:ext uri="{FF2B5EF4-FFF2-40B4-BE49-F238E27FC236}">
                <a16:creationId xmlns:a16="http://schemas.microsoft.com/office/drawing/2014/main" id="{8FBFD54F-2898-990F-164D-3CC470A711BB}"/>
              </a:ext>
            </a:extLst>
          </p:cNvPr>
          <p:cNvSpPr txBox="1"/>
          <p:nvPr/>
        </p:nvSpPr>
        <p:spPr>
          <a:xfrm>
            <a:off x="28197236" y="22680630"/>
            <a:ext cx="5275973" cy="8833187"/>
          </a:xfrm>
          <a:prstGeom prst="rect">
            <a:avLst/>
          </a:prstGeom>
          <a:noFill/>
          <a:ln>
            <a:solidFill>
              <a:srgbClr val="001B43"/>
            </a:solidFill>
          </a:ln>
        </p:spPr>
        <p:txBody>
          <a:bodyPr wrap="square" rtlCol="0">
            <a:spAutoFit/>
          </a:bodyPr>
          <a:lstStyle/>
          <a:p>
            <a:pPr>
              <a:spcAft>
                <a:spcPts val="1800"/>
              </a:spcAft>
            </a:pPr>
            <a:r>
              <a:rPr lang="en-US" sz="4000" b="1" dirty="0">
                <a:latin typeface="Cambria" panose="02040503050406030204" pitchFamily="18" charset="0"/>
                <a:ea typeface="Cambria" panose="02040503050406030204" pitchFamily="18" charset="0"/>
              </a:rPr>
              <a:t>Ladder</a:t>
            </a:r>
          </a:p>
          <a:p>
            <a:pPr marL="1143000" indent="-114300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Holds target cup containing material sample</a:t>
            </a:r>
          </a:p>
          <a:p>
            <a:pPr marL="1143000" indent="-114300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Cup is removable and replaceable</a:t>
            </a:r>
          </a:p>
          <a:p>
            <a:pPr marL="1143000" indent="-114300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Durable material</a:t>
            </a:r>
          </a:p>
          <a:p>
            <a:pPr marL="1143000" indent="-114300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Cold board</a:t>
            </a:r>
          </a:p>
          <a:p>
            <a:pPr marL="1143000" indent="-1143000">
              <a:spcAft>
                <a:spcPts val="1800"/>
              </a:spcAft>
              <a:buFont typeface="Arial" panose="020B0604020202020204" pitchFamily="34" charset="0"/>
              <a:buChar char="•"/>
            </a:pPr>
            <a:r>
              <a:rPr lang="en-US" sz="3600" dirty="0" err="1">
                <a:latin typeface="Cambria" panose="02040503050406030204" pitchFamily="18" charset="0"/>
                <a:ea typeface="Cambria" panose="02040503050406030204" pitchFamily="18" charset="0"/>
              </a:rPr>
              <a:t>Cernox</a:t>
            </a:r>
            <a:r>
              <a:rPr lang="en-US" sz="3600" dirty="0">
                <a:latin typeface="Cambria" panose="02040503050406030204" pitchFamily="18" charset="0"/>
                <a:ea typeface="Cambria" panose="02040503050406030204" pitchFamily="18" charset="0"/>
              </a:rPr>
              <a:t> thermometry</a:t>
            </a:r>
          </a:p>
          <a:p>
            <a:pPr marL="1143000" indent="-114300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NMR &amp; RF coils</a:t>
            </a:r>
          </a:p>
          <a:p>
            <a:pPr marL="1143000" indent="-114300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5T field in center</a:t>
            </a:r>
          </a:p>
          <a:p>
            <a:pPr>
              <a:spcAft>
                <a:spcPts val="1800"/>
              </a:spcAft>
            </a:pPr>
            <a:endParaRPr lang="en-US" sz="1200" dirty="0">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2FA1728E-8596-B6B6-31C8-50181B535253}"/>
              </a:ext>
            </a:extLst>
          </p:cNvPr>
          <p:cNvSpPr txBox="1"/>
          <p:nvPr/>
        </p:nvSpPr>
        <p:spPr>
          <a:xfrm>
            <a:off x="28212781" y="13879147"/>
            <a:ext cx="5260429" cy="8032968"/>
          </a:xfrm>
          <a:prstGeom prst="rect">
            <a:avLst/>
          </a:prstGeom>
          <a:noFill/>
          <a:ln w="12700">
            <a:solidFill>
              <a:srgbClr val="001B43"/>
            </a:solidFill>
          </a:ln>
        </p:spPr>
        <p:txBody>
          <a:bodyPr wrap="square" rtlCol="0">
            <a:spAutoFit/>
          </a:bodyPr>
          <a:lstStyle/>
          <a:p>
            <a:pPr>
              <a:spcAft>
                <a:spcPts val="1800"/>
              </a:spcAft>
            </a:pPr>
            <a:r>
              <a:rPr lang="en-US" sz="4000" b="1" dirty="0">
                <a:latin typeface="Cambria" panose="02040503050406030204" pitchFamily="18" charset="0"/>
                <a:ea typeface="Cambria" panose="02040503050406030204" pitchFamily="18" charset="0"/>
              </a:rPr>
              <a:t>Carbon Fiber Tube</a:t>
            </a:r>
          </a:p>
          <a:p>
            <a:pPr marL="685800" indent="-68580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 1.5 meters </a:t>
            </a:r>
          </a:p>
          <a:p>
            <a:pPr marL="685800" indent="-68580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Waveguide</a:t>
            </a:r>
          </a:p>
          <a:p>
            <a:pPr marL="685800" indent="-685800">
              <a:spcAft>
                <a:spcPts val="1800"/>
              </a:spcAft>
              <a:buFont typeface="Arial" panose="020B0604020202020204" pitchFamily="34" charset="0"/>
              <a:buChar char="•"/>
            </a:pPr>
            <a:r>
              <a:rPr lang="en-US" sz="3600" dirty="0" err="1">
                <a:latin typeface="Cambria" panose="02040503050406030204" pitchFamily="18" charset="0"/>
                <a:ea typeface="Cambria" panose="02040503050406030204" pitchFamily="18" charset="0"/>
              </a:rPr>
              <a:t>Cernox</a:t>
            </a:r>
            <a:r>
              <a:rPr lang="en-US" sz="3600" dirty="0">
                <a:latin typeface="Cambria" panose="02040503050406030204" pitchFamily="18" charset="0"/>
                <a:ea typeface="Cambria" panose="02040503050406030204" pitchFamily="18" charset="0"/>
              </a:rPr>
              <a:t> temperature sensors</a:t>
            </a:r>
          </a:p>
          <a:p>
            <a:pPr marL="685800" indent="-68580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Threaded rods</a:t>
            </a:r>
          </a:p>
          <a:p>
            <a:pPr marL="685800" indent="-68580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3D printed support pieces onto which CF tube will be screwed</a:t>
            </a:r>
          </a:p>
          <a:p>
            <a:pPr marL="685800" indent="-68580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Support piece to hold target ladder</a:t>
            </a:r>
          </a:p>
          <a:p>
            <a:pPr>
              <a:spcAft>
                <a:spcPts val="1800"/>
              </a:spcAft>
            </a:pPr>
            <a:endParaRPr lang="en-US" sz="1100" dirty="0">
              <a:latin typeface="Cambria" panose="02040503050406030204" pitchFamily="18" charset="0"/>
              <a:ea typeface="Cambria" panose="02040503050406030204" pitchFamily="18" charset="0"/>
            </a:endParaRPr>
          </a:p>
        </p:txBody>
      </p:sp>
      <p:pic>
        <p:nvPicPr>
          <p:cNvPr id="46" name="Picture 45">
            <a:extLst>
              <a:ext uri="{FF2B5EF4-FFF2-40B4-BE49-F238E27FC236}">
                <a16:creationId xmlns:a16="http://schemas.microsoft.com/office/drawing/2014/main" id="{1239B854-F725-ACE2-9D13-157DF7AF943B}"/>
              </a:ext>
            </a:extLst>
          </p:cNvPr>
          <p:cNvPicPr>
            <a:picLocks noChangeAspect="1"/>
          </p:cNvPicPr>
          <p:nvPr/>
        </p:nvPicPr>
        <p:blipFill>
          <a:blip r:embed="rId6"/>
          <a:stretch>
            <a:fillRect/>
          </a:stretch>
        </p:blipFill>
        <p:spPr>
          <a:xfrm>
            <a:off x="34047426" y="4845405"/>
            <a:ext cx="9474175" cy="7546364"/>
          </a:xfrm>
          <a:prstGeom prst="rect">
            <a:avLst/>
          </a:prstGeom>
          <a:ln w="12700">
            <a:solidFill>
              <a:srgbClr val="001B43"/>
            </a:solidFill>
          </a:ln>
        </p:spPr>
      </p:pic>
      <p:sp>
        <p:nvSpPr>
          <p:cNvPr id="57" name="TextBox 56">
            <a:extLst>
              <a:ext uri="{FF2B5EF4-FFF2-40B4-BE49-F238E27FC236}">
                <a16:creationId xmlns:a16="http://schemas.microsoft.com/office/drawing/2014/main" id="{8D7916C1-2BA4-3548-DD7D-9FAE60407E9E}"/>
              </a:ext>
            </a:extLst>
          </p:cNvPr>
          <p:cNvSpPr txBox="1"/>
          <p:nvPr/>
        </p:nvSpPr>
        <p:spPr>
          <a:xfrm>
            <a:off x="35769839" y="12555116"/>
            <a:ext cx="6029345" cy="954107"/>
          </a:xfrm>
          <a:prstGeom prst="rect">
            <a:avLst/>
          </a:prstGeom>
          <a:noFill/>
        </p:spPr>
        <p:txBody>
          <a:bodyPr wrap="square" rtlCol="0">
            <a:spAutoFit/>
          </a:bodyPr>
          <a:lstStyle/>
          <a:p>
            <a:pPr algn="ctr"/>
            <a:r>
              <a:rPr lang="en-US" sz="2800" dirty="0">
                <a:latin typeface="Cambria" panose="02040503050406030204" pitchFamily="18" charset="0"/>
                <a:ea typeface="Cambria" panose="02040503050406030204" pitchFamily="18" charset="0"/>
              </a:rPr>
              <a:t>Schematic showing various subsystems of  the current DNP setup</a:t>
            </a:r>
          </a:p>
        </p:txBody>
      </p:sp>
      <p:sp>
        <p:nvSpPr>
          <p:cNvPr id="58" name="Subtitle 2">
            <a:extLst>
              <a:ext uri="{FF2B5EF4-FFF2-40B4-BE49-F238E27FC236}">
                <a16:creationId xmlns:a16="http://schemas.microsoft.com/office/drawing/2014/main" id="{ED4599C6-6A00-E60F-7FEB-1E74CD06BA7A}"/>
              </a:ext>
            </a:extLst>
          </p:cNvPr>
          <p:cNvSpPr txBox="1">
            <a:spLocks/>
          </p:cNvSpPr>
          <p:nvPr/>
        </p:nvSpPr>
        <p:spPr>
          <a:xfrm>
            <a:off x="385009" y="6147345"/>
            <a:ext cx="9497061" cy="8987739"/>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0000"/>
              </a:lnSpc>
              <a:spcBef>
                <a:spcPts val="0"/>
              </a:spcBef>
              <a:spcAft>
                <a:spcPts val="3000"/>
              </a:spcAft>
            </a:pPr>
            <a:r>
              <a:rPr lang="en-US" sz="4000" dirty="0">
                <a:latin typeface="Cambria" panose="02040503050406030204" pitchFamily="18" charset="0"/>
              </a:rPr>
              <a:t>Breakthroughs in nuclear physics experiments have driven advancements in both medical imaging and particle physics. Dynamic nuclear polarization (DNP) enhances Nuclear Magnetic Resonance (NMR) signals by using microwave irradiation to transfer the polarization of electron spins to nearby nuclei. This process requires a strong magnetic field  (5 Tesla), very low temperatures             (~1 Kelvin), and microwaves (~ 140 GHz). I present the design of a material insert that aims to refine existing models to further the progress of these experiments. </a:t>
            </a:r>
          </a:p>
        </p:txBody>
      </p:sp>
      <p:sp>
        <p:nvSpPr>
          <p:cNvPr id="9" name="Subtitle 2">
            <a:extLst>
              <a:ext uri="{FF2B5EF4-FFF2-40B4-BE49-F238E27FC236}">
                <a16:creationId xmlns:a16="http://schemas.microsoft.com/office/drawing/2014/main" id="{A0A49D8F-2D74-EE7A-E4A4-BA3E762FA2FE}"/>
              </a:ext>
            </a:extLst>
          </p:cNvPr>
          <p:cNvSpPr txBox="1">
            <a:spLocks/>
          </p:cNvSpPr>
          <p:nvPr/>
        </p:nvSpPr>
        <p:spPr>
          <a:xfrm>
            <a:off x="10351774" y="4818240"/>
            <a:ext cx="23141391" cy="1022541"/>
          </a:xfrm>
          <a:prstGeom prst="rect">
            <a:avLst/>
          </a:prstGeom>
          <a:solidFill>
            <a:srgbClr val="001B43"/>
          </a:solidFill>
          <a:ln>
            <a:solidFill>
              <a:srgbClr val="001B43"/>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Cambria" panose="02040503050406030204" pitchFamily="18" charset="0"/>
              </a:rPr>
              <a:t>3D Model of Insert</a:t>
            </a:r>
          </a:p>
        </p:txBody>
      </p:sp>
      <p:pic>
        <p:nvPicPr>
          <p:cNvPr id="6" name="Picture 5">
            <a:extLst>
              <a:ext uri="{FF2B5EF4-FFF2-40B4-BE49-F238E27FC236}">
                <a16:creationId xmlns:a16="http://schemas.microsoft.com/office/drawing/2014/main" id="{F0159DF5-7CF7-A6DC-2F87-1E917E5822A6}"/>
              </a:ext>
            </a:extLst>
          </p:cNvPr>
          <p:cNvPicPr>
            <a:picLocks noChangeAspect="1"/>
          </p:cNvPicPr>
          <p:nvPr/>
        </p:nvPicPr>
        <p:blipFill>
          <a:blip r:embed="rId7">
            <a:extLst>
              <a:ext uri="{28A0092B-C50C-407E-A947-70E740481C1C}">
                <a14:useLocalDpi xmlns:a14="http://schemas.microsoft.com/office/drawing/2010/main" val="0"/>
              </a:ext>
            </a:extLst>
          </a:blip>
          <a:srcRect b="40253"/>
          <a:stretch>
            <a:fillRect/>
          </a:stretch>
        </p:blipFill>
        <p:spPr>
          <a:xfrm>
            <a:off x="-1041058" y="208880"/>
            <a:ext cx="8359136" cy="3947886"/>
          </a:xfrm>
          <a:prstGeom prst="rect">
            <a:avLst/>
          </a:prstGeom>
        </p:spPr>
      </p:pic>
      <p:sp>
        <p:nvSpPr>
          <p:cNvPr id="4" name="Subtitle 2">
            <a:extLst>
              <a:ext uri="{FF2B5EF4-FFF2-40B4-BE49-F238E27FC236}">
                <a16:creationId xmlns:a16="http://schemas.microsoft.com/office/drawing/2014/main" id="{8A68151E-688D-CA30-867C-A9D91C2BA374}"/>
              </a:ext>
            </a:extLst>
          </p:cNvPr>
          <p:cNvSpPr txBox="1">
            <a:spLocks/>
          </p:cNvSpPr>
          <p:nvPr/>
        </p:nvSpPr>
        <p:spPr>
          <a:xfrm>
            <a:off x="366310" y="16236664"/>
            <a:ext cx="9497056" cy="1022187"/>
          </a:xfrm>
          <a:prstGeom prst="rect">
            <a:avLst/>
          </a:prstGeom>
          <a:solidFill>
            <a:srgbClr val="001B43"/>
          </a:solidFill>
          <a:ln>
            <a:solidFill>
              <a:srgbClr val="001B43"/>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Cambria" panose="02040503050406030204" pitchFamily="18" charset="0"/>
              </a:rPr>
              <a:t>Design Requirements</a:t>
            </a:r>
            <a:endParaRPr lang="en-US" sz="5800" dirty="0">
              <a:solidFill>
                <a:schemeClr val="bg1"/>
              </a:solidFill>
              <a:latin typeface="Cambria" panose="02040503050406030204" pitchFamily="18" charset="0"/>
            </a:endParaRPr>
          </a:p>
        </p:txBody>
      </p:sp>
      <p:sp>
        <p:nvSpPr>
          <p:cNvPr id="11" name="Subtitle 2">
            <a:extLst>
              <a:ext uri="{FF2B5EF4-FFF2-40B4-BE49-F238E27FC236}">
                <a16:creationId xmlns:a16="http://schemas.microsoft.com/office/drawing/2014/main" id="{9129031E-E35A-101F-D52A-850E00C80802}"/>
              </a:ext>
            </a:extLst>
          </p:cNvPr>
          <p:cNvSpPr txBox="1">
            <a:spLocks/>
          </p:cNvSpPr>
          <p:nvPr/>
        </p:nvSpPr>
        <p:spPr>
          <a:xfrm>
            <a:off x="366310" y="26898607"/>
            <a:ext cx="9497056" cy="1022187"/>
          </a:xfrm>
          <a:prstGeom prst="rect">
            <a:avLst/>
          </a:prstGeom>
          <a:solidFill>
            <a:srgbClr val="001B43"/>
          </a:solidFill>
          <a:ln>
            <a:solidFill>
              <a:srgbClr val="001B43"/>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Cambria" panose="02040503050406030204" pitchFamily="18" charset="0"/>
              </a:rPr>
              <a:t>Design Process</a:t>
            </a:r>
            <a:endParaRPr lang="en-US" sz="5800" dirty="0">
              <a:solidFill>
                <a:schemeClr val="bg1"/>
              </a:solidFill>
              <a:latin typeface="Cambria" panose="02040503050406030204" pitchFamily="18" charset="0"/>
            </a:endParaRPr>
          </a:p>
        </p:txBody>
      </p:sp>
      <p:sp>
        <p:nvSpPr>
          <p:cNvPr id="15" name="Subtitle 2">
            <a:extLst>
              <a:ext uri="{FF2B5EF4-FFF2-40B4-BE49-F238E27FC236}">
                <a16:creationId xmlns:a16="http://schemas.microsoft.com/office/drawing/2014/main" id="{EA339F93-BD34-79D7-D9FB-A16CEEC38304}"/>
              </a:ext>
            </a:extLst>
          </p:cNvPr>
          <p:cNvSpPr txBox="1">
            <a:spLocks/>
          </p:cNvSpPr>
          <p:nvPr/>
        </p:nvSpPr>
        <p:spPr>
          <a:xfrm>
            <a:off x="34047426" y="15899388"/>
            <a:ext cx="9497055" cy="6531302"/>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685800" indent="-685800" algn="l">
              <a:spcBef>
                <a:spcPts val="0"/>
              </a:spcBef>
              <a:spcAft>
                <a:spcPts val="3000"/>
              </a:spcAft>
              <a:buFont typeface="Arial" panose="020B0604020202020204" pitchFamily="34" charset="0"/>
              <a:buChar char="•"/>
            </a:pPr>
            <a:r>
              <a:rPr lang="en-US" sz="4000" dirty="0">
                <a:latin typeface="Cambria" panose="02040503050406030204" pitchFamily="18" charset="0"/>
              </a:rPr>
              <a:t>Finalize target ladder design</a:t>
            </a:r>
          </a:p>
          <a:p>
            <a:pPr marL="685800" indent="-685800" algn="l">
              <a:spcBef>
                <a:spcPts val="0"/>
              </a:spcBef>
              <a:spcAft>
                <a:spcPts val="3000"/>
              </a:spcAft>
              <a:buFont typeface="Arial" panose="020B0604020202020204" pitchFamily="34" charset="0"/>
              <a:buChar char="•"/>
            </a:pPr>
            <a:r>
              <a:rPr lang="en-US" sz="4000" dirty="0">
                <a:latin typeface="Cambria" panose="02040503050406030204" pitchFamily="18" charset="0"/>
              </a:rPr>
              <a:t>Send completed drawings of pieces to manufacturers</a:t>
            </a:r>
          </a:p>
          <a:p>
            <a:pPr marL="685800" indent="-685800" algn="l">
              <a:spcBef>
                <a:spcPts val="0"/>
              </a:spcBef>
              <a:spcAft>
                <a:spcPts val="3000"/>
              </a:spcAft>
              <a:buFont typeface="Arial" panose="020B0604020202020204" pitchFamily="34" charset="0"/>
              <a:buChar char="•"/>
            </a:pPr>
            <a:r>
              <a:rPr lang="en-US" sz="4000" dirty="0">
                <a:latin typeface="Cambria" panose="02040503050406030204" pitchFamily="18" charset="0"/>
              </a:rPr>
              <a:t>Construct target insert and perform tests</a:t>
            </a:r>
          </a:p>
          <a:p>
            <a:pPr marL="685800" indent="-685800" algn="l">
              <a:spcBef>
                <a:spcPts val="0"/>
              </a:spcBef>
              <a:spcAft>
                <a:spcPts val="3000"/>
              </a:spcAft>
              <a:buFont typeface="Arial" panose="020B0604020202020204" pitchFamily="34" charset="0"/>
              <a:buChar char="•"/>
            </a:pPr>
            <a:r>
              <a:rPr lang="en-US" sz="4000" dirty="0">
                <a:latin typeface="Cambria" panose="02040503050406030204" pitchFamily="18" charset="0"/>
              </a:rPr>
              <a:t>Optimize design to enhance NMR sensitivity, enabling real-time, faster metabolic imaging in future medical applications</a:t>
            </a:r>
          </a:p>
        </p:txBody>
      </p:sp>
      <p:sp>
        <p:nvSpPr>
          <p:cNvPr id="16" name="Subtitle 2">
            <a:extLst>
              <a:ext uri="{FF2B5EF4-FFF2-40B4-BE49-F238E27FC236}">
                <a16:creationId xmlns:a16="http://schemas.microsoft.com/office/drawing/2014/main" id="{0FF4F2AC-4922-1814-9ECF-D34B12634704}"/>
              </a:ext>
            </a:extLst>
          </p:cNvPr>
          <p:cNvSpPr txBox="1">
            <a:spLocks/>
          </p:cNvSpPr>
          <p:nvPr/>
        </p:nvSpPr>
        <p:spPr>
          <a:xfrm>
            <a:off x="34009135" y="14536602"/>
            <a:ext cx="9497056" cy="1022187"/>
          </a:xfrm>
          <a:prstGeom prst="rect">
            <a:avLst/>
          </a:prstGeom>
          <a:solidFill>
            <a:srgbClr val="001B43"/>
          </a:solidFill>
          <a:ln>
            <a:solidFill>
              <a:srgbClr val="001B43"/>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Cambria" panose="02040503050406030204" pitchFamily="18" charset="0"/>
              </a:rPr>
              <a:t>Future Work </a:t>
            </a:r>
            <a:endParaRPr lang="en-US" sz="5800" dirty="0">
              <a:solidFill>
                <a:schemeClr val="bg1"/>
              </a:solidFill>
              <a:latin typeface="Cambria" panose="02040503050406030204" pitchFamily="18" charset="0"/>
            </a:endParaRPr>
          </a:p>
        </p:txBody>
      </p:sp>
      <p:sp>
        <p:nvSpPr>
          <p:cNvPr id="19" name="Subtitle 2">
            <a:extLst>
              <a:ext uri="{FF2B5EF4-FFF2-40B4-BE49-F238E27FC236}">
                <a16:creationId xmlns:a16="http://schemas.microsoft.com/office/drawing/2014/main" id="{7964726F-06C2-8A99-65E1-E50C4714E887}"/>
              </a:ext>
            </a:extLst>
          </p:cNvPr>
          <p:cNvSpPr txBox="1">
            <a:spLocks/>
          </p:cNvSpPr>
          <p:nvPr/>
        </p:nvSpPr>
        <p:spPr>
          <a:xfrm>
            <a:off x="34047426" y="28072995"/>
            <a:ext cx="9497055" cy="711596"/>
          </a:xfrm>
          <a:prstGeom prst="rect">
            <a:avLst/>
          </a:prstGeom>
          <a:solidFill>
            <a:srgbClr val="001B43"/>
          </a:solidFill>
          <a:ln>
            <a:solidFill>
              <a:srgbClr val="001B43"/>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solidFill>
                  <a:schemeClr val="bg1"/>
                </a:solidFill>
                <a:latin typeface="Cambria" panose="02040503050406030204" pitchFamily="18" charset="0"/>
              </a:rPr>
              <a:t>References</a:t>
            </a:r>
            <a:endParaRPr lang="en-US" sz="4700" dirty="0">
              <a:solidFill>
                <a:schemeClr val="bg1"/>
              </a:solidFill>
              <a:latin typeface="Cambria" panose="02040503050406030204" pitchFamily="18" charset="0"/>
            </a:endParaRPr>
          </a:p>
        </p:txBody>
      </p:sp>
      <p:pic>
        <p:nvPicPr>
          <p:cNvPr id="20" name="Picture 19">
            <a:extLst>
              <a:ext uri="{FF2B5EF4-FFF2-40B4-BE49-F238E27FC236}">
                <a16:creationId xmlns:a16="http://schemas.microsoft.com/office/drawing/2014/main" id="{F6916067-8075-B474-01C2-6AFAFAB2986B}"/>
              </a:ext>
            </a:extLst>
          </p:cNvPr>
          <p:cNvPicPr>
            <a:picLocks noChangeAspect="1"/>
          </p:cNvPicPr>
          <p:nvPr/>
        </p:nvPicPr>
        <p:blipFill>
          <a:blip r:embed="rId8"/>
          <a:stretch>
            <a:fillRect/>
          </a:stretch>
        </p:blipFill>
        <p:spPr>
          <a:xfrm>
            <a:off x="24638145" y="15712234"/>
            <a:ext cx="2824582" cy="3616665"/>
          </a:xfrm>
          <a:prstGeom prst="rect">
            <a:avLst/>
          </a:prstGeom>
          <a:ln w="12700">
            <a:solidFill>
              <a:srgbClr val="001B43"/>
            </a:solidFill>
          </a:ln>
        </p:spPr>
      </p:pic>
      <p:sp>
        <p:nvSpPr>
          <p:cNvPr id="29" name="TextBox 28">
            <a:extLst>
              <a:ext uri="{FF2B5EF4-FFF2-40B4-BE49-F238E27FC236}">
                <a16:creationId xmlns:a16="http://schemas.microsoft.com/office/drawing/2014/main" id="{2BC65CEB-9EFB-1FA2-EBF7-EDA6F4A2AE5D}"/>
              </a:ext>
            </a:extLst>
          </p:cNvPr>
          <p:cNvSpPr txBox="1"/>
          <p:nvPr/>
        </p:nvSpPr>
        <p:spPr>
          <a:xfrm>
            <a:off x="28212780" y="6398714"/>
            <a:ext cx="5275973" cy="6709529"/>
          </a:xfrm>
          <a:prstGeom prst="rect">
            <a:avLst/>
          </a:prstGeom>
          <a:noFill/>
          <a:ln w="12700">
            <a:solidFill>
              <a:srgbClr val="001B43"/>
            </a:solidFill>
          </a:ln>
        </p:spPr>
        <p:txBody>
          <a:bodyPr wrap="square" rtlCol="0">
            <a:spAutoFit/>
          </a:bodyPr>
          <a:lstStyle/>
          <a:p>
            <a:pPr>
              <a:spcAft>
                <a:spcPts val="1800"/>
              </a:spcAft>
            </a:pPr>
            <a:r>
              <a:rPr lang="en-US" sz="4000" b="1" dirty="0">
                <a:latin typeface="Cambria" panose="02040503050406030204" pitchFamily="18" charset="0"/>
                <a:ea typeface="Cambria" panose="02040503050406030204" pitchFamily="18" charset="0"/>
              </a:rPr>
              <a:t>Top Piece</a:t>
            </a:r>
          </a:p>
          <a:p>
            <a:pPr marL="857250" indent="-85725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Stainless steel “UFO”</a:t>
            </a:r>
          </a:p>
          <a:p>
            <a:pPr marL="857250" indent="-85725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Thermometry</a:t>
            </a:r>
          </a:p>
          <a:p>
            <a:pPr marL="857250" indent="-85725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Waveguide connection</a:t>
            </a:r>
          </a:p>
          <a:p>
            <a:pPr marL="857250" indent="-85725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2 NMR ports</a:t>
            </a:r>
          </a:p>
          <a:p>
            <a:pPr marL="857250" indent="-857250">
              <a:spcAft>
                <a:spcPts val="1800"/>
              </a:spcAft>
              <a:buFont typeface="Arial" panose="020B0604020202020204" pitchFamily="34" charset="0"/>
              <a:buChar char="•"/>
            </a:pPr>
            <a:r>
              <a:rPr lang="en-US" sz="3600" dirty="0">
                <a:latin typeface="Cambria" panose="02040503050406030204" pitchFamily="18" charset="0"/>
                <a:ea typeface="Cambria" panose="02040503050406030204" pitchFamily="18" charset="0"/>
              </a:rPr>
              <a:t>1 spectral-spatial Radio Frequency (</a:t>
            </a:r>
            <a:r>
              <a:rPr lang="en-US" sz="3600" dirty="0" err="1">
                <a:latin typeface="Cambria" panose="02040503050406030204" pitchFamily="18" charset="0"/>
                <a:ea typeface="Cambria" panose="02040503050406030204" pitchFamily="18" charset="0"/>
              </a:rPr>
              <a:t>ssRF</a:t>
            </a:r>
            <a:r>
              <a:rPr lang="en-US" sz="3600" dirty="0">
                <a:latin typeface="Cambria" panose="02040503050406030204" pitchFamily="18" charset="0"/>
                <a:ea typeface="Cambria" panose="02040503050406030204" pitchFamily="18" charset="0"/>
              </a:rPr>
              <a:t>) port</a:t>
            </a:r>
          </a:p>
          <a:p>
            <a:pPr>
              <a:spcAft>
                <a:spcPts val="1800"/>
              </a:spcAft>
            </a:pPr>
            <a:endParaRPr lang="en-US" sz="1200" dirty="0">
              <a:latin typeface="Cambria" panose="02040503050406030204" pitchFamily="18" charset="0"/>
              <a:ea typeface="Cambria" panose="02040503050406030204" pitchFamily="18" charset="0"/>
            </a:endParaRPr>
          </a:p>
        </p:txBody>
      </p:sp>
      <p:sp>
        <p:nvSpPr>
          <p:cNvPr id="32" name="Callout: Line 31">
            <a:extLst>
              <a:ext uri="{FF2B5EF4-FFF2-40B4-BE49-F238E27FC236}">
                <a16:creationId xmlns:a16="http://schemas.microsoft.com/office/drawing/2014/main" id="{A07AB33B-F5FC-E261-69B9-F5C9A9230474}"/>
              </a:ext>
            </a:extLst>
          </p:cNvPr>
          <p:cNvSpPr/>
          <p:nvPr/>
        </p:nvSpPr>
        <p:spPr>
          <a:xfrm>
            <a:off x="16701534" y="22904955"/>
            <a:ext cx="3639218" cy="8558718"/>
          </a:xfrm>
          <a:prstGeom prst="borderCallout1">
            <a:avLst>
              <a:gd name="adj1" fmla="val -249"/>
              <a:gd name="adj2" fmla="val -195"/>
              <a:gd name="adj3" fmla="val 38583"/>
              <a:gd name="adj4" fmla="val -95072"/>
            </a:avLst>
          </a:prstGeom>
          <a:noFill/>
          <a:ln w="76200">
            <a:solidFill>
              <a:srgbClr val="001B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E3A204FC-4130-BF76-A58C-D9B0D55A7B6A}"/>
              </a:ext>
            </a:extLst>
          </p:cNvPr>
          <p:cNvCxnSpPr>
            <a:cxnSpLocks/>
          </p:cNvCxnSpPr>
          <p:nvPr/>
        </p:nvCxnSpPr>
        <p:spPr>
          <a:xfrm>
            <a:off x="13248116" y="27932920"/>
            <a:ext cx="3453416" cy="3563373"/>
          </a:xfrm>
          <a:prstGeom prst="line">
            <a:avLst/>
          </a:prstGeom>
          <a:ln w="76200">
            <a:solidFill>
              <a:srgbClr val="001B43"/>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35D9350-4BDF-EEE4-872B-C779590FC4F6}"/>
              </a:ext>
            </a:extLst>
          </p:cNvPr>
          <p:cNvSpPr txBox="1"/>
          <p:nvPr/>
        </p:nvSpPr>
        <p:spPr>
          <a:xfrm>
            <a:off x="21251093" y="30940453"/>
            <a:ext cx="6029345" cy="523220"/>
          </a:xfrm>
          <a:prstGeom prst="rect">
            <a:avLst/>
          </a:prstGeom>
          <a:noFill/>
        </p:spPr>
        <p:txBody>
          <a:bodyPr wrap="square" rtlCol="0">
            <a:spAutoFit/>
          </a:bodyPr>
          <a:lstStyle/>
          <a:p>
            <a:pPr algn="ctr"/>
            <a:r>
              <a:rPr lang="en-US" sz="2800" dirty="0">
                <a:latin typeface="Cambria" panose="02040503050406030204" pitchFamily="18" charset="0"/>
                <a:ea typeface="Cambria" panose="02040503050406030204" pitchFamily="18" charset="0"/>
              </a:rPr>
              <a:t>Close-up of cap’s opening mechanism</a:t>
            </a:r>
          </a:p>
        </p:txBody>
      </p:sp>
      <p:sp>
        <p:nvSpPr>
          <p:cNvPr id="54" name="Callout: Line 53">
            <a:extLst>
              <a:ext uri="{FF2B5EF4-FFF2-40B4-BE49-F238E27FC236}">
                <a16:creationId xmlns:a16="http://schemas.microsoft.com/office/drawing/2014/main" id="{A82DEA05-2294-9F76-C4C1-E5AB2201082F}"/>
              </a:ext>
            </a:extLst>
          </p:cNvPr>
          <p:cNvSpPr/>
          <p:nvPr/>
        </p:nvSpPr>
        <p:spPr>
          <a:xfrm>
            <a:off x="16701538" y="6147345"/>
            <a:ext cx="7125481" cy="15764770"/>
          </a:xfrm>
          <a:prstGeom prst="borderCallout1">
            <a:avLst>
              <a:gd name="adj1" fmla="val -34"/>
              <a:gd name="adj2" fmla="val 420"/>
              <a:gd name="adj3" fmla="val 10143"/>
              <a:gd name="adj4" fmla="val -47877"/>
            </a:avLst>
          </a:prstGeom>
          <a:noFill/>
          <a:ln w="76200">
            <a:solidFill>
              <a:srgbClr val="001B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F5061A23-0FD6-C33D-A781-2DF86A19F43C}"/>
              </a:ext>
            </a:extLst>
          </p:cNvPr>
          <p:cNvCxnSpPr>
            <a:cxnSpLocks/>
          </p:cNvCxnSpPr>
          <p:nvPr/>
        </p:nvCxnSpPr>
        <p:spPr>
          <a:xfrm>
            <a:off x="13248116" y="19328899"/>
            <a:ext cx="3453416" cy="2583216"/>
          </a:xfrm>
          <a:prstGeom prst="line">
            <a:avLst/>
          </a:prstGeom>
          <a:ln w="76200">
            <a:solidFill>
              <a:srgbClr val="001B43"/>
            </a:solidFill>
          </a:ln>
        </p:spPr>
        <p:style>
          <a:lnRef idx="1">
            <a:schemeClr val="accent1"/>
          </a:lnRef>
          <a:fillRef idx="0">
            <a:schemeClr val="accent1"/>
          </a:fillRef>
          <a:effectRef idx="0">
            <a:schemeClr val="accent1"/>
          </a:effectRef>
          <a:fontRef idx="minor">
            <a:schemeClr val="tx1"/>
          </a:fontRef>
        </p:style>
      </p:cxnSp>
      <p:sp>
        <p:nvSpPr>
          <p:cNvPr id="66" name="Subtitle 2">
            <a:extLst>
              <a:ext uri="{FF2B5EF4-FFF2-40B4-BE49-F238E27FC236}">
                <a16:creationId xmlns:a16="http://schemas.microsoft.com/office/drawing/2014/main" id="{7616D51B-4B55-727A-94E6-47B2B979E384}"/>
              </a:ext>
            </a:extLst>
          </p:cNvPr>
          <p:cNvSpPr txBox="1">
            <a:spLocks/>
          </p:cNvSpPr>
          <p:nvPr/>
        </p:nvSpPr>
        <p:spPr>
          <a:xfrm>
            <a:off x="28228324" y="6398714"/>
            <a:ext cx="5260429" cy="697597"/>
          </a:xfrm>
          <a:prstGeom prst="rect">
            <a:avLst/>
          </a:prstGeom>
          <a:solidFill>
            <a:srgbClr val="001B43"/>
          </a:solidFill>
          <a:ln>
            <a:solidFill>
              <a:srgbClr val="001B43"/>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700" b="1" dirty="0">
                <a:solidFill>
                  <a:schemeClr val="bg1"/>
                </a:solidFill>
                <a:latin typeface="Cambria" panose="02040503050406030204" pitchFamily="18" charset="0"/>
              </a:rPr>
              <a:t>Top Piece</a:t>
            </a:r>
          </a:p>
        </p:txBody>
      </p:sp>
      <p:sp>
        <p:nvSpPr>
          <p:cNvPr id="72" name="TextBox 71">
            <a:extLst>
              <a:ext uri="{FF2B5EF4-FFF2-40B4-BE49-F238E27FC236}">
                <a16:creationId xmlns:a16="http://schemas.microsoft.com/office/drawing/2014/main" id="{394BE6B1-CFD6-E2C7-8A2C-9690374ACCCA}"/>
              </a:ext>
            </a:extLst>
          </p:cNvPr>
          <p:cNvSpPr txBox="1"/>
          <p:nvPr/>
        </p:nvSpPr>
        <p:spPr>
          <a:xfrm>
            <a:off x="10233444" y="31513817"/>
            <a:ext cx="6029345" cy="892552"/>
          </a:xfrm>
          <a:prstGeom prst="rect">
            <a:avLst/>
          </a:prstGeom>
          <a:noFill/>
        </p:spPr>
        <p:txBody>
          <a:bodyPr wrap="square" rtlCol="0">
            <a:spAutoFit/>
          </a:bodyPr>
          <a:lstStyle/>
          <a:p>
            <a:pPr algn="ctr"/>
            <a:r>
              <a:rPr lang="en-US" sz="2600" dirty="0">
                <a:latin typeface="Cambria" panose="02040503050406030204" pitchFamily="18" charset="0"/>
                <a:ea typeface="Cambria" panose="02040503050406030204" pitchFamily="18" charset="0"/>
              </a:rPr>
              <a:t>Model of fridge showing location of target insert highlighted in green</a:t>
            </a:r>
          </a:p>
        </p:txBody>
      </p:sp>
      <p:pic>
        <p:nvPicPr>
          <p:cNvPr id="89" name="Picture 88">
            <a:extLst>
              <a:ext uri="{FF2B5EF4-FFF2-40B4-BE49-F238E27FC236}">
                <a16:creationId xmlns:a16="http://schemas.microsoft.com/office/drawing/2014/main" id="{A1EB7E49-727E-B468-4F9C-19C8C7097AB7}"/>
              </a:ext>
            </a:extLst>
          </p:cNvPr>
          <p:cNvPicPr>
            <a:picLocks noChangeAspect="1"/>
          </p:cNvPicPr>
          <p:nvPr/>
        </p:nvPicPr>
        <p:blipFill>
          <a:blip r:embed="rId9"/>
          <a:stretch>
            <a:fillRect/>
          </a:stretch>
        </p:blipFill>
        <p:spPr>
          <a:xfrm>
            <a:off x="21745232" y="22861823"/>
            <a:ext cx="2232071" cy="2305082"/>
          </a:xfrm>
          <a:prstGeom prst="rect">
            <a:avLst/>
          </a:prstGeom>
          <a:ln w="12700">
            <a:solidFill>
              <a:srgbClr val="001B43"/>
            </a:solidFill>
          </a:ln>
        </p:spPr>
      </p:pic>
      <p:pic>
        <p:nvPicPr>
          <p:cNvPr id="93" name="Picture 92">
            <a:extLst>
              <a:ext uri="{FF2B5EF4-FFF2-40B4-BE49-F238E27FC236}">
                <a16:creationId xmlns:a16="http://schemas.microsoft.com/office/drawing/2014/main" id="{61EF6FE7-E163-31FF-D744-33E432F27703}"/>
              </a:ext>
            </a:extLst>
          </p:cNvPr>
          <p:cNvPicPr>
            <a:picLocks noChangeAspect="1"/>
          </p:cNvPicPr>
          <p:nvPr/>
        </p:nvPicPr>
        <p:blipFill>
          <a:blip r:embed="rId10"/>
          <a:stretch>
            <a:fillRect/>
          </a:stretch>
        </p:blipFill>
        <p:spPr>
          <a:xfrm>
            <a:off x="24265766" y="7491365"/>
            <a:ext cx="3569341" cy="4176526"/>
          </a:xfrm>
          <a:prstGeom prst="rect">
            <a:avLst/>
          </a:prstGeom>
          <a:ln w="12700">
            <a:solidFill>
              <a:srgbClr val="001B43"/>
            </a:solidFill>
          </a:ln>
        </p:spPr>
      </p:pic>
      <p:sp>
        <p:nvSpPr>
          <p:cNvPr id="94" name="Arrow: Right 93">
            <a:extLst>
              <a:ext uri="{FF2B5EF4-FFF2-40B4-BE49-F238E27FC236}">
                <a16:creationId xmlns:a16="http://schemas.microsoft.com/office/drawing/2014/main" id="{2C2D8A4B-26BD-FE57-4AE0-306A4A295D1D}"/>
              </a:ext>
            </a:extLst>
          </p:cNvPr>
          <p:cNvSpPr/>
          <p:nvPr/>
        </p:nvSpPr>
        <p:spPr>
          <a:xfrm>
            <a:off x="19504386" y="14029201"/>
            <a:ext cx="1366831" cy="577148"/>
          </a:xfrm>
          <a:prstGeom prst="rightArrow">
            <a:avLst/>
          </a:prstGeom>
          <a:solidFill>
            <a:srgbClr val="001B43"/>
          </a:solidFill>
          <a:ln w="19050">
            <a:solidFill>
              <a:srgbClr val="001B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Subtitle 2">
            <a:extLst>
              <a:ext uri="{FF2B5EF4-FFF2-40B4-BE49-F238E27FC236}">
                <a16:creationId xmlns:a16="http://schemas.microsoft.com/office/drawing/2014/main" id="{32F9B694-9C45-8D5A-FA07-A656D9C80735}"/>
              </a:ext>
            </a:extLst>
          </p:cNvPr>
          <p:cNvSpPr txBox="1">
            <a:spLocks/>
          </p:cNvSpPr>
          <p:nvPr/>
        </p:nvSpPr>
        <p:spPr>
          <a:xfrm>
            <a:off x="28212780" y="13790318"/>
            <a:ext cx="5260429" cy="697597"/>
          </a:xfrm>
          <a:prstGeom prst="rect">
            <a:avLst/>
          </a:prstGeom>
          <a:solidFill>
            <a:srgbClr val="001B43"/>
          </a:solidFill>
          <a:ln>
            <a:solidFill>
              <a:srgbClr val="001B43"/>
            </a:solidFill>
          </a:ln>
        </p:spPr>
        <p:txBody>
          <a:bodyPr vert="horz" lIns="106674" tIns="53337" rIns="106674" bIns="53337" rtlCol="0" anchor="ctr">
            <a:normAutofit fontScale="925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4000" b="1" dirty="0">
                <a:solidFill>
                  <a:schemeClr val="bg1"/>
                </a:solidFill>
                <a:latin typeface="Cambria" panose="02040503050406030204" pitchFamily="18" charset="0"/>
              </a:rPr>
              <a:t>Carbon Fiber (CF) Tube</a:t>
            </a:r>
          </a:p>
        </p:txBody>
      </p:sp>
      <p:sp>
        <p:nvSpPr>
          <p:cNvPr id="103" name="Subtitle 2">
            <a:extLst>
              <a:ext uri="{FF2B5EF4-FFF2-40B4-BE49-F238E27FC236}">
                <a16:creationId xmlns:a16="http://schemas.microsoft.com/office/drawing/2014/main" id="{C290A7A4-0C90-C95B-EF4D-53AA5A1944AA}"/>
              </a:ext>
            </a:extLst>
          </p:cNvPr>
          <p:cNvSpPr txBox="1">
            <a:spLocks/>
          </p:cNvSpPr>
          <p:nvPr/>
        </p:nvSpPr>
        <p:spPr>
          <a:xfrm>
            <a:off x="28197236" y="22680630"/>
            <a:ext cx="5260429" cy="697597"/>
          </a:xfrm>
          <a:prstGeom prst="rect">
            <a:avLst/>
          </a:prstGeom>
          <a:solidFill>
            <a:srgbClr val="001B43"/>
          </a:solidFill>
          <a:ln>
            <a:solidFill>
              <a:srgbClr val="001B43"/>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700" b="1" dirty="0">
                <a:solidFill>
                  <a:schemeClr val="bg1"/>
                </a:solidFill>
                <a:latin typeface="Cambria" panose="02040503050406030204" pitchFamily="18" charset="0"/>
              </a:rPr>
              <a:t>Target Ladder</a:t>
            </a:r>
          </a:p>
        </p:txBody>
      </p:sp>
      <p:sp>
        <p:nvSpPr>
          <p:cNvPr id="104" name="TextBox 103">
            <a:extLst>
              <a:ext uri="{FF2B5EF4-FFF2-40B4-BE49-F238E27FC236}">
                <a16:creationId xmlns:a16="http://schemas.microsoft.com/office/drawing/2014/main" id="{9FA5E5ED-77A2-A9FC-CAAE-E9A2D0843924}"/>
              </a:ext>
            </a:extLst>
          </p:cNvPr>
          <p:cNvSpPr txBox="1"/>
          <p:nvPr/>
        </p:nvSpPr>
        <p:spPr>
          <a:xfrm>
            <a:off x="23977303" y="11712938"/>
            <a:ext cx="4100737" cy="1292662"/>
          </a:xfrm>
          <a:prstGeom prst="rect">
            <a:avLst/>
          </a:prstGeom>
          <a:noFill/>
        </p:spPr>
        <p:txBody>
          <a:bodyPr wrap="square" rtlCol="0">
            <a:spAutoFit/>
          </a:bodyPr>
          <a:lstStyle/>
          <a:p>
            <a:pPr algn="ctr"/>
            <a:r>
              <a:rPr lang="en-US" sz="2600" dirty="0">
                <a:latin typeface="Cambria" panose="02040503050406030204" pitchFamily="18" charset="0"/>
                <a:ea typeface="Cambria" panose="02040503050406030204" pitchFamily="18" charset="0"/>
              </a:rPr>
              <a:t>Close-up of top piece with threaded rods highlighted in blue</a:t>
            </a:r>
          </a:p>
        </p:txBody>
      </p:sp>
      <p:sp>
        <p:nvSpPr>
          <p:cNvPr id="105" name="TextBox 104">
            <a:extLst>
              <a:ext uri="{FF2B5EF4-FFF2-40B4-BE49-F238E27FC236}">
                <a16:creationId xmlns:a16="http://schemas.microsoft.com/office/drawing/2014/main" id="{51C72E6C-D02B-CF48-2DEB-E7E5AE15BDEB}"/>
              </a:ext>
            </a:extLst>
          </p:cNvPr>
          <p:cNvSpPr txBox="1"/>
          <p:nvPr/>
        </p:nvSpPr>
        <p:spPr>
          <a:xfrm>
            <a:off x="23993869" y="19370058"/>
            <a:ext cx="4100737" cy="1692771"/>
          </a:xfrm>
          <a:prstGeom prst="rect">
            <a:avLst/>
          </a:prstGeom>
          <a:noFill/>
        </p:spPr>
        <p:txBody>
          <a:bodyPr wrap="square" rtlCol="0">
            <a:spAutoFit/>
          </a:bodyPr>
          <a:lstStyle/>
          <a:p>
            <a:pPr algn="ctr"/>
            <a:r>
              <a:rPr lang="en-US" sz="2600" dirty="0">
                <a:latin typeface="Cambria" panose="02040503050406030204" pitchFamily="18" charset="0"/>
                <a:ea typeface="Cambria" panose="02040503050406030204" pitchFamily="18" charset="0"/>
              </a:rPr>
              <a:t>Support piece with space for waveguide and cables, and with screw holes on the sides</a:t>
            </a:r>
          </a:p>
        </p:txBody>
      </p:sp>
      <p:pic>
        <p:nvPicPr>
          <p:cNvPr id="107" name="Picture 106">
            <a:extLst>
              <a:ext uri="{FF2B5EF4-FFF2-40B4-BE49-F238E27FC236}">
                <a16:creationId xmlns:a16="http://schemas.microsoft.com/office/drawing/2014/main" id="{C5697F11-94D5-79CB-2DF1-89E0EE8FDD63}"/>
              </a:ext>
            </a:extLst>
          </p:cNvPr>
          <p:cNvPicPr>
            <a:picLocks noChangeAspect="1"/>
          </p:cNvPicPr>
          <p:nvPr/>
        </p:nvPicPr>
        <p:blipFill>
          <a:blip r:embed="rId11"/>
          <a:stretch>
            <a:fillRect/>
          </a:stretch>
        </p:blipFill>
        <p:spPr>
          <a:xfrm>
            <a:off x="24479285" y="22904955"/>
            <a:ext cx="2305082" cy="2305082"/>
          </a:xfrm>
          <a:prstGeom prst="rect">
            <a:avLst/>
          </a:prstGeom>
          <a:ln w="12700">
            <a:solidFill>
              <a:srgbClr val="001B43"/>
            </a:solidFill>
          </a:ln>
        </p:spPr>
      </p:pic>
      <p:sp>
        <p:nvSpPr>
          <p:cNvPr id="109" name="TextBox 108">
            <a:extLst>
              <a:ext uri="{FF2B5EF4-FFF2-40B4-BE49-F238E27FC236}">
                <a16:creationId xmlns:a16="http://schemas.microsoft.com/office/drawing/2014/main" id="{A7D3CC7C-C132-D520-FF62-026E66E9F07B}"/>
              </a:ext>
            </a:extLst>
          </p:cNvPr>
          <p:cNvSpPr txBox="1"/>
          <p:nvPr/>
        </p:nvSpPr>
        <p:spPr>
          <a:xfrm>
            <a:off x="20739195" y="25247081"/>
            <a:ext cx="7190077" cy="892552"/>
          </a:xfrm>
          <a:prstGeom prst="rect">
            <a:avLst/>
          </a:prstGeom>
          <a:noFill/>
        </p:spPr>
        <p:txBody>
          <a:bodyPr wrap="square" rtlCol="0">
            <a:spAutoFit/>
          </a:bodyPr>
          <a:lstStyle/>
          <a:p>
            <a:pPr algn="ctr"/>
            <a:r>
              <a:rPr lang="en-US" sz="2600" dirty="0">
                <a:latin typeface="Cambria" panose="02040503050406030204" pitchFamily="18" charset="0"/>
                <a:ea typeface="Cambria" panose="02040503050406030204" pitchFamily="18" charset="0"/>
              </a:rPr>
              <a:t>Solidified ammonia (NH3) and deuterated ammonia (ND3) are widely used target materials</a:t>
            </a:r>
          </a:p>
        </p:txBody>
      </p:sp>
      <p:pic>
        <p:nvPicPr>
          <p:cNvPr id="36" name="Picture 35">
            <a:extLst>
              <a:ext uri="{FF2B5EF4-FFF2-40B4-BE49-F238E27FC236}">
                <a16:creationId xmlns:a16="http://schemas.microsoft.com/office/drawing/2014/main" id="{E0BA6C0A-6848-F278-3A0B-1D633D28B6EE}"/>
              </a:ext>
            </a:extLst>
          </p:cNvPr>
          <p:cNvPicPr>
            <a:picLocks noChangeAspect="1"/>
          </p:cNvPicPr>
          <p:nvPr/>
        </p:nvPicPr>
        <p:blipFill>
          <a:blip r:embed="rId12" cstate="print">
            <a:extLst>
              <a:ext uri="{28A0092B-C50C-407E-A947-70E740481C1C}">
                <a14:useLocalDpi xmlns:a14="http://schemas.microsoft.com/office/drawing/2010/main" val="0"/>
              </a:ext>
            </a:extLst>
          </a:blip>
          <a:srcRect l="41836" t="35587" r="31493" b="20833"/>
          <a:stretch>
            <a:fillRect/>
          </a:stretch>
        </p:blipFill>
        <p:spPr>
          <a:xfrm>
            <a:off x="21859114" y="26575874"/>
            <a:ext cx="4806263" cy="4417433"/>
          </a:xfrm>
          <a:prstGeom prst="rect">
            <a:avLst/>
          </a:prstGeom>
          <a:ln w="12700">
            <a:solidFill>
              <a:srgbClr val="001B43"/>
            </a:solidFill>
          </a:ln>
        </p:spPr>
      </p:pic>
    </p:spTree>
    <p:extLst>
      <p:ext uri="{BB962C8B-B14F-4D97-AF65-F5344CB8AC3E}">
        <p14:creationId xmlns:p14="http://schemas.microsoft.com/office/powerpoint/2010/main" val="40304785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13303</TotalTime>
  <Words>553</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Designing a Target Insert: The Heart of a Dynamic Nuclear Polarization System Alexandra Antar   Advisor: Nathaly Santiesteban Department of Physics and Astronomy,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Alexandra Antar</cp:lastModifiedBy>
  <cp:revision>229</cp:revision>
  <dcterms:created xsi:type="dcterms:W3CDTF">2016-03-05T16:55:12Z</dcterms:created>
  <dcterms:modified xsi:type="dcterms:W3CDTF">2026-04-21T19:16:57Z</dcterms:modified>
</cp:coreProperties>
</file>