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32918400" cx="4389120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0368">
          <p15:clr>
            <a:srgbClr val="000000"/>
          </p15:clr>
        </p15:guide>
        <p15:guide id="2" pos="13824">
          <p15:clr>
            <a:srgbClr val="000000"/>
          </p15:clr>
        </p15:guide>
      </p15:sldGuideLst>
    </p:ext>
    <p:ext uri="GoogleSlidesCustomDataVersion2">
      <go:slidesCustomData xmlns:go="http://customooxmlschemas.google.com/" r:id="rId7" roundtripDataSignature="AMtx7mj1bs1fVQPFDiPm+Sgvogol0QAxK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0368" orient="horz"/>
        <p:guide pos="1382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3291840" y="5387343"/>
            <a:ext cx="37307520" cy="11460480"/>
          </a:xfrm>
          <a:prstGeom prst="rect">
            <a:avLst/>
          </a:prstGeom>
          <a:noFill/>
          <a:ln>
            <a:noFill/>
          </a:ln>
        </p:spPr>
        <p:txBody>
          <a:bodyPr anchorCtr="0" anchor="b" bIns="53325" lIns="106650" spcFirstLastPara="1" rIns="106650" wrap="square" tIns="5332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400"/>
              <a:buFont typeface="Calibri"/>
              <a:buNone/>
              <a:defRPr sz="29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5486400" y="17289783"/>
            <a:ext cx="32918400" cy="7947657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normAutofit/>
          </a:bodyPr>
          <a:lstStyle>
            <a:lvl1pPr lvl="0" algn="ctr">
              <a:lnSpc>
                <a:spcPct val="90000"/>
              </a:lnSpc>
              <a:spcBef>
                <a:spcPts val="4900"/>
              </a:spcBef>
              <a:spcAft>
                <a:spcPts val="0"/>
              </a:spcAft>
              <a:buClr>
                <a:schemeClr val="dk1"/>
              </a:buClr>
              <a:buSzPts val="11800"/>
              <a:buNone/>
              <a:defRPr sz="11800"/>
            </a:lvl1pPr>
            <a:lvl2pPr lvl="1" algn="ctr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9800"/>
              <a:buNone/>
              <a:defRPr sz="9800"/>
            </a:lvl2pPr>
            <a:lvl3pPr lvl="2" algn="ctr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8800"/>
              <a:buNone/>
              <a:defRPr sz="8800"/>
            </a:lvl3pPr>
            <a:lvl4pPr lvl="3" algn="ctr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7800"/>
              <a:buNone/>
              <a:defRPr sz="7800"/>
            </a:lvl4pPr>
            <a:lvl5pPr lvl="4" algn="ctr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7800"/>
              <a:buNone/>
              <a:defRPr sz="7800"/>
            </a:lvl5pPr>
            <a:lvl6pPr lvl="5" algn="ctr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7800"/>
              <a:buNone/>
              <a:defRPr sz="7800"/>
            </a:lvl6pPr>
            <a:lvl7pPr lvl="6" algn="ctr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7800"/>
              <a:buNone/>
              <a:defRPr sz="7800"/>
            </a:lvl7pPr>
            <a:lvl8pPr lvl="7" algn="ctr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7800"/>
              <a:buNone/>
              <a:defRPr sz="7800"/>
            </a:lvl8pPr>
            <a:lvl9pPr lvl="8" algn="ctr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7800"/>
              <a:buNone/>
              <a:defRPr sz="7800"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14538960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3099816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3017520" y="1752607"/>
            <a:ext cx="37856160" cy="6362703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11502389" y="278132"/>
            <a:ext cx="20886423" cy="37856160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14538960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3099816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22193250" y="10968991"/>
            <a:ext cx="27896823" cy="9464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2990851" y="1779271"/>
            <a:ext cx="27896823" cy="27843480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14538960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3099816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3017520" y="1752607"/>
            <a:ext cx="37856160" cy="6362703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3017520" y="8763000"/>
            <a:ext cx="37856160" cy="20886423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14538960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3099816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2994662" y="8206751"/>
            <a:ext cx="37856160" cy="13693137"/>
          </a:xfrm>
          <a:prstGeom prst="rect">
            <a:avLst/>
          </a:prstGeom>
          <a:noFill/>
          <a:ln>
            <a:noFill/>
          </a:ln>
        </p:spPr>
        <p:txBody>
          <a:bodyPr anchorCtr="0" anchor="b" bIns="53325" lIns="106650" spcFirstLastPara="1" rIns="106650" wrap="square" tIns="5332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400"/>
              <a:buFont typeface="Calibri"/>
              <a:buNone/>
              <a:defRPr sz="29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2994662" y="22029431"/>
            <a:ext cx="37856160" cy="7200897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4900"/>
              </a:spcBef>
              <a:spcAft>
                <a:spcPts val="0"/>
              </a:spcAft>
              <a:buClr>
                <a:schemeClr val="dk1"/>
              </a:buClr>
              <a:buSzPts val="11800"/>
              <a:buNone/>
              <a:defRPr sz="1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rgbClr val="888888"/>
              </a:buClr>
              <a:buSzPts val="9800"/>
              <a:buNone/>
              <a:defRPr sz="9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rgbClr val="888888"/>
              </a:buClr>
              <a:buSzPts val="8800"/>
              <a:buNone/>
              <a:defRPr sz="8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rgbClr val="888888"/>
              </a:buClr>
              <a:buSzPts val="7800"/>
              <a:buNone/>
              <a:defRPr sz="7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rgbClr val="888888"/>
              </a:buClr>
              <a:buSzPts val="7800"/>
              <a:buNone/>
              <a:defRPr sz="7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rgbClr val="888888"/>
              </a:buClr>
              <a:buSzPts val="7800"/>
              <a:buNone/>
              <a:defRPr sz="7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rgbClr val="888888"/>
              </a:buClr>
              <a:buSzPts val="7800"/>
              <a:buNone/>
              <a:defRPr sz="7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rgbClr val="888888"/>
              </a:buClr>
              <a:buSzPts val="7800"/>
              <a:buNone/>
              <a:defRPr sz="7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rgbClr val="888888"/>
              </a:buClr>
              <a:buSzPts val="7800"/>
              <a:buNone/>
              <a:defRPr sz="7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14538960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3099816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017520" y="1752607"/>
            <a:ext cx="37856160" cy="6362703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017520" y="8763000"/>
            <a:ext cx="18653760" cy="20886423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22219920" y="8763000"/>
            <a:ext cx="18653760" cy="20886423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14538960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3099816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3023237" y="1752607"/>
            <a:ext cx="37856160" cy="6362703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3023242" y="8069584"/>
            <a:ext cx="18568032" cy="3954777"/>
          </a:xfrm>
          <a:prstGeom prst="rect">
            <a:avLst/>
          </a:prstGeom>
          <a:noFill/>
          <a:ln>
            <a:noFill/>
          </a:ln>
        </p:spPr>
        <p:txBody>
          <a:bodyPr anchorCtr="0" anchor="b" bIns="53325" lIns="106650" spcFirstLastPara="1" rIns="106650" wrap="square" tIns="5332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4900"/>
              </a:spcBef>
              <a:spcAft>
                <a:spcPts val="0"/>
              </a:spcAft>
              <a:buClr>
                <a:schemeClr val="dk1"/>
              </a:buClr>
              <a:buSzPts val="11800"/>
              <a:buNone/>
              <a:defRPr b="1" sz="11800"/>
            </a:lvl1pPr>
            <a:lvl2pPr indent="-228600" lvl="1" marL="914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9800"/>
              <a:buNone/>
              <a:defRPr b="1" sz="9800"/>
            </a:lvl2pPr>
            <a:lvl3pPr indent="-228600" lvl="2" marL="1371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8800"/>
              <a:buNone/>
              <a:defRPr b="1" sz="8800"/>
            </a:lvl3pPr>
            <a:lvl4pPr indent="-228600" lvl="3" marL="1828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7800"/>
              <a:buNone/>
              <a:defRPr b="1" sz="7800"/>
            </a:lvl4pPr>
            <a:lvl5pPr indent="-228600" lvl="4" marL="22860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7800"/>
              <a:buNone/>
              <a:defRPr b="1" sz="7800"/>
            </a:lvl5pPr>
            <a:lvl6pPr indent="-228600" lvl="5" marL="27432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7800"/>
              <a:buNone/>
              <a:defRPr b="1" sz="7800"/>
            </a:lvl6pPr>
            <a:lvl7pPr indent="-228600" lvl="6" marL="3200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7800"/>
              <a:buNone/>
              <a:defRPr b="1" sz="7800"/>
            </a:lvl7pPr>
            <a:lvl8pPr indent="-228600" lvl="7" marL="3657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7800"/>
              <a:buNone/>
              <a:defRPr b="1" sz="7800"/>
            </a:lvl8pPr>
            <a:lvl9pPr indent="-228600" lvl="8" marL="4114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7800"/>
              <a:buNone/>
              <a:defRPr b="1" sz="7800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3023242" y="12024360"/>
            <a:ext cx="18568032" cy="17686023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22219922" y="8069584"/>
            <a:ext cx="18659477" cy="3954777"/>
          </a:xfrm>
          <a:prstGeom prst="rect">
            <a:avLst/>
          </a:prstGeom>
          <a:noFill/>
          <a:ln>
            <a:noFill/>
          </a:ln>
        </p:spPr>
        <p:txBody>
          <a:bodyPr anchorCtr="0" anchor="b" bIns="53325" lIns="106650" spcFirstLastPara="1" rIns="106650" wrap="square" tIns="5332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4900"/>
              </a:spcBef>
              <a:spcAft>
                <a:spcPts val="0"/>
              </a:spcAft>
              <a:buClr>
                <a:schemeClr val="dk1"/>
              </a:buClr>
              <a:buSzPts val="11800"/>
              <a:buNone/>
              <a:defRPr b="1" sz="11800"/>
            </a:lvl1pPr>
            <a:lvl2pPr indent="-228600" lvl="1" marL="914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9800"/>
              <a:buNone/>
              <a:defRPr b="1" sz="9800"/>
            </a:lvl2pPr>
            <a:lvl3pPr indent="-228600" lvl="2" marL="1371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8800"/>
              <a:buNone/>
              <a:defRPr b="1" sz="8800"/>
            </a:lvl3pPr>
            <a:lvl4pPr indent="-228600" lvl="3" marL="1828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7800"/>
              <a:buNone/>
              <a:defRPr b="1" sz="7800"/>
            </a:lvl4pPr>
            <a:lvl5pPr indent="-228600" lvl="4" marL="22860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7800"/>
              <a:buNone/>
              <a:defRPr b="1" sz="7800"/>
            </a:lvl5pPr>
            <a:lvl6pPr indent="-228600" lvl="5" marL="27432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7800"/>
              <a:buNone/>
              <a:defRPr b="1" sz="7800"/>
            </a:lvl6pPr>
            <a:lvl7pPr indent="-228600" lvl="6" marL="3200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7800"/>
              <a:buNone/>
              <a:defRPr b="1" sz="7800"/>
            </a:lvl7pPr>
            <a:lvl8pPr indent="-228600" lvl="7" marL="3657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7800"/>
              <a:buNone/>
              <a:defRPr b="1" sz="7800"/>
            </a:lvl8pPr>
            <a:lvl9pPr indent="-228600" lvl="8" marL="4114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7800"/>
              <a:buNone/>
              <a:defRPr b="1" sz="7800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22219922" y="12024360"/>
            <a:ext cx="18659477" cy="17686023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14538960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3099816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3017520" y="1752607"/>
            <a:ext cx="37856160" cy="6362703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14538960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3099816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14538960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3099816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3023237" y="2194560"/>
            <a:ext cx="14156054" cy="7680960"/>
          </a:xfrm>
          <a:prstGeom prst="rect">
            <a:avLst/>
          </a:prstGeom>
          <a:noFill/>
          <a:ln>
            <a:noFill/>
          </a:ln>
        </p:spPr>
        <p:txBody>
          <a:bodyPr anchorCtr="0" anchor="b" bIns="53325" lIns="106650" spcFirstLastPara="1" rIns="106650" wrap="square" tIns="5332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700"/>
              <a:buFont typeface="Calibri"/>
              <a:buNone/>
              <a:defRPr sz="157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18659477" y="4739648"/>
            <a:ext cx="22219920" cy="2339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normAutofit/>
          </a:bodyPr>
          <a:lstStyle>
            <a:lvl1pPr indent="-1225550" lvl="0" marL="457200" algn="l">
              <a:lnSpc>
                <a:spcPct val="90000"/>
              </a:lnSpc>
              <a:spcBef>
                <a:spcPts val="4900"/>
              </a:spcBef>
              <a:spcAft>
                <a:spcPts val="0"/>
              </a:spcAft>
              <a:buClr>
                <a:schemeClr val="dk1"/>
              </a:buClr>
              <a:buSzPts val="15700"/>
              <a:buChar char="•"/>
              <a:defRPr sz="15700"/>
            </a:lvl1pPr>
            <a:lvl2pPr indent="-1098550" lvl="1" marL="914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3700"/>
              <a:buChar char="•"/>
              <a:defRPr sz="13700"/>
            </a:lvl2pPr>
            <a:lvl3pPr indent="-977900" lvl="2" marL="1371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1800"/>
              <a:buChar char="•"/>
              <a:defRPr sz="11800"/>
            </a:lvl3pPr>
            <a:lvl4pPr indent="-850900" lvl="3" marL="1828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9800"/>
              <a:buChar char="•"/>
              <a:defRPr sz="9800"/>
            </a:lvl4pPr>
            <a:lvl5pPr indent="-850900" lvl="4" marL="22860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9800"/>
              <a:buChar char="•"/>
              <a:defRPr sz="9800"/>
            </a:lvl5pPr>
            <a:lvl6pPr indent="-850900" lvl="5" marL="27432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9800"/>
              <a:buChar char="•"/>
              <a:defRPr sz="9800"/>
            </a:lvl6pPr>
            <a:lvl7pPr indent="-850900" lvl="6" marL="3200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9800"/>
              <a:buChar char="•"/>
              <a:defRPr sz="9800"/>
            </a:lvl7pPr>
            <a:lvl8pPr indent="-850900" lvl="7" marL="3657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9800"/>
              <a:buChar char="•"/>
              <a:defRPr sz="9800"/>
            </a:lvl8pPr>
            <a:lvl9pPr indent="-850900" lvl="8" marL="4114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9800"/>
              <a:buChar char="•"/>
              <a:defRPr sz="98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3023237" y="9875520"/>
            <a:ext cx="14156054" cy="18295623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4900"/>
              </a:spcBef>
              <a:spcAft>
                <a:spcPts val="0"/>
              </a:spcAft>
              <a:buClr>
                <a:schemeClr val="dk1"/>
              </a:buClr>
              <a:buSzPts val="7800"/>
              <a:buNone/>
              <a:defRPr sz="7800"/>
            </a:lvl1pPr>
            <a:lvl2pPr indent="-228600" lvl="1" marL="914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6900"/>
              <a:buNone/>
              <a:defRPr sz="6900"/>
            </a:lvl2pPr>
            <a:lvl3pPr indent="-228600" lvl="2" marL="1371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5900"/>
              <a:buNone/>
              <a:defRPr sz="5900"/>
            </a:lvl3pPr>
            <a:lvl4pPr indent="-228600" lvl="3" marL="1828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/>
            </a:lvl4pPr>
            <a:lvl5pPr indent="-228600" lvl="4" marL="22860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/>
            </a:lvl5pPr>
            <a:lvl6pPr indent="-228600" lvl="5" marL="27432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/>
            </a:lvl6pPr>
            <a:lvl7pPr indent="-228600" lvl="6" marL="3200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/>
            </a:lvl7pPr>
            <a:lvl8pPr indent="-228600" lvl="7" marL="3657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/>
            </a:lvl8pPr>
            <a:lvl9pPr indent="-228600" lvl="8" marL="4114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14538960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3099816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3023237" y="2194560"/>
            <a:ext cx="14156054" cy="7680960"/>
          </a:xfrm>
          <a:prstGeom prst="rect">
            <a:avLst/>
          </a:prstGeom>
          <a:noFill/>
          <a:ln>
            <a:noFill/>
          </a:ln>
        </p:spPr>
        <p:txBody>
          <a:bodyPr anchorCtr="0" anchor="b" bIns="53325" lIns="106650" spcFirstLastPara="1" rIns="106650" wrap="square" tIns="5332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700"/>
              <a:buFont typeface="Calibri"/>
              <a:buNone/>
              <a:defRPr sz="157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18659477" y="4739648"/>
            <a:ext cx="22219920" cy="233934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3023237" y="9875520"/>
            <a:ext cx="14156054" cy="18295623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4900"/>
              </a:spcBef>
              <a:spcAft>
                <a:spcPts val="0"/>
              </a:spcAft>
              <a:buClr>
                <a:schemeClr val="dk1"/>
              </a:buClr>
              <a:buSzPts val="7800"/>
              <a:buNone/>
              <a:defRPr sz="7800"/>
            </a:lvl1pPr>
            <a:lvl2pPr indent="-228600" lvl="1" marL="914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6900"/>
              <a:buNone/>
              <a:defRPr sz="6900"/>
            </a:lvl2pPr>
            <a:lvl3pPr indent="-228600" lvl="2" marL="1371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5900"/>
              <a:buNone/>
              <a:defRPr sz="5900"/>
            </a:lvl3pPr>
            <a:lvl4pPr indent="-228600" lvl="3" marL="1828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/>
            </a:lvl4pPr>
            <a:lvl5pPr indent="-228600" lvl="4" marL="22860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/>
            </a:lvl5pPr>
            <a:lvl6pPr indent="-228600" lvl="5" marL="27432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/>
            </a:lvl6pPr>
            <a:lvl7pPr indent="-228600" lvl="6" marL="32004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/>
            </a:lvl7pPr>
            <a:lvl8pPr indent="-228600" lvl="7" marL="36576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/>
            </a:lvl8pPr>
            <a:lvl9pPr indent="-228600" lvl="8" marL="411480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14538960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3099816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3017520" y="1752607"/>
            <a:ext cx="37856160" cy="6362703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600"/>
              <a:buFont typeface="Calibri"/>
              <a:buNone/>
              <a:defRPr b="0" i="0" sz="2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3017520" y="8763000"/>
            <a:ext cx="37856160" cy="20886423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normAutofit/>
          </a:bodyPr>
          <a:lstStyle>
            <a:lvl1pPr indent="-1098550" lvl="0" marL="457200" marR="0" rtl="0" algn="l">
              <a:lnSpc>
                <a:spcPct val="90000"/>
              </a:lnSpc>
              <a:spcBef>
                <a:spcPts val="4900"/>
              </a:spcBef>
              <a:spcAft>
                <a:spcPts val="0"/>
              </a:spcAft>
              <a:buClr>
                <a:schemeClr val="dk1"/>
              </a:buClr>
              <a:buSzPts val="13700"/>
              <a:buFont typeface="Arial"/>
              <a:buChar char="•"/>
              <a:defRPr b="0" i="0" sz="13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977900" lvl="1" marL="914400" marR="0" rtl="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11800"/>
              <a:buFont typeface="Arial"/>
              <a:buChar char="•"/>
              <a:defRPr b="0" i="0" sz="1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850900" lvl="2" marL="1371600" marR="0" rtl="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9800"/>
              <a:buFont typeface="Arial"/>
              <a:buChar char="•"/>
              <a:defRPr b="0" i="0" sz="9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87400" lvl="3" marL="1828800" marR="0" rtl="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Char char="•"/>
              <a:defRPr b="0" i="0" sz="8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87400" lvl="4" marL="2286000" marR="0" rtl="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Char char="•"/>
              <a:defRPr b="0" i="0" sz="8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87400" lvl="5" marL="2743200" marR="0" rtl="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Char char="•"/>
              <a:defRPr b="0" i="0" sz="8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787400" lvl="6" marL="3200400" marR="0" rtl="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Char char="•"/>
              <a:defRPr b="0" i="0" sz="8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787400" lvl="7" marL="3657600" marR="0" rtl="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Char char="•"/>
              <a:defRPr b="0" i="0" sz="8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787400" lvl="8" marL="4114800" marR="0" rtl="0" algn="l">
              <a:lnSpc>
                <a:spcPct val="90000"/>
              </a:lnSpc>
              <a:spcBef>
                <a:spcPts val="245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Char char="•"/>
              <a:defRPr b="0" i="0" sz="8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14538960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3099816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325" lIns="106650" spcFirstLastPara="1" rIns="106650" wrap="square" tIns="533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5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5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5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5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5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5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5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5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5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4.png"/><Relationship Id="rId11" Type="http://schemas.openxmlformats.org/officeDocument/2006/relationships/image" Target="../media/image8.png"/><Relationship Id="rId10" Type="http://schemas.openxmlformats.org/officeDocument/2006/relationships/image" Target="../media/image9.png"/><Relationship Id="rId9" Type="http://schemas.openxmlformats.org/officeDocument/2006/relationships/image" Target="../media/image6.png"/><Relationship Id="rId5" Type="http://schemas.openxmlformats.org/officeDocument/2006/relationships/image" Target="../media/image5.png"/><Relationship Id="rId6" Type="http://schemas.openxmlformats.org/officeDocument/2006/relationships/image" Target="../media/image1.png"/><Relationship Id="rId7" Type="http://schemas.openxmlformats.org/officeDocument/2006/relationships/image" Target="../media/image2.png"/><Relationship Id="rId8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369597" y="522514"/>
            <a:ext cx="43136594" cy="3947886"/>
          </a:xfrm>
          <a:prstGeom prst="rect">
            <a:avLst/>
          </a:prstGeom>
          <a:solidFill>
            <a:srgbClr val="002060"/>
          </a:solidFill>
          <a:ln cap="flat" cmpd="sng" w="101600">
            <a:solidFill>
              <a:srgbClr val="00206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3325" lIns="106650" spcFirstLastPara="1" rIns="106650" wrap="square" tIns="5332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400"/>
              <a:buFont typeface="Cambria"/>
              <a:buNone/>
            </a:pPr>
            <a:r>
              <a:rPr lang="en-US" sz="84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Smart Insole System for Detecting Lower-Limb Malalignment</a:t>
            </a:r>
            <a:br>
              <a:rPr lang="en-US" sz="84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</a:br>
            <a:r>
              <a:rPr lang="en-US" sz="56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Jordan Friedly, Diliang Chen</a:t>
            </a:r>
            <a:br>
              <a:rPr lang="en-US" sz="56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</a:br>
            <a:r>
              <a:rPr i="1" lang="en-US" sz="56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Electrical &amp; Computer Engineering</a:t>
            </a:r>
            <a:r>
              <a:rPr i="1" lang="en-US" sz="56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, University of New Hampshire, Durham, NH 03824</a:t>
            </a:r>
            <a:endParaRPr i="1" sz="930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343447" y="6313436"/>
            <a:ext cx="10914600" cy="6991800"/>
          </a:xfrm>
          <a:prstGeom prst="rect">
            <a:avLst/>
          </a:prstGeom>
          <a:noFill/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53325" lIns="106650" spcFirstLastPara="1" rIns="106650" wrap="square" tIns="533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6606"/>
              <a:buFont typeface="Arial"/>
              <a:buNone/>
            </a:pPr>
            <a:r>
              <a:rPr lang="en-US" sz="13907">
                <a:latin typeface="Cambria"/>
                <a:ea typeface="Cambria"/>
                <a:cs typeface="Cambria"/>
                <a:sym typeface="Cambria"/>
              </a:rPr>
              <a:t>Lower-limb malalignment, including overpronation and uneven gait distribution, can lead to chronic pain, joint degeneration, and long-term mobility issues. Current diagnostic methods rely on gait labs or clinical expertise, limiting accessibility and early detection.</a:t>
            </a:r>
            <a:endParaRPr sz="13907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6606"/>
              <a:buFont typeface="Arial"/>
              <a:buNone/>
            </a:pPr>
            <a:r>
              <a:t/>
            </a:r>
            <a:endParaRPr sz="13907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en-US" sz="13907">
                <a:latin typeface="Cambria"/>
                <a:ea typeface="Cambria"/>
                <a:cs typeface="Cambria"/>
                <a:sym typeface="Cambria"/>
              </a:rPr>
              <a:t>This project presents a smart insole system that enables continuous, real-time gait analysis using plantar pressure data. Pressure data is transformed into heatmaps and analyzed using a convolutional neural network (CNN) to automatically classify gait abnormalities.</a:t>
            </a:r>
            <a:endParaRPr sz="13907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t/>
            </a:r>
            <a:endParaRPr sz="13907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en-US" sz="13907">
                <a:latin typeface="Cambria"/>
                <a:ea typeface="Cambria"/>
                <a:cs typeface="Cambria"/>
                <a:sym typeface="Cambria"/>
              </a:rPr>
              <a:t>Results are delivered through a personalized iOS application that visualizes gait patterns and provides user-specific rehabilitation feedback.</a:t>
            </a:r>
            <a:endParaRPr sz="13907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6606"/>
              <a:buFont typeface="Arial"/>
              <a:buNone/>
            </a:pPr>
            <a:r>
              <a:t/>
            </a:r>
            <a:endParaRPr sz="13907"/>
          </a:p>
          <a:p>
            <a:pPr indent="0" lvl="0" marL="0" marR="0" rtl="0" algn="ctr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7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7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7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7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7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7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69597" y="13777877"/>
            <a:ext cx="10914743" cy="913158"/>
          </a:xfrm>
          <a:prstGeom prst="rect">
            <a:avLst/>
          </a:prstGeom>
          <a:solidFill>
            <a:srgbClr val="002060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3325" lIns="106650" spcFirstLastPara="1" rIns="106650" wrap="square" tIns="53325">
            <a:normAutofit lnSpcReduction="1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300"/>
              <a:buFont typeface="Arial"/>
              <a:buNone/>
            </a:pPr>
            <a:r>
              <a:rPr b="0" i="0" lang="en-US" sz="63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b="0" i="0" lang="en-US" sz="5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Methodology</a:t>
            </a:r>
            <a:endParaRPr/>
          </a:p>
        </p:txBody>
      </p:sp>
      <p:sp>
        <p:nvSpPr>
          <p:cNvPr id="87" name="Google Shape;87;p1"/>
          <p:cNvSpPr txBox="1"/>
          <p:nvPr/>
        </p:nvSpPr>
        <p:spPr>
          <a:xfrm>
            <a:off x="369597" y="23688043"/>
            <a:ext cx="10914743" cy="8432836"/>
          </a:xfrm>
          <a:prstGeom prst="rect">
            <a:avLst/>
          </a:prstGeom>
          <a:noFill/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53325" lIns="106650" spcFirstLastPara="1" rIns="106650" wrap="square" tIns="53325">
            <a:normAutofit fontScale="62500" lnSpcReduction="20000"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en-US" sz="6004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• Plantar pressure data collected from insole sensor array</a:t>
            </a:r>
            <a:endParaRPr sz="6004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t/>
            </a:r>
            <a:endParaRPr sz="6004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en-US" sz="6004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• Data sampled across multiple walking trials</a:t>
            </a:r>
            <a:endParaRPr sz="6004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t/>
            </a:r>
            <a:endParaRPr sz="6004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en-US" sz="6004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• Heatmaps generated to preserve spatial pressure distribution</a:t>
            </a:r>
            <a:endParaRPr sz="6004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t/>
            </a:r>
            <a:endParaRPr sz="6004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en-US" sz="6004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• Dataset labels synthetically generated via biomechanically informed pressure redistribution</a:t>
            </a:r>
            <a:endParaRPr sz="6004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t/>
            </a:r>
            <a:endParaRPr sz="6004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623"/>
              <a:buFont typeface="Arial"/>
              <a:buNone/>
            </a:pPr>
            <a:r>
              <a:rPr lang="en-US" sz="6004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• Preprocessing includes normalization and noise filtering</a:t>
            </a:r>
            <a:endParaRPr sz="6004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15877" lvl="0" marL="400027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15877" lvl="0" marL="400027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15877" lvl="0" marL="400027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15877" lvl="0" marL="400027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15877" lvl="0" marL="400027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15877" lvl="0" marL="400027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15877" lvl="0" marL="400027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12314092" y="4937912"/>
            <a:ext cx="19641782" cy="700889"/>
          </a:xfrm>
          <a:prstGeom prst="rect">
            <a:avLst/>
          </a:prstGeom>
          <a:solidFill>
            <a:srgbClr val="002060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3325" lIns="106650" spcFirstLastPara="1" rIns="106650" wrap="square" tIns="53325">
            <a:normAutofit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Font typeface="Arial"/>
              <a:buNone/>
            </a:pPr>
            <a:r>
              <a:rPr b="0" i="0" lang="en-US" sz="51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Images 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>
          <a:xfrm>
            <a:off x="32572096" y="15157648"/>
            <a:ext cx="10914743" cy="7044521"/>
          </a:xfrm>
          <a:prstGeom prst="rect">
            <a:avLst/>
          </a:prstGeom>
          <a:noFill/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53325" lIns="106650" spcFirstLastPara="1" rIns="106650" wrap="square" tIns="533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7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• A complete pipeline for gait analysis using wearable sensing and deep learning was developed</a:t>
            </a:r>
            <a:endParaRPr sz="37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7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7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• CNN-based classification of pressure heatmaps demonstrates feasibility of CNN-based classification</a:t>
            </a:r>
            <a:endParaRPr sz="37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7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7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• Integration with a mobile application enables real-time, user-friendly feedback</a:t>
            </a:r>
            <a:endParaRPr sz="37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7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</a:pPr>
            <a:r>
              <a:rPr lang="en-US" sz="37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• System has potential for accessible, continuous biomechanical monitoring outside clinical settings</a:t>
            </a:r>
            <a:endParaRPr sz="37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369597" y="4927623"/>
            <a:ext cx="10914743" cy="913158"/>
          </a:xfrm>
          <a:prstGeom prst="rect">
            <a:avLst/>
          </a:prstGeom>
          <a:solidFill>
            <a:srgbClr val="002060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3325" lIns="106650" spcFirstLastPara="1" rIns="106650" wrap="square" tIns="5332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800"/>
              <a:buFont typeface="Arial"/>
              <a:buNone/>
            </a:pPr>
            <a:r>
              <a:rPr b="0" i="0" lang="en-US" sz="5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Introduction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32591449" y="4927623"/>
            <a:ext cx="10914743" cy="913158"/>
          </a:xfrm>
          <a:prstGeom prst="rect">
            <a:avLst/>
          </a:prstGeom>
          <a:solidFill>
            <a:srgbClr val="002060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3325" lIns="106650" spcFirstLastPara="1" rIns="106650" wrap="square" tIns="5332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800"/>
              <a:buFont typeface="Arial"/>
              <a:buNone/>
            </a:pPr>
            <a:r>
              <a:rPr b="0" i="0" lang="en-US" sz="5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Results</a:t>
            </a:r>
            <a:endParaRPr/>
          </a:p>
        </p:txBody>
      </p:sp>
      <p:sp>
        <p:nvSpPr>
          <p:cNvPr id="92" name="Google Shape;92;p1"/>
          <p:cNvSpPr txBox="1"/>
          <p:nvPr/>
        </p:nvSpPr>
        <p:spPr>
          <a:xfrm>
            <a:off x="12300593" y="6000072"/>
            <a:ext cx="19641782" cy="7182962"/>
          </a:xfrm>
          <a:prstGeom prst="rect">
            <a:avLst/>
          </a:prstGeom>
          <a:noFill/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3325" lIns="106650" spcFirstLastPara="1" rIns="106650" wrap="square" tIns="5332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</a:pPr>
            <a:r>
              <a:rPr lang="en-US" sz="37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 </a:t>
            </a:r>
            <a:endParaRPr b="0" i="0" sz="37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32492932" y="13650545"/>
            <a:ext cx="10914743" cy="913158"/>
          </a:xfrm>
          <a:prstGeom prst="rect">
            <a:avLst/>
          </a:prstGeom>
          <a:solidFill>
            <a:srgbClr val="002060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3325" lIns="106650" spcFirstLastPara="1" rIns="106650" wrap="square" tIns="5332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800"/>
              <a:buFont typeface="Arial"/>
              <a:buNone/>
            </a:pPr>
            <a:r>
              <a:rPr b="0" i="0" lang="en-US" sz="5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Conclusions</a:t>
            </a:r>
            <a:endParaRPr/>
          </a:p>
        </p:txBody>
      </p:sp>
      <p:sp>
        <p:nvSpPr>
          <p:cNvPr id="94" name="Google Shape;94;p1"/>
          <p:cNvSpPr txBox="1"/>
          <p:nvPr/>
        </p:nvSpPr>
        <p:spPr>
          <a:xfrm>
            <a:off x="32591449" y="22553038"/>
            <a:ext cx="10914743" cy="633625"/>
          </a:xfrm>
          <a:prstGeom prst="rect">
            <a:avLst/>
          </a:prstGeom>
          <a:solidFill>
            <a:srgbClr val="002060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3325" lIns="106650" spcFirstLastPara="1" rIns="106650" wrap="square" tIns="53325">
            <a:normAutofit fontScale="92500" lnSpcReduction="1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b="0" i="0" lang="en-US" sz="47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Acknowledgements</a:t>
            </a:r>
            <a:endParaRPr/>
          </a:p>
        </p:txBody>
      </p:sp>
      <p:sp>
        <p:nvSpPr>
          <p:cNvPr id="95" name="Google Shape;95;p1"/>
          <p:cNvSpPr txBox="1"/>
          <p:nvPr/>
        </p:nvSpPr>
        <p:spPr>
          <a:xfrm>
            <a:off x="32572096" y="6141488"/>
            <a:ext cx="10914743" cy="7041546"/>
          </a:xfrm>
          <a:prstGeom prst="rect">
            <a:avLst/>
          </a:prstGeom>
          <a:noFill/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53325" lIns="106650" spcFirstLastPara="1" rIns="106650" wrap="square" tIns="53325">
            <a:normAutofit fontScale="92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9730"/>
              <a:buFont typeface="Arial"/>
              <a:buNone/>
            </a:pPr>
            <a:r>
              <a:rPr lang="en-US" sz="37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•</a:t>
            </a:r>
            <a:r>
              <a:rPr lang="en-US" sz="37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CNN classifier achieves 65% validation accuracy across three gait categories</a:t>
            </a:r>
            <a:endParaRPr sz="37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9730"/>
              <a:buFont typeface="Arial"/>
              <a:buNone/>
            </a:pPr>
            <a:r>
              <a:t/>
            </a:r>
            <a:endParaRPr sz="37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9730"/>
              <a:buFont typeface="Arial"/>
              <a:buNone/>
            </a:pPr>
            <a:r>
              <a:rPr lang="en-US" sz="37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• Bowlegs classification shows strongest performance demonstrating the system’s ability to detect lateral pressure asymmetry</a:t>
            </a:r>
            <a:endParaRPr sz="37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9730"/>
              <a:buFont typeface="Arial"/>
              <a:buNone/>
            </a:pPr>
            <a:r>
              <a:t/>
            </a:r>
            <a:endParaRPr sz="37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9730"/>
              <a:buFont typeface="Arial"/>
              <a:buNone/>
            </a:pPr>
            <a:r>
              <a:rPr lang="en-US" sz="37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• Proof of concept pipeline successfully converts raw 96 sensor insole data into spatially meaningful plantar pressure heatmaps</a:t>
            </a:r>
            <a:endParaRPr sz="37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9730"/>
              <a:buFont typeface="Arial"/>
              <a:buNone/>
            </a:pPr>
            <a:r>
              <a:t/>
            </a:r>
            <a:endParaRPr sz="37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9730"/>
              <a:buFont typeface="Arial"/>
              <a:buNone/>
            </a:pPr>
            <a:r>
              <a:rPr lang="en-US" sz="37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• Stance phase averaging across 33 frames per gait cycle produces anatomically accurate bilateral foot pressure maps</a:t>
            </a:r>
            <a:endParaRPr sz="37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9730"/>
              <a:buFont typeface="Arial"/>
              <a:buNone/>
            </a:pPr>
            <a:r>
              <a:t/>
            </a:r>
            <a:endParaRPr sz="37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sz="37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• Model trained on synthetically generated dataset of 558 images, real patient data would improve accuracy</a:t>
            </a:r>
            <a:endParaRPr sz="37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12125439" y="13777876"/>
            <a:ext cx="19641782" cy="868329"/>
          </a:xfrm>
          <a:prstGeom prst="rect">
            <a:avLst/>
          </a:prstGeom>
          <a:solidFill>
            <a:srgbClr val="002060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3325" lIns="106650" spcFirstLastPara="1" rIns="106650" wrap="square" tIns="5332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Font typeface="Arial"/>
              <a:buNone/>
            </a:pPr>
            <a:r>
              <a:rPr b="0" i="0" lang="en-US" sz="51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 Charts</a:t>
            </a:r>
            <a:endParaRPr/>
          </a:p>
        </p:txBody>
      </p:sp>
      <p:sp>
        <p:nvSpPr>
          <p:cNvPr id="97" name="Google Shape;97;p1"/>
          <p:cNvSpPr txBox="1"/>
          <p:nvPr/>
        </p:nvSpPr>
        <p:spPr>
          <a:xfrm>
            <a:off x="12287297" y="22563439"/>
            <a:ext cx="19641782" cy="700889"/>
          </a:xfrm>
          <a:prstGeom prst="rect">
            <a:avLst/>
          </a:prstGeom>
          <a:solidFill>
            <a:srgbClr val="002060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3325" lIns="106650" spcFirstLastPara="1" rIns="106650" wrap="square" tIns="53325">
            <a:normAutofit fontScale="92500" lnSpcReduction="1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b="0" i="0" lang="en-US" sz="51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sTAMD Simulations</a:t>
            </a:r>
            <a:endParaRPr/>
          </a:p>
        </p:txBody>
      </p:sp>
      <p:sp>
        <p:nvSpPr>
          <p:cNvPr id="98" name="Google Shape;98;p1"/>
          <p:cNvSpPr txBox="1"/>
          <p:nvPr/>
        </p:nvSpPr>
        <p:spPr>
          <a:xfrm>
            <a:off x="12314092" y="23688042"/>
            <a:ext cx="19641782" cy="8445150"/>
          </a:xfrm>
          <a:prstGeom prst="rect">
            <a:avLst/>
          </a:prstGeom>
          <a:noFill/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3325" lIns="106650" spcFirstLastPara="1" rIns="106650" wrap="square" tIns="5332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</a:pPr>
            <a:r>
              <a:t/>
            </a:r>
            <a:endParaRPr b="0" i="0" sz="37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99" name="Google Shape;99;p1"/>
          <p:cNvCxnSpPr/>
          <p:nvPr/>
        </p:nvCxnSpPr>
        <p:spPr>
          <a:xfrm>
            <a:off x="21780692" y="6704871"/>
            <a:ext cx="40081" cy="4489211"/>
          </a:xfrm>
          <a:prstGeom prst="straightConnector1">
            <a:avLst/>
          </a:prstGeom>
          <a:noFill/>
          <a:ln cap="flat" cmpd="sng" w="127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0" name="Google Shape;100;p1"/>
          <p:cNvSpPr txBox="1"/>
          <p:nvPr/>
        </p:nvSpPr>
        <p:spPr>
          <a:xfrm>
            <a:off x="14087096" y="6094618"/>
            <a:ext cx="5933453" cy="723269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Insole Hardware</a:t>
            </a:r>
            <a:endParaRPr/>
          </a:p>
        </p:txBody>
      </p:sp>
      <p:sp>
        <p:nvSpPr>
          <p:cNvPr id="101" name="Google Shape;101;p1"/>
          <p:cNvSpPr txBox="1"/>
          <p:nvPr/>
        </p:nvSpPr>
        <p:spPr>
          <a:xfrm>
            <a:off x="23086150" y="12401696"/>
            <a:ext cx="84132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Example plantar pressure heatmap used as CNN input</a:t>
            </a:r>
            <a:endParaRPr/>
          </a:p>
        </p:txBody>
      </p:sp>
      <p:sp>
        <p:nvSpPr>
          <p:cNvPr id="102" name="Google Shape;102;p1"/>
          <p:cNvSpPr txBox="1"/>
          <p:nvPr/>
        </p:nvSpPr>
        <p:spPr>
          <a:xfrm>
            <a:off x="12856694" y="12216858"/>
            <a:ext cx="8491021" cy="477048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Smart insole with embedded pressure sensors</a:t>
            </a:r>
            <a:endParaRPr/>
          </a:p>
        </p:txBody>
      </p:sp>
      <p:cxnSp>
        <p:nvCxnSpPr>
          <p:cNvPr id="103" name="Google Shape;103;p1"/>
          <p:cNvCxnSpPr/>
          <p:nvPr/>
        </p:nvCxnSpPr>
        <p:spPr>
          <a:xfrm>
            <a:off x="21946330" y="24594277"/>
            <a:ext cx="0" cy="6616265"/>
          </a:xfrm>
          <a:prstGeom prst="straightConnector1">
            <a:avLst/>
          </a:prstGeom>
          <a:noFill/>
          <a:ln cap="flat" cmpd="sng" w="127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4" name="Google Shape;104;p1"/>
          <p:cNvSpPr txBox="1"/>
          <p:nvPr/>
        </p:nvSpPr>
        <p:spPr>
          <a:xfrm>
            <a:off x="12333504" y="22583890"/>
            <a:ext cx="19641782" cy="700889"/>
          </a:xfrm>
          <a:prstGeom prst="rect">
            <a:avLst/>
          </a:prstGeom>
          <a:solidFill>
            <a:srgbClr val="002060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3325" lIns="106650" spcFirstLastPara="1" rIns="106650" wrap="square" tIns="53325">
            <a:normAutofit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Font typeface="Arial"/>
              <a:buNone/>
            </a:pPr>
            <a:r>
              <a:rPr lang="en-US" sz="51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IOS Application</a:t>
            </a:r>
            <a:endParaRPr/>
          </a:p>
        </p:txBody>
      </p:sp>
      <p:sp>
        <p:nvSpPr>
          <p:cNvPr id="105" name="Google Shape;105;p1"/>
          <p:cNvSpPr txBox="1"/>
          <p:nvPr/>
        </p:nvSpPr>
        <p:spPr>
          <a:xfrm>
            <a:off x="12107341" y="15366385"/>
            <a:ext cx="19641900" cy="7044600"/>
          </a:xfrm>
          <a:prstGeom prst="rect">
            <a:avLst/>
          </a:prstGeom>
          <a:noFill/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3325" lIns="106650" spcFirstLastPara="1" rIns="106650" wrap="square" tIns="5332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</a:pPr>
            <a:r>
              <a:t/>
            </a:r>
            <a:endParaRPr b="0" sz="37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106" name="Google Shape;106;p1"/>
          <p:cNvCxnSpPr/>
          <p:nvPr/>
        </p:nvCxnSpPr>
        <p:spPr>
          <a:xfrm flipH="1">
            <a:off x="21859498" y="14421561"/>
            <a:ext cx="6959" cy="7227564"/>
          </a:xfrm>
          <a:prstGeom prst="straightConnector1">
            <a:avLst/>
          </a:prstGeom>
          <a:noFill/>
          <a:ln cap="flat" cmpd="sng" w="127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107" name="Google Shape;10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56639" y="1168998"/>
            <a:ext cx="2298576" cy="3042233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"/>
          <p:cNvSpPr txBox="1"/>
          <p:nvPr/>
        </p:nvSpPr>
        <p:spPr>
          <a:xfrm>
            <a:off x="32552335" y="27902410"/>
            <a:ext cx="10914600" cy="4189200"/>
          </a:xfrm>
          <a:prstGeom prst="rect">
            <a:avLst/>
          </a:prstGeom>
          <a:noFill/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53325" lIns="106650" spcFirstLastPara="1" rIns="106650" wrap="square" tIns="53325">
            <a:normAutofit lnSpcReduction="20000"/>
          </a:bodyPr>
          <a:lstStyle/>
          <a:p>
            <a:pPr indent="-46355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Cambria"/>
              <a:buChar char="●"/>
            </a:pPr>
            <a:r>
              <a:rPr lang="en-US" sz="37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Bamberg et al., IEEE TBME, 2008</a:t>
            </a:r>
            <a:endParaRPr sz="37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7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46355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Cambria"/>
              <a:buChar char="●"/>
            </a:pPr>
            <a:r>
              <a:rPr lang="en-US" sz="37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Razak et al., Sensors, 2012</a:t>
            </a:r>
            <a:endParaRPr sz="37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7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46355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Cambria"/>
              <a:buChar char="●"/>
            </a:pPr>
            <a:r>
              <a:rPr lang="en-US" sz="37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Zhang et al., Sensing &amp; Bio-Sensing Research, 2019</a:t>
            </a:r>
            <a:endParaRPr sz="37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</a:pPr>
            <a:r>
              <a:t/>
            </a:r>
            <a:endParaRPr sz="37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</a:pPr>
            <a:r>
              <a:t/>
            </a:r>
            <a:endParaRPr b="0" sz="37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</a:pPr>
            <a:r>
              <a:t/>
            </a:r>
            <a:endParaRPr b="0" sz="37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32591449" y="26777743"/>
            <a:ext cx="10914743" cy="633625"/>
          </a:xfrm>
          <a:prstGeom prst="rect">
            <a:avLst/>
          </a:prstGeom>
          <a:solidFill>
            <a:srgbClr val="002060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3325" lIns="106650" spcFirstLastPara="1" rIns="106650" wrap="square" tIns="53325">
            <a:normAutofit fontScale="92500" lnSpcReduction="1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b="0" lang="en-US" sz="4700" u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References</a:t>
            </a:r>
            <a:endParaRPr/>
          </a:p>
        </p:txBody>
      </p:sp>
      <p:sp>
        <p:nvSpPr>
          <p:cNvPr id="110" name="Google Shape;110;p1"/>
          <p:cNvSpPr txBox="1"/>
          <p:nvPr/>
        </p:nvSpPr>
        <p:spPr>
          <a:xfrm>
            <a:off x="32984920" y="12216858"/>
            <a:ext cx="5657401" cy="553992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11" name="Google Shape;111;p1"/>
          <p:cNvSpPr txBox="1"/>
          <p:nvPr/>
        </p:nvSpPr>
        <p:spPr>
          <a:xfrm>
            <a:off x="24532888" y="6150863"/>
            <a:ext cx="67857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Heatmap Output</a:t>
            </a:r>
            <a:endParaRPr/>
          </a:p>
        </p:txBody>
      </p:sp>
      <p:sp>
        <p:nvSpPr>
          <p:cNvPr id="112" name="Google Shape;112;p1"/>
          <p:cNvSpPr txBox="1"/>
          <p:nvPr/>
        </p:nvSpPr>
        <p:spPr>
          <a:xfrm>
            <a:off x="369597" y="22457303"/>
            <a:ext cx="10914743" cy="913158"/>
          </a:xfrm>
          <a:prstGeom prst="rect">
            <a:avLst/>
          </a:prstGeom>
          <a:solidFill>
            <a:srgbClr val="002060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3325" lIns="106650" spcFirstLastPara="1" rIns="106650" wrap="square" tIns="53325">
            <a:normAutofit lnSpcReduction="1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300"/>
              <a:buFont typeface="Arial"/>
              <a:buNone/>
            </a:pPr>
            <a:r>
              <a:rPr b="0" lang="en-US" sz="6300" u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b="0" lang="en-US" sz="5800" u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Data</a:t>
            </a:r>
            <a:endParaRPr/>
          </a:p>
        </p:txBody>
      </p:sp>
      <p:sp>
        <p:nvSpPr>
          <p:cNvPr id="113" name="Google Shape;113;p1"/>
          <p:cNvSpPr txBox="1"/>
          <p:nvPr/>
        </p:nvSpPr>
        <p:spPr>
          <a:xfrm>
            <a:off x="369597" y="14937627"/>
            <a:ext cx="10914743" cy="7264542"/>
          </a:xfrm>
          <a:prstGeom prst="rect">
            <a:avLst/>
          </a:prstGeom>
          <a:noFill/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53325" lIns="106650" spcFirstLastPara="1" rIns="106650" wrap="square" tIns="53325">
            <a:normAutofit fontScale="32500" lnSpcReduction="20000"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n-US" sz="106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• Embedded pressure sensors collect plantar force data during walking</a:t>
            </a:r>
            <a:endParaRPr sz="106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t/>
            </a:r>
            <a:endParaRPr sz="106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n-US" sz="106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• Sensor data is converted into 2D pressure heatmaps</a:t>
            </a:r>
            <a:endParaRPr sz="106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t/>
            </a:r>
            <a:endParaRPr sz="106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n-US" sz="106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• Heatmaps are used as input to a trained CNN model</a:t>
            </a:r>
            <a:endParaRPr sz="106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t/>
            </a:r>
            <a:endParaRPr sz="106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n-US" sz="106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• CNN classifies normal, bowlegs, and knock knee gait patterns</a:t>
            </a:r>
            <a:endParaRPr sz="106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t/>
            </a:r>
            <a:endParaRPr sz="106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n-US" sz="106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• Predictions are sent to a mobile application backend</a:t>
            </a:r>
            <a:endParaRPr sz="106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t/>
            </a:r>
            <a:endParaRPr sz="106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906"/>
              <a:buFont typeface="Arial"/>
              <a:buNone/>
            </a:pPr>
            <a:r>
              <a:rPr lang="en-US" sz="106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• iOS app displays results and personalized corrective recommendations</a:t>
            </a:r>
            <a:endParaRPr sz="106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15877" lvl="0" marL="400027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sz="29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15877" lvl="0" marL="400027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sz="29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15877" lvl="0" marL="400027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sz="29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sz="29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sz="29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sz="29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15877" lvl="0" marL="400027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sz="29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sz="29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15877" lvl="0" marL="400027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sz="29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15877" lvl="0" marL="400027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sz="29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15877" lvl="0" marL="400027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sz="29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sz="29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sz="29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sz="29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sz="29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sz="29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13378315" y="15626637"/>
            <a:ext cx="74478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Training loss / accuracy curve</a:t>
            </a:r>
            <a:endParaRPr/>
          </a:p>
        </p:txBody>
      </p:sp>
      <p:sp>
        <p:nvSpPr>
          <p:cNvPr id="115" name="Google Shape;115;p1"/>
          <p:cNvSpPr txBox="1"/>
          <p:nvPr/>
        </p:nvSpPr>
        <p:spPr>
          <a:xfrm>
            <a:off x="22026832" y="21775669"/>
            <a:ext cx="84132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Classification accuracy across gait categories</a:t>
            </a:r>
            <a:endParaRPr/>
          </a:p>
        </p:txBody>
      </p:sp>
      <p:sp>
        <p:nvSpPr>
          <p:cNvPr id="116" name="Google Shape;116;p1"/>
          <p:cNvSpPr txBox="1"/>
          <p:nvPr/>
        </p:nvSpPr>
        <p:spPr>
          <a:xfrm>
            <a:off x="12904563" y="21191856"/>
            <a:ext cx="84909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CNN training performance over epochs</a:t>
            </a:r>
            <a:endParaRPr/>
          </a:p>
        </p:txBody>
      </p:sp>
      <p:sp>
        <p:nvSpPr>
          <p:cNvPr id="117" name="Google Shape;117;p1"/>
          <p:cNvSpPr txBox="1"/>
          <p:nvPr/>
        </p:nvSpPr>
        <p:spPr>
          <a:xfrm>
            <a:off x="24049335" y="15590708"/>
            <a:ext cx="5461720" cy="723269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Confusion Matrix</a:t>
            </a:r>
            <a:endParaRPr/>
          </a:p>
        </p:txBody>
      </p:sp>
      <p:sp>
        <p:nvSpPr>
          <p:cNvPr id="118" name="Google Shape;118;p1"/>
          <p:cNvSpPr txBox="1"/>
          <p:nvPr/>
        </p:nvSpPr>
        <p:spPr>
          <a:xfrm>
            <a:off x="15578285" y="23688039"/>
            <a:ext cx="34815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User Screen</a:t>
            </a:r>
            <a:endParaRPr/>
          </a:p>
        </p:txBody>
      </p:sp>
      <p:sp>
        <p:nvSpPr>
          <p:cNvPr id="119" name="Google Shape;119;p1"/>
          <p:cNvSpPr txBox="1"/>
          <p:nvPr/>
        </p:nvSpPr>
        <p:spPr>
          <a:xfrm>
            <a:off x="22905630" y="31149687"/>
            <a:ext cx="8413068" cy="477048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Tailor made rehabilitative steps for specific data points</a:t>
            </a:r>
            <a:endParaRPr/>
          </a:p>
        </p:txBody>
      </p:sp>
      <p:sp>
        <p:nvSpPr>
          <p:cNvPr id="120" name="Google Shape;120;p1"/>
          <p:cNvSpPr txBox="1"/>
          <p:nvPr/>
        </p:nvSpPr>
        <p:spPr>
          <a:xfrm>
            <a:off x="24145587" y="23945085"/>
            <a:ext cx="6294307" cy="723269"/>
          </a:xfrm>
          <a:prstGeom prst="rect">
            <a:avLst/>
          </a:prstGeom>
          <a:noFill/>
          <a:ln>
            <a:noFill/>
          </a:ln>
        </p:spPr>
        <p:txBody>
          <a:bodyPr anchorCtr="0" anchor="t" bIns="53325" lIns="106650" spcFirstLastPara="1" rIns="106650" wrap="square" tIns="533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Rehabilitative</a:t>
            </a:r>
            <a:r>
              <a:rPr lang="en-US" sz="4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Actions</a:t>
            </a:r>
            <a:endParaRPr/>
          </a:p>
        </p:txBody>
      </p:sp>
      <p:sp>
        <p:nvSpPr>
          <p:cNvPr id="121" name="Google Shape;121;p1"/>
          <p:cNvSpPr txBox="1"/>
          <p:nvPr/>
        </p:nvSpPr>
        <p:spPr>
          <a:xfrm>
            <a:off x="32726506" y="23658857"/>
            <a:ext cx="10914743" cy="2769366"/>
          </a:xfrm>
          <a:prstGeom prst="rect">
            <a:avLst/>
          </a:prstGeom>
          <a:noFill/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53325" lIns="106650" spcFirstLastPara="1" rIns="106650" wrap="square" tIns="53325">
            <a:normAutofit fontScale="625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33"/>
              <a:buFont typeface="Arial"/>
              <a:buNone/>
            </a:pPr>
            <a:r>
              <a:rPr lang="en-US" sz="6052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Diliang Chen</a:t>
            </a:r>
            <a:endParaRPr sz="6052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33"/>
              <a:buFont typeface="Arial"/>
              <a:buNone/>
            </a:pPr>
            <a:r>
              <a:t/>
            </a:r>
            <a:endParaRPr sz="6052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33"/>
              <a:buFont typeface="Arial"/>
              <a:buNone/>
            </a:pPr>
            <a:r>
              <a:rPr lang="en-US" sz="6052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University of New Hampshire, Electrical and Computer Engineering</a:t>
            </a:r>
            <a:endParaRPr sz="6052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sz="37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sz="37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122" name="Google Shape;122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378330" y="6937055"/>
            <a:ext cx="4381500" cy="21304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8287600" y="6817874"/>
            <a:ext cx="2753532" cy="2769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3378325" y="9284850"/>
            <a:ext cx="3038475" cy="2714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3906124" y="6937051"/>
            <a:ext cx="4953000" cy="495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2541424" y="16914422"/>
            <a:ext cx="9121609" cy="3042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2711975" y="16329123"/>
            <a:ext cx="6590949" cy="52727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1" title="Screenshot 2026-04-02 at 8.39.51 PM.png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4588175" y="24411350"/>
            <a:ext cx="5461700" cy="744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1" title="Screenshot 2026-04-02 at 8.40.00 PM.png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24145437" y="24827500"/>
            <a:ext cx="5933449" cy="61630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2016-03-05T16:55:12Z</dcterms:created>
  <dc:creator>Rhiannon Jacobs</dc:creator>
</cp:coreProperties>
</file>