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8"/>
  </p:notesMasterIdLst>
  <p:sldIdLst>
    <p:sldId id="264" r:id="rId7"/>
  </p:sldIdLst>
  <p:sldSz cx="43891200" cy="32918400"/>
  <p:notesSz cx="9144000" cy="6858000"/>
  <p:defaultTextStyle>
    <a:defPPr>
      <a:defRPr lang="en-US"/>
    </a:defPPr>
    <a:lvl1pPr marL="0" algn="l" defTabSz="3686466" rtl="0" eaLnBrk="1" latinLnBrk="0" hangingPunct="1">
      <a:defRPr sz="7285" kern="1200">
        <a:solidFill>
          <a:schemeClr val="tx1"/>
        </a:solidFill>
        <a:latin typeface="+mn-lt"/>
        <a:ea typeface="+mn-ea"/>
        <a:cs typeface="+mn-cs"/>
      </a:defRPr>
    </a:lvl1pPr>
    <a:lvl2pPr marL="1843232" algn="l" defTabSz="3686466" rtl="0" eaLnBrk="1" latinLnBrk="0" hangingPunct="1">
      <a:defRPr sz="7285" kern="1200">
        <a:solidFill>
          <a:schemeClr val="tx1"/>
        </a:solidFill>
        <a:latin typeface="+mn-lt"/>
        <a:ea typeface="+mn-ea"/>
        <a:cs typeface="+mn-cs"/>
      </a:defRPr>
    </a:lvl2pPr>
    <a:lvl3pPr marL="3686466" algn="l" defTabSz="3686466" rtl="0" eaLnBrk="1" latinLnBrk="0" hangingPunct="1">
      <a:defRPr sz="7285" kern="1200">
        <a:solidFill>
          <a:schemeClr val="tx1"/>
        </a:solidFill>
        <a:latin typeface="+mn-lt"/>
        <a:ea typeface="+mn-ea"/>
        <a:cs typeface="+mn-cs"/>
      </a:defRPr>
    </a:lvl3pPr>
    <a:lvl4pPr marL="5529698" algn="l" defTabSz="3686466" rtl="0" eaLnBrk="1" latinLnBrk="0" hangingPunct="1">
      <a:defRPr sz="7285" kern="1200">
        <a:solidFill>
          <a:schemeClr val="tx1"/>
        </a:solidFill>
        <a:latin typeface="+mn-lt"/>
        <a:ea typeface="+mn-ea"/>
        <a:cs typeface="+mn-cs"/>
      </a:defRPr>
    </a:lvl4pPr>
    <a:lvl5pPr marL="7372932" algn="l" defTabSz="3686466" rtl="0" eaLnBrk="1" latinLnBrk="0" hangingPunct="1">
      <a:defRPr sz="7285" kern="1200">
        <a:solidFill>
          <a:schemeClr val="tx1"/>
        </a:solidFill>
        <a:latin typeface="+mn-lt"/>
        <a:ea typeface="+mn-ea"/>
        <a:cs typeface="+mn-cs"/>
      </a:defRPr>
    </a:lvl5pPr>
    <a:lvl6pPr marL="9216165" algn="l" defTabSz="3686466" rtl="0" eaLnBrk="1" latinLnBrk="0" hangingPunct="1">
      <a:defRPr sz="7285" kern="1200">
        <a:solidFill>
          <a:schemeClr val="tx1"/>
        </a:solidFill>
        <a:latin typeface="+mn-lt"/>
        <a:ea typeface="+mn-ea"/>
        <a:cs typeface="+mn-cs"/>
      </a:defRPr>
    </a:lvl6pPr>
    <a:lvl7pPr marL="11059397" algn="l" defTabSz="3686466" rtl="0" eaLnBrk="1" latinLnBrk="0" hangingPunct="1">
      <a:defRPr sz="7285" kern="1200">
        <a:solidFill>
          <a:schemeClr val="tx1"/>
        </a:solidFill>
        <a:latin typeface="+mn-lt"/>
        <a:ea typeface="+mn-ea"/>
        <a:cs typeface="+mn-cs"/>
      </a:defRPr>
    </a:lvl7pPr>
    <a:lvl8pPr marL="12902631" algn="l" defTabSz="3686466" rtl="0" eaLnBrk="1" latinLnBrk="0" hangingPunct="1">
      <a:defRPr sz="7285" kern="1200">
        <a:solidFill>
          <a:schemeClr val="tx1"/>
        </a:solidFill>
        <a:latin typeface="+mn-lt"/>
        <a:ea typeface="+mn-ea"/>
        <a:cs typeface="+mn-cs"/>
      </a:defRPr>
    </a:lvl8pPr>
    <a:lvl9pPr marL="14745863" algn="l" defTabSz="3686466" rtl="0" eaLnBrk="1" latinLnBrk="0" hangingPunct="1">
      <a:defRPr sz="72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erle, Romy" initials="ER" lastIdx="1" clrIdx="0">
    <p:extLst>
      <p:ext uri="{19B8F6BF-5375-455C-9EA6-DF929625EA0E}">
        <p15:presenceInfo xmlns:p15="http://schemas.microsoft.com/office/powerpoint/2012/main" userId="S::ree1010@unh.edu::2e56a4c2-ce93-4aa1-9508-ef95aa41db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7A5"/>
    <a:srgbClr val="59A6D4"/>
    <a:srgbClr val="29729F"/>
    <a:srgbClr val="0044BB"/>
    <a:srgbClr val="000000"/>
    <a:srgbClr val="003591"/>
    <a:srgbClr val="2E0957"/>
    <a:srgbClr val="002060"/>
    <a:srgbClr val="FFC9C9"/>
    <a:srgbClr val="DEC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6" autoAdjust="0"/>
    <p:restoredTop sz="94434" autoAdjust="0"/>
  </p:normalViewPr>
  <p:slideViewPr>
    <p:cSldViewPr snapToGrid="0">
      <p:cViewPr>
        <p:scale>
          <a:sx n="47" d="100"/>
          <a:sy n="47" d="100"/>
        </p:scale>
        <p:origin x="144" y="-4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viewProps" Target="viewProps.xml"/><Relationship Id="rId5" Type="http://schemas.openxmlformats.org/officeDocument/2006/relationships/customXml" Target="../customXml/item5.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77B1D42-A65D-49D4-BD83-F646B952BCF1}" type="datetimeFigureOut">
              <a:rPr lang="en-US" smtClean="0"/>
              <a:t>4/14/26</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E3A5A33-B5AA-4810-9B13-C1F7DD047D19}" type="slidenum">
              <a:rPr lang="en-US" smtClean="0"/>
              <a:t>‹#›</a:t>
            </a:fld>
            <a:endParaRPr lang="en-US"/>
          </a:p>
        </p:txBody>
      </p:sp>
    </p:spTree>
    <p:extLst>
      <p:ext uri="{BB962C8B-B14F-4D97-AF65-F5344CB8AC3E}">
        <p14:creationId xmlns:p14="http://schemas.microsoft.com/office/powerpoint/2010/main" val="1658667553"/>
      </p:ext>
    </p:extLst>
  </p:cSld>
  <p:clrMap bg1="lt1" tx1="dk1" bg2="lt2" tx2="dk2" accent1="accent1" accent2="accent2" accent3="accent3" accent4="accent4" accent5="accent5" accent6="accent6" hlink="hlink" folHlink="folHlink"/>
  <p:notesStyle>
    <a:lvl1pPr marL="0" algn="l" defTabSz="783732" rtl="0" eaLnBrk="1" latinLnBrk="0" hangingPunct="1">
      <a:defRPr sz="1029" kern="1200">
        <a:solidFill>
          <a:schemeClr val="tx1"/>
        </a:solidFill>
        <a:latin typeface="+mn-lt"/>
        <a:ea typeface="+mn-ea"/>
        <a:cs typeface="+mn-cs"/>
      </a:defRPr>
    </a:lvl1pPr>
    <a:lvl2pPr marL="391866" algn="l" defTabSz="783732" rtl="0" eaLnBrk="1" latinLnBrk="0" hangingPunct="1">
      <a:defRPr sz="1029" kern="1200">
        <a:solidFill>
          <a:schemeClr val="tx1"/>
        </a:solidFill>
        <a:latin typeface="+mn-lt"/>
        <a:ea typeface="+mn-ea"/>
        <a:cs typeface="+mn-cs"/>
      </a:defRPr>
    </a:lvl2pPr>
    <a:lvl3pPr marL="783732" algn="l" defTabSz="783732" rtl="0" eaLnBrk="1" latinLnBrk="0" hangingPunct="1">
      <a:defRPr sz="1029" kern="1200">
        <a:solidFill>
          <a:schemeClr val="tx1"/>
        </a:solidFill>
        <a:latin typeface="+mn-lt"/>
        <a:ea typeface="+mn-ea"/>
        <a:cs typeface="+mn-cs"/>
      </a:defRPr>
    </a:lvl3pPr>
    <a:lvl4pPr marL="1175598" algn="l" defTabSz="783732" rtl="0" eaLnBrk="1" latinLnBrk="0" hangingPunct="1">
      <a:defRPr sz="1029" kern="1200">
        <a:solidFill>
          <a:schemeClr val="tx1"/>
        </a:solidFill>
        <a:latin typeface="+mn-lt"/>
        <a:ea typeface="+mn-ea"/>
        <a:cs typeface="+mn-cs"/>
      </a:defRPr>
    </a:lvl4pPr>
    <a:lvl5pPr marL="1567464" algn="l" defTabSz="783732" rtl="0" eaLnBrk="1" latinLnBrk="0" hangingPunct="1">
      <a:defRPr sz="1029" kern="1200">
        <a:solidFill>
          <a:schemeClr val="tx1"/>
        </a:solidFill>
        <a:latin typeface="+mn-lt"/>
        <a:ea typeface="+mn-ea"/>
        <a:cs typeface="+mn-cs"/>
      </a:defRPr>
    </a:lvl5pPr>
    <a:lvl6pPr marL="1959331" algn="l" defTabSz="783732" rtl="0" eaLnBrk="1" latinLnBrk="0" hangingPunct="1">
      <a:defRPr sz="1029" kern="1200">
        <a:solidFill>
          <a:schemeClr val="tx1"/>
        </a:solidFill>
        <a:latin typeface="+mn-lt"/>
        <a:ea typeface="+mn-ea"/>
        <a:cs typeface="+mn-cs"/>
      </a:defRPr>
    </a:lvl6pPr>
    <a:lvl7pPr marL="2351197" algn="l" defTabSz="783732" rtl="0" eaLnBrk="1" latinLnBrk="0" hangingPunct="1">
      <a:defRPr sz="1029" kern="1200">
        <a:solidFill>
          <a:schemeClr val="tx1"/>
        </a:solidFill>
        <a:latin typeface="+mn-lt"/>
        <a:ea typeface="+mn-ea"/>
        <a:cs typeface="+mn-cs"/>
      </a:defRPr>
    </a:lvl7pPr>
    <a:lvl8pPr marL="2743063" algn="l" defTabSz="783732" rtl="0" eaLnBrk="1" latinLnBrk="0" hangingPunct="1">
      <a:defRPr sz="1029" kern="1200">
        <a:solidFill>
          <a:schemeClr val="tx1"/>
        </a:solidFill>
        <a:latin typeface="+mn-lt"/>
        <a:ea typeface="+mn-ea"/>
        <a:cs typeface="+mn-cs"/>
      </a:defRPr>
    </a:lvl8pPr>
    <a:lvl9pPr marL="3134929" algn="l" defTabSz="783732" rtl="0" eaLnBrk="1" latinLnBrk="0" hangingPunct="1">
      <a:defRPr sz="102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 Layoutw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cxnSp>
        <p:nvCxnSpPr>
          <p:cNvPr id="22" name="Straight Connector 21">
            <a:extLst>
              <a:ext uri="{FF2B5EF4-FFF2-40B4-BE49-F238E27FC236}">
                <a16:creationId xmlns:a16="http://schemas.microsoft.com/office/drawing/2014/main" id="{A71F523E-6844-4196-B1BF-276691DCAA33}"/>
              </a:ext>
            </a:extLst>
          </p:cNvPr>
          <p:cNvCxnSpPr>
            <a:cxnSpLocks/>
          </p:cNvCxnSpPr>
          <p:nvPr userDrawn="1"/>
        </p:nvCxnSpPr>
        <p:spPr>
          <a:xfrm>
            <a:off x="146304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AEAD5-0AB7-4011-A07A-974DEC4B3534}"/>
              </a:ext>
            </a:extLst>
          </p:cNvPr>
          <p:cNvCxnSpPr>
            <a:cxnSpLocks/>
          </p:cNvCxnSpPr>
          <p:nvPr userDrawn="1"/>
        </p:nvCxnSpPr>
        <p:spPr>
          <a:xfrm>
            <a:off x="292608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79714" y="1270308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4" y="21363557"/>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5" y="22840219"/>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66108" y="694290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52685" y="694290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SmartArt Placeholder 36">
            <a:extLst>
              <a:ext uri="{FF2B5EF4-FFF2-40B4-BE49-F238E27FC236}">
                <a16:creationId xmlns:a16="http://schemas.microsoft.com/office/drawing/2014/main" id="{D4E5B714-5556-47FD-ADF1-8FCD0BA6B7F7}"/>
              </a:ext>
            </a:extLst>
          </p:cNvPr>
          <p:cNvSpPr>
            <a:spLocks noGrp="1"/>
          </p:cNvSpPr>
          <p:nvPr>
            <p:ph type="dgm" sz="quarter" idx="25"/>
          </p:nvPr>
        </p:nvSpPr>
        <p:spPr>
          <a:xfrm>
            <a:off x="15022285" y="7663830"/>
            <a:ext cx="13076464" cy="6688714"/>
          </a:xfrm>
        </p:spPr>
        <p:txBody>
          <a:bodyPr>
            <a:normAutofit/>
          </a:bodyPr>
          <a:lstStyle>
            <a:lvl1pPr marL="0" indent="0">
              <a:buNone/>
              <a:defRPr sz="4114">
                <a:solidFill>
                  <a:srgbClr val="000000"/>
                </a:solidFill>
                <a:latin typeface="+mn-lt"/>
              </a:defRPr>
            </a:lvl1pPr>
          </a:lstStyle>
          <a:p>
            <a:endParaRPr lang="en-US" dirty="0"/>
          </a:p>
        </p:txBody>
      </p:sp>
      <p:sp>
        <p:nvSpPr>
          <p:cNvPr id="38" name="Text Placeholder 32">
            <a:extLst>
              <a:ext uri="{FF2B5EF4-FFF2-40B4-BE49-F238E27FC236}">
                <a16:creationId xmlns:a16="http://schemas.microsoft.com/office/drawing/2014/main" id="{D59C50AB-C35B-4268-BB6E-2D6FF5E4099D}"/>
              </a:ext>
            </a:extLst>
          </p:cNvPr>
          <p:cNvSpPr>
            <a:spLocks noGrp="1"/>
          </p:cNvSpPr>
          <p:nvPr>
            <p:ph type="body" sz="quarter" idx="26" hasCustomPrompt="1"/>
          </p:nvPr>
        </p:nvSpPr>
        <p:spPr>
          <a:xfrm>
            <a:off x="15022285" y="6942908"/>
            <a:ext cx="13076464" cy="379354"/>
          </a:xfrm>
        </p:spPr>
        <p:txBody>
          <a:bodyPr>
            <a:noAutofit/>
          </a:bodyPr>
          <a:lstStyle>
            <a:lvl1pPr marL="0" indent="0" algn="ctr">
              <a:buNone/>
              <a:defRPr sz="3771" b="0" cap="small" baseline="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Table Name</a:t>
            </a:r>
          </a:p>
        </p:txBody>
      </p:sp>
      <p:sp>
        <p:nvSpPr>
          <p:cNvPr id="39" name="SmartArt Placeholder 36">
            <a:extLst>
              <a:ext uri="{FF2B5EF4-FFF2-40B4-BE49-F238E27FC236}">
                <a16:creationId xmlns:a16="http://schemas.microsoft.com/office/drawing/2014/main" id="{6C4EF26D-0435-4FE0-BFA0-8B6169AE2858}"/>
              </a:ext>
            </a:extLst>
          </p:cNvPr>
          <p:cNvSpPr>
            <a:spLocks noGrp="1"/>
          </p:cNvSpPr>
          <p:nvPr>
            <p:ph type="dgm" sz="quarter" idx="27"/>
          </p:nvPr>
        </p:nvSpPr>
        <p:spPr>
          <a:xfrm>
            <a:off x="15022285" y="15694476"/>
            <a:ext cx="13076464" cy="5002331"/>
          </a:xfrm>
        </p:spPr>
        <p:txBody>
          <a:bodyPr>
            <a:normAutofit/>
          </a:bodyPr>
          <a:lstStyle>
            <a:lvl1pPr marL="0" indent="0">
              <a:buNone/>
              <a:defRPr sz="4114">
                <a:solidFill>
                  <a:srgbClr val="000000"/>
                </a:solidFill>
                <a:latin typeface="+mn-lt"/>
              </a:defRPr>
            </a:lvl1pPr>
          </a:lstStyle>
          <a:p>
            <a:endParaRPr lang="en-US" dirty="0"/>
          </a:p>
        </p:txBody>
      </p:sp>
      <p:sp>
        <p:nvSpPr>
          <p:cNvPr id="40" name="Text Placeholder 32">
            <a:extLst>
              <a:ext uri="{FF2B5EF4-FFF2-40B4-BE49-F238E27FC236}">
                <a16:creationId xmlns:a16="http://schemas.microsoft.com/office/drawing/2014/main" id="{88649020-F558-430C-8D5E-555E113B140B}"/>
              </a:ext>
            </a:extLst>
          </p:cNvPr>
          <p:cNvSpPr>
            <a:spLocks noGrp="1"/>
          </p:cNvSpPr>
          <p:nvPr>
            <p:ph type="body" sz="quarter" idx="28" hasCustomPrompt="1"/>
          </p:nvPr>
        </p:nvSpPr>
        <p:spPr>
          <a:xfrm>
            <a:off x="15022285" y="14884590"/>
            <a:ext cx="13076464" cy="379354"/>
          </a:xfrm>
        </p:spPr>
        <p:txBody>
          <a:bodyPr>
            <a:noAutofit/>
          </a:bodyPr>
          <a:lstStyle>
            <a:lvl1pPr marL="0" indent="0" algn="ctr">
              <a:buNone/>
              <a:defRPr sz="3771" b="0" cap="small" baseline="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Chart Name</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3860173"/>
            <a:ext cx="13076464" cy="5977063"/>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2460839"/>
            <a:ext cx="13076464" cy="7376398"/>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3813455"/>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19508087"/>
            <a:ext cx="7328263" cy="666750"/>
          </a:xfrm>
        </p:spPr>
        <p:txBody>
          <a:bodyPr>
            <a:noAutofit/>
          </a:bodyPr>
          <a:lstStyle>
            <a:lvl1pPr marL="0" indent="0">
              <a:buNone/>
              <a:defRPr sz="3771" b="0" cap="small" baseline="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More Data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0587092"/>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Table Placeholder 47">
            <a:extLst>
              <a:ext uri="{FF2B5EF4-FFF2-40B4-BE49-F238E27FC236}">
                <a16:creationId xmlns:a16="http://schemas.microsoft.com/office/drawing/2014/main" id="{6644D896-4DFD-44FC-8F1A-9555270A4AEC}"/>
              </a:ext>
            </a:extLst>
          </p:cNvPr>
          <p:cNvSpPr>
            <a:spLocks noGrp="1"/>
          </p:cNvSpPr>
          <p:nvPr>
            <p:ph type="tbl" sz="quarter" idx="34" hasCustomPrompt="1"/>
          </p:nvPr>
        </p:nvSpPr>
        <p:spPr>
          <a:xfrm>
            <a:off x="29652685" y="12722205"/>
            <a:ext cx="13076465" cy="9308101"/>
          </a:xfrm>
        </p:spPr>
        <p:txBody>
          <a:bodyPr>
            <a:normAutofit/>
          </a:bodyPr>
          <a:lstStyle>
            <a:lvl1pPr marL="0" indent="0">
              <a:buNone/>
              <a:defRPr sz="3771" b="0">
                <a:solidFill>
                  <a:srgbClr val="000000"/>
                </a:solidFill>
              </a:defRPr>
            </a:lvl1pPr>
          </a:lstStyle>
          <a:p>
            <a:r>
              <a:rPr lang="en-US" dirty="0"/>
              <a:t>Table Graphic</a:t>
            </a:r>
          </a:p>
        </p:txBody>
      </p:sp>
      <p:sp>
        <p:nvSpPr>
          <p:cNvPr id="5" name="Picture Placeholder 49">
            <a:extLst>
              <a:ext uri="{FF2B5EF4-FFF2-40B4-BE49-F238E27FC236}">
                <a16:creationId xmlns:a16="http://schemas.microsoft.com/office/drawing/2014/main" id="{6438E515-BCF2-9D01-9C62-0199C62E197E}"/>
              </a:ext>
            </a:extLst>
          </p:cNvPr>
          <p:cNvSpPr>
            <a:spLocks noGrp="1"/>
          </p:cNvSpPr>
          <p:nvPr>
            <p:ph type="pic" sz="quarter" idx="35"/>
          </p:nvPr>
        </p:nvSpPr>
        <p:spPr>
          <a:xfrm>
            <a:off x="979715" y="25244748"/>
            <a:ext cx="13076464" cy="4592489"/>
          </a:xfrm>
        </p:spPr>
        <p:txBody>
          <a:bodyPr>
            <a:normAutofit/>
          </a:bodyPr>
          <a:lstStyle>
            <a:lvl1pPr marL="0" indent="0">
              <a:buNone/>
              <a:defRPr sz="4114"/>
            </a:lvl1pPr>
          </a:lstStyle>
          <a:p>
            <a:endParaRPr lang="en-US" dirty="0"/>
          </a:p>
        </p:txBody>
      </p:sp>
    </p:spTree>
    <p:extLst>
      <p:ext uri="{BB962C8B-B14F-4D97-AF65-F5344CB8AC3E}">
        <p14:creationId xmlns:p14="http://schemas.microsoft.com/office/powerpoint/2010/main" val="3955231662"/>
      </p:ext>
    </p:extLst>
  </p:cSld>
  <p:clrMapOvr>
    <a:masterClrMapping/>
  </p:clrMapOvr>
  <p:extLst>
    <p:ext uri="{DCECCB84-F9BA-43D5-87BE-67443E8EF086}">
      <p15:sldGuideLst xmlns:p15="http://schemas.microsoft.com/office/powerpoint/2012/main">
        <p15:guide id="1" orient="horz" pos="10368" userDrawn="1">
          <p15:clr>
            <a:srgbClr val="FBAE40"/>
          </p15:clr>
        </p15:guide>
        <p15:guide id="2" pos="138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cxnSp>
        <p:nvCxnSpPr>
          <p:cNvPr id="22" name="Straight Connector 21">
            <a:extLst>
              <a:ext uri="{FF2B5EF4-FFF2-40B4-BE49-F238E27FC236}">
                <a16:creationId xmlns:a16="http://schemas.microsoft.com/office/drawing/2014/main" id="{A71F523E-6844-4196-B1BF-276691DCAA33}"/>
              </a:ext>
            </a:extLst>
          </p:cNvPr>
          <p:cNvCxnSpPr>
            <a:cxnSpLocks/>
          </p:cNvCxnSpPr>
          <p:nvPr userDrawn="1"/>
        </p:nvCxnSpPr>
        <p:spPr>
          <a:xfrm>
            <a:off x="146304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AEAD5-0AB7-4011-A07A-974DEC4B3534}"/>
              </a:ext>
            </a:extLst>
          </p:cNvPr>
          <p:cNvCxnSpPr>
            <a:cxnSpLocks/>
          </p:cNvCxnSpPr>
          <p:nvPr userDrawn="1"/>
        </p:nvCxnSpPr>
        <p:spPr>
          <a:xfrm>
            <a:off x="292608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66107" y="1275665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5" y="21693861"/>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4" y="21693861"/>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79714" y="6833423"/>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23702" y="6833423"/>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2891066"/>
            <a:ext cx="13076464" cy="713232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2891066"/>
            <a:ext cx="13076464" cy="7129051"/>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3998414"/>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19673302"/>
            <a:ext cx="7328263" cy="666750"/>
          </a:xfrm>
        </p:spPr>
        <p:txBody>
          <a:bodyPr>
            <a:noAutofit/>
          </a:bodyPr>
          <a:lstStyle>
            <a:lvl1pPr marL="0" indent="0">
              <a:buNone/>
              <a:defRPr sz="3771" b="0" cap="small" baseline="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SUBHEADING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0569427"/>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Picture Placeholder 49">
            <a:extLst>
              <a:ext uri="{FF2B5EF4-FFF2-40B4-BE49-F238E27FC236}">
                <a16:creationId xmlns:a16="http://schemas.microsoft.com/office/drawing/2014/main" id="{67B96688-53FC-4DD8-A4D1-751C3FDE97BD}"/>
              </a:ext>
            </a:extLst>
          </p:cNvPr>
          <p:cNvSpPr>
            <a:spLocks noGrp="1"/>
          </p:cNvSpPr>
          <p:nvPr>
            <p:ph type="pic" sz="quarter" idx="35"/>
          </p:nvPr>
        </p:nvSpPr>
        <p:spPr>
          <a:xfrm>
            <a:off x="966107" y="25420320"/>
            <a:ext cx="13158216" cy="4752749"/>
          </a:xfrm>
        </p:spPr>
        <p:txBody>
          <a:bodyPr>
            <a:normAutofit/>
          </a:bodyPr>
          <a:lstStyle>
            <a:lvl1pPr marL="0" indent="0">
              <a:buNone/>
              <a:defRPr sz="4114"/>
            </a:lvl1pPr>
          </a:lstStyle>
          <a:p>
            <a:endParaRPr lang="en-US" dirty="0"/>
          </a:p>
        </p:txBody>
      </p:sp>
      <p:sp>
        <p:nvSpPr>
          <p:cNvPr id="32" name="Text Placeholder 32">
            <a:extLst>
              <a:ext uri="{FF2B5EF4-FFF2-40B4-BE49-F238E27FC236}">
                <a16:creationId xmlns:a16="http://schemas.microsoft.com/office/drawing/2014/main" id="{9C60D2B8-A23E-4047-A79D-2EC5ECDF044A}"/>
              </a:ext>
            </a:extLst>
          </p:cNvPr>
          <p:cNvSpPr>
            <a:spLocks noGrp="1"/>
          </p:cNvSpPr>
          <p:nvPr>
            <p:ph type="body" sz="quarter" idx="36"/>
          </p:nvPr>
        </p:nvSpPr>
        <p:spPr>
          <a:xfrm>
            <a:off x="15016678" y="6833423"/>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31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spTree>
    <p:extLst>
      <p:ext uri="{BB962C8B-B14F-4D97-AF65-F5344CB8AC3E}">
        <p14:creationId xmlns:p14="http://schemas.microsoft.com/office/powerpoint/2010/main" val="2644297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17520" y="5568903"/>
            <a:ext cx="37856160" cy="24067103"/>
          </a:xfrm>
          <a:prstGeom prst="rect">
            <a:avLst/>
          </a:prstGeom>
        </p:spPr>
        <p:txBody>
          <a:bodyPr vert="horz" lIns="106674" tIns="53337" rIns="106674" bIns="5333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320380B-A931-4C1A-AE1D-8A14265C3EBC}"/>
              </a:ext>
            </a:extLst>
          </p:cNvPr>
          <p:cNvSpPr txBox="1">
            <a:spLocks/>
          </p:cNvSpPr>
          <p:nvPr userDrawn="1"/>
        </p:nvSpPr>
        <p:spPr>
          <a:xfrm>
            <a:off x="-2" y="0"/>
            <a:ext cx="43891201" cy="4663441"/>
          </a:xfrm>
          <a:prstGeom prst="rect">
            <a:avLst/>
          </a:prstGeom>
          <a:solidFill>
            <a:srgbClr val="2B77A5"/>
          </a:solidFill>
          <a:ln w="1016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l" defTabSz="4480304" rtl="0" eaLnBrk="1" latinLnBrk="0" hangingPunct="1">
              <a:lnSpc>
                <a:spcPct val="90000"/>
              </a:lnSpc>
              <a:spcBef>
                <a:spcPct val="0"/>
              </a:spcBef>
              <a:buNone/>
              <a:defRPr sz="21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7971" i="1" dirty="0">
                <a:solidFill>
                  <a:schemeClr val="bg1"/>
                </a:solidFill>
                <a:latin typeface="Myriad Pro" panose="020B0503030403020204" pitchFamily="34" charset="0"/>
                <a:cs typeface="Arial" panose="020B0604020202020204" pitchFamily="34" charset="0"/>
              </a:rPr>
              <a:t> </a:t>
            </a:r>
          </a:p>
        </p:txBody>
      </p:sp>
      <p:sp>
        <p:nvSpPr>
          <p:cNvPr id="2" name="Title Placeholder 1"/>
          <p:cNvSpPr>
            <a:spLocks noGrp="1"/>
          </p:cNvSpPr>
          <p:nvPr>
            <p:ph type="title"/>
          </p:nvPr>
        </p:nvSpPr>
        <p:spPr>
          <a:xfrm>
            <a:off x="2765594" y="1573536"/>
            <a:ext cx="37856160" cy="1516366"/>
          </a:xfrm>
          <a:prstGeom prst="rect">
            <a:avLst/>
          </a:prstGeom>
        </p:spPr>
        <p:txBody>
          <a:bodyPr vert="horz" lIns="106674" tIns="53337" rIns="106674" bIns="53337" rtlCol="0" anchor="ctr">
            <a:normAutofit/>
          </a:bodyPr>
          <a:lstStyle/>
          <a:p>
            <a:r>
              <a:rPr lang="en-US" dirty="0"/>
              <a:t>Click to edit Master title style</a:t>
            </a:r>
          </a:p>
        </p:txBody>
      </p:sp>
      <p:pic>
        <p:nvPicPr>
          <p:cNvPr id="5" name="Picture 4" descr="A picture containing text, clipart&#10;&#10;Description automatically generated">
            <a:extLst>
              <a:ext uri="{FF2B5EF4-FFF2-40B4-BE49-F238E27FC236}">
                <a16:creationId xmlns:a16="http://schemas.microsoft.com/office/drawing/2014/main" id="{5A391117-3EA6-4513-9731-6DF815FFED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068127" y="1484840"/>
            <a:ext cx="8188350" cy="181011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CE23306-672C-4E04-8DD6-0CE8E019D76C}"/>
              </a:ext>
            </a:extLst>
          </p:cNvPr>
          <p:cNvSpPr txBox="1"/>
          <p:nvPr userDrawn="1"/>
        </p:nvSpPr>
        <p:spPr>
          <a:xfrm>
            <a:off x="978409" y="30942858"/>
            <a:ext cx="17294352" cy="1674882"/>
          </a:xfrm>
          <a:prstGeom prst="rect">
            <a:avLst/>
          </a:prstGeom>
          <a:noFill/>
        </p:spPr>
        <p:txBody>
          <a:bodyPr wrap="square">
            <a:spAutoFit/>
          </a:bodyPr>
          <a:lstStyle/>
          <a:p>
            <a:r>
              <a:rPr lang="en-US" sz="3428" b="0" i="1" dirty="0">
                <a:solidFill>
                  <a:srgbClr val="333333"/>
                </a:solidFill>
                <a:effectLst/>
                <a:latin typeface="Source Sans Pro" panose="020B0503030403020204" pitchFamily="34" charset="0"/>
              </a:rPr>
              <a:t>NH-ME LEND is supported by a grant (#</a:t>
            </a:r>
            <a:r>
              <a:rPr lang="en-US" sz="3428" b="0" i="0" dirty="0">
                <a:solidFill>
                  <a:srgbClr val="333333"/>
                </a:solidFill>
                <a:effectLst/>
                <a:latin typeface="Source Sans Pro" panose="020B0503030403020204" pitchFamily="34" charset="0"/>
              </a:rPr>
              <a:t>T73MC33246</a:t>
            </a:r>
            <a:r>
              <a:rPr lang="en-US" sz="3428" b="0" i="1" dirty="0">
                <a:solidFill>
                  <a:srgbClr val="333333"/>
                </a:solidFill>
                <a:effectLst/>
                <a:latin typeface="Source Sans Pro" panose="020B0503030403020204" pitchFamily="34" charset="0"/>
              </a:rPr>
              <a:t>) from the Maternal and Child Health Bureau, Health Resources and Services Administration (HRSA), U.S. Department of Health and Human Services and administered by the Association of University Centers on Disabilities (AUCD).</a:t>
            </a:r>
            <a:endParaRPr lang="en-US" sz="3428" dirty="0"/>
          </a:p>
        </p:txBody>
      </p:sp>
      <p:pic>
        <p:nvPicPr>
          <p:cNvPr id="11" name="Picture 10">
            <a:extLst>
              <a:ext uri="{FF2B5EF4-FFF2-40B4-BE49-F238E27FC236}">
                <a16:creationId xmlns:a16="http://schemas.microsoft.com/office/drawing/2014/main" id="{DEE4B523-5B8F-0320-FBDA-C609F679AF8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869297" y="31047253"/>
            <a:ext cx="15617984" cy="1466091"/>
          </a:xfrm>
          <a:prstGeom prst="rect">
            <a:avLst/>
          </a:prstGeom>
        </p:spPr>
      </p:pic>
      <p:grpSp>
        <p:nvGrpSpPr>
          <p:cNvPr id="17" name="Group 16">
            <a:extLst>
              <a:ext uri="{FF2B5EF4-FFF2-40B4-BE49-F238E27FC236}">
                <a16:creationId xmlns:a16="http://schemas.microsoft.com/office/drawing/2014/main" id="{1CC44EA8-07D9-9D7F-CD4A-529AD611780A}"/>
              </a:ext>
            </a:extLst>
          </p:cNvPr>
          <p:cNvGrpSpPr/>
          <p:nvPr userDrawn="1"/>
        </p:nvGrpSpPr>
        <p:grpSpPr>
          <a:xfrm>
            <a:off x="35083818" y="31222077"/>
            <a:ext cx="7172659" cy="1097280"/>
            <a:chOff x="18994422" y="31231659"/>
            <a:chExt cx="7172659" cy="1097280"/>
          </a:xfrm>
        </p:grpSpPr>
        <p:sp>
          <p:nvSpPr>
            <p:cNvPr id="19" name="Text Placeholder 24">
              <a:extLst>
                <a:ext uri="{FF2B5EF4-FFF2-40B4-BE49-F238E27FC236}">
                  <a16:creationId xmlns:a16="http://schemas.microsoft.com/office/drawing/2014/main" id="{492FD484-5575-48BF-84BB-F07426EDE705}"/>
                </a:ext>
              </a:extLst>
            </p:cNvPr>
            <p:cNvSpPr txBox="1">
              <a:spLocks/>
            </p:cNvSpPr>
            <p:nvPr userDrawn="1"/>
          </p:nvSpPr>
          <p:spPr>
            <a:xfrm>
              <a:off x="18994422" y="31471281"/>
              <a:ext cx="5680477" cy="618036"/>
            </a:xfrm>
            <a:prstGeom prst="rect">
              <a:avLst/>
            </a:prstGeom>
          </p:spPr>
          <p:txBody>
            <a:bodyPr>
              <a:noAutofit/>
            </a:bodyPr>
            <a:lstStyle>
              <a:lvl1pPr marL="0" indent="0" algn="r" defTabSz="4480304" rtl="0" eaLnBrk="1" latinLnBrk="0" hangingPunct="1">
                <a:lnSpc>
                  <a:spcPct val="90000"/>
                </a:lnSpc>
                <a:spcBef>
                  <a:spcPts val="4900"/>
                </a:spcBef>
                <a:buFont typeface="Arial" panose="020B0604020202020204" pitchFamily="34" charset="0"/>
                <a:buNone/>
                <a:defRPr sz="4800" b="0" kern="1200">
                  <a:solidFill>
                    <a:srgbClr val="000000"/>
                  </a:solidFill>
                  <a:latin typeface="+mn-lt"/>
                  <a:ea typeface="+mn-ea"/>
                  <a:cs typeface="+mn-cs"/>
                </a:defRPr>
              </a:lvl1pPr>
              <a:lvl2pPr marL="2240152" indent="0" algn="l" defTabSz="4480304" rtl="0" eaLnBrk="1" latinLnBrk="0" hangingPunct="1">
                <a:lnSpc>
                  <a:spcPct val="90000"/>
                </a:lnSpc>
                <a:spcBef>
                  <a:spcPts val="2450"/>
                </a:spcBef>
                <a:buFont typeface="Arial" panose="020B0604020202020204" pitchFamily="34" charset="0"/>
                <a:buNone/>
                <a:defRPr sz="7200" kern="1200">
                  <a:solidFill>
                    <a:srgbClr val="000000"/>
                  </a:solidFill>
                  <a:latin typeface="+mj-lt"/>
                  <a:ea typeface="+mn-ea"/>
                  <a:cs typeface="+mn-cs"/>
                </a:defRPr>
              </a:lvl2pPr>
              <a:lvl3pPr marL="4480304" indent="0" algn="l" defTabSz="4480304" rtl="0" eaLnBrk="1" latinLnBrk="0" hangingPunct="1">
                <a:lnSpc>
                  <a:spcPct val="90000"/>
                </a:lnSpc>
                <a:spcBef>
                  <a:spcPts val="2450"/>
                </a:spcBef>
                <a:buFont typeface="Arial" panose="020B0604020202020204" pitchFamily="34" charset="0"/>
                <a:buNone/>
                <a:defRPr sz="6600" kern="1200">
                  <a:solidFill>
                    <a:srgbClr val="000000"/>
                  </a:solidFill>
                  <a:latin typeface="+mj-lt"/>
                  <a:ea typeface="+mn-ea"/>
                  <a:cs typeface="+mn-cs"/>
                </a:defRPr>
              </a:lvl3pPr>
              <a:lvl4pPr marL="6720456" indent="0" algn="l" defTabSz="4480304" rtl="0" eaLnBrk="1" latinLnBrk="0" hangingPunct="1">
                <a:lnSpc>
                  <a:spcPct val="90000"/>
                </a:lnSpc>
                <a:spcBef>
                  <a:spcPts val="2450"/>
                </a:spcBef>
                <a:buFont typeface="Arial" panose="020B0604020202020204" pitchFamily="34" charset="0"/>
                <a:buNone/>
                <a:defRPr sz="5400" kern="1200">
                  <a:solidFill>
                    <a:srgbClr val="000000"/>
                  </a:solidFill>
                  <a:latin typeface="+mj-lt"/>
                  <a:ea typeface="+mn-ea"/>
                  <a:cs typeface="+mn-cs"/>
                </a:defRPr>
              </a:lvl4pPr>
              <a:lvl5pPr marL="8960608" indent="0" algn="l" defTabSz="4480304" rtl="0" eaLnBrk="1" latinLnBrk="0" hangingPunct="1">
                <a:lnSpc>
                  <a:spcPct val="90000"/>
                </a:lnSpc>
                <a:spcBef>
                  <a:spcPts val="2450"/>
                </a:spcBef>
                <a:buFont typeface="Arial" panose="020B0604020202020204" pitchFamily="34" charset="0"/>
                <a:buNone/>
                <a:defRPr sz="5400" kern="1200">
                  <a:solidFill>
                    <a:srgbClr val="000000"/>
                  </a:solidFill>
                  <a:latin typeface="+mj-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a:lstStyle>
            <a:p>
              <a:r>
                <a:rPr lang="en-US" sz="4114" dirty="0"/>
                <a:t>iod.unh.edu/nh-me-lend</a:t>
              </a:r>
            </a:p>
          </p:txBody>
        </p:sp>
        <p:pic>
          <p:nvPicPr>
            <p:cNvPr id="16" name="Picture 15" descr="A qr code on a white background&#10;&#10;Description automatically generated">
              <a:extLst>
                <a:ext uri="{FF2B5EF4-FFF2-40B4-BE49-F238E27FC236}">
                  <a16:creationId xmlns:a16="http://schemas.microsoft.com/office/drawing/2014/main" id="{AB296DB4-444E-BD47-75CE-DFBC9CF099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69801" y="31231659"/>
              <a:ext cx="1097280" cy="1097280"/>
            </a:xfrm>
            <a:prstGeom prst="rect">
              <a:avLst/>
            </a:prstGeom>
          </p:spPr>
        </p:pic>
      </p:gr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7" r:id="rId2"/>
    <p:sldLayoutId id="2147483711" r:id="rId3"/>
  </p:sldLayoutIdLst>
  <p:txStyles>
    <p:titleStyle>
      <a:lvl1pPr algn="l" defTabSz="3840069" rtl="0" eaLnBrk="1" latinLnBrk="0" hangingPunct="1">
        <a:lnSpc>
          <a:spcPct val="90000"/>
        </a:lnSpc>
        <a:spcBef>
          <a:spcPct val="0"/>
        </a:spcBef>
        <a:buNone/>
        <a:defRPr sz="18513" kern="1200">
          <a:solidFill>
            <a:schemeClr val="bg1"/>
          </a:solidFill>
          <a:latin typeface="+mj-lt"/>
          <a:ea typeface="+mj-ea"/>
          <a:cs typeface="+mj-cs"/>
        </a:defRPr>
      </a:lvl1pPr>
    </p:titleStyle>
    <p:bodyStyle>
      <a:lvl1pPr marL="960017" indent="-960017" algn="l" defTabSz="3840069" rtl="0" eaLnBrk="1" latinLnBrk="0" hangingPunct="1">
        <a:lnSpc>
          <a:spcPct val="100000"/>
        </a:lnSpc>
        <a:spcBef>
          <a:spcPts val="4200"/>
        </a:spcBef>
        <a:buFont typeface="Arial" panose="020B0604020202020204" pitchFamily="34" charset="0"/>
        <a:buChar char="•"/>
        <a:defRPr sz="6171" kern="1200">
          <a:solidFill>
            <a:srgbClr val="000000"/>
          </a:solidFill>
          <a:latin typeface="+mj-lt"/>
          <a:ea typeface="+mn-ea"/>
          <a:cs typeface="+mn-cs"/>
        </a:defRPr>
      </a:lvl1pPr>
      <a:lvl2pPr marL="2880051" indent="-960017" algn="l" defTabSz="3840069" rtl="0" eaLnBrk="1" latinLnBrk="0" hangingPunct="1">
        <a:lnSpc>
          <a:spcPct val="100000"/>
        </a:lnSpc>
        <a:spcBef>
          <a:spcPts val="2100"/>
        </a:spcBef>
        <a:buFont typeface="Arial" panose="020B0604020202020204" pitchFamily="34" charset="0"/>
        <a:buChar char="•"/>
        <a:defRPr sz="6171" kern="1200">
          <a:solidFill>
            <a:srgbClr val="000000"/>
          </a:solidFill>
          <a:latin typeface="+mj-lt"/>
          <a:ea typeface="+mn-ea"/>
          <a:cs typeface="+mn-cs"/>
        </a:defRPr>
      </a:lvl2pPr>
      <a:lvl3pPr marL="4800086" indent="-960017" algn="l" defTabSz="3840069" rtl="0" eaLnBrk="1" latinLnBrk="0" hangingPunct="1">
        <a:lnSpc>
          <a:spcPct val="100000"/>
        </a:lnSpc>
        <a:spcBef>
          <a:spcPts val="2100"/>
        </a:spcBef>
        <a:buFont typeface="Arial" panose="020B0604020202020204" pitchFamily="34" charset="0"/>
        <a:buChar char="•"/>
        <a:defRPr sz="5657" kern="1200">
          <a:solidFill>
            <a:srgbClr val="000000"/>
          </a:solidFill>
          <a:latin typeface="+mj-lt"/>
          <a:ea typeface="+mn-ea"/>
          <a:cs typeface="+mn-cs"/>
        </a:defRPr>
      </a:lvl3pPr>
      <a:lvl4pPr marL="6720120"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4pPr>
      <a:lvl5pPr marL="8640154"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5pPr>
      <a:lvl6pPr marL="10560189"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6pPr>
      <a:lvl7pPr marL="12480223"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7pPr>
      <a:lvl8pPr marL="14400257"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8pPr>
      <a:lvl9pPr marL="16320291"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9pPr>
    </p:bodyStyle>
    <p:otherStyle>
      <a:defPPr>
        <a:defRPr lang="en-US"/>
      </a:defPPr>
      <a:lvl1pPr marL="0" algn="l" defTabSz="3840069" rtl="0" eaLnBrk="1" latinLnBrk="0" hangingPunct="1">
        <a:defRPr sz="7542" kern="1200">
          <a:solidFill>
            <a:schemeClr val="tx1"/>
          </a:solidFill>
          <a:latin typeface="+mn-lt"/>
          <a:ea typeface="+mn-ea"/>
          <a:cs typeface="+mn-cs"/>
        </a:defRPr>
      </a:lvl1pPr>
      <a:lvl2pPr marL="1920034" algn="l" defTabSz="3840069" rtl="0" eaLnBrk="1" latinLnBrk="0" hangingPunct="1">
        <a:defRPr sz="7542" kern="1200">
          <a:solidFill>
            <a:schemeClr val="tx1"/>
          </a:solidFill>
          <a:latin typeface="+mn-lt"/>
          <a:ea typeface="+mn-ea"/>
          <a:cs typeface="+mn-cs"/>
        </a:defRPr>
      </a:lvl2pPr>
      <a:lvl3pPr marL="3840069" algn="l" defTabSz="3840069" rtl="0" eaLnBrk="1" latinLnBrk="0" hangingPunct="1">
        <a:defRPr sz="7542" kern="1200">
          <a:solidFill>
            <a:schemeClr val="tx1"/>
          </a:solidFill>
          <a:latin typeface="+mn-lt"/>
          <a:ea typeface="+mn-ea"/>
          <a:cs typeface="+mn-cs"/>
        </a:defRPr>
      </a:lvl3pPr>
      <a:lvl4pPr marL="5760103" algn="l" defTabSz="3840069" rtl="0" eaLnBrk="1" latinLnBrk="0" hangingPunct="1">
        <a:defRPr sz="7542" kern="1200">
          <a:solidFill>
            <a:schemeClr val="tx1"/>
          </a:solidFill>
          <a:latin typeface="+mn-lt"/>
          <a:ea typeface="+mn-ea"/>
          <a:cs typeface="+mn-cs"/>
        </a:defRPr>
      </a:lvl4pPr>
      <a:lvl5pPr marL="7680137" algn="l" defTabSz="3840069" rtl="0" eaLnBrk="1" latinLnBrk="0" hangingPunct="1">
        <a:defRPr sz="7542" kern="1200">
          <a:solidFill>
            <a:schemeClr val="tx1"/>
          </a:solidFill>
          <a:latin typeface="+mn-lt"/>
          <a:ea typeface="+mn-ea"/>
          <a:cs typeface="+mn-cs"/>
        </a:defRPr>
      </a:lvl5pPr>
      <a:lvl6pPr marL="9600171" algn="l" defTabSz="3840069" rtl="0" eaLnBrk="1" latinLnBrk="0" hangingPunct="1">
        <a:defRPr sz="7542" kern="1200">
          <a:solidFill>
            <a:schemeClr val="tx1"/>
          </a:solidFill>
          <a:latin typeface="+mn-lt"/>
          <a:ea typeface="+mn-ea"/>
          <a:cs typeface="+mn-cs"/>
        </a:defRPr>
      </a:lvl6pPr>
      <a:lvl7pPr marL="11520206" algn="l" defTabSz="3840069" rtl="0" eaLnBrk="1" latinLnBrk="0" hangingPunct="1">
        <a:defRPr sz="7542" kern="1200">
          <a:solidFill>
            <a:schemeClr val="tx1"/>
          </a:solidFill>
          <a:latin typeface="+mn-lt"/>
          <a:ea typeface="+mn-ea"/>
          <a:cs typeface="+mn-cs"/>
        </a:defRPr>
      </a:lvl7pPr>
      <a:lvl8pPr marL="13440240" algn="l" defTabSz="3840069" rtl="0" eaLnBrk="1" latinLnBrk="0" hangingPunct="1">
        <a:defRPr sz="7542" kern="1200">
          <a:solidFill>
            <a:schemeClr val="tx1"/>
          </a:solidFill>
          <a:latin typeface="+mn-lt"/>
          <a:ea typeface="+mn-ea"/>
          <a:cs typeface="+mn-cs"/>
        </a:defRPr>
      </a:lvl8pPr>
      <a:lvl9pPr marL="15360274" algn="l" defTabSz="3840069" rtl="0" eaLnBrk="1" latinLnBrk="0" hangingPunct="1">
        <a:defRPr sz="754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council.nh.gov/history-executive-council" TargetMode="External"/><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4325E2-EED7-4273-B135-46B97FE1552F}"/>
              </a:ext>
            </a:extLst>
          </p:cNvPr>
          <p:cNvSpPr>
            <a:spLocks noGrp="1"/>
          </p:cNvSpPr>
          <p:nvPr>
            <p:ph type="body" sz="quarter" idx="16"/>
          </p:nvPr>
        </p:nvSpPr>
        <p:spPr>
          <a:xfrm>
            <a:off x="966108" y="5048096"/>
            <a:ext cx="13062858" cy="861772"/>
          </a:xfrm>
        </p:spPr>
        <p:txBody>
          <a:bodyPr/>
          <a:lstStyle/>
          <a:p>
            <a:pPr algn="ctr"/>
            <a:r>
              <a:rPr lang="en-US" sz="5000" dirty="0"/>
              <a:t>New Hampshire’s Unique Legislature</a:t>
            </a:r>
          </a:p>
        </p:txBody>
      </p:sp>
      <p:sp>
        <p:nvSpPr>
          <p:cNvPr id="11" name="Text Placeholder 10">
            <a:extLst>
              <a:ext uri="{FF2B5EF4-FFF2-40B4-BE49-F238E27FC236}">
                <a16:creationId xmlns:a16="http://schemas.microsoft.com/office/drawing/2014/main" id="{D9059AC0-C742-4E04-ADB1-BF27FC5F6673}"/>
              </a:ext>
            </a:extLst>
          </p:cNvPr>
          <p:cNvSpPr>
            <a:spLocks noGrp="1"/>
          </p:cNvSpPr>
          <p:nvPr>
            <p:ph type="body" sz="quarter" idx="22"/>
          </p:nvPr>
        </p:nvSpPr>
        <p:spPr>
          <a:xfrm>
            <a:off x="952502" y="6102764"/>
            <a:ext cx="13062858" cy="24543682"/>
          </a:xfrm>
        </p:spPr>
        <p:txBody>
          <a:bodyPr>
            <a:noAutofit/>
          </a:bodyPr>
          <a:lstStyle/>
          <a:p>
            <a:r>
              <a:rPr lang="en-US" sz="3200" dirty="0">
                <a:latin typeface="+mn-lt"/>
              </a:rPr>
              <a:t>New Hampshire’s legislature – </a:t>
            </a:r>
            <a:r>
              <a:rPr lang="en-US" sz="3200" i="1" dirty="0">
                <a:latin typeface="+mn-lt"/>
              </a:rPr>
              <a:t>The General Court </a:t>
            </a:r>
            <a:r>
              <a:rPr lang="en-US" sz="3200" dirty="0">
                <a:latin typeface="+mn-lt"/>
              </a:rPr>
              <a:t>– is rooted in a belief that broad-based representation encourages citizen engagement. While NH is proud of its large “citizen legislature," the common citizen may find stepping into this messy, democratic process more than a little intimidating. It can be exciting once you “get it” though!</a:t>
            </a:r>
          </a:p>
          <a:p>
            <a:r>
              <a:rPr lang="en-US" sz="3400" b="1" dirty="0"/>
              <a:t>A Brief History</a:t>
            </a:r>
          </a:p>
          <a:p>
            <a:pPr marL="457200" indent="-457200">
              <a:buFont typeface="Arial" panose="020B0604020202020204" pitchFamily="34" charset="0"/>
              <a:buChar char="•"/>
            </a:pPr>
            <a:r>
              <a:rPr lang="en-US" sz="3200" dirty="0">
                <a:latin typeface="+mn-lt"/>
              </a:rPr>
              <a:t>In 1679, King Charles forced residents of NH to separate from the Bay Colony (Massachusetts) and to form its own government. </a:t>
            </a:r>
          </a:p>
          <a:p>
            <a:pPr marL="457200" indent="-457200">
              <a:buFont typeface="Arial" panose="020B0604020202020204" pitchFamily="34" charset="0"/>
              <a:buChar char="•"/>
            </a:pPr>
            <a:r>
              <a:rPr lang="en-US" sz="3200" dirty="0">
                <a:latin typeface="+mn-lt"/>
              </a:rPr>
              <a:t>The new president, John Cutt, his Council, and the newly elected legislature sent a letter to the Bay Colony apologizing for no longer abiding within their jurisdiction and thanking them for favors received in their 38 years of affiliation. Seeds of distrust were sown.</a:t>
            </a:r>
          </a:p>
          <a:p>
            <a:pPr marL="457200" indent="-457200">
              <a:buFont typeface="Arial" panose="020B0604020202020204" pitchFamily="34" charset="0"/>
              <a:buChar char="•"/>
            </a:pPr>
            <a:r>
              <a:rPr lang="en-US" sz="3200" dirty="0">
                <a:latin typeface="+mn-lt"/>
              </a:rPr>
              <a:t>Preceding even the Declaration of Independence, </a:t>
            </a:r>
            <a:br>
              <a:rPr lang="en-US" sz="3200" dirty="0">
                <a:latin typeface="+mn-lt"/>
              </a:rPr>
            </a:br>
            <a:r>
              <a:rPr lang="en-US" sz="3200" dirty="0">
                <a:latin typeface="+mn-lt"/>
              </a:rPr>
              <a:t>New Hampshire created the </a:t>
            </a:r>
            <a:r>
              <a:rPr lang="en-US" sz="3200" i="1" dirty="0">
                <a:latin typeface="+mn-lt"/>
              </a:rPr>
              <a:t>first state constitution </a:t>
            </a:r>
            <a:br>
              <a:rPr lang="en-US" sz="3200" i="1" dirty="0">
                <a:latin typeface="+mn-lt"/>
              </a:rPr>
            </a:br>
            <a:r>
              <a:rPr lang="en-US" sz="3200" dirty="0">
                <a:latin typeface="+mn-lt"/>
              </a:rPr>
              <a:t>on January 5, 1776. </a:t>
            </a:r>
            <a:br>
              <a:rPr lang="en-US" sz="3200" dirty="0">
                <a:latin typeface="+mn-lt"/>
              </a:rPr>
            </a:br>
            <a:r>
              <a:rPr lang="en-US" sz="3200" dirty="0">
                <a:latin typeface="+mn-lt"/>
              </a:rPr>
              <a:t>                </a:t>
            </a:r>
            <a:br>
              <a:rPr lang="en-US" sz="3200" dirty="0">
                <a:latin typeface="+mn-lt"/>
              </a:rPr>
            </a:br>
            <a:r>
              <a:rPr lang="en-US" sz="3200" dirty="0">
                <a:latin typeface="+mn-lt"/>
              </a:rPr>
              <a:t>                   Follow the QR to read a copy. </a:t>
            </a:r>
            <a:endParaRPr lang="en-US" sz="3200" b="1" dirty="0">
              <a:latin typeface="+mn-lt"/>
            </a:endParaRPr>
          </a:p>
          <a:p>
            <a:endParaRPr lang="en-US" sz="3200" b="1" dirty="0"/>
          </a:p>
          <a:p>
            <a:r>
              <a:rPr lang="en-US" sz="3400" b="1" dirty="0"/>
              <a:t>What to Know About the Current NH Legislature:</a:t>
            </a:r>
          </a:p>
          <a:p>
            <a:pPr marL="457200" indent="-457200">
              <a:buFont typeface="Arial" panose="020B0604020202020204" pitchFamily="34" charset="0"/>
              <a:buChar char="•"/>
            </a:pPr>
            <a:r>
              <a:rPr lang="en-US" sz="3200" dirty="0">
                <a:latin typeface="+mn-lt"/>
              </a:rPr>
              <a:t>New Hampshire has the </a:t>
            </a:r>
            <a:r>
              <a:rPr lang="en-US" sz="3200" i="1" dirty="0">
                <a:latin typeface="+mn-lt"/>
              </a:rPr>
              <a:t>third largest legislative body </a:t>
            </a:r>
            <a:r>
              <a:rPr lang="en-US" sz="3200" dirty="0">
                <a:latin typeface="+mn-lt"/>
              </a:rPr>
              <a:t>in the English-speaking world, trailing only the U.S. House of Representatives and the British Parliament.</a:t>
            </a:r>
          </a:p>
          <a:p>
            <a:pPr marL="457200" indent="-457200">
              <a:buFont typeface="Arial" panose="020B0604020202020204" pitchFamily="34" charset="0"/>
              <a:buChar char="•"/>
            </a:pPr>
            <a:r>
              <a:rPr lang="en-US" sz="3200" dirty="0">
                <a:latin typeface="+mn-lt"/>
              </a:rPr>
              <a:t>NH has ~1.4 million residents and ranks 41</a:t>
            </a:r>
            <a:r>
              <a:rPr lang="en-US" sz="3200" baseline="30000" dirty="0">
                <a:latin typeface="+mn-lt"/>
              </a:rPr>
              <a:t>st</a:t>
            </a:r>
            <a:r>
              <a:rPr lang="en-US" sz="3200" dirty="0">
                <a:latin typeface="+mn-lt"/>
              </a:rPr>
              <a:t> in population among the 50 U.S. states.</a:t>
            </a:r>
          </a:p>
          <a:p>
            <a:pPr marL="457200" indent="-457200">
              <a:buFont typeface="Arial" panose="020B0604020202020204" pitchFamily="34" charset="0"/>
              <a:buChar char="•"/>
            </a:pPr>
            <a:r>
              <a:rPr lang="en-US" sz="3200" dirty="0">
                <a:latin typeface="+mn-lt"/>
              </a:rPr>
              <a:t>NH has 400 House Representatives and 24 Senators who serve two year terms. Annual salary for legislators is a mere $100 plus mileage for travel.</a:t>
            </a:r>
          </a:p>
          <a:p>
            <a:pPr marL="457200" indent="-457200">
              <a:buFont typeface="Arial" panose="020B0604020202020204" pitchFamily="34" charset="0"/>
              <a:buChar char="•"/>
            </a:pPr>
            <a:r>
              <a:rPr lang="en-US" sz="3200" i="1" dirty="0">
                <a:latin typeface="+mn-lt"/>
              </a:rPr>
              <a:t>All</a:t>
            </a:r>
            <a:r>
              <a:rPr lang="en-US" sz="3200" dirty="0">
                <a:latin typeface="+mn-lt"/>
              </a:rPr>
              <a:t> bills are assigned to a committee and </a:t>
            </a:r>
            <a:r>
              <a:rPr lang="en-US" sz="3200" i="1" dirty="0">
                <a:latin typeface="+mn-lt"/>
              </a:rPr>
              <a:t>must</a:t>
            </a:r>
            <a:r>
              <a:rPr lang="en-US" sz="3200" dirty="0">
                <a:latin typeface="+mn-lt"/>
              </a:rPr>
              <a:t> have a public hearing.</a:t>
            </a:r>
            <a:br>
              <a:rPr lang="en-US" sz="3200" dirty="0">
                <a:latin typeface="+mn-lt"/>
              </a:rPr>
            </a:br>
            <a:r>
              <a:rPr lang="en-US" sz="3200" dirty="0">
                <a:latin typeface="+mn-lt"/>
              </a:rPr>
              <a:t>  </a:t>
            </a:r>
            <a:br>
              <a:rPr lang="en-US" sz="3200" dirty="0"/>
            </a:br>
            <a:br>
              <a:rPr lang="en-US" sz="3200" dirty="0"/>
            </a:br>
            <a:br>
              <a:rPr lang="en-US" sz="3200" dirty="0"/>
            </a:br>
            <a:br>
              <a:rPr lang="en-US" sz="3200" dirty="0"/>
            </a:br>
            <a:br>
              <a:rPr lang="en-US" sz="3200" dirty="0"/>
            </a:br>
            <a:br>
              <a:rPr lang="en-US" sz="3200" dirty="0"/>
            </a:br>
            <a:endParaRPr lang="en-US" sz="3200" dirty="0"/>
          </a:p>
          <a:p>
            <a:pPr marL="457200" indent="-457200">
              <a:buFont typeface="Arial" panose="020B0604020202020204" pitchFamily="34" charset="0"/>
              <a:buChar char="•"/>
            </a:pPr>
            <a:r>
              <a:rPr lang="en-US" sz="3200" dirty="0">
                <a:latin typeface="+mn-lt"/>
              </a:rPr>
              <a:t>Committees deliberate and decide on laws in executive session. Then they issue reports to the Clerk of the Senate or House entitled “Inexpedient to legislate,” “Ought to pass,” Ought to pass as amended,” “Refer to interim study”, and “Re-refer to Committee.”</a:t>
            </a:r>
          </a:p>
        </p:txBody>
      </p:sp>
      <p:sp>
        <p:nvSpPr>
          <p:cNvPr id="2" name="Title 1">
            <a:extLst>
              <a:ext uri="{FF2B5EF4-FFF2-40B4-BE49-F238E27FC236}">
                <a16:creationId xmlns:a16="http://schemas.microsoft.com/office/drawing/2014/main" id="{4FB6FF9C-1446-48F2-980A-39D91CB9BC05}"/>
              </a:ext>
            </a:extLst>
          </p:cNvPr>
          <p:cNvSpPr>
            <a:spLocks noGrp="1"/>
          </p:cNvSpPr>
          <p:nvPr>
            <p:ph type="title"/>
          </p:nvPr>
        </p:nvSpPr>
        <p:spPr/>
        <p:txBody>
          <a:bodyPr/>
          <a:lstStyle/>
          <a:p>
            <a:r>
              <a:rPr lang="en-US" dirty="0"/>
              <a:t>The Layperson’s Guide to Legislative Advocacy</a:t>
            </a:r>
          </a:p>
        </p:txBody>
      </p:sp>
      <p:sp>
        <p:nvSpPr>
          <p:cNvPr id="3" name="Text Placeholder 2">
            <a:extLst>
              <a:ext uri="{FF2B5EF4-FFF2-40B4-BE49-F238E27FC236}">
                <a16:creationId xmlns:a16="http://schemas.microsoft.com/office/drawing/2014/main" id="{69090E1F-8A45-4E91-872D-EFC196EF15FD}"/>
              </a:ext>
            </a:extLst>
          </p:cNvPr>
          <p:cNvSpPr>
            <a:spLocks noGrp="1"/>
          </p:cNvSpPr>
          <p:nvPr>
            <p:ph type="body" sz="quarter" idx="13"/>
          </p:nvPr>
        </p:nvSpPr>
        <p:spPr/>
        <p:txBody>
          <a:bodyPr/>
          <a:lstStyle/>
          <a:p>
            <a:r>
              <a:rPr lang="en-US" dirty="0"/>
              <a:t>Melissa Howe Whaley, M.Div., Family Trainee</a:t>
            </a:r>
          </a:p>
        </p:txBody>
      </p:sp>
      <p:sp>
        <p:nvSpPr>
          <p:cNvPr id="4" name="Text Placeholder 3">
            <a:extLst>
              <a:ext uri="{FF2B5EF4-FFF2-40B4-BE49-F238E27FC236}">
                <a16:creationId xmlns:a16="http://schemas.microsoft.com/office/drawing/2014/main" id="{ECF144F1-EEEA-4427-AA53-AFD9C9EEFF52}"/>
              </a:ext>
            </a:extLst>
          </p:cNvPr>
          <p:cNvSpPr>
            <a:spLocks noGrp="1"/>
          </p:cNvSpPr>
          <p:nvPr>
            <p:ph type="body" sz="quarter" idx="14"/>
          </p:nvPr>
        </p:nvSpPr>
        <p:spPr/>
        <p:txBody>
          <a:bodyPr/>
          <a:lstStyle/>
          <a:p>
            <a:r>
              <a:rPr lang="en-US" dirty="0"/>
              <a:t>NH-ME LEND, Institute on Disability, University of New Hampshire</a:t>
            </a:r>
          </a:p>
          <a:p>
            <a:endParaRPr lang="en-US" dirty="0"/>
          </a:p>
        </p:txBody>
      </p:sp>
      <p:sp>
        <p:nvSpPr>
          <p:cNvPr id="7" name="Text Placeholder 6">
            <a:extLst>
              <a:ext uri="{FF2B5EF4-FFF2-40B4-BE49-F238E27FC236}">
                <a16:creationId xmlns:a16="http://schemas.microsoft.com/office/drawing/2014/main" id="{544D43F5-A36E-4723-84A6-A891FC4C9B79}"/>
              </a:ext>
            </a:extLst>
          </p:cNvPr>
          <p:cNvSpPr>
            <a:spLocks noGrp="1"/>
          </p:cNvSpPr>
          <p:nvPr>
            <p:ph type="body" sz="quarter" idx="18"/>
          </p:nvPr>
        </p:nvSpPr>
        <p:spPr>
          <a:xfrm>
            <a:off x="14981243" y="5048094"/>
            <a:ext cx="13364756" cy="861772"/>
          </a:xfrm>
        </p:spPr>
        <p:txBody>
          <a:bodyPr/>
          <a:lstStyle/>
          <a:p>
            <a:pPr algn="ctr"/>
            <a:r>
              <a:rPr lang="en-US" sz="5000" dirty="0"/>
              <a:t>A Roadmap to Legislative Advocacy </a:t>
            </a:r>
          </a:p>
        </p:txBody>
      </p:sp>
      <p:sp>
        <p:nvSpPr>
          <p:cNvPr id="10" name="Text Placeholder 9">
            <a:extLst>
              <a:ext uri="{FF2B5EF4-FFF2-40B4-BE49-F238E27FC236}">
                <a16:creationId xmlns:a16="http://schemas.microsoft.com/office/drawing/2014/main" id="{9EA1E3D3-5797-434B-B405-E372033A2554}"/>
              </a:ext>
            </a:extLst>
          </p:cNvPr>
          <p:cNvSpPr>
            <a:spLocks noGrp="1"/>
          </p:cNvSpPr>
          <p:nvPr>
            <p:ph type="body" sz="quarter" idx="21"/>
          </p:nvPr>
        </p:nvSpPr>
        <p:spPr>
          <a:xfrm>
            <a:off x="29696241" y="23158299"/>
            <a:ext cx="13076464" cy="735285"/>
          </a:xfrm>
        </p:spPr>
        <p:txBody>
          <a:bodyPr/>
          <a:lstStyle/>
          <a:p>
            <a:pPr algn="ctr"/>
            <a:r>
              <a:rPr lang="en-US" sz="5000" dirty="0"/>
              <a:t>References</a:t>
            </a:r>
          </a:p>
        </p:txBody>
      </p:sp>
      <p:pic>
        <p:nvPicPr>
          <p:cNvPr id="99" name="Picture 98" descr="A group of 13 women and men who are dressed professionally are facing the camera and smiling. They are in a room with red brick walls, large windows, and tables. ">
            <a:extLst>
              <a:ext uri="{FF2B5EF4-FFF2-40B4-BE49-F238E27FC236}">
                <a16:creationId xmlns:a16="http://schemas.microsoft.com/office/drawing/2014/main" id="{408B2A70-D2E8-5C93-859F-C3707AF8A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1110" y="14763657"/>
            <a:ext cx="9786738" cy="4350541"/>
          </a:xfrm>
          <a:prstGeom prst="rect">
            <a:avLst/>
          </a:prstGeom>
        </p:spPr>
      </p:pic>
      <p:sp>
        <p:nvSpPr>
          <p:cNvPr id="17" name="Text Placeholder 16">
            <a:extLst>
              <a:ext uri="{FF2B5EF4-FFF2-40B4-BE49-F238E27FC236}">
                <a16:creationId xmlns:a16="http://schemas.microsoft.com/office/drawing/2014/main" id="{49BEB5E3-700A-409F-9F17-818B99012A90}"/>
              </a:ext>
            </a:extLst>
          </p:cNvPr>
          <p:cNvSpPr>
            <a:spLocks noGrp="1"/>
          </p:cNvSpPr>
          <p:nvPr>
            <p:ph type="body" sz="quarter" idx="29"/>
          </p:nvPr>
        </p:nvSpPr>
        <p:spPr>
          <a:xfrm>
            <a:off x="29696242" y="24009135"/>
            <a:ext cx="13076464" cy="6675659"/>
          </a:xfrm>
        </p:spPr>
        <p:txBody>
          <a:bodyPr>
            <a:normAutofit/>
          </a:bodyPr>
          <a:lstStyle/>
          <a:p>
            <a:pPr marL="0" indent="0">
              <a:buNone/>
            </a:pPr>
            <a:r>
              <a:rPr lang="en-US" sz="2800" dirty="0"/>
              <a:t>Decker, Jon. (2022, November 16). </a:t>
            </a:r>
            <a:r>
              <a:rPr lang="en-US" sz="2800" i="1" dirty="0"/>
              <a:t>What are 'float' districts, and how and why are they created? </a:t>
            </a:r>
            <a:r>
              <a:rPr lang="en-US" sz="2800" dirty="0"/>
              <a:t>The Laconia Daily Sun. </a:t>
            </a:r>
            <a:r>
              <a:rPr lang="en-US" sz="2800" u="sng" dirty="0"/>
              <a:t>https://</a:t>
            </a:r>
            <a:r>
              <a:rPr lang="en-US" sz="2800" u="sng" dirty="0" err="1"/>
              <a:t>www.laconiadailysun.com</a:t>
            </a:r>
            <a:r>
              <a:rPr lang="en-US" sz="2800" u="sng" dirty="0"/>
              <a:t>/news/local/what-are-float-districts-and-how-and-why-are-they-created/article_d8abc8f2-6129-11ed-b33b-2b2e8ae02fab.html</a:t>
            </a:r>
            <a:endParaRPr lang="en-US" sz="2800" i="1" u="sng" dirty="0"/>
          </a:p>
          <a:p>
            <a:pPr marL="0" indent="0">
              <a:buNone/>
            </a:pPr>
            <a:r>
              <a:rPr lang="en-US" sz="2800" dirty="0" err="1"/>
              <a:t>NH.gov</a:t>
            </a:r>
            <a:r>
              <a:rPr lang="en-US" sz="2800" dirty="0"/>
              <a:t>. (n.d.). </a:t>
            </a:r>
            <a:r>
              <a:rPr lang="en-US" sz="2800" i="1" dirty="0"/>
              <a:t>How a Bill Becomes a Law.</a:t>
            </a:r>
            <a:r>
              <a:rPr lang="en-US" sz="2800" dirty="0"/>
              <a:t> 2026 State of New Hampshire. </a:t>
            </a:r>
            <a:r>
              <a:rPr lang="en-US" sz="2800" u="sng" dirty="0"/>
              <a:t>https://</a:t>
            </a:r>
            <a:r>
              <a:rPr lang="en-US" sz="2800" u="sng" dirty="0" err="1"/>
              <a:t>www.nh.gov</a:t>
            </a:r>
            <a:r>
              <a:rPr lang="en-US" sz="2800" u="sng" dirty="0"/>
              <a:t>/almanac/government/how-bill-becomes-law</a:t>
            </a:r>
          </a:p>
          <a:p>
            <a:pPr marL="0" indent="0">
              <a:buNone/>
            </a:pPr>
            <a:r>
              <a:rPr lang="en-US" sz="2800" dirty="0"/>
              <a:t>State of New Hampshire Executive Council. (2026). </a:t>
            </a:r>
            <a:r>
              <a:rPr lang="en-US" sz="2800" i="1" dirty="0"/>
              <a:t>History of the Executive Council</a:t>
            </a:r>
            <a:r>
              <a:rPr lang="en-US" sz="2800" dirty="0"/>
              <a:t>. </a:t>
            </a:r>
            <a:r>
              <a:rPr lang="en-US" sz="2800" dirty="0">
                <a:solidFill>
                  <a:schemeClr val="tx1"/>
                </a:solidFill>
                <a:hlinkClick r:id="rId3">
                  <a:extLst>
                    <a:ext uri="{A12FA001-AC4F-418D-AE19-62706E023703}">
                      <ahyp:hlinkClr xmlns:ahyp="http://schemas.microsoft.com/office/drawing/2018/hyperlinkcolor" val="tx"/>
                    </a:ext>
                  </a:extLst>
                </a:hlinkClick>
              </a:rPr>
              <a:t>https://www.council.nh.gov/history-executive-council</a:t>
            </a:r>
            <a:endParaRPr lang="en-US" sz="2800" dirty="0">
              <a:solidFill>
                <a:schemeClr val="tx1"/>
              </a:solidFill>
            </a:endParaRPr>
          </a:p>
          <a:p>
            <a:pPr marL="0" indent="0">
              <a:buNone/>
            </a:pPr>
            <a:r>
              <a:rPr lang="en-US" sz="2800" dirty="0"/>
              <a:t>The Avalon Project: Documents in Law, History and Diplomacy. (2008). </a:t>
            </a:r>
            <a:r>
              <a:rPr lang="en-US" sz="2800" i="1" dirty="0"/>
              <a:t>Constitution of New Hampshire – 1776</a:t>
            </a:r>
            <a:r>
              <a:rPr lang="en-US" sz="2800" dirty="0"/>
              <a:t>. Lillian Goldman Law Library of Yale Law School. </a:t>
            </a:r>
            <a:r>
              <a:rPr lang="en-US" sz="2800" u="sng" dirty="0"/>
              <a:t>https://</a:t>
            </a:r>
            <a:r>
              <a:rPr lang="en-US" sz="2800" u="sng" dirty="0" err="1"/>
              <a:t>avalon.law.yale.edu</a:t>
            </a:r>
            <a:r>
              <a:rPr lang="en-US" sz="2800" u="sng" dirty="0"/>
              <a:t>/18th_century/nh09.asp</a:t>
            </a:r>
          </a:p>
          <a:p>
            <a:pPr marL="0" indent="0">
              <a:buNone/>
            </a:pPr>
            <a:endParaRPr lang="en-US" dirty="0"/>
          </a:p>
        </p:txBody>
      </p:sp>
      <p:sp>
        <p:nvSpPr>
          <p:cNvPr id="18" name="Text Placeholder 17">
            <a:extLst>
              <a:ext uri="{FF2B5EF4-FFF2-40B4-BE49-F238E27FC236}">
                <a16:creationId xmlns:a16="http://schemas.microsoft.com/office/drawing/2014/main" id="{4488D457-15E7-4B60-8018-019FDD3D39C1}"/>
              </a:ext>
            </a:extLst>
          </p:cNvPr>
          <p:cNvSpPr>
            <a:spLocks noGrp="1"/>
          </p:cNvSpPr>
          <p:nvPr>
            <p:ph type="body" sz="quarter" idx="30"/>
          </p:nvPr>
        </p:nvSpPr>
        <p:spPr>
          <a:xfrm>
            <a:off x="15166430" y="6102765"/>
            <a:ext cx="13577534" cy="8858764"/>
          </a:xfrm>
        </p:spPr>
        <p:txBody>
          <a:bodyPr>
            <a:noAutofit/>
          </a:bodyPr>
          <a:lstStyle/>
          <a:p>
            <a:r>
              <a:rPr lang="en-US" sz="3200" dirty="0">
                <a:latin typeface="+mn-lt"/>
              </a:rPr>
              <a:t>My leadership placement in public policy and legislative advocacy was daunting for a relatively new resident of NH! I learned how to navigate the system thanks to Karen Blake, my leadership partner and the Director of Community Partnerships at Community Crossroads in Atkinson. She is a fierce advocate in our state for disability rights and inclusion in all aspects of community life. This is what I have learned:</a:t>
            </a:r>
          </a:p>
          <a:p>
            <a:r>
              <a:rPr lang="en-US" sz="3200" b="1" dirty="0">
                <a:latin typeface="+mn-lt"/>
              </a:rPr>
              <a:t>Disability rights is a non-partisan issue because disability affects everyone! </a:t>
            </a:r>
            <a:r>
              <a:rPr lang="en-US" sz="3200" dirty="0">
                <a:latin typeface="+mn-lt"/>
              </a:rPr>
              <a:t>Multiple avenues exist through which </a:t>
            </a:r>
            <a:r>
              <a:rPr lang="en-US" sz="3200" i="1" dirty="0">
                <a:latin typeface="+mn-lt"/>
              </a:rPr>
              <a:t>any lay citizen of NH </a:t>
            </a:r>
            <a:r>
              <a:rPr lang="en-US" sz="3200" dirty="0">
                <a:latin typeface="+mn-lt"/>
              </a:rPr>
              <a:t>may advocate for a disability issue to be heard and/or supported in the NH Legislature.</a:t>
            </a:r>
            <a:endParaRPr lang="en-US" sz="3200" b="1" dirty="0">
              <a:latin typeface="+mn-lt"/>
            </a:endParaRPr>
          </a:p>
          <a:p>
            <a:pPr marL="514350" indent="-514350">
              <a:buAutoNum type="arabicPeriod"/>
            </a:pPr>
            <a:r>
              <a:rPr lang="en-US" sz="3200" b="1" dirty="0">
                <a:latin typeface="+mn-lt"/>
              </a:rPr>
              <a:t>Find a person or organization that you can partner with at the state level. </a:t>
            </a:r>
          </a:p>
          <a:p>
            <a:pPr marL="514350" indent="-514350">
              <a:buFont typeface="Wingdings" pitchFamily="2" charset="2"/>
              <a:buChar char="Ø"/>
            </a:pPr>
            <a:r>
              <a:rPr lang="en-US" sz="3200" dirty="0">
                <a:latin typeface="+mn-lt"/>
              </a:rPr>
              <a:t>Contact a legislator directly. Don’t give up. Start with your own, and keep searching until you find one interested in sponsoring legislation.</a:t>
            </a:r>
          </a:p>
          <a:p>
            <a:pPr marL="514350" indent="-514350">
              <a:buFont typeface="Wingdings" pitchFamily="2" charset="2"/>
              <a:buChar char="Ø"/>
            </a:pPr>
            <a:r>
              <a:rPr lang="en-US" sz="3200" dirty="0">
                <a:latin typeface="+mn-lt"/>
              </a:rPr>
              <a:t>Work through a coalition or advocacy organization.</a:t>
            </a:r>
          </a:p>
        </p:txBody>
      </p:sp>
      <p:pic>
        <p:nvPicPr>
          <p:cNvPr id="75" name="Picture Placeholder 74" descr="A yellowed paper, scrolled on top and bottom, with flowerly handwriting entitled “The Constitution of New Hampshire Anno 1776”.">
            <a:extLst>
              <a:ext uri="{FF2B5EF4-FFF2-40B4-BE49-F238E27FC236}">
                <a16:creationId xmlns:a16="http://schemas.microsoft.com/office/drawing/2014/main" id="{803AD02B-0417-FBC9-17EE-9FCF43432A0F}"/>
              </a:ext>
            </a:extLst>
          </p:cNvPr>
          <p:cNvPicPr>
            <a:picLocks noGrp="1" noChangeAspect="1"/>
          </p:cNvPicPr>
          <p:nvPr>
            <p:ph type="pic" sz="quarter" idx="35"/>
          </p:nvPr>
        </p:nvPicPr>
        <p:blipFill>
          <a:blip r:embed="rId4">
            <a:extLst>
              <a:ext uri="{28A0092B-C50C-407E-A947-70E740481C1C}">
                <a14:useLocalDpi xmlns:a14="http://schemas.microsoft.com/office/drawing/2010/main" val="0"/>
              </a:ext>
            </a:extLst>
          </a:blip>
          <a:srcRect t="2065" b="2065"/>
          <a:stretch>
            <a:fillRect/>
          </a:stretch>
        </p:blipFill>
        <p:spPr>
          <a:xfrm>
            <a:off x="10445891" y="13271571"/>
            <a:ext cx="3050786" cy="4387214"/>
          </a:xfrm>
          <a:prstGeom prst="rect">
            <a:avLst/>
          </a:prstGeom>
        </p:spPr>
      </p:pic>
      <p:sp>
        <p:nvSpPr>
          <p:cNvPr id="102" name="TextBox 101">
            <a:extLst>
              <a:ext uri="{FF2B5EF4-FFF2-40B4-BE49-F238E27FC236}">
                <a16:creationId xmlns:a16="http://schemas.microsoft.com/office/drawing/2014/main" id="{475F88A7-A496-78AD-F55C-9E545A969A80}"/>
              </a:ext>
            </a:extLst>
          </p:cNvPr>
          <p:cNvSpPr txBox="1"/>
          <p:nvPr/>
        </p:nvSpPr>
        <p:spPr>
          <a:xfrm>
            <a:off x="23096016" y="20025379"/>
            <a:ext cx="5248219" cy="4031873"/>
          </a:xfrm>
          <a:prstGeom prst="rect">
            <a:avLst/>
          </a:prstGeom>
          <a:noFill/>
        </p:spPr>
        <p:txBody>
          <a:bodyPr wrap="square" rtlCol="0">
            <a:spAutoFit/>
          </a:bodyPr>
          <a:lstStyle/>
          <a:p>
            <a:r>
              <a:rPr lang="en-US" sz="3200" dirty="0"/>
              <a:t>Representatives from NH disability advocacy organizations educated Granite State policymakers about how their organizations work to create more inclusive communities for disabled persons in our state.</a:t>
            </a:r>
          </a:p>
        </p:txBody>
      </p:sp>
      <p:sp>
        <p:nvSpPr>
          <p:cNvPr id="103" name="TextBox 102">
            <a:extLst>
              <a:ext uri="{FF2B5EF4-FFF2-40B4-BE49-F238E27FC236}">
                <a16:creationId xmlns:a16="http://schemas.microsoft.com/office/drawing/2014/main" id="{D69101CE-DC57-B6B5-E97B-B90AF96B4285}"/>
              </a:ext>
            </a:extLst>
          </p:cNvPr>
          <p:cNvSpPr txBox="1"/>
          <p:nvPr/>
        </p:nvSpPr>
        <p:spPr>
          <a:xfrm flipH="1">
            <a:off x="15166430" y="25199170"/>
            <a:ext cx="13577535" cy="5509200"/>
          </a:xfrm>
          <a:prstGeom prst="rect">
            <a:avLst/>
          </a:prstGeom>
          <a:noFill/>
        </p:spPr>
        <p:txBody>
          <a:bodyPr wrap="square" rtlCol="0">
            <a:spAutoFit/>
          </a:bodyPr>
          <a:lstStyle/>
          <a:p>
            <a:pPr marL="514350" indent="-514350">
              <a:buFont typeface="+mj-lt"/>
              <a:buAutoNum type="arabicPeriod" startAt="2"/>
            </a:pPr>
            <a:r>
              <a:rPr lang="en-US" sz="3200" b="1" dirty="0"/>
              <a:t>Give testimony, and/or weigh in with your support or opposition to a bill. </a:t>
            </a:r>
          </a:p>
          <a:p>
            <a:r>
              <a:rPr lang="en-US" sz="3200" dirty="0"/>
              <a:t>   </a:t>
            </a:r>
          </a:p>
          <a:p>
            <a:pPr marL="514350" indent="-514350">
              <a:buFont typeface="Wingdings" pitchFamily="2" charset="2"/>
              <a:buChar char="Ø"/>
            </a:pPr>
            <a:r>
              <a:rPr lang="en-US" sz="3200" dirty="0"/>
              <a:t>Submit written testimony to House and Senate committees. </a:t>
            </a:r>
          </a:p>
          <a:p>
            <a:r>
              <a:rPr lang="en-US" sz="3200" dirty="0"/>
              <a:t>  </a:t>
            </a:r>
          </a:p>
          <a:p>
            <a:pPr marL="514350" indent="-514350">
              <a:buFont typeface="Wingdings" pitchFamily="2" charset="2"/>
              <a:buChar char="Ø"/>
            </a:pPr>
            <a:r>
              <a:rPr lang="en-US" sz="3200" dirty="0"/>
              <a:t>Give spoken testimony at a committee hearing.</a:t>
            </a:r>
          </a:p>
          <a:p>
            <a:r>
              <a:rPr lang="en-US" sz="3200" dirty="0"/>
              <a:t> </a:t>
            </a:r>
          </a:p>
          <a:p>
            <a:r>
              <a:rPr lang="en-US" sz="3200" dirty="0"/>
              <a:t> The </a:t>
            </a:r>
            <a:r>
              <a:rPr lang="en-US" sz="3200" i="1" dirty="0"/>
              <a:t>Disability Rights Center </a:t>
            </a:r>
            <a:r>
              <a:rPr lang="en-US" sz="3200" dirty="0"/>
              <a:t>has created a detailed guide on this process, as well as how to watch livestream and recorded hearings and how to sign up for newsletters to inform you about important bills to watch.</a:t>
            </a:r>
            <a:br>
              <a:rPr lang="en-US" sz="3200" dirty="0"/>
            </a:br>
            <a:r>
              <a:rPr lang="en-US" sz="3200" dirty="0"/>
              <a:t>For all of this, follow the QR code above or go to </a:t>
            </a:r>
            <a:r>
              <a:rPr lang="en-US" sz="3200" u="sng" dirty="0"/>
              <a:t>https://</a:t>
            </a:r>
            <a:r>
              <a:rPr lang="en-US" sz="3200" u="sng" dirty="0" err="1"/>
              <a:t>drcnh.org</a:t>
            </a:r>
            <a:r>
              <a:rPr lang="en-US" sz="3200" u="sng" dirty="0"/>
              <a:t>/policy-and-advocacy/testimony-how-to/</a:t>
            </a:r>
          </a:p>
        </p:txBody>
      </p:sp>
      <p:sp>
        <p:nvSpPr>
          <p:cNvPr id="104" name="TextBox 103">
            <a:extLst>
              <a:ext uri="{FF2B5EF4-FFF2-40B4-BE49-F238E27FC236}">
                <a16:creationId xmlns:a16="http://schemas.microsoft.com/office/drawing/2014/main" id="{B9F09849-FFFC-210E-9C2F-4438F2ABCAE7}"/>
              </a:ext>
            </a:extLst>
          </p:cNvPr>
          <p:cNvSpPr txBox="1"/>
          <p:nvPr/>
        </p:nvSpPr>
        <p:spPr>
          <a:xfrm flipH="1">
            <a:off x="14812027" y="15465178"/>
            <a:ext cx="4269083" cy="2062103"/>
          </a:xfrm>
          <a:prstGeom prst="rect">
            <a:avLst/>
          </a:prstGeom>
          <a:noFill/>
        </p:spPr>
        <p:txBody>
          <a:bodyPr wrap="square" rtlCol="0">
            <a:spAutoFit/>
          </a:bodyPr>
          <a:lstStyle/>
          <a:p>
            <a:pPr algn="ctr"/>
            <a:r>
              <a:rPr lang="en-US" sz="3200" b="1" dirty="0"/>
              <a:t>NH Disability Caucus Legislative Luncheon</a:t>
            </a:r>
          </a:p>
          <a:p>
            <a:pPr algn="ctr"/>
            <a:r>
              <a:rPr lang="en-US" sz="3200" i="1" dirty="0"/>
              <a:t>State House in Concord</a:t>
            </a:r>
          </a:p>
          <a:p>
            <a:pPr algn="ctr"/>
            <a:r>
              <a:rPr lang="en-US" sz="3200" dirty="0"/>
              <a:t>February 12, 2026</a:t>
            </a:r>
          </a:p>
        </p:txBody>
      </p:sp>
      <p:pic>
        <p:nvPicPr>
          <p:cNvPr id="116" name="Picture 115">
            <a:extLst>
              <a:ext uri="{FF2B5EF4-FFF2-40B4-BE49-F238E27FC236}">
                <a16:creationId xmlns:a16="http://schemas.microsoft.com/office/drawing/2014/main" id="{ED87198D-58F6-747E-2CA5-DDC00620BD41}"/>
              </a:ext>
            </a:extLst>
          </p:cNvPr>
          <p:cNvPicPr>
            <a:picLocks noChangeAspect="1"/>
          </p:cNvPicPr>
          <p:nvPr/>
        </p:nvPicPr>
        <p:blipFill>
          <a:blip r:embed="rId5">
            <a:extLst>
              <a:ext uri="{28A0092B-C50C-407E-A947-70E740481C1C}">
                <a14:useLocalDpi xmlns:a14="http://schemas.microsoft.com/office/drawing/2010/main" val="0"/>
              </a:ext>
            </a:extLst>
          </a:blip>
          <a:srcRect l="10349" t="1513" r="10655" b="2659"/>
          <a:stretch>
            <a:fillRect/>
          </a:stretch>
        </p:blipFill>
        <p:spPr>
          <a:xfrm>
            <a:off x="14981243" y="19351802"/>
            <a:ext cx="7883056" cy="5379028"/>
          </a:xfrm>
          <a:prstGeom prst="rect">
            <a:avLst/>
          </a:prstGeom>
        </p:spPr>
      </p:pic>
      <p:sp>
        <p:nvSpPr>
          <p:cNvPr id="122" name="TextBox 121">
            <a:extLst>
              <a:ext uri="{FF2B5EF4-FFF2-40B4-BE49-F238E27FC236}">
                <a16:creationId xmlns:a16="http://schemas.microsoft.com/office/drawing/2014/main" id="{996907B7-AE47-42FF-5632-94EA03C0DCE5}"/>
              </a:ext>
            </a:extLst>
          </p:cNvPr>
          <p:cNvSpPr txBox="1"/>
          <p:nvPr/>
        </p:nvSpPr>
        <p:spPr>
          <a:xfrm>
            <a:off x="29696241" y="19187306"/>
            <a:ext cx="13242457" cy="4031873"/>
          </a:xfrm>
          <a:prstGeom prst="rect">
            <a:avLst/>
          </a:prstGeom>
          <a:noFill/>
        </p:spPr>
        <p:txBody>
          <a:bodyPr wrap="square" rtlCol="0">
            <a:spAutoFit/>
          </a:bodyPr>
          <a:lstStyle/>
          <a:p>
            <a:pPr marL="457200" indent="-457200">
              <a:buFont typeface="Wingdings" pitchFamily="2" charset="2"/>
              <a:buChar char="v"/>
            </a:pPr>
            <a:r>
              <a:rPr lang="en-US" sz="3200" dirty="0"/>
              <a:t>Seana Hallberg, former LEND trainee, wanted to be sure personal data about autism is protected in the future. She began by talking with a peer on a committee, and the journey unfolded. </a:t>
            </a:r>
          </a:p>
          <a:p>
            <a:pPr marL="457200" indent="-457200">
              <a:buFont typeface="Wingdings" pitchFamily="2" charset="2"/>
              <a:buChar char="v"/>
            </a:pPr>
            <a:r>
              <a:rPr lang="en-US" sz="3200" dirty="0"/>
              <a:t>The executive committee eventually deemed the law as ITL –  “Inexpedient to legislate” – basing their decision on HIPAA protections despite testimonies from stakeholders indicating that all autism data does not fall under HIPAA guidelines. Seana noted that building bipartisan support would strengthen efforts to pass such legislation in the future.</a:t>
            </a:r>
          </a:p>
        </p:txBody>
      </p:sp>
      <p:pic>
        <p:nvPicPr>
          <p:cNvPr id="9" name="Picture 8" descr="Pictured is Loren Selig, Durham representative, smiling and dressed in a royal blue shirt and navy cardigan with hair pulled back. She is holding a placard that says SB 101. Pictured also is Melissa Whaley, with gray and brown shoulder length hair, wearing glasses and a maroon sweater.">
            <a:extLst>
              <a:ext uri="{FF2B5EF4-FFF2-40B4-BE49-F238E27FC236}">
                <a16:creationId xmlns:a16="http://schemas.microsoft.com/office/drawing/2014/main" id="{4C3674F5-F325-3C0D-CFB8-1131A68D3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700" y="25158570"/>
            <a:ext cx="3560646" cy="3204581"/>
          </a:xfrm>
          <a:prstGeom prst="rect">
            <a:avLst/>
          </a:prstGeom>
        </p:spPr>
      </p:pic>
      <p:pic>
        <p:nvPicPr>
          <p:cNvPr id="13" name="Picture 12" descr="Picture of a legislative hearing room with representatives seated around an L-shaped portion of long tables with microphones in front of them and a desk facing them. The back of an older gentleman with silver hair is visible at the desk with a placard on the desk that says SB 101.">
            <a:extLst>
              <a:ext uri="{FF2B5EF4-FFF2-40B4-BE49-F238E27FC236}">
                <a16:creationId xmlns:a16="http://schemas.microsoft.com/office/drawing/2014/main" id="{7F59A4F7-3692-A6F8-7911-83CE51CCD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3325" y="25114336"/>
            <a:ext cx="5555641" cy="3432027"/>
          </a:xfrm>
          <a:prstGeom prst="rect">
            <a:avLst/>
          </a:prstGeom>
        </p:spPr>
      </p:pic>
      <p:sp>
        <p:nvSpPr>
          <p:cNvPr id="14" name="TextBox 13">
            <a:extLst>
              <a:ext uri="{FF2B5EF4-FFF2-40B4-BE49-F238E27FC236}">
                <a16:creationId xmlns:a16="http://schemas.microsoft.com/office/drawing/2014/main" id="{1EA0032C-CE9D-6269-82BB-1925B72748CD}"/>
              </a:ext>
            </a:extLst>
          </p:cNvPr>
          <p:cNvSpPr txBox="1"/>
          <p:nvPr/>
        </p:nvSpPr>
        <p:spPr>
          <a:xfrm>
            <a:off x="4641790" y="25199170"/>
            <a:ext cx="3831535" cy="3046988"/>
          </a:xfrm>
          <a:prstGeom prst="rect">
            <a:avLst/>
          </a:prstGeom>
          <a:noFill/>
        </p:spPr>
        <p:txBody>
          <a:bodyPr wrap="square" rtlCol="0">
            <a:spAutoFit/>
          </a:bodyPr>
          <a:lstStyle/>
          <a:p>
            <a:r>
              <a:rPr lang="en-US" sz="3200" dirty="0"/>
              <a:t>Talking with Loren Selig, Durham Representative, (left) prior to second day of hearing testimony (right) on SB 101</a:t>
            </a:r>
          </a:p>
        </p:txBody>
      </p:sp>
      <p:sp>
        <p:nvSpPr>
          <p:cNvPr id="8" name="TextBox 7">
            <a:extLst>
              <a:ext uri="{FF2B5EF4-FFF2-40B4-BE49-F238E27FC236}">
                <a16:creationId xmlns:a16="http://schemas.microsoft.com/office/drawing/2014/main" id="{D7AC26EA-1499-5712-33FD-148D4B80B0CA}"/>
              </a:ext>
            </a:extLst>
          </p:cNvPr>
          <p:cNvSpPr txBox="1"/>
          <p:nvPr/>
        </p:nvSpPr>
        <p:spPr>
          <a:xfrm>
            <a:off x="29779236" y="5044264"/>
            <a:ext cx="13076464" cy="861774"/>
          </a:xfrm>
          <a:prstGeom prst="rect">
            <a:avLst/>
          </a:prstGeom>
          <a:noFill/>
        </p:spPr>
        <p:txBody>
          <a:bodyPr wrap="square">
            <a:spAutoFit/>
          </a:bodyPr>
          <a:lstStyle/>
          <a:p>
            <a:pPr algn="ctr"/>
            <a:r>
              <a:rPr lang="en-US" sz="5000" b="1" dirty="0">
                <a:latin typeface="+mj-lt"/>
              </a:rPr>
              <a:t>A Case Study Interview</a:t>
            </a:r>
          </a:p>
        </p:txBody>
      </p:sp>
      <p:cxnSp>
        <p:nvCxnSpPr>
          <p:cNvPr id="15" name="Straight Connector 14">
            <a:extLst>
              <a:ext uri="{FF2B5EF4-FFF2-40B4-BE49-F238E27FC236}">
                <a16:creationId xmlns:a16="http://schemas.microsoft.com/office/drawing/2014/main" id="{76F948EE-3E14-2010-552E-A2E068EF7F87}"/>
              </a:ext>
            </a:extLst>
          </p:cNvPr>
          <p:cNvCxnSpPr/>
          <p:nvPr/>
        </p:nvCxnSpPr>
        <p:spPr>
          <a:xfrm>
            <a:off x="945700" y="30646446"/>
            <a:ext cx="41820203" cy="20479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4462887-609B-DB43-ECFB-EC45D3B156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57872" y="6073531"/>
            <a:ext cx="8519193" cy="12778789"/>
          </a:xfrm>
          <a:prstGeom prst="rect">
            <a:avLst/>
          </a:prstGeom>
        </p:spPr>
      </p:pic>
      <p:pic>
        <p:nvPicPr>
          <p:cNvPr id="12" name="Picture 11">
            <a:extLst>
              <a:ext uri="{FF2B5EF4-FFF2-40B4-BE49-F238E27FC236}">
                <a16:creationId xmlns:a16="http://schemas.microsoft.com/office/drawing/2014/main" id="{C4CE45D1-7DBE-5FC4-0952-5D2B263A84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9189" y="15995673"/>
            <a:ext cx="1446444" cy="1446444"/>
          </a:xfrm>
          <a:prstGeom prst="rect">
            <a:avLst/>
          </a:prstGeom>
        </p:spPr>
      </p:pic>
      <p:pic>
        <p:nvPicPr>
          <p:cNvPr id="20" name="Picture 19">
            <a:extLst>
              <a:ext uri="{FF2B5EF4-FFF2-40B4-BE49-F238E27FC236}">
                <a16:creationId xmlns:a16="http://schemas.microsoft.com/office/drawing/2014/main" id="{778FCF35-EC40-28E6-96E2-648170814A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11323" y="26238776"/>
            <a:ext cx="1536314" cy="1536314"/>
          </a:xfrm>
          <a:prstGeom prst="rect">
            <a:avLst/>
          </a:prstGeom>
        </p:spPr>
      </p:pic>
    </p:spTree>
    <p:extLst>
      <p:ext uri="{BB962C8B-B14F-4D97-AF65-F5344CB8AC3E}">
        <p14:creationId xmlns:p14="http://schemas.microsoft.com/office/powerpoint/2010/main" val="3625430284"/>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013591"/>
      </a:dk2>
      <a:lt2>
        <a:srgbClr val="FFFFFF"/>
      </a:lt2>
      <a:accent1>
        <a:srgbClr val="C55A11"/>
      </a:accent1>
      <a:accent2>
        <a:srgbClr val="70AD47"/>
      </a:accent2>
      <a:accent3>
        <a:srgbClr val="013591"/>
      </a:accent3>
      <a:accent4>
        <a:srgbClr val="FFC000"/>
      </a:accent4>
      <a:accent5>
        <a:srgbClr val="0563C1"/>
      </a:accent5>
      <a:accent6>
        <a:srgbClr val="98A4AD"/>
      </a:accent6>
      <a:hlink>
        <a:srgbClr val="0563C1"/>
      </a:hlink>
      <a:folHlink>
        <a:srgbClr val="0563C1"/>
      </a:folHlink>
    </a:clrScheme>
    <a:fontScheme name="IOD fonts">
      <a:majorFont>
        <a:latin typeface="Myriad Pro"/>
        <a:ea typeface=""/>
        <a:cs typeface=""/>
      </a:majorFont>
      <a:minorFont>
        <a:latin typeface="Minio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DPoster_42x56" id="{28501215-2B6E-4598-8CF6-AE42CB94BF9F}" vid="{547A93A2-4794-4327-B1F7-85B2EF97BC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a64891b-fa03-4fb1-a092-31ef8f540ecb">
      <Terms xmlns="http://schemas.microsoft.com/office/infopath/2007/PartnerControls"/>
    </lcf76f155ced4ddcb4097134ff3c332f>
    <TaxCatchAll xmlns="5550a5bc-a596-4b67-9c99-647c66ecfdd3" xsi:nil="true"/>
  </documentManagement>
</p:properties>
</file>

<file path=customXml/item3.xml><?xml version="1.0" encoding="utf-8"?>
<EsriMapsInfo xmlns="ESRI.ArcGIS.Mapping.OfficeIntegration.PowerPointInfo">
  <Version>Version1</Version>
  <RequiresSignIn>False</RequiresSignIn>
</EsriMapsInfo>
</file>

<file path=customXml/item4.xml><?xml version="1.0" encoding="utf-8"?>
<ct:contentTypeSchema xmlns:ct="http://schemas.microsoft.com/office/2006/metadata/contentType" xmlns:ma="http://schemas.microsoft.com/office/2006/metadata/properties/metaAttributes" ct:_="" ma:_="" ma:contentTypeName="Document" ma:contentTypeID="0x01010045E6CC1808C4BD42BF29501F7CA1A6AC" ma:contentTypeVersion="18" ma:contentTypeDescription="Create a new document." ma:contentTypeScope="" ma:versionID="89b658cfd181ce004386b8ebd24c6846">
  <xsd:schema xmlns:xsd="http://www.w3.org/2001/XMLSchema" xmlns:xs="http://www.w3.org/2001/XMLSchema" xmlns:p="http://schemas.microsoft.com/office/2006/metadata/properties" xmlns:ns2="2a64891b-fa03-4fb1-a092-31ef8f540ecb" xmlns:ns3="5550a5bc-a596-4b67-9c99-647c66ecfdd3" targetNamespace="http://schemas.microsoft.com/office/2006/metadata/properties" ma:root="true" ma:fieldsID="adeca083689a5b3527046fe61430d32c" ns2:_="" ns3:_="">
    <xsd:import namespace="2a64891b-fa03-4fb1-a092-31ef8f540ecb"/>
    <xsd:import namespace="5550a5bc-a596-4b67-9c99-647c66ecfd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64891b-fa03-4fb1-a092-31ef8f540e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50a5bc-a596-4b67-9c99-647c66ecfdd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a7f11fd-9c00-45d8-bb38-4a8cecd4f2c3}" ma:internalName="TaxCatchAll" ma:showField="CatchAllData" ma:web="5550a5bc-a596-4b67-9c99-647c66ecfdd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DB99753-47DB-49F7-A90E-382E2831BDF1}">
  <ds:schemaRefs>
    <ds:schemaRef ds:uri="http://schemas.microsoft.com/sharepoint/v3/contenttype/forms"/>
  </ds:schemaRefs>
</ds:datastoreItem>
</file>

<file path=customXml/itemProps2.xml><?xml version="1.0" encoding="utf-8"?>
<ds:datastoreItem xmlns:ds="http://schemas.openxmlformats.org/officeDocument/2006/customXml" ds:itemID="{F79DF2F8-3439-4E47-8B4D-9D6FCF655A54}">
  <ds:schemaRefs>
    <ds:schemaRef ds:uri="http://schemas.microsoft.com/office/2006/documentManagement/types"/>
    <ds:schemaRef ds:uri="http://www.w3.org/XML/1998/namespace"/>
    <ds:schemaRef ds:uri="3cc88b3a-ca0e-4e78-a720-143fa73d263c"/>
    <ds:schemaRef ds:uri="http://purl.org/dc/elements/1.1/"/>
    <ds:schemaRef ds:uri="http://purl.org/dc/dcmitype/"/>
    <ds:schemaRef ds:uri="e933eb58-6e6e-4f22-992c-461111efef8f"/>
    <ds:schemaRef ds:uri="http://purl.org/dc/terms/"/>
    <ds:schemaRef ds:uri="http://schemas.microsoft.com/office/infopath/2007/PartnerControls"/>
    <ds:schemaRef ds:uri="http://schemas.openxmlformats.org/package/2006/metadata/core-properties"/>
    <ds:schemaRef ds:uri="http://schemas.microsoft.com/office/2006/metadata/properties"/>
    <ds:schemaRef ds:uri="2a64891b-fa03-4fb1-a092-31ef8f540ecb"/>
    <ds:schemaRef ds:uri="5550a5bc-a596-4b67-9c99-647c66ecfdd3"/>
  </ds:schemaRefs>
</ds:datastoreItem>
</file>

<file path=customXml/itemProps3.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4.xml><?xml version="1.0" encoding="utf-8"?>
<ds:datastoreItem xmlns:ds="http://schemas.openxmlformats.org/officeDocument/2006/customXml" ds:itemID="{C6B0AD51-503E-4AE5-9BAB-08D7E1D7C7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64891b-fa03-4fb1-a092-31ef8f540ecb"/>
    <ds:schemaRef ds:uri="5550a5bc-a596-4b67-9c99-647c66ec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17514</TotalTime>
  <Words>947</Words>
  <Application>Microsoft Macintosh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Minion Pro</vt:lpstr>
      <vt:lpstr>Myriad Pro</vt:lpstr>
      <vt:lpstr>Source Sans Pro</vt:lpstr>
      <vt:lpstr>Wingdings</vt:lpstr>
      <vt:lpstr>Office Theme</vt:lpstr>
      <vt:lpstr>The Layperson’s Guide to Legislative Advocacy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Melissa Whaley</cp:lastModifiedBy>
  <cp:revision>231</cp:revision>
  <dcterms:created xsi:type="dcterms:W3CDTF">2016-03-05T16:55:12Z</dcterms:created>
  <dcterms:modified xsi:type="dcterms:W3CDTF">2026-04-15T01:11:16Z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0x01010045E6CC1808C4BD42BF29501F7CA1A6AC</vt:lpwstr>
  </property>
  <property fmtid="{D5CDD505-2E9C-101B-9397-08002B2CF9AE}" pid="3" name="MediaServiceImageTags">
    <vt:lpwstr/>
  </property>
</Properties>
</file>