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handoutMasterIdLst>
    <p:handoutMasterId r:id="rId7"/>
  </p:handoutMasterIdLst>
  <p:sldIdLst>
    <p:sldId id="256" r:id="rId5"/>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D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B7D3D0-4B5D-437C-BB65-5F163670CCC7}" v="41" dt="2026-04-19T20:08:35.502"/>
    <p1510:client id="{606D15C5-6A2A-124F-3C9C-FD6D8C18DA5D}" v="117" dt="2026-04-19T20:14:52.911"/>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0368"/>
        <p:guide pos="13824"/>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t>4/20/2026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t>‹#›</a:t>
            </a:fld>
            <a:endParaRPr lang="en-US"/>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t>4/20/2026</a:t>
            </a:fld>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t>‹#›</a:t>
            </a:fld>
            <a:endParaRPr lang="en-US"/>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C7F044-5458-4B2E-BFA0-52AAA1C529D4}" type="slidenum">
              <a:rPr lang="en-US" smtClean="0"/>
              <a:t>1</a:t>
            </a:fld>
            <a:endParaRPr lang="en-US"/>
          </a:p>
        </p:txBody>
      </p:sp>
    </p:spTree>
    <p:extLst>
      <p:ext uri="{BB962C8B-B14F-4D97-AF65-F5344CB8AC3E}">
        <p14:creationId xmlns:p14="http://schemas.microsoft.com/office/powerpoint/2010/main" val="2892468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2" name="Title 1"/>
          <p:cNvSpPr>
            <a:spLocks noGrp="1"/>
          </p:cNvSpPr>
          <p:nvPr>
            <p:ph type="title"/>
          </p:nvPr>
        </p:nvSpPr>
        <p:spPr>
          <a:xfrm>
            <a:off x="6400800" y="990600"/>
            <a:ext cx="31089600" cy="2514540"/>
          </a:xfrm>
        </p:spPr>
        <p:txBody>
          <a:bodyPr/>
          <a:lstStyle/>
          <a:p>
            <a:r>
              <a:rPr lang="en-US"/>
              <a:t>Click to edit Master title style</a:t>
            </a:r>
          </a:p>
        </p:txBody>
      </p:sp>
      <p:sp>
        <p:nvSpPr>
          <p:cNvPr id="31" name="Text Placeholder 6"/>
          <p:cNvSpPr>
            <a:spLocks noGrp="1"/>
          </p:cNvSpPr>
          <p:nvPr>
            <p:ph type="body" sz="quarter" idx="36"/>
          </p:nvPr>
        </p:nvSpPr>
        <p:spPr bwMode="auto">
          <a:xfrm>
            <a:off x="6400800" y="3588603"/>
            <a:ext cx="31089600" cy="830997"/>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a:t>Click to edit Master text styles</a:t>
            </a:r>
          </a:p>
        </p:txBody>
      </p:sp>
      <p:sp>
        <p:nvSpPr>
          <p:cNvPr id="3" name="Date Placeholder 2"/>
          <p:cNvSpPr>
            <a:spLocks noGrp="1"/>
          </p:cNvSpPr>
          <p:nvPr>
            <p:ph type="dt" sz="half" idx="10"/>
          </p:nvPr>
        </p:nvSpPr>
        <p:spPr/>
        <p:txBody>
          <a:bodyPr/>
          <a:lstStyle/>
          <a:p>
            <a:fld id="{ECAA57DF-1C19-4726-AB84-014692BAD8F5}" type="datetimeFigureOut">
              <a:rPr lang="en-US" smtClean="0"/>
              <a:t>4/20/2026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a:p>
        </p:txBody>
      </p:sp>
      <p:sp>
        <p:nvSpPr>
          <p:cNvPr id="7" name="Text Placeholder 6"/>
          <p:cNvSpPr>
            <a:spLocks noGrp="1"/>
          </p:cNvSpPr>
          <p:nvPr>
            <p:ph type="body" sz="quarter" idx="13" hasCustomPrompt="1"/>
          </p:nvPr>
        </p:nvSpPr>
        <p:spPr>
          <a:xfrm>
            <a:off x="1143000" y="5852160"/>
            <a:ext cx="12801600" cy="1219200"/>
          </a:xfrm>
          <a:prstGeom prst="round1Rect">
            <a:avLst/>
          </a:prstGeom>
          <a:solidFill>
            <a:schemeClr val="accent2"/>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a:t>Heading</a:t>
            </a:r>
          </a:p>
        </p:txBody>
      </p:sp>
      <p:sp>
        <p:nvSpPr>
          <p:cNvPr id="19" name="Content Placeholder 17"/>
          <p:cNvSpPr>
            <a:spLocks noGrp="1"/>
          </p:cNvSpPr>
          <p:nvPr>
            <p:ph sz="quarter" idx="24" hasCustomPrompt="1"/>
          </p:nvPr>
        </p:nvSpPr>
        <p:spPr>
          <a:xfrm>
            <a:off x="1143000" y="7071360"/>
            <a:ext cx="12801600" cy="6858000"/>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11" name="Text Placeholder 6"/>
          <p:cNvSpPr>
            <a:spLocks noGrp="1"/>
          </p:cNvSpPr>
          <p:nvPr>
            <p:ph type="body" sz="quarter" idx="17" hasCustomPrompt="1"/>
          </p:nvPr>
        </p:nvSpPr>
        <p:spPr>
          <a:xfrm>
            <a:off x="1143000" y="15032736"/>
            <a:ext cx="12801600" cy="1219200"/>
          </a:xfrm>
          <a:prstGeom prst="round1Rect">
            <a:avLst/>
          </a:prstGeom>
          <a:solidFill>
            <a:schemeClr val="accent3"/>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a:t>Heading</a:t>
            </a:r>
          </a:p>
        </p:txBody>
      </p:sp>
      <p:sp>
        <p:nvSpPr>
          <p:cNvPr id="20" name="Content Placeholder 17"/>
          <p:cNvSpPr>
            <a:spLocks noGrp="1"/>
          </p:cNvSpPr>
          <p:nvPr>
            <p:ph sz="quarter" idx="25" hasCustomPrompt="1"/>
          </p:nvPr>
        </p:nvSpPr>
        <p:spPr>
          <a:xfrm>
            <a:off x="1143000" y="16251936"/>
            <a:ext cx="12801600" cy="9088165"/>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13" name="Text Placeholder 6"/>
          <p:cNvSpPr>
            <a:spLocks noGrp="1"/>
          </p:cNvSpPr>
          <p:nvPr>
            <p:ph type="body" sz="quarter" idx="19" hasCustomPrompt="1"/>
          </p:nvPr>
        </p:nvSpPr>
        <p:spPr>
          <a:xfrm>
            <a:off x="1143000" y="25831800"/>
            <a:ext cx="12801600" cy="1219200"/>
          </a:xfrm>
          <a:prstGeom prst="round1Rect">
            <a:avLst/>
          </a:prstGeom>
          <a:solidFill>
            <a:schemeClr val="accent4"/>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a:t>Heading</a:t>
            </a:r>
          </a:p>
        </p:txBody>
      </p:sp>
      <p:sp>
        <p:nvSpPr>
          <p:cNvPr id="21" name="Content Placeholder 17"/>
          <p:cNvSpPr>
            <a:spLocks noGrp="1"/>
          </p:cNvSpPr>
          <p:nvPr>
            <p:ph sz="quarter" idx="26" hasCustomPrompt="1"/>
          </p:nvPr>
        </p:nvSpPr>
        <p:spPr>
          <a:xfrm>
            <a:off x="114300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15" name="Text Placeholder 6"/>
          <p:cNvSpPr>
            <a:spLocks noGrp="1"/>
          </p:cNvSpPr>
          <p:nvPr>
            <p:ph type="body" sz="quarter" idx="21" hasCustomPrompt="1"/>
          </p:nvPr>
        </p:nvSpPr>
        <p:spPr>
          <a:xfrm>
            <a:off x="15544800" y="5852160"/>
            <a:ext cx="12801600" cy="1219200"/>
          </a:xfrm>
          <a:prstGeom prst="round1Rect">
            <a:avLst/>
          </a:prstGeom>
          <a:solidFill>
            <a:schemeClr val="accent5"/>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a:t>Heading</a:t>
            </a:r>
          </a:p>
        </p:txBody>
      </p:sp>
      <p:sp>
        <p:nvSpPr>
          <p:cNvPr id="22" name="Content Placeholder 17"/>
          <p:cNvSpPr>
            <a:spLocks noGrp="1"/>
          </p:cNvSpPr>
          <p:nvPr>
            <p:ph sz="quarter" idx="27" hasCustomPrompt="1"/>
          </p:nvPr>
        </p:nvSpPr>
        <p:spPr>
          <a:xfrm>
            <a:off x="15544800" y="7071360"/>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18" name="Content Placeholder 17"/>
          <p:cNvSpPr>
            <a:spLocks noGrp="1"/>
          </p:cNvSpPr>
          <p:nvPr>
            <p:ph sz="quarter" idx="23" hasCustomPrompt="1"/>
          </p:nvPr>
        </p:nvSpPr>
        <p:spPr>
          <a:xfrm>
            <a:off x="15544800" y="11948160"/>
            <a:ext cx="12801600" cy="6172200"/>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23" name="Content Placeholder 17"/>
          <p:cNvSpPr>
            <a:spLocks noGrp="1"/>
          </p:cNvSpPr>
          <p:nvPr>
            <p:ph sz="quarter" idx="28" hasCustomPrompt="1"/>
          </p:nvPr>
        </p:nvSpPr>
        <p:spPr>
          <a:xfrm>
            <a:off x="15544800" y="23469600"/>
            <a:ext cx="12801600" cy="1752600"/>
          </a:xfrm>
        </p:spPr>
        <p:txBody>
          <a:bodyPr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p:txBody>
      </p:sp>
      <p:sp>
        <p:nvSpPr>
          <p:cNvPr id="24" name="Text Placeholder 6"/>
          <p:cNvSpPr>
            <a:spLocks noGrp="1"/>
          </p:cNvSpPr>
          <p:nvPr>
            <p:ph type="body" sz="quarter" idx="29" hasCustomPrompt="1"/>
          </p:nvPr>
        </p:nvSpPr>
        <p:spPr>
          <a:xfrm>
            <a:off x="15544800" y="25831800"/>
            <a:ext cx="12801600" cy="1219200"/>
          </a:xfrm>
          <a:prstGeom prst="round1Rect">
            <a:avLst/>
          </a:prstGeom>
          <a:solidFill>
            <a:schemeClr val="accent6"/>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a:t>Heading</a:t>
            </a:r>
          </a:p>
        </p:txBody>
      </p:sp>
      <p:sp>
        <p:nvSpPr>
          <p:cNvPr id="25" name="Content Placeholder 17"/>
          <p:cNvSpPr>
            <a:spLocks noGrp="1"/>
          </p:cNvSpPr>
          <p:nvPr>
            <p:ph sz="quarter" idx="30" hasCustomPrompt="1"/>
          </p:nvPr>
        </p:nvSpPr>
        <p:spPr>
          <a:xfrm>
            <a:off x="1554480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26" name="Text Placeholder 6"/>
          <p:cNvSpPr>
            <a:spLocks noGrp="1"/>
          </p:cNvSpPr>
          <p:nvPr>
            <p:ph type="body" sz="quarter" idx="31" hasCustomPrompt="1"/>
          </p:nvPr>
        </p:nvSpPr>
        <p:spPr>
          <a:xfrm>
            <a:off x="29900880" y="5852160"/>
            <a:ext cx="12801600" cy="1219200"/>
          </a:xfrm>
          <a:prstGeom prst="round1Rect">
            <a:avLst/>
          </a:prstGeom>
          <a:solidFill>
            <a:schemeClr val="accent6"/>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a:t>Heading</a:t>
            </a:r>
          </a:p>
        </p:txBody>
      </p:sp>
      <p:sp>
        <p:nvSpPr>
          <p:cNvPr id="27" name="Content Placeholder 17"/>
          <p:cNvSpPr>
            <a:spLocks noGrp="1"/>
          </p:cNvSpPr>
          <p:nvPr>
            <p:ph sz="quarter" idx="32" hasCustomPrompt="1"/>
          </p:nvPr>
        </p:nvSpPr>
        <p:spPr>
          <a:xfrm>
            <a:off x="29900880" y="7071360"/>
            <a:ext cx="12801600" cy="7315200"/>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28" name="Content Placeholder 17"/>
          <p:cNvSpPr>
            <a:spLocks noGrp="1"/>
          </p:cNvSpPr>
          <p:nvPr>
            <p:ph sz="quarter" idx="33" hasCustomPrompt="1"/>
          </p:nvPr>
        </p:nvSpPr>
        <p:spPr>
          <a:xfrm>
            <a:off x="29900880" y="15837408"/>
            <a:ext cx="12801600" cy="7315200"/>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29" name="Text Placeholder 6"/>
          <p:cNvSpPr>
            <a:spLocks noGrp="1"/>
          </p:cNvSpPr>
          <p:nvPr>
            <p:ph type="body" sz="quarter" idx="34" hasCustomPrompt="1"/>
          </p:nvPr>
        </p:nvSpPr>
        <p:spPr>
          <a:xfrm>
            <a:off x="29900880" y="25831800"/>
            <a:ext cx="12801600" cy="1219200"/>
          </a:xfrm>
          <a:prstGeom prst="round1Rect">
            <a:avLst/>
          </a:prstGeom>
          <a:solidFill>
            <a:schemeClr val="accent1"/>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a:t>Heading</a:t>
            </a:r>
          </a:p>
        </p:txBody>
      </p:sp>
      <p:sp>
        <p:nvSpPr>
          <p:cNvPr id="30" name="Content Placeholder 17"/>
          <p:cNvSpPr>
            <a:spLocks noGrp="1"/>
          </p:cNvSpPr>
          <p:nvPr>
            <p:ph sz="quarter" idx="35" hasCustomPrompt="1"/>
          </p:nvPr>
        </p:nvSpPr>
        <p:spPr>
          <a:xfrm>
            <a:off x="2990088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Tree>
    <p:extLst>
      <p:ext uri="{BB962C8B-B14F-4D97-AF65-F5344CB8AC3E}">
        <p14:creationId xmlns:p14="http://schemas.microsoft.com/office/powerpoint/2010/main" val="145907722"/>
      </p:ext>
    </p:extLst>
  </p:cSld>
  <p:clrMapOvr>
    <a:masterClrMapping/>
  </p:clrMapOvr>
  <p:extLst>
    <p:ext uri="{DCECCB84-F9BA-43D5-87BE-67443E8EF086}">
      <p15:sldGuideLst xmlns:p15="http://schemas.microsoft.com/office/powerpoint/2012/main">
        <p15:guide id="1" pos="9168" userDrawn="1">
          <p15:clr>
            <a:srgbClr val="A4A3A4"/>
          </p15:clr>
        </p15:guide>
        <p15:guide id="2" pos="18480" userDrawn="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0"/>
            <a:ext cx="43891200" cy="5029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bwMode="auto">
          <a:xfrm>
            <a:off x="6400800" y="990600"/>
            <a:ext cx="31089600" cy="251454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6400800" y="6019800"/>
            <a:ext cx="31089600" cy="236296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43000" y="32114698"/>
            <a:ext cx="9875520" cy="457200"/>
          </a:xfrm>
          <a:prstGeom prst="rect">
            <a:avLst/>
          </a:prstGeom>
        </p:spPr>
        <p:txBody>
          <a:bodyPr vert="horz" lIns="91440" tIns="45720" rIns="91440" bIns="45720" rtlCol="0" anchor="ctr"/>
          <a:lstStyle>
            <a:lvl1pPr algn="l">
              <a:defRPr sz="1600">
                <a:solidFill>
                  <a:schemeClr val="tx1">
                    <a:tint val="75000"/>
                  </a:schemeClr>
                </a:solidFill>
              </a:defRPr>
            </a:lvl1pPr>
          </a:lstStyle>
          <a:p>
            <a:fld id="{ECAA57DF-1C19-4726-AB84-014692BAD8F5}" type="datetimeFigureOut">
              <a:rPr lang="en-US" smtClean="0"/>
              <a:pPr/>
              <a:t>4/20/2026</a:t>
            </a:fld>
            <a:endParaRPr lang="en-US"/>
          </a:p>
        </p:txBody>
      </p:sp>
      <p:sp>
        <p:nvSpPr>
          <p:cNvPr id="5" name="Footer Placeholder 4"/>
          <p:cNvSpPr>
            <a:spLocks noGrp="1"/>
          </p:cNvSpPr>
          <p:nvPr>
            <p:ph type="ftr" sz="quarter" idx="3"/>
          </p:nvPr>
        </p:nvSpPr>
        <p:spPr>
          <a:xfrm>
            <a:off x="11018520" y="32114698"/>
            <a:ext cx="21854160" cy="4572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872680" y="32114698"/>
            <a:ext cx="9875520" cy="457200"/>
          </a:xfrm>
          <a:prstGeom prst="rect">
            <a:avLst/>
          </a:prstGeom>
        </p:spPr>
        <p:txBody>
          <a:bodyPr vert="horz" lIns="91440" tIns="45720" rIns="91440" bIns="45720" rtlCol="0" anchor="ctr"/>
          <a:lstStyle>
            <a:lvl1pPr algn="r">
              <a:defRPr sz="1600">
                <a:solidFill>
                  <a:schemeClr val="tx1">
                    <a:tint val="75000"/>
                  </a:schemeClr>
                </a:solidFill>
              </a:defRPr>
            </a:lvl1pPr>
          </a:lstStyle>
          <a:p>
            <a:fld id="{91B4C631-C489-4C11-812F-2172FBEAE82B}" type="slidenum">
              <a:rPr lang="en-US" smtClean="0"/>
              <a:pPr/>
              <a:t>‹#›</a:t>
            </a:fld>
            <a:endParaRPr lang="en-US"/>
          </a:p>
        </p:txBody>
      </p: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4389120" rtl="0" eaLnBrk="1" latinLnBrk="0" hangingPunct="1">
        <a:lnSpc>
          <a:spcPct val="90000"/>
        </a:lnSpc>
        <a:spcBef>
          <a:spcPct val="0"/>
        </a:spcBef>
        <a:buNone/>
        <a:defRPr sz="8800" b="1" kern="1200">
          <a:solidFill>
            <a:schemeClr val="bg1"/>
          </a:solidFill>
          <a:latin typeface="+mj-lt"/>
          <a:ea typeface="+mj-ea"/>
          <a:cs typeface="+mj-cs"/>
        </a:defRPr>
      </a:lvl1pPr>
    </p:titleStyle>
    <p:bodyStyle>
      <a:lvl1pPr marL="457200" indent="-457200" algn="l" defTabSz="4389120" rtl="0" eaLnBrk="1" latinLnBrk="0" hangingPunct="1">
        <a:lnSpc>
          <a:spcPct val="100000"/>
        </a:lnSpc>
        <a:spcBef>
          <a:spcPts val="12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368" userDrawn="1">
          <p15:clr>
            <a:srgbClr val="A4A3A4"/>
          </p15:clr>
        </p15:guide>
        <p15:guide id="2" pos="720" userDrawn="1">
          <p15:clr>
            <a:srgbClr val="A4A3A4"/>
          </p15:clr>
        </p15:guide>
        <p15:guide id="3" pos="26928" userDrawn="1">
          <p15:clr>
            <a:srgbClr val="A4A3A4"/>
          </p15:clr>
        </p15:guide>
        <p15:guide id="4" pos="13824"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6" name="Picture 5" descr="The image illustrates a technical drawing with various measurements, including diameters (ￃﾘ.2, 02.5, R.81, R.72, 1.65) and includes a depiction of a mechanical component with a hole.&#10;&#10;AI-generated content may be incorrect.">
            <a:extLst>
              <a:ext uri="{FF2B5EF4-FFF2-40B4-BE49-F238E27FC236}">
                <a16:creationId xmlns:a16="http://schemas.microsoft.com/office/drawing/2014/main" id="{D6C57FAB-50D1-F7DA-98B5-D702178F46E3}"/>
              </a:ext>
            </a:extLst>
          </p:cNvPr>
          <p:cNvPicPr>
            <a:picLocks noChangeAspect="1"/>
          </p:cNvPicPr>
          <p:nvPr/>
        </p:nvPicPr>
        <p:blipFill>
          <a:blip r:embed="rId3"/>
          <a:stretch>
            <a:fillRect/>
          </a:stretch>
        </p:blipFill>
        <p:spPr>
          <a:xfrm>
            <a:off x="15382909" y="23930621"/>
            <a:ext cx="11567160" cy="7908575"/>
          </a:xfrm>
          <a:prstGeom prst="rect">
            <a:avLst/>
          </a:prstGeom>
          <a:ln w="76200">
            <a:solidFill>
              <a:srgbClr val="808DA0"/>
            </a:solidFill>
          </a:ln>
          <a:effectLst/>
          <a:scene3d>
            <a:camera prst="orthographicFront">
              <a:rot lat="0" lon="21599983" rev="0"/>
            </a:camera>
            <a:lightRig rig="chilly" dir="t"/>
          </a:scene3d>
        </p:spPr>
      </p:pic>
      <p:sp>
        <p:nvSpPr>
          <p:cNvPr id="4" name="Title 3"/>
          <p:cNvSpPr>
            <a:spLocks noGrp="1"/>
          </p:cNvSpPr>
          <p:nvPr>
            <p:ph type="title"/>
          </p:nvPr>
        </p:nvSpPr>
        <p:spPr>
          <a:xfrm>
            <a:off x="6416379" y="357808"/>
            <a:ext cx="31089600" cy="2514540"/>
          </a:xfrm>
        </p:spPr>
        <p:txBody>
          <a:bodyPr>
            <a:noAutofit/>
          </a:bodyPr>
          <a:lstStyle/>
          <a:p>
            <a:pPr algn="ctr"/>
            <a:r>
              <a:rPr lang="en-US" sz="11500"/>
              <a:t>Creating a Floating Seagrass Detection System</a:t>
            </a:r>
          </a:p>
        </p:txBody>
      </p:sp>
      <p:sp>
        <p:nvSpPr>
          <p:cNvPr id="7" name="Text Placeholder 6"/>
          <p:cNvSpPr>
            <a:spLocks noGrp="1"/>
          </p:cNvSpPr>
          <p:nvPr>
            <p:ph type="body" sz="quarter" idx="17"/>
          </p:nvPr>
        </p:nvSpPr>
        <p:spPr>
          <a:xfrm>
            <a:off x="720372" y="5852160"/>
            <a:ext cx="12801600" cy="1219200"/>
          </a:xfrm>
        </p:spPr>
        <p:txBody>
          <a:bodyPr/>
          <a:lstStyle/>
          <a:p>
            <a:r>
              <a:rPr lang="en-US"/>
              <a:t>background</a:t>
            </a:r>
          </a:p>
        </p:txBody>
      </p:sp>
      <p:sp>
        <p:nvSpPr>
          <p:cNvPr id="9" name="Text Placeholder 8"/>
          <p:cNvSpPr>
            <a:spLocks noGrp="1"/>
          </p:cNvSpPr>
          <p:nvPr>
            <p:ph type="body" sz="quarter" idx="21"/>
          </p:nvPr>
        </p:nvSpPr>
        <p:spPr>
          <a:xfrm>
            <a:off x="14601820" y="5852160"/>
            <a:ext cx="12801600" cy="1219200"/>
          </a:xfrm>
        </p:spPr>
        <p:txBody>
          <a:bodyPr/>
          <a:lstStyle/>
          <a:p>
            <a:r>
              <a:rPr lang="en-US"/>
              <a:t>IMAGES</a:t>
            </a:r>
          </a:p>
        </p:txBody>
      </p:sp>
      <p:sp>
        <p:nvSpPr>
          <p:cNvPr id="18" name="Text Placeholder 17"/>
          <p:cNvSpPr>
            <a:spLocks noGrp="1"/>
          </p:cNvSpPr>
          <p:nvPr>
            <p:ph type="body" sz="quarter" idx="31"/>
          </p:nvPr>
        </p:nvSpPr>
        <p:spPr>
          <a:xfrm>
            <a:off x="28483268" y="5889255"/>
            <a:ext cx="14687560" cy="1219200"/>
          </a:xfrm>
        </p:spPr>
        <p:txBody>
          <a:bodyPr/>
          <a:lstStyle/>
          <a:p>
            <a:r>
              <a:rPr lang="en-US"/>
              <a:t>results</a:t>
            </a:r>
          </a:p>
        </p:txBody>
      </p:sp>
      <p:sp>
        <p:nvSpPr>
          <p:cNvPr id="22" name="Content Placeholder 21"/>
          <p:cNvSpPr>
            <a:spLocks noGrp="1"/>
          </p:cNvSpPr>
          <p:nvPr>
            <p:ph sz="quarter" idx="35"/>
          </p:nvPr>
        </p:nvSpPr>
        <p:spPr>
          <a:xfrm>
            <a:off x="28420592" y="25671553"/>
            <a:ext cx="14687558" cy="7182952"/>
          </a:xfrm>
        </p:spPr>
        <p:txBody>
          <a:bodyPr>
            <a:noAutofit/>
          </a:bodyPr>
          <a:lstStyle/>
          <a:p>
            <a:pPr marL="0" indent="0">
              <a:buNone/>
            </a:pPr>
            <a:r>
              <a:rPr lang="en-US" sz="4800"/>
              <a:t>     Over the course of this project, we learned about the processes of marine design - including waterproofing, corrosion prevention, and initial stability; as well as principals of electrical engineering; and how to design for practical manufacturing constraints.  </a:t>
            </a:r>
          </a:p>
          <a:p>
            <a:pPr marL="0" indent="0">
              <a:buNone/>
            </a:pPr>
            <a:r>
              <a:rPr lang="en-US" sz="4800"/>
              <a:t>     While we were able to make good headway in the last three months, we still need to assemble the buoys, do some practical tests to ensure the system performance, and then deploy the system!</a:t>
            </a:r>
          </a:p>
        </p:txBody>
      </p:sp>
      <p:sp>
        <p:nvSpPr>
          <p:cNvPr id="30" name="Text Placeholder 1"/>
          <p:cNvSpPr>
            <a:spLocks noGrp="1"/>
          </p:cNvSpPr>
          <p:nvPr>
            <p:ph sz="quarter" idx="25"/>
          </p:nvPr>
        </p:nvSpPr>
        <p:spPr>
          <a:xfrm>
            <a:off x="783049" y="7108454"/>
            <a:ext cx="12738923" cy="14303745"/>
          </a:xfrm>
        </p:spPr>
        <p:txBody>
          <a:bodyPr vert="horz" lIns="365760" tIns="182880" rIns="91440" bIns="45720" rtlCol="0" anchor="t">
            <a:normAutofit/>
          </a:bodyPr>
          <a:lstStyle/>
          <a:p>
            <a:r>
              <a:rPr lang="en-US" sz="5400"/>
              <a:t>We are part of the Ocean and Environmental Sensing cohort.</a:t>
            </a:r>
          </a:p>
          <a:p>
            <a:r>
              <a:rPr lang="en-US" sz="5400"/>
              <a:t>In our cohort, you get paired with a faculty mentor to assist with one of their projects. </a:t>
            </a:r>
          </a:p>
          <a:p>
            <a:r>
              <a:rPr lang="en-US" sz="5400"/>
              <a:t>We worked with Dr. Venegas on his Low-Cost Acoustic Seagrass Detection System.</a:t>
            </a:r>
            <a:endParaRPr lang="en-US" sz="5400">
              <a:ea typeface="Calibri"/>
              <a:cs typeface="Calibri"/>
            </a:endParaRPr>
          </a:p>
          <a:p>
            <a:r>
              <a:rPr lang="en-US" sz="5400">
                <a:ea typeface="Calibri"/>
                <a:cs typeface="Calibri"/>
              </a:rPr>
              <a:t>We built from work previously done by Dr. Venegas and one of his graduate students.</a:t>
            </a:r>
          </a:p>
          <a:p>
            <a:r>
              <a:rPr lang="en-US" sz="5400"/>
              <a:t>Dr. Venegas’s original design had a few problems that he wanted us to work on: </a:t>
            </a:r>
          </a:p>
          <a:p>
            <a:pPr lvl="1"/>
            <a:r>
              <a:rPr lang="en-US" sz="4800"/>
              <a:t>Deployment length</a:t>
            </a:r>
          </a:p>
          <a:p>
            <a:pPr lvl="1"/>
            <a:r>
              <a:rPr lang="en-US" sz="4800"/>
              <a:t>Waterproofness</a:t>
            </a:r>
          </a:p>
          <a:p>
            <a:pPr lvl="1"/>
            <a:r>
              <a:rPr lang="en-US" sz="4800"/>
              <a:t>Synchronization between buoys</a:t>
            </a:r>
          </a:p>
          <a:p>
            <a:pPr marL="0" indent="0">
              <a:buNone/>
            </a:pPr>
            <a:endParaRPr lang="en-US" sz="4000"/>
          </a:p>
        </p:txBody>
      </p:sp>
      <p:sp>
        <p:nvSpPr>
          <p:cNvPr id="43" name="TextBox 42"/>
          <p:cNvSpPr txBox="1"/>
          <p:nvPr/>
        </p:nvSpPr>
        <p:spPr>
          <a:xfrm>
            <a:off x="28514607" y="7145550"/>
            <a:ext cx="14624882" cy="16558379"/>
          </a:xfrm>
          <a:prstGeom prst="rect">
            <a:avLst/>
          </a:prstGeom>
          <a:noFill/>
        </p:spPr>
        <p:txBody>
          <a:bodyPr wrap="square" lIns="91440" tIns="45720" rIns="91440" bIns="45720" rtlCol="0" anchor="t">
            <a:spAutoFit/>
          </a:bodyPr>
          <a:lstStyle/>
          <a:p>
            <a:pPr>
              <a:spcBef>
                <a:spcPts val="1200"/>
              </a:spcBef>
            </a:pPr>
            <a:r>
              <a:rPr lang="en-US" sz="4400">
                <a:ea typeface="Calibri"/>
                <a:cs typeface="Calibri"/>
              </a:rPr>
              <a:t>     </a:t>
            </a:r>
            <a:r>
              <a:rPr lang="en-US" sz="4800" b="1">
                <a:ea typeface="Calibri"/>
                <a:cs typeface="Calibri"/>
              </a:rPr>
              <a:t>Synchronization</a:t>
            </a:r>
            <a:r>
              <a:rPr lang="en-US" sz="4800">
                <a:ea typeface="Calibri"/>
                <a:cs typeface="Calibri"/>
              </a:rPr>
              <a:t>: </a:t>
            </a:r>
          </a:p>
          <a:p>
            <a:pPr marL="685800" indent="-685800">
              <a:spcBef>
                <a:spcPts val="1200"/>
              </a:spcBef>
              <a:buFont typeface="Arial" panose="020B0604020202020204" pitchFamily="34" charset="0"/>
              <a:buChar char="•"/>
            </a:pPr>
            <a:r>
              <a:rPr lang="en-US" sz="4800">
                <a:ea typeface="Calibri"/>
                <a:cs typeface="Calibri"/>
              </a:rPr>
              <a:t>The transmitter and receiver module code was revised and updated.</a:t>
            </a:r>
          </a:p>
          <a:p>
            <a:pPr marL="685800" indent="-685800">
              <a:spcBef>
                <a:spcPts val="1200"/>
              </a:spcBef>
              <a:buFont typeface="Arial" panose="020B0604020202020204" pitchFamily="34" charset="0"/>
              <a:buChar char="•"/>
            </a:pPr>
            <a:r>
              <a:rPr lang="en-US" sz="4800">
                <a:ea typeface="Calibri"/>
                <a:cs typeface="Calibri"/>
              </a:rPr>
              <a:t>A third module was added (Figure 3) to improve system accuracy. </a:t>
            </a:r>
          </a:p>
          <a:p>
            <a:pPr marL="685800" indent="-685800">
              <a:spcBef>
                <a:spcPts val="1200"/>
              </a:spcBef>
              <a:buFont typeface="Arial" panose="020B0604020202020204" pitchFamily="34" charset="0"/>
              <a:buChar char="•"/>
            </a:pPr>
            <a:r>
              <a:rPr lang="en-US" sz="4800">
                <a:ea typeface="Calibri"/>
                <a:cs typeface="Calibri"/>
              </a:rPr>
              <a:t>A real time clock (RTC) unit was implemented</a:t>
            </a:r>
            <a:r>
              <a:rPr lang="en-US" sz="4800">
                <a:ea typeface="+mn-lt"/>
                <a:cs typeface="+mn-lt"/>
              </a:rPr>
              <a:t> (Figure 3) with code created to support it.</a:t>
            </a:r>
            <a:endParaRPr lang="en-US" sz="4800"/>
          </a:p>
          <a:p>
            <a:pPr>
              <a:spcBef>
                <a:spcPts val="1200"/>
              </a:spcBef>
            </a:pPr>
            <a:r>
              <a:rPr lang="en-US" sz="4800">
                <a:ea typeface="+mn-lt"/>
                <a:cs typeface="+mn-lt"/>
              </a:rPr>
              <a:t>     </a:t>
            </a:r>
            <a:r>
              <a:rPr lang="en-US" sz="4800" b="1">
                <a:ea typeface="+mn-lt"/>
                <a:cs typeface="+mn-lt"/>
              </a:rPr>
              <a:t>Hardware</a:t>
            </a:r>
            <a:r>
              <a:rPr lang="en-US" sz="4800">
                <a:ea typeface="+mn-lt"/>
                <a:cs typeface="+mn-lt"/>
              </a:rPr>
              <a:t>:</a:t>
            </a:r>
          </a:p>
          <a:p>
            <a:pPr marL="571500" indent="-571500">
              <a:spcBef>
                <a:spcPts val="1200"/>
              </a:spcBef>
              <a:buFont typeface="Arial" panose="020B0604020202020204" pitchFamily="34" charset="0"/>
              <a:buChar char="•"/>
            </a:pPr>
            <a:r>
              <a:rPr lang="en-US" sz="4800">
                <a:ea typeface="+mn-lt"/>
                <a:cs typeface="+mn-lt"/>
              </a:rPr>
              <a:t>new wiring diagram was created </a:t>
            </a:r>
          </a:p>
          <a:p>
            <a:pPr marL="571500" indent="-571500">
              <a:spcBef>
                <a:spcPts val="1200"/>
              </a:spcBef>
              <a:buFont typeface="Arial" panose="020B0604020202020204" pitchFamily="34" charset="0"/>
              <a:buChar char="•"/>
            </a:pPr>
            <a:r>
              <a:rPr lang="en-US" sz="4800">
                <a:ea typeface="+mn-lt"/>
                <a:cs typeface="+mn-lt"/>
              </a:rPr>
              <a:t>The on-board batteries running for 120 days in ideal conditions. </a:t>
            </a:r>
          </a:p>
          <a:p>
            <a:pPr marL="571500" indent="-571500">
              <a:spcBef>
                <a:spcPts val="1200"/>
              </a:spcBef>
              <a:buFont typeface="Arial" panose="020B0604020202020204" pitchFamily="34" charset="0"/>
              <a:buChar char="•"/>
            </a:pPr>
            <a:r>
              <a:rPr lang="en-US" sz="4800">
                <a:ea typeface="+mn-lt"/>
                <a:cs typeface="+mn-lt"/>
              </a:rPr>
              <a:t>Solar panels were added to full in only 39 days</a:t>
            </a:r>
          </a:p>
          <a:p>
            <a:pPr marL="571500" indent="-571500">
              <a:spcBef>
                <a:spcPts val="1200"/>
              </a:spcBef>
              <a:buFont typeface="Arial" panose="020B0604020202020204" pitchFamily="34" charset="0"/>
              <a:buChar char="•"/>
            </a:pPr>
            <a:r>
              <a:rPr lang="en-US" sz="4800">
                <a:ea typeface="+mn-lt"/>
                <a:cs typeface="+mn-lt"/>
              </a:rPr>
              <a:t> A new casing for the transducer ring was designed (Figure 2), and 3D printed.</a:t>
            </a:r>
          </a:p>
          <a:p>
            <a:pPr>
              <a:spcBef>
                <a:spcPts val="1200"/>
              </a:spcBef>
            </a:pPr>
            <a:r>
              <a:rPr lang="en-US" sz="4800">
                <a:ea typeface="+mn-lt"/>
                <a:cs typeface="+mn-lt"/>
              </a:rPr>
              <a:t>     </a:t>
            </a:r>
            <a:r>
              <a:rPr lang="en-US" sz="4800" b="1">
                <a:ea typeface="+mn-lt"/>
                <a:cs typeface="+mn-lt"/>
              </a:rPr>
              <a:t>Buoy Superstructure and Electronics Housing:</a:t>
            </a:r>
            <a:r>
              <a:rPr lang="en-US" sz="4800">
                <a:ea typeface="+mn-lt"/>
                <a:cs typeface="+mn-lt"/>
              </a:rPr>
              <a:t> </a:t>
            </a:r>
          </a:p>
          <a:p>
            <a:pPr marL="457200" indent="-457200">
              <a:spcBef>
                <a:spcPts val="1200"/>
              </a:spcBef>
              <a:buFont typeface="Arial" panose="020B0604020202020204" pitchFamily="34" charset="0"/>
              <a:buChar char="•"/>
            </a:pPr>
            <a:r>
              <a:rPr lang="en-US" sz="4800">
                <a:ea typeface="+mn-lt"/>
                <a:cs typeface="+mn-lt"/>
              </a:rPr>
              <a:t>A </a:t>
            </a:r>
            <a:r>
              <a:rPr lang="en-US" sz="4800"/>
              <a:t>SolidWorks model (Figure 1) was created using it, basic hydrostatic calculations were performed to ensure static stability.</a:t>
            </a:r>
          </a:p>
          <a:p>
            <a:pPr marL="457200" indent="-457200">
              <a:spcBef>
                <a:spcPts val="1200"/>
              </a:spcBef>
              <a:buFont typeface="Arial" panose="020B0604020202020204" pitchFamily="34" charset="0"/>
              <a:buChar char="•"/>
            </a:pPr>
            <a:r>
              <a:rPr lang="en-US" sz="4800"/>
              <a:t>Additionally, we worked with a machinist to revise the design around what was cost efficient to create.</a:t>
            </a:r>
            <a:endParaRPr lang="en-US" sz="4800">
              <a:ea typeface="Calibri" panose="020F0502020204030204"/>
              <a:cs typeface="Calibri" panose="020F0502020204030204"/>
            </a:endParaRPr>
          </a:p>
        </p:txBody>
      </p:sp>
      <p:sp>
        <p:nvSpPr>
          <p:cNvPr id="45" name="TextBox 44"/>
          <p:cNvSpPr txBox="1"/>
          <p:nvPr/>
        </p:nvSpPr>
        <p:spPr>
          <a:xfrm>
            <a:off x="6416379" y="3112980"/>
            <a:ext cx="31089600" cy="1015663"/>
          </a:xfrm>
          <a:prstGeom prst="rect">
            <a:avLst/>
          </a:prstGeom>
          <a:noFill/>
        </p:spPr>
        <p:txBody>
          <a:bodyPr wrap="square" rtlCol="0">
            <a:spAutoFit/>
          </a:bodyPr>
          <a:lstStyle/>
          <a:p>
            <a:pPr algn="ctr"/>
            <a:r>
              <a:rPr lang="en-US" sz="6000">
                <a:solidFill>
                  <a:schemeClr val="bg1"/>
                </a:solidFill>
              </a:rPr>
              <a:t>John B. Cameron C. Wiley S. Micheal S. - Innovation Scholars Program, University of New Hampshire</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1397" y="1144645"/>
            <a:ext cx="2478029" cy="2983998"/>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24451" y="1048392"/>
            <a:ext cx="2478029" cy="2983998"/>
          </a:xfrm>
          <a:prstGeom prst="rect">
            <a:avLst/>
          </a:prstGeom>
        </p:spPr>
      </p:pic>
      <p:grpSp>
        <p:nvGrpSpPr>
          <p:cNvPr id="5" name="Group 4">
            <a:extLst>
              <a:ext uri="{FF2B5EF4-FFF2-40B4-BE49-F238E27FC236}">
                <a16:creationId xmlns:a16="http://schemas.microsoft.com/office/drawing/2014/main" id="{CCC4EE03-6255-9634-C902-2BE5653D8C41}"/>
              </a:ext>
            </a:extLst>
          </p:cNvPr>
          <p:cNvGrpSpPr/>
          <p:nvPr/>
        </p:nvGrpSpPr>
        <p:grpSpPr>
          <a:xfrm>
            <a:off x="15535309" y="7246285"/>
            <a:ext cx="11116105" cy="15545729"/>
            <a:chOff x="16391806" y="7344387"/>
            <a:chExt cx="11107270" cy="15760080"/>
          </a:xfrm>
        </p:grpSpPr>
        <p:sp>
          <p:nvSpPr>
            <p:cNvPr id="14" name="Rectangle 13">
              <a:extLst>
                <a:ext uri="{FF2B5EF4-FFF2-40B4-BE49-F238E27FC236}">
                  <a16:creationId xmlns:a16="http://schemas.microsoft.com/office/drawing/2014/main" id="{801DE02B-024C-BE52-2E88-E64C6923C987}"/>
                </a:ext>
              </a:extLst>
            </p:cNvPr>
            <p:cNvSpPr/>
            <p:nvPr/>
          </p:nvSpPr>
          <p:spPr>
            <a:xfrm>
              <a:off x="16391806" y="7344387"/>
              <a:ext cx="11107270" cy="15760080"/>
            </a:xfrm>
            <a:prstGeom prst="rect">
              <a:avLst/>
            </a:prstGeom>
            <a:solidFill>
              <a:schemeClr val="bg1"/>
            </a:solidFill>
            <a:ln w="76200">
              <a:solidFill>
                <a:srgbClr val="808D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0"/>
            </a:p>
          </p:txBody>
        </p:sp>
        <p:pic>
          <p:nvPicPr>
            <p:cNvPr id="11" name="Picture 10">
              <a:extLst>
                <a:ext uri="{FF2B5EF4-FFF2-40B4-BE49-F238E27FC236}">
                  <a16:creationId xmlns:a16="http://schemas.microsoft.com/office/drawing/2014/main" id="{05D57548-D507-5177-F2D5-9336CCA6CA5F}"/>
                </a:ext>
              </a:extLst>
            </p:cNvPr>
            <p:cNvPicPr>
              <a:picLocks noChangeAspect="1"/>
            </p:cNvPicPr>
            <p:nvPr/>
          </p:nvPicPr>
          <p:blipFill>
            <a:blip r:embed="rId5">
              <a:extLst>
                <a:ext uri="{28A0092B-C50C-407E-A947-70E740481C1C}">
                  <a14:useLocalDpi xmlns:a14="http://schemas.microsoft.com/office/drawing/2010/main" val="0"/>
                </a:ext>
              </a:extLst>
            </a:blip>
            <a:srcRect l="18662" t="4647" r="17076" b="7902"/>
            <a:stretch>
              <a:fillRect/>
            </a:stretch>
          </p:blipFill>
          <p:spPr>
            <a:xfrm>
              <a:off x="17701842" y="7910952"/>
              <a:ext cx="8305859" cy="14626950"/>
            </a:xfrm>
            <a:prstGeom prst="rect">
              <a:avLst/>
            </a:prstGeom>
            <a:ln w="76200">
              <a:noFill/>
            </a:ln>
          </p:spPr>
        </p:pic>
      </p:grpSp>
      <p:sp>
        <p:nvSpPr>
          <p:cNvPr id="17" name="TextBox 16">
            <a:extLst>
              <a:ext uri="{FF2B5EF4-FFF2-40B4-BE49-F238E27FC236}">
                <a16:creationId xmlns:a16="http://schemas.microsoft.com/office/drawing/2014/main" id="{73610A03-B37B-8096-FB06-E311A14AD2F3}"/>
              </a:ext>
            </a:extLst>
          </p:cNvPr>
          <p:cNvSpPr txBox="1"/>
          <p:nvPr/>
        </p:nvSpPr>
        <p:spPr>
          <a:xfrm>
            <a:off x="15535309" y="22792014"/>
            <a:ext cx="11116105" cy="769441"/>
          </a:xfrm>
          <a:prstGeom prst="rect">
            <a:avLst/>
          </a:prstGeom>
          <a:noFill/>
          <a:ln w="76200">
            <a:solidFill>
              <a:srgbClr val="808DA0"/>
            </a:solidFill>
          </a:ln>
        </p:spPr>
        <p:txBody>
          <a:bodyPr wrap="square" rtlCol="0">
            <a:spAutoFit/>
          </a:bodyPr>
          <a:lstStyle/>
          <a:p>
            <a:pPr algn="ctr"/>
            <a:r>
              <a:rPr lang="en-US" sz="4400"/>
              <a:t>Figure 1: 3-D model of buoy design</a:t>
            </a:r>
            <a:endParaRPr lang="en-GB" sz="4800"/>
          </a:p>
        </p:txBody>
      </p:sp>
      <p:sp>
        <p:nvSpPr>
          <p:cNvPr id="10" name="TextBox 9">
            <a:extLst>
              <a:ext uri="{FF2B5EF4-FFF2-40B4-BE49-F238E27FC236}">
                <a16:creationId xmlns:a16="http://schemas.microsoft.com/office/drawing/2014/main" id="{EBBDA7E0-8088-9AC6-9CB5-2AC71741E3E8}"/>
              </a:ext>
            </a:extLst>
          </p:cNvPr>
          <p:cNvSpPr txBox="1"/>
          <p:nvPr/>
        </p:nvSpPr>
        <p:spPr>
          <a:xfrm>
            <a:off x="15334235" y="31902069"/>
            <a:ext cx="11658600" cy="769441"/>
          </a:xfrm>
          <a:prstGeom prst="rect">
            <a:avLst/>
          </a:prstGeom>
          <a:noFill/>
          <a:ln w="76200">
            <a:solidFill>
              <a:srgbClr val="808DA0"/>
            </a:solidFill>
          </a:ln>
        </p:spPr>
        <p:txBody>
          <a:bodyPr wrap="square" rtlCol="0">
            <a:spAutoFit/>
          </a:bodyPr>
          <a:lstStyle/>
          <a:p>
            <a:pPr algn="ctr"/>
            <a:r>
              <a:rPr lang="en-US" sz="4400"/>
              <a:t>Figure 2: Technical drawing of transducer ring</a:t>
            </a:r>
          </a:p>
        </p:txBody>
      </p:sp>
      <p:sp>
        <p:nvSpPr>
          <p:cNvPr id="16" name="Text Placeholder 15">
            <a:extLst>
              <a:ext uri="{FF2B5EF4-FFF2-40B4-BE49-F238E27FC236}">
                <a16:creationId xmlns:a16="http://schemas.microsoft.com/office/drawing/2014/main" id="{38891B0E-1EFD-91E8-B195-5D1A252071BF}"/>
              </a:ext>
            </a:extLst>
          </p:cNvPr>
          <p:cNvSpPr>
            <a:spLocks noGrp="1"/>
          </p:cNvSpPr>
          <p:nvPr>
            <p:ph type="body" sz="quarter" idx="34"/>
          </p:nvPr>
        </p:nvSpPr>
        <p:spPr>
          <a:xfrm>
            <a:off x="28420592" y="24446872"/>
            <a:ext cx="14687559" cy="1219200"/>
          </a:xfrm>
        </p:spPr>
        <p:txBody>
          <a:bodyPr/>
          <a:lstStyle/>
          <a:p>
            <a:r>
              <a:rPr lang="en-US"/>
              <a:t>Conclusions</a:t>
            </a:r>
            <a:endParaRPr lang="en-GB"/>
          </a:p>
        </p:txBody>
      </p:sp>
      <p:pic>
        <p:nvPicPr>
          <p:cNvPr id="2" name="Picture 1">
            <a:extLst>
              <a:ext uri="{FF2B5EF4-FFF2-40B4-BE49-F238E27FC236}">
                <a16:creationId xmlns:a16="http://schemas.microsoft.com/office/drawing/2014/main" id="{CD4B809A-5A5F-E101-C790-461AA51A6F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68692" y="21985173"/>
            <a:ext cx="14411078" cy="7564430"/>
          </a:xfrm>
          <a:prstGeom prst="rect">
            <a:avLst/>
          </a:prstGeom>
          <a:ln w="76200">
            <a:solidFill>
              <a:srgbClr val="808DA0"/>
            </a:solidFill>
          </a:ln>
        </p:spPr>
      </p:pic>
      <p:sp>
        <p:nvSpPr>
          <p:cNvPr id="3" name="TextBox 2">
            <a:extLst>
              <a:ext uri="{FF2B5EF4-FFF2-40B4-BE49-F238E27FC236}">
                <a16:creationId xmlns:a16="http://schemas.microsoft.com/office/drawing/2014/main" id="{C2789BD5-8826-E884-C09E-4902D1CB5680}"/>
              </a:ext>
            </a:extLst>
          </p:cNvPr>
          <p:cNvSpPr txBox="1"/>
          <p:nvPr/>
        </p:nvSpPr>
        <p:spPr>
          <a:xfrm>
            <a:off x="1926049" y="29596921"/>
            <a:ext cx="11658600" cy="1446550"/>
          </a:xfrm>
          <a:prstGeom prst="rect">
            <a:avLst/>
          </a:prstGeom>
          <a:noFill/>
          <a:ln w="76200">
            <a:solidFill>
              <a:srgbClr val="808DA0"/>
            </a:solidFill>
          </a:ln>
        </p:spPr>
        <p:txBody>
          <a:bodyPr wrap="square" lIns="91440" tIns="45720" rIns="91440" bIns="45720" rtlCol="0" anchor="t">
            <a:spAutoFit/>
          </a:bodyPr>
          <a:lstStyle/>
          <a:p>
            <a:pPr algn="ctr"/>
            <a:r>
              <a:rPr lang="en-US" sz="4400"/>
              <a:t>Figure 3: Picture of testing receiver and transmitter modules</a:t>
            </a:r>
          </a:p>
        </p:txBody>
      </p:sp>
    </p:spTree>
    <p:extLst>
      <p:ext uri="{BB962C8B-B14F-4D97-AF65-F5344CB8AC3E}">
        <p14:creationId xmlns:p14="http://schemas.microsoft.com/office/powerpoint/2010/main" val="931198942"/>
      </p:ext>
    </p:extLst>
  </p:cSld>
  <p:clrMapOvr>
    <a:masterClrMapping/>
  </p:clrMapOvr>
</p:sld>
</file>

<file path=ppt/theme/theme1.xml><?xml version="1.0" encoding="utf-8"?>
<a:theme xmlns:a="http://schemas.openxmlformats.org/drawingml/2006/main" name="Medical Poster">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name="Presentation1" id="{55A68E73-61CB-4542-8C48-DCBB2482A3D5}" vid="{6A3CA63D-1E3C-4681-8668-89277FEB3FEB}"/>
    </a:ext>
  </a:extLst>
</a:theme>
</file>

<file path=ppt/theme/theme2.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4299163325FB408527934F1EBC3175" ma:contentTypeVersion="7" ma:contentTypeDescription="Create a new document." ma:contentTypeScope="" ma:versionID="f2ec62121c383d5309b400f4d0443b23">
  <xsd:schema xmlns:xsd="http://www.w3.org/2001/XMLSchema" xmlns:xs="http://www.w3.org/2001/XMLSchema" xmlns:p="http://schemas.microsoft.com/office/2006/metadata/properties" xmlns:ns3="34b705c8-10d9-438f-a019-a249463dcf10" targetNamespace="http://schemas.microsoft.com/office/2006/metadata/properties" ma:root="true" ma:fieldsID="5cc891ccbd3748694b35e696c45ed80c" ns3:_="">
    <xsd:import namespace="34b705c8-10d9-438f-a019-a249463dcf10"/>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_activity"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b705c8-10d9-438f-a019-a249463dcf10"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34b705c8-10d9-438f-a019-a249463dcf10" xsi:nil="true"/>
  </documentManagement>
</p:properties>
</file>

<file path=customXml/itemProps1.xml><?xml version="1.0" encoding="utf-8"?>
<ds:datastoreItem xmlns:ds="http://schemas.openxmlformats.org/officeDocument/2006/customXml" ds:itemID="{29959A76-6DFF-4293-A4D7-EA14670A57B5}">
  <ds:schemaRefs>
    <ds:schemaRef ds:uri="34b705c8-10d9-438f-a019-a249463dcf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C03B83E1-A7DA-4B24-BCD3-907366E94E5A}">
  <ds:schemaRefs>
    <ds:schemaRef ds:uri="http://schemas.microsoft.com/sharepoint/v3/contenttype/forms"/>
  </ds:schemaRefs>
</ds:datastoreItem>
</file>

<file path=customXml/itemProps3.xml><?xml version="1.0" encoding="utf-8"?>
<ds:datastoreItem xmlns:ds="http://schemas.openxmlformats.org/officeDocument/2006/customXml" ds:itemID="{1E2E73F3-75BA-4FC1-A532-F045ADA33236}">
  <ds:schemaRefs>
    <ds:schemaRef ds:uri="34b705c8-10d9-438f-a019-a249463dcf1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Poster (blue and brown design)</Template>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Medical Poster</vt:lpstr>
      <vt:lpstr>Creating a Floating Seagrass Detection 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Floating Seagrass Detection System</dc:title>
  <dc:creator/>
  <cp:revision>2</cp:revision>
  <dcterms:created xsi:type="dcterms:W3CDTF">2015-04-29T17:08:18Z</dcterms:created>
  <dcterms:modified xsi:type="dcterms:W3CDTF">2026-04-21T04:14:17Z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TC040015519991</vt:lpwstr>
  </property>
  <property fmtid="{D5CDD505-2E9C-101B-9397-08002B2CF9AE}" pid="3" name="ContentTypeId">
    <vt:lpwstr>0x0101002F4299163325FB408527934F1EBC3175</vt:lpwstr>
  </property>
</Properties>
</file>