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6"/>
  </p:notesMasterIdLst>
  <p:sldIdLst>
    <p:sldId id="260" r:id="rId5"/>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C"/>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50EEA6-D7CC-CF0E-17AE-D2122CE0AAE4}" v="5" dt="2026-04-20T19:31:13.745"/>
    <p1510:client id="{8C1DBBDB-7F1C-48EE-0917-CF7EFD8A1518}" v="109" dt="2026-04-20T19:28:36.439"/>
    <p1510:client id="{AD1B8A16-E67D-143A-4CE6-5BB15DBA8577}" v="166" dt="2026-04-20T20:22:49.967"/>
    <p1510:client id="{BB6FC547-FB80-53BE-4D9D-028CFDEB29F7}" v="6" dt="2026-04-20T19:29:12.973"/>
    <p1510:client id="{D8880D8A-BC3E-64F6-30A7-C5BD431F7A13}" v="21" dt="2026-04-20T19:30:44.316"/>
    <p1510:client id="{EEDA5C93-F4B8-42AE-8171-DE8CB278A5A2}" v="1087" dt="2026-04-21T01:43:12.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DE7A4-C99C-4794-A9F1-A32F77ACFC02}" type="datetimeFigureOut">
              <a:rPr lang="en-US" smtClean="0"/>
              <a:t>4/20/2026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E49C5-B200-4758-9A37-E7A7471D08E1}" type="slidenum">
              <a:rPr lang="en-US" smtClean="0"/>
              <a:t>‹#›</a:t>
            </a:fld>
            <a:endParaRPr lang="en-US"/>
          </a:p>
        </p:txBody>
      </p:sp>
    </p:spTree>
    <p:extLst>
      <p:ext uri="{BB962C8B-B14F-4D97-AF65-F5344CB8AC3E}">
        <p14:creationId xmlns:p14="http://schemas.microsoft.com/office/powerpoint/2010/main" val="2339241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E49C5-B200-4758-9A37-E7A7471D08E1}" type="slidenum">
              <a:rPr lang="en-US" smtClean="0"/>
              <a:t>1</a:t>
            </a:fld>
            <a:endParaRPr lang="en-US"/>
          </a:p>
        </p:txBody>
      </p:sp>
    </p:spTree>
    <p:extLst>
      <p:ext uri="{BB962C8B-B14F-4D97-AF65-F5344CB8AC3E}">
        <p14:creationId xmlns:p14="http://schemas.microsoft.com/office/powerpoint/2010/main" val="326721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F14D0846-FCCD-AC4E-92C5-AFE19FA43892}"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2571184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4D0846-FCCD-AC4E-92C5-AFE19FA43892}"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2205388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4D0846-FCCD-AC4E-92C5-AFE19FA43892}"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1204567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4D0846-FCCD-AC4E-92C5-AFE19FA43892}"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2459159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D0846-FCCD-AC4E-92C5-AFE19FA43892}"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349972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4D0846-FCCD-AC4E-92C5-AFE19FA43892}"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85074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4D0846-FCCD-AC4E-92C5-AFE19FA43892}" type="datetimeFigureOut">
              <a:rPr lang="en-US" smtClean="0"/>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227464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4D0846-FCCD-AC4E-92C5-AFE19FA43892}" type="datetimeFigureOut">
              <a:rPr lang="en-US" smtClean="0"/>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2398087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D0846-FCCD-AC4E-92C5-AFE19FA43892}" type="datetimeFigureOut">
              <a:rPr lang="en-US" smtClean="0"/>
              <a:t>4/20/2026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407590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14D0846-FCCD-AC4E-92C5-AFE19FA43892}"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3208844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14D0846-FCCD-AC4E-92C5-AFE19FA43892}"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182F3-2199-4B4F-BCA2-19AD0745B883}" type="slidenum">
              <a:rPr lang="en-US" smtClean="0"/>
              <a:t>‹#›</a:t>
            </a:fld>
            <a:endParaRPr lang="en-US"/>
          </a:p>
        </p:txBody>
      </p:sp>
    </p:spTree>
    <p:extLst>
      <p:ext uri="{BB962C8B-B14F-4D97-AF65-F5344CB8AC3E}">
        <p14:creationId xmlns:p14="http://schemas.microsoft.com/office/powerpoint/2010/main" val="298658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F14D0846-FCCD-AC4E-92C5-AFE19FA43892}" type="datetimeFigureOut">
              <a:rPr lang="en-US" smtClean="0"/>
              <a:t>4/20/2026</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2D2182F3-2199-4B4F-BCA2-19AD0745B883}" type="slidenum">
              <a:rPr lang="en-US" smtClean="0"/>
              <a:t>‹#›</a:t>
            </a:fld>
            <a:endParaRPr lang="en-US"/>
          </a:p>
        </p:txBody>
      </p:sp>
    </p:spTree>
    <p:extLst>
      <p:ext uri="{BB962C8B-B14F-4D97-AF65-F5344CB8AC3E}">
        <p14:creationId xmlns:p14="http://schemas.microsoft.com/office/powerpoint/2010/main" val="12672676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a:extLst>
            <a:ext uri="{FF2B5EF4-FFF2-40B4-BE49-F238E27FC236}">
              <a16:creationId xmlns:a16="http://schemas.microsoft.com/office/drawing/2014/main" id="{1FEF63BF-B559-B368-9073-C5E0B7E22C5A}"/>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96CD69A6-4BB8-81AF-BA72-E56E157C962F}"/>
              </a:ext>
            </a:extLst>
          </p:cNvPr>
          <p:cNvSpPr txBox="1">
            <a:spLocks noGrp="1" noRot="1" noMove="1" noResize="1" noEditPoints="1" noAdjustHandles="1" noChangeArrowheads="1" noChangeShapeType="1"/>
          </p:cNvSpPr>
          <p:nvPr/>
        </p:nvSpPr>
        <p:spPr>
          <a:xfrm>
            <a:off x="1" y="6245482"/>
            <a:ext cx="43891199" cy="25603200"/>
          </a:xfrm>
          <a:prstGeom prst="rect">
            <a:avLst/>
          </a:prstGeom>
          <a:solidFill>
            <a:schemeClr val="bg2"/>
          </a:solidFill>
          <a:ln w="76200">
            <a:solidFill>
              <a:schemeClr val="tx1"/>
            </a:solidFill>
          </a:ln>
        </p:spPr>
        <p:txBody>
          <a:bodyPr vert="horz" lIns="93763" tIns="46882" rIns="93763" bIns="46882" rtlCol="0" anchor="b">
            <a:normAutofit/>
          </a:bodyPr>
          <a:lstStyle>
            <a:lvl1pPr algn="ctr" defTabSz="4036710" rtl="0" eaLnBrk="1" latinLnBrk="0" hangingPunct="1">
              <a:lnSpc>
                <a:spcPct val="90000"/>
              </a:lnSpc>
              <a:spcBef>
                <a:spcPct val="0"/>
              </a:spcBef>
              <a:buNone/>
              <a:defRPr sz="26488" kern="1200">
                <a:solidFill>
                  <a:schemeClr val="tx1"/>
                </a:solidFill>
                <a:latin typeface="+mj-lt"/>
                <a:ea typeface="+mj-ea"/>
                <a:cs typeface="+mj-cs"/>
              </a:defRPr>
            </a:lvl1pPr>
          </a:lstStyle>
          <a:p>
            <a:endParaRPr lang="en-US" sz="9844"/>
          </a:p>
        </p:txBody>
      </p:sp>
      <p:sp>
        <p:nvSpPr>
          <p:cNvPr id="4" name="Title 7" descr="Poster title">
            <a:extLst>
              <a:ext uri="{FF2B5EF4-FFF2-40B4-BE49-F238E27FC236}">
                <a16:creationId xmlns:a16="http://schemas.microsoft.com/office/drawing/2014/main" id="{49B4677E-DAA0-0B3D-606B-4D8D8EA48166}"/>
              </a:ext>
            </a:extLst>
          </p:cNvPr>
          <p:cNvSpPr txBox="1">
            <a:spLocks/>
          </p:cNvSpPr>
          <p:nvPr/>
        </p:nvSpPr>
        <p:spPr>
          <a:xfrm>
            <a:off x="604002" y="543647"/>
            <a:ext cx="28804958" cy="5170041"/>
          </a:xfrm>
          <a:prstGeom prst="rect">
            <a:avLst/>
          </a:prstGeom>
        </p:spPr>
        <p:txBody>
          <a:bodyPr vert="horz" lIns="93763" tIns="46882" rIns="93763" bIns="46882" rtlCol="0" anchor="ctr">
            <a:noAutofit/>
          </a:bodyPr>
          <a:lstStyle>
            <a:lvl1pPr algn="ctr" defTabSz="4036710" rtl="0" eaLnBrk="1" latinLnBrk="0" hangingPunct="1">
              <a:lnSpc>
                <a:spcPct val="90000"/>
              </a:lnSpc>
              <a:spcBef>
                <a:spcPct val="0"/>
              </a:spcBef>
              <a:buNone/>
              <a:defRPr sz="26488" kern="1200">
                <a:solidFill>
                  <a:schemeClr val="tx1"/>
                </a:solidFill>
                <a:latin typeface="+mj-lt"/>
                <a:ea typeface="+mj-ea"/>
                <a:cs typeface="+mj-cs"/>
              </a:defRPr>
            </a:lvl1pPr>
          </a:lstStyle>
          <a:p>
            <a:pPr algn="l"/>
            <a:r>
              <a:rPr lang="en-US" sz="9200">
                <a:solidFill>
                  <a:schemeClr val="bg1"/>
                </a:solidFill>
                <a:latin typeface="Times New Roman" panose="02020603050405020304" pitchFamily="18" charset="0"/>
                <a:cs typeface="Times New Roman" panose="02020603050405020304" pitchFamily="18" charset="0"/>
              </a:rPr>
              <a:t>Evaluating Auxetic Metamaterial Structures in Nitinol and Conventional Alloys for High-Impact Applications</a:t>
            </a:r>
          </a:p>
          <a:p>
            <a:pPr algn="l"/>
            <a:endParaRPr lang="en-US" sz="3200">
              <a:solidFill>
                <a:schemeClr val="bg1"/>
              </a:solidFill>
              <a:latin typeface="Times New Roman" panose="02020603050405020304" pitchFamily="18" charset="0"/>
              <a:cs typeface="Times New Roman" panose="02020603050405020304" pitchFamily="18" charset="0"/>
            </a:endParaRPr>
          </a:p>
          <a:p>
            <a:pPr algn="l"/>
            <a:r>
              <a:rPr lang="en-US" sz="5200">
                <a:solidFill>
                  <a:schemeClr val="bg1"/>
                </a:solidFill>
                <a:latin typeface="Times New Roman" panose="02020603050405020304" pitchFamily="18" charset="0"/>
                <a:cs typeface="Times New Roman" panose="02020603050405020304" pitchFamily="18" charset="0"/>
              </a:rPr>
              <a:t>Will Donovan, Nate Doyle, Travis Fitzpatrick, Hunter Lambert, Caleb McCarthy, and James Puopolo</a:t>
            </a:r>
            <a:endParaRPr lang="en-GB" sz="5200" baseline="30000">
              <a:solidFill>
                <a:schemeClr val="bg1"/>
              </a:solidFill>
              <a:latin typeface="Times New Roman" panose="02020603050405020304" pitchFamily="18" charset="0"/>
              <a:cs typeface="Times New Roman" panose="02020603050405020304" pitchFamily="18" charset="0"/>
            </a:endParaRPr>
          </a:p>
          <a:p>
            <a:pPr algn="l"/>
            <a:endParaRPr lang="en-US" sz="3200">
              <a:solidFill>
                <a:schemeClr val="bg1"/>
              </a:solidFill>
              <a:latin typeface="Times New Roman" panose="02020603050405020304" pitchFamily="18" charset="0"/>
              <a:cs typeface="Times New Roman" panose="02020603050405020304" pitchFamily="18" charset="0"/>
            </a:endParaRPr>
          </a:p>
          <a:p>
            <a:pPr algn="l"/>
            <a:r>
              <a:rPr lang="en-GB" sz="3600">
                <a:solidFill>
                  <a:schemeClr val="bg1"/>
                </a:solidFill>
                <a:latin typeface="Times New Roman" panose="02020603050405020304" pitchFamily="18" charset="0"/>
                <a:cs typeface="Times New Roman" panose="02020603050405020304" pitchFamily="18" charset="0"/>
              </a:rPr>
              <a:t>Mechanical Engineering Department, University of New Hampshire </a:t>
            </a:r>
          </a:p>
        </p:txBody>
      </p:sp>
      <p:sp>
        <p:nvSpPr>
          <p:cNvPr id="20" name="Rectangle: Rounded Corners 19">
            <a:extLst>
              <a:ext uri="{FF2B5EF4-FFF2-40B4-BE49-F238E27FC236}">
                <a16:creationId xmlns:a16="http://schemas.microsoft.com/office/drawing/2014/main" id="{3DA1BACA-19CA-4270-B7FF-38906E687BE2}"/>
              </a:ext>
            </a:extLst>
          </p:cNvPr>
          <p:cNvSpPr/>
          <p:nvPr/>
        </p:nvSpPr>
        <p:spPr>
          <a:xfrm>
            <a:off x="931471" y="7064109"/>
            <a:ext cx="10972800" cy="9829800"/>
          </a:xfrm>
          <a:prstGeom prst="roundRect">
            <a:avLst>
              <a:gd name="adj" fmla="val 6812"/>
            </a:avLst>
          </a:prstGeom>
          <a:solidFill>
            <a:schemeClr val="bg2"/>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4600" b="1" u="sng">
                <a:solidFill>
                  <a:schemeClr val="tx1"/>
                </a:solidFill>
                <a:latin typeface="Palatino Linotype" panose="02040502050505030304" pitchFamily="18" charset="0"/>
                <a:cs typeface="Times New Roman" panose="02020603050405020304" pitchFamily="18" charset="0"/>
              </a:rPr>
              <a:t>Introduction:</a:t>
            </a:r>
            <a:endParaRPr lang="en-US" sz="4600">
              <a:solidFill>
                <a:schemeClr val="tx1"/>
              </a:solidFill>
              <a:latin typeface="Palatino Linotype" panose="02040502050505030304" pitchFamily="18" charset="0"/>
              <a:cs typeface="Times New Roman" panose="02020603050405020304" pitchFamily="18" charset="0"/>
            </a:endParaRPr>
          </a:p>
          <a:p>
            <a:pPr algn="ctr"/>
            <a:endParaRPr lang="en-US"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The possible impact resistant qualities of nitinol as an auxetic structure makes it a potential protective material. Minimal research has been done on auxetic metamaterials and the nickel-titanium alloy, nitinol.</a:t>
            </a:r>
          </a:p>
          <a:p>
            <a:endPar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endPar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endPar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endPar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endPar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endPar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endParaRPr lang="en-US" sz="20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endPar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r>
              <a:rPr lang="en-US" sz="3200">
                <a:solidFill>
                  <a:schemeClr val="tx1"/>
                </a:solidFill>
                <a:latin typeface="Sans Serif Collection"/>
                <a:ea typeface="Sans Serif Collection"/>
                <a:cs typeface="Sans Serif Collection"/>
              </a:rPr>
              <a:t>	The goal of this project is to evaluate the impact resistance of auxetic structures made from nitinol and conventional alloys such as aluminum and steel. The alloys will behave as base cases to test if the combination of auxetic and nitinol is optimal.</a:t>
            </a:r>
          </a:p>
        </p:txBody>
      </p:sp>
      <p:sp>
        <p:nvSpPr>
          <p:cNvPr id="23" name="Rectangle: Rounded Corners 22">
            <a:extLst>
              <a:ext uri="{FF2B5EF4-FFF2-40B4-BE49-F238E27FC236}">
                <a16:creationId xmlns:a16="http://schemas.microsoft.com/office/drawing/2014/main" id="{16DD7213-2433-A57A-7BDC-ECC462D7670D}"/>
              </a:ext>
            </a:extLst>
          </p:cNvPr>
          <p:cNvSpPr/>
          <p:nvPr/>
        </p:nvSpPr>
        <p:spPr>
          <a:xfrm>
            <a:off x="926257" y="17712536"/>
            <a:ext cx="10972800" cy="13030200"/>
          </a:xfrm>
          <a:prstGeom prst="roundRect">
            <a:avLst>
              <a:gd name="adj" fmla="val 7083"/>
            </a:avLst>
          </a:prstGeom>
          <a:solidFill>
            <a:schemeClr val="bg2"/>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600" b="1" u="sng">
                <a:solidFill>
                  <a:schemeClr val="tx1"/>
                </a:solidFill>
                <a:latin typeface="Palatino Linotype" panose="02040502050505030304" pitchFamily="18" charset="0"/>
                <a:cs typeface="Times New Roman" panose="02020603050405020304" pitchFamily="18" charset="0"/>
              </a:rPr>
              <a:t>Method:</a:t>
            </a:r>
            <a:endParaRPr lang="en-US" sz="4600">
              <a:solidFill>
                <a:schemeClr val="tx1"/>
              </a:solidFill>
              <a:latin typeface="Palatino Linotype" panose="02040502050505030304" pitchFamily="18" charset="0"/>
              <a:cs typeface="Times New Roman" panose="02020603050405020304" pitchFamily="18" charset="0"/>
            </a:endParaRPr>
          </a:p>
          <a:p>
            <a:pPr algn="ctr"/>
            <a:endParaRPr lang="en-US" sz="3200">
              <a:solidFill>
                <a:schemeClr val="tx1"/>
              </a:solidFill>
              <a:latin typeface="Times New Roman" panose="02020603050405020304" pitchFamily="18" charset="0"/>
              <a:cs typeface="Times New Roman" panose="02020603050405020304" pitchFamily="18" charset="0"/>
            </a:endParaRP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Preparation:</a:t>
            </a:r>
          </a:p>
          <a:p>
            <a:pPr marL="457200" indent="-457200">
              <a:buFont typeface="Arial" panose="020B0604020202020204" pitchFamily="34" charset="0"/>
              <a:buChar char="•"/>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Research the different </a:t>
            </a: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types of auxetic </a:t>
            </a: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structures</a:t>
            </a:r>
          </a:p>
          <a:p>
            <a:pPr marL="457200" indent="-457200">
              <a:buFont typeface="Arial" panose="020B0604020202020204" pitchFamily="34" charset="0"/>
              <a:buChar char="•"/>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Determine optimal </a:t>
            </a: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dimensions of auxetic </a:t>
            </a: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structure</a:t>
            </a:r>
          </a:p>
          <a:p>
            <a:pPr marL="457200" indent="-457200">
              <a:buFont typeface="Arial" panose="020B0604020202020204" pitchFamily="34" charset="0"/>
              <a:buChar char="•"/>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Buy sheets, design units, </a:t>
            </a: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cut out units, and assemble structures</a:t>
            </a:r>
          </a:p>
          <a:p>
            <a:endPar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Testing:</a:t>
            </a:r>
          </a:p>
          <a:p>
            <a:pPr marL="457200" indent="-457200">
              <a:buFont typeface="Arial" panose="020B0604020202020204" pitchFamily="34" charset="0"/>
              <a:buChar char="•"/>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Compression Testing using MTS machine</a:t>
            </a:r>
          </a:p>
          <a:p>
            <a:pPr marL="914400" lvl="1" indent="-457200">
              <a:buFont typeface="Courier New" panose="02070309020205020404" pitchFamily="49" charset="0"/>
              <a:buChar char="o"/>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Graph and video compression of each material</a:t>
            </a:r>
          </a:p>
          <a:p>
            <a:pPr marL="914400" lvl="1" indent="-457200">
              <a:buFont typeface="Courier New" panose="02070309020205020404" pitchFamily="49" charset="0"/>
              <a:buChar char="o"/>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Heat nitinol after each trial to test memory</a:t>
            </a:r>
          </a:p>
          <a:p>
            <a:pPr marL="457200" indent="-457200">
              <a:buFont typeface="Arial" panose="020B0604020202020204" pitchFamily="34" charset="0"/>
              <a:buChar char="•"/>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Range Testing</a:t>
            </a:r>
          </a:p>
          <a:p>
            <a:pPr marL="914400" lvl="1" indent="-457200">
              <a:buFont typeface="Courier New" panose="02070309020205020404" pitchFamily="49" charset="0"/>
              <a:buChar char="o"/>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Set up target and start video</a:t>
            </a:r>
          </a:p>
          <a:p>
            <a:pPr marL="914400" lvl="1" indent="-457200">
              <a:buFont typeface="Courier New" panose="02070309020205020404" pitchFamily="49" charset="0"/>
              <a:buChar char="o"/>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Shoot target 2 times with </a:t>
            </a:r>
          </a:p>
          <a:p>
            <a:pPr lvl="1"/>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each type of caliber</a:t>
            </a:r>
          </a:p>
          <a:p>
            <a:pPr marL="914400" lvl="1" indent="-457200">
              <a:buFont typeface="Courier New" panose="02070309020205020404" pitchFamily="49" charset="0"/>
              <a:buChar char="o"/>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Mark impacts, end video</a:t>
            </a: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recording, and take </a:t>
            </a: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photos of target </a:t>
            </a: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structure</a:t>
            </a:r>
          </a:p>
          <a:p>
            <a:pPr marL="914400" lvl="1" indent="-457200">
              <a:buFont typeface="Courier New" panose="02070309020205020404" pitchFamily="49" charset="0"/>
              <a:buChar char="o"/>
            </a:pPr>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Replace material</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002E4BD6-DCF7-E5E4-B999-7AB82A9C9835}"/>
              </a:ext>
            </a:extLst>
          </p:cNvPr>
          <p:cNvSpPr/>
          <p:nvPr/>
        </p:nvSpPr>
        <p:spPr>
          <a:xfrm>
            <a:off x="32005282" y="21385773"/>
            <a:ext cx="10972800" cy="4800600"/>
          </a:xfrm>
          <a:prstGeom prst="roundRect">
            <a:avLst>
              <a:gd name="adj" fmla="val 21245"/>
            </a:avLst>
          </a:prstGeom>
          <a:solidFill>
            <a:schemeClr val="bg2"/>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4600" b="1" u="sng">
                <a:solidFill>
                  <a:schemeClr val="tx1"/>
                </a:solidFill>
                <a:latin typeface="Palatino Linotype"/>
                <a:cs typeface="Times New Roman"/>
              </a:rPr>
              <a:t>Conclusion:</a:t>
            </a:r>
            <a:endParaRPr lang="en-US" sz="4600">
              <a:solidFill>
                <a:schemeClr val="tx1"/>
              </a:solidFill>
              <a:latin typeface="Palatino Linotype"/>
              <a:cs typeface="Times New Roman"/>
            </a:endParaRPr>
          </a:p>
          <a:p>
            <a:endPar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a:p>
            <a:r>
              <a:rPr lang="en-US" sz="3200">
                <a:solidFill>
                  <a:schemeClr val="tx1"/>
                </a:solidFill>
                <a:latin typeface="Sans Serif Collection" panose="020B0502040504020204" pitchFamily="34" charset="0"/>
                <a:ea typeface="Sans Serif Collection" panose="020B0502040504020204" pitchFamily="34" charset="0"/>
                <a:cs typeface="Sans Serif Collection" panose="020B0502040504020204" pitchFamily="34" charset="0"/>
              </a:rPr>
              <a:t>	The nitinol underperformed in the compression testing compared to the other alloys. It also had a higher energy absorbance compared to the aluminum for the high-impact testing. The nitinol was able to reform after both tests. A more refined testing technique is required for future results.</a:t>
            </a:r>
          </a:p>
        </p:txBody>
      </p:sp>
      <p:sp>
        <p:nvSpPr>
          <p:cNvPr id="27" name="Rectangle: Rounded Corners 26">
            <a:extLst>
              <a:ext uri="{FF2B5EF4-FFF2-40B4-BE49-F238E27FC236}">
                <a16:creationId xmlns:a16="http://schemas.microsoft.com/office/drawing/2014/main" id="{F3853453-03D7-4AD5-0419-1C8626B36E87}"/>
              </a:ext>
            </a:extLst>
          </p:cNvPr>
          <p:cNvSpPr/>
          <p:nvPr/>
        </p:nvSpPr>
        <p:spPr>
          <a:xfrm>
            <a:off x="32005282" y="27039836"/>
            <a:ext cx="10972800" cy="3886200"/>
          </a:xfrm>
          <a:prstGeom prst="roundRect">
            <a:avLst>
              <a:gd name="adj" fmla="val 19694"/>
            </a:avLst>
          </a:prstGeom>
          <a:solidFill>
            <a:schemeClr val="bg2"/>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600" b="1" u="sng">
                <a:solidFill>
                  <a:schemeClr val="tx1"/>
                </a:solidFill>
                <a:latin typeface="Palatino Linotype" panose="02040502050505030304" pitchFamily="18" charset="0"/>
                <a:cs typeface="Times New Roman" panose="02020603050405020304" pitchFamily="18" charset="0"/>
              </a:rPr>
              <a:t>References:</a:t>
            </a:r>
            <a:endParaRPr lang="en-US" sz="3200">
              <a:solidFill>
                <a:schemeClr val="tx1"/>
              </a:solidFill>
              <a:latin typeface="Palatino Linotype" panose="02040502050505030304" pitchFamily="18" charset="0"/>
              <a:cs typeface="Times New Roman" panose="02020603050405020304" pitchFamily="18" charset="0"/>
            </a:endParaRPr>
          </a:p>
          <a:p>
            <a:endParaRPr lang="en-US" sz="3200">
              <a:solidFill>
                <a:schemeClr val="tx1"/>
              </a:solidFill>
              <a:latin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1DF3AC6B-63DE-0762-439C-1617AF489133}"/>
              </a:ext>
            </a:extLst>
          </p:cNvPr>
          <p:cNvSpPr/>
          <p:nvPr/>
        </p:nvSpPr>
        <p:spPr>
          <a:xfrm>
            <a:off x="12922364" y="7065606"/>
            <a:ext cx="18288000" cy="1371600"/>
          </a:xfrm>
          <a:prstGeom prst="roundRect">
            <a:avLst>
              <a:gd name="adj" fmla="val 50000"/>
            </a:avLst>
          </a:prstGeom>
          <a:solidFill>
            <a:schemeClr val="bg2"/>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600" b="1" u="sng">
                <a:solidFill>
                  <a:schemeClr val="tx1"/>
                </a:solidFill>
                <a:latin typeface="Palatino Linotype" panose="02040502050505030304" pitchFamily="18" charset="0"/>
                <a:cs typeface="Times New Roman" panose="02020603050405020304" pitchFamily="18" charset="0"/>
              </a:rPr>
              <a:t>Physical Results:</a:t>
            </a:r>
          </a:p>
        </p:txBody>
      </p:sp>
      <p:sp>
        <p:nvSpPr>
          <p:cNvPr id="35" name="Rectangle: Rounded Corners 34">
            <a:extLst>
              <a:ext uri="{FF2B5EF4-FFF2-40B4-BE49-F238E27FC236}">
                <a16:creationId xmlns:a16="http://schemas.microsoft.com/office/drawing/2014/main" id="{EDE6D9FE-A762-96B4-FCAA-12B951A8CB3C}"/>
              </a:ext>
            </a:extLst>
          </p:cNvPr>
          <p:cNvSpPr/>
          <p:nvPr/>
        </p:nvSpPr>
        <p:spPr>
          <a:xfrm>
            <a:off x="32005282" y="7065606"/>
            <a:ext cx="10972800" cy="13258800"/>
          </a:xfrm>
          <a:prstGeom prst="roundRect">
            <a:avLst>
              <a:gd name="adj" fmla="val 9259"/>
            </a:avLst>
          </a:prstGeom>
          <a:solidFill>
            <a:schemeClr val="bg2"/>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4600" b="1" u="sng">
                <a:solidFill>
                  <a:schemeClr val="tx1"/>
                </a:solidFill>
                <a:latin typeface="Palatino Linotype" panose="02040502050505030304" pitchFamily="18" charset="0"/>
                <a:cs typeface="Times New Roman" panose="02020603050405020304" pitchFamily="18" charset="0"/>
              </a:rPr>
              <a:t>Additional Results:</a:t>
            </a:r>
            <a:endParaRPr lang="en-US" sz="3200">
              <a:solidFill>
                <a:schemeClr val="tx1"/>
              </a:solidFill>
              <a:latin typeface="Palatino Linotype" panose="02040502050505030304" pitchFamily="18" charset="0"/>
              <a:cs typeface="Times New Roman" panose="02020603050405020304" pitchFamily="18" charset="0"/>
            </a:endParaRPr>
          </a:p>
          <a:p>
            <a:endParaRPr lang="en-US" sz="3200">
              <a:solidFill>
                <a:schemeClr val="tx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a:solidFill>
                  <a:schemeClr val="tx1"/>
                </a:solidFill>
                <a:latin typeface="Sans Serif Collection"/>
                <a:ea typeface="Sans Serif Collection"/>
                <a:cs typeface="Sans Serif Collection"/>
              </a:rPr>
              <a:t>Auxetic metamaterials were created to have properties such as a negative Poisson’s ratio, which is rarely seen in nature (2)</a:t>
            </a:r>
          </a:p>
          <a:p>
            <a:pPr marL="457200" indent="-457200">
              <a:buFont typeface="Arial" panose="020B0604020202020204" pitchFamily="34" charset="0"/>
              <a:buChar char="•"/>
            </a:pPr>
            <a:r>
              <a:rPr lang="en-US" sz="3200">
                <a:solidFill>
                  <a:schemeClr val="tx1"/>
                </a:solidFill>
                <a:latin typeface="Sans Serif Collection"/>
                <a:ea typeface="Sans Serif Collection"/>
                <a:cs typeface="Sans Serif Collection"/>
              </a:rPr>
              <a:t>From research, the re-entrant honeycomb structure has a high energy absorption when compressed in any direction (3) – best option compared to other structures</a:t>
            </a:r>
          </a:p>
          <a:p>
            <a:pPr marL="457200" indent="-457200">
              <a:buFont typeface="Arial" panose="020B0604020202020204" pitchFamily="34" charset="0"/>
              <a:buChar char="•"/>
            </a:pPr>
            <a:r>
              <a:rPr lang="en-US" sz="3200">
                <a:solidFill>
                  <a:schemeClr val="tx1"/>
                </a:solidFill>
                <a:latin typeface="Sans Serif Collection"/>
                <a:ea typeface="Sans Serif Collection"/>
                <a:cs typeface="Sans Serif Collection"/>
              </a:rPr>
              <a:t>Nitinol is a shape-memory alloy and returns to its original state when heat is applied</a:t>
            </a:r>
          </a:p>
          <a:p>
            <a:pPr marL="457200" indent="-457200">
              <a:buFont typeface="Arial" panose="020B0604020202020204" pitchFamily="34" charset="0"/>
              <a:buChar char="•"/>
            </a:pPr>
            <a:r>
              <a:rPr lang="en-US" sz="3200">
                <a:solidFill>
                  <a:schemeClr val="tx1"/>
                </a:solidFill>
                <a:latin typeface="Sans Serif Collection"/>
                <a:ea typeface="Sans Serif Collection"/>
                <a:cs typeface="Sans Serif Collection"/>
              </a:rPr>
              <a:t>Nitinol can not be braised due to having a lower combustion temperature than melting point</a:t>
            </a:r>
          </a:p>
          <a:p>
            <a:pPr marL="457200" indent="-457200">
              <a:buFont typeface="Arial" panose="020B0604020202020204" pitchFamily="34" charset="0"/>
              <a:buChar char="•"/>
            </a:pPr>
            <a:r>
              <a:rPr lang="en-US" sz="3200">
                <a:solidFill>
                  <a:schemeClr val="tx1"/>
                </a:solidFill>
                <a:latin typeface="Sans Serif Collection"/>
                <a:ea typeface="Sans Serif Collection"/>
                <a:cs typeface="Sans Serif Collection"/>
              </a:rPr>
              <a:t>Optimal dimensions on unit cells for this application were h=0.7500in, w=0.1071in, l=0.3750in, </a:t>
            </a:r>
            <a:r>
              <a:rPr lang="el-GR" sz="3200">
                <a:solidFill>
                  <a:schemeClr val="tx1"/>
                </a:solidFill>
                <a:latin typeface="Sans Serif Collection"/>
                <a:ea typeface="Sans Serif Collection"/>
                <a:cs typeface="Sans Serif Collection"/>
              </a:rPr>
              <a:t>θ</a:t>
            </a:r>
            <a:r>
              <a:rPr lang="en-US" sz="3200">
                <a:solidFill>
                  <a:schemeClr val="tx1"/>
                </a:solidFill>
                <a:latin typeface="Sans Serif Collection"/>
                <a:ea typeface="Sans Serif Collection"/>
                <a:cs typeface="Sans Serif Collection"/>
              </a:rPr>
              <a:t>=45˚, </a:t>
            </a:r>
            <a:r>
              <a:rPr lang="el-GR" sz="3200">
                <a:solidFill>
                  <a:schemeClr val="tx1"/>
                </a:solidFill>
                <a:latin typeface="Sans Serif Collection"/>
                <a:ea typeface="Sans Serif Collection"/>
                <a:cs typeface="Sans Serif Collection"/>
              </a:rPr>
              <a:t>φ</a:t>
            </a:r>
            <a:r>
              <a:rPr lang="en-US" sz="3200">
                <a:solidFill>
                  <a:schemeClr val="tx1"/>
                </a:solidFill>
                <a:latin typeface="Sans Serif Collection"/>
                <a:ea typeface="Sans Serif Collection"/>
                <a:cs typeface="Sans Serif Collection"/>
              </a:rPr>
              <a:t>=90˚, a=0.0430in, s=0.0430in</a:t>
            </a:r>
          </a:p>
          <a:p>
            <a:pPr marL="457200" indent="-457200">
              <a:buFont typeface="Arial" panose="020B0604020202020204" pitchFamily="34" charset="0"/>
              <a:buChar char="•"/>
            </a:pPr>
            <a:r>
              <a:rPr lang="en-US" sz="3200">
                <a:solidFill>
                  <a:schemeClr val="tx1"/>
                </a:solidFill>
                <a:latin typeface="Sans Serif Collection"/>
                <a:ea typeface="Sans Serif Collection"/>
                <a:cs typeface="Sans Serif Collection"/>
              </a:rPr>
              <a:t>The small aluminum cube</a:t>
            </a:r>
          </a:p>
          <a:p>
            <a:r>
              <a:rPr lang="en-US" sz="3200">
                <a:solidFill>
                  <a:schemeClr val="tx1"/>
                </a:solidFill>
                <a:latin typeface="Sans Serif Collection"/>
                <a:ea typeface="Sans Serif Collection"/>
                <a:cs typeface="Sans Serif Collection"/>
              </a:rPr>
              <a:t>	weighed 11.55g followed</a:t>
            </a:r>
          </a:p>
          <a:p>
            <a:r>
              <a:rPr lang="en-US" sz="3200">
                <a:solidFill>
                  <a:schemeClr val="tx1"/>
                </a:solidFill>
                <a:latin typeface="Sans Serif Collection"/>
                <a:ea typeface="Sans Serif Collection"/>
                <a:cs typeface="Sans Serif Collection"/>
              </a:rPr>
              <a:t>	by nitinol at 22.35g and </a:t>
            </a:r>
          </a:p>
          <a:p>
            <a:r>
              <a:rPr lang="en-US" sz="3200">
                <a:solidFill>
                  <a:schemeClr val="tx1"/>
                </a:solidFill>
                <a:latin typeface="Sans Serif Collection"/>
                <a:ea typeface="Sans Serif Collection"/>
                <a:cs typeface="Sans Serif Collection"/>
              </a:rPr>
              <a:t>	then the steel at 25.39g</a:t>
            </a:r>
          </a:p>
          <a:p>
            <a:pPr marL="457200" indent="-457200">
              <a:buFont typeface="Arial" panose="020B0604020202020204" pitchFamily="34" charset="0"/>
              <a:buChar char="•"/>
            </a:pPr>
            <a:r>
              <a:rPr lang="en-US" sz="3200">
                <a:solidFill>
                  <a:schemeClr val="tx1"/>
                </a:solidFill>
                <a:latin typeface="Sans Serif Collection"/>
                <a:ea typeface="Sans Serif Collection"/>
                <a:cs typeface="Sans Serif Collection"/>
              </a:rPr>
              <a:t>Heat was applied at 250℉ </a:t>
            </a:r>
          </a:p>
          <a:p>
            <a:r>
              <a:rPr lang="en-US" sz="3200">
                <a:solidFill>
                  <a:schemeClr val="tx1"/>
                </a:solidFill>
                <a:latin typeface="Sans Serif Collection"/>
                <a:ea typeface="Sans Serif Collection"/>
                <a:cs typeface="Sans Serif Collection"/>
              </a:rPr>
              <a:t>	for a minute and a half to </a:t>
            </a:r>
          </a:p>
          <a:p>
            <a:r>
              <a:rPr lang="en-US" sz="3200">
                <a:solidFill>
                  <a:schemeClr val="tx1"/>
                </a:solidFill>
                <a:latin typeface="Sans Serif Collection"/>
                <a:ea typeface="Sans Serif Collection"/>
                <a:cs typeface="Sans Serif Collection"/>
              </a:rPr>
              <a:t>	return nitinol back to its </a:t>
            </a:r>
          </a:p>
          <a:p>
            <a:r>
              <a:rPr lang="en-US" sz="3200">
                <a:solidFill>
                  <a:schemeClr val="tx1"/>
                </a:solidFill>
                <a:latin typeface="Sans Serif Collection"/>
                <a:ea typeface="Sans Serif Collection"/>
                <a:cs typeface="Sans Serif Collection"/>
              </a:rPr>
              <a:t>	original shape between </a:t>
            </a:r>
          </a:p>
          <a:p>
            <a:r>
              <a:rPr lang="en-US" sz="3200">
                <a:solidFill>
                  <a:schemeClr val="tx1"/>
                </a:solidFill>
                <a:latin typeface="Sans Serif Collection"/>
                <a:ea typeface="Sans Serif Collection"/>
                <a:cs typeface="Sans Serif Collection"/>
              </a:rPr>
              <a:t>	compression trials</a:t>
            </a:r>
          </a:p>
          <a:p>
            <a:endParaRPr lang="en-US" sz="3200">
              <a:solidFill>
                <a:schemeClr val="tx1"/>
              </a:solidFill>
              <a:latin typeface="Sans Serif Collection"/>
              <a:ea typeface="Sans Serif Collection"/>
              <a:cs typeface="Sans Serif Collection"/>
            </a:endParaRPr>
          </a:p>
        </p:txBody>
      </p:sp>
      <p:sp>
        <p:nvSpPr>
          <p:cNvPr id="7" name="TextBox 6">
            <a:extLst>
              <a:ext uri="{FF2B5EF4-FFF2-40B4-BE49-F238E27FC236}">
                <a16:creationId xmlns:a16="http://schemas.microsoft.com/office/drawing/2014/main" id="{85306036-AE7E-D12D-E20A-7665C10C0828}"/>
              </a:ext>
            </a:extLst>
          </p:cNvPr>
          <p:cNvSpPr txBox="1"/>
          <p:nvPr/>
        </p:nvSpPr>
        <p:spPr>
          <a:xfrm>
            <a:off x="164592" y="31970989"/>
            <a:ext cx="34603564" cy="800219"/>
          </a:xfrm>
          <a:prstGeom prst="rect">
            <a:avLst/>
          </a:prstGeom>
          <a:noFill/>
        </p:spPr>
        <p:txBody>
          <a:bodyPr wrap="square" rtlCol="0">
            <a:spAutoFit/>
          </a:bodyPr>
          <a:lstStyle/>
          <a:p>
            <a:r>
              <a:rPr lang="en-US" sz="4600" b="1" u="sng">
                <a:solidFill>
                  <a:schemeClr val="bg1"/>
                </a:solidFill>
                <a:latin typeface="Palatino Linotype" panose="02040502050505030304" pitchFamily="18" charset="0"/>
                <a:cs typeface="Times New Roman" panose="02020603050405020304" pitchFamily="18" charset="0"/>
              </a:rPr>
              <a:t>Acknowledgements:</a:t>
            </a:r>
            <a:r>
              <a:rPr lang="en-US" sz="4600">
                <a:solidFill>
                  <a:schemeClr val="bg1"/>
                </a:solidFill>
                <a:latin typeface="Palatino Linotype" panose="02040502050505030304" pitchFamily="18" charset="0"/>
                <a:cs typeface="Times New Roman" panose="02020603050405020304" pitchFamily="18" charset="0"/>
              </a:rPr>
              <a:t> </a:t>
            </a:r>
            <a:r>
              <a:rPr lang="en-US" sz="3200">
                <a:solidFill>
                  <a:schemeClr val="bg1"/>
                </a:solidFill>
                <a:latin typeface="Sans Serif Collection" panose="020B0502040504020204" pitchFamily="34" charset="0"/>
                <a:ea typeface="Sans Serif Collection" panose="020B0502040504020204" pitchFamily="34" charset="0"/>
                <a:cs typeface="Sans Serif Collection" panose="020B0502040504020204" pitchFamily="34" charset="0"/>
              </a:rPr>
              <a:t>Special thank you to our instructors Dr. Mitchell, Shayan Darzi, and Abrar Ebrahim. Thank you to Mr. Kellogg for supplying us with the Nitinol sheet.</a:t>
            </a:r>
          </a:p>
        </p:txBody>
      </p:sp>
      <p:sp>
        <p:nvSpPr>
          <p:cNvPr id="3" name="AutoShape 4" descr="Image result for unh logo with white border">
            <a:extLst>
              <a:ext uri="{FF2B5EF4-FFF2-40B4-BE49-F238E27FC236}">
                <a16:creationId xmlns:a16="http://schemas.microsoft.com/office/drawing/2014/main" id="{28BC9E96-1D87-C1E2-7254-4E7E3B969930}"/>
              </a:ext>
            </a:extLst>
          </p:cNvPr>
          <p:cNvSpPr>
            <a:spLocks noChangeAspect="1" noChangeArrowheads="1"/>
          </p:cNvSpPr>
          <p:nvPr/>
        </p:nvSpPr>
        <p:spPr bwMode="auto">
          <a:xfrm>
            <a:off x="21793199" y="2314473"/>
            <a:ext cx="14297128" cy="142971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2EA9E1BE-B259-3DAC-A7AF-F2503DA70BF8}"/>
              </a:ext>
            </a:extLst>
          </p:cNvPr>
          <p:cNvPicPr>
            <a:picLocks noChangeAspect="1"/>
          </p:cNvPicPr>
          <p:nvPr/>
        </p:nvPicPr>
        <p:blipFill>
          <a:blip r:embed="rId3"/>
          <a:stretch>
            <a:fillRect/>
          </a:stretch>
        </p:blipFill>
        <p:spPr>
          <a:xfrm>
            <a:off x="29040785" y="1295632"/>
            <a:ext cx="13836260" cy="3655079"/>
          </a:xfrm>
          <a:prstGeom prst="rect">
            <a:avLst/>
          </a:prstGeom>
        </p:spPr>
      </p:pic>
      <p:sp>
        <p:nvSpPr>
          <p:cNvPr id="63" name="TextBox 62">
            <a:extLst>
              <a:ext uri="{FF2B5EF4-FFF2-40B4-BE49-F238E27FC236}">
                <a16:creationId xmlns:a16="http://schemas.microsoft.com/office/drawing/2014/main" id="{FEF4701C-E9B9-6BDA-F297-F496064EE29B}"/>
              </a:ext>
            </a:extLst>
          </p:cNvPr>
          <p:cNvSpPr txBox="1"/>
          <p:nvPr/>
        </p:nvSpPr>
        <p:spPr>
          <a:xfrm>
            <a:off x="36291324" y="32017617"/>
            <a:ext cx="7435283" cy="800219"/>
          </a:xfrm>
          <a:prstGeom prst="rect">
            <a:avLst/>
          </a:prstGeom>
          <a:noFill/>
        </p:spPr>
        <p:txBody>
          <a:bodyPr wrap="square">
            <a:spAutoFit/>
          </a:bodyPr>
          <a:lstStyle/>
          <a:p>
            <a:pPr algn="r"/>
            <a:r>
              <a:rPr lang="en-US" sz="4600" b="1" u="sng">
                <a:solidFill>
                  <a:schemeClr val="bg1"/>
                </a:solidFill>
                <a:latin typeface="Palatino Linotype" panose="02040502050505030304" pitchFamily="18" charset="0"/>
                <a:cs typeface="Times New Roman" panose="02020603050405020304" pitchFamily="18" charset="0"/>
              </a:rPr>
              <a:t>Contact:</a:t>
            </a:r>
            <a:r>
              <a:rPr lang="en-US" sz="4600">
                <a:solidFill>
                  <a:schemeClr val="bg1"/>
                </a:solidFill>
                <a:latin typeface="Palatino Linotype" panose="02040502050505030304" pitchFamily="18" charset="0"/>
                <a:cs typeface="Times New Roman" panose="02020603050405020304" pitchFamily="18" charset="0"/>
              </a:rPr>
              <a:t> </a:t>
            </a:r>
            <a:r>
              <a:rPr lang="en-US" sz="3200">
                <a:solidFill>
                  <a:schemeClr val="bg1"/>
                </a:solidFill>
                <a:latin typeface="Sans Serif Collection" panose="020B0502040504020204" pitchFamily="34" charset="0"/>
                <a:ea typeface="Sans Serif Collection" panose="020B0502040504020204" pitchFamily="34" charset="0"/>
                <a:cs typeface="Sans Serif Collection" panose="020B0502040504020204" pitchFamily="34" charset="0"/>
              </a:rPr>
              <a:t>James.Puopolo@unh.edu</a:t>
            </a:r>
            <a:endParaRPr lang="en-US" sz="3200" b="1" u="sng">
              <a:solidFill>
                <a:schemeClr val="bg1"/>
              </a:solidFill>
              <a:latin typeface="Sans Serif Collection" panose="020B0502040504020204" pitchFamily="34" charset="0"/>
              <a:ea typeface="Sans Serif Collection" panose="020B0502040504020204" pitchFamily="34" charset="0"/>
              <a:cs typeface="Sans Serif Collection" panose="020B0502040504020204" pitchFamily="34" charset="0"/>
            </a:endParaRPr>
          </a:p>
        </p:txBody>
      </p:sp>
      <p:sp>
        <p:nvSpPr>
          <p:cNvPr id="1029" name="TextBox 1028">
            <a:extLst>
              <a:ext uri="{FF2B5EF4-FFF2-40B4-BE49-F238E27FC236}">
                <a16:creationId xmlns:a16="http://schemas.microsoft.com/office/drawing/2014/main" id="{E269885F-011F-A74C-0EDE-CAF65A4B577D}"/>
              </a:ext>
            </a:extLst>
          </p:cNvPr>
          <p:cNvSpPr txBox="1"/>
          <p:nvPr/>
        </p:nvSpPr>
        <p:spPr>
          <a:xfrm>
            <a:off x="3689119" y="13718840"/>
            <a:ext cx="5444936" cy="430887"/>
          </a:xfrm>
          <a:prstGeom prst="rect">
            <a:avLst/>
          </a:prstGeom>
          <a:noFill/>
        </p:spPr>
        <p:txBody>
          <a:bodyPr wrap="square" rtlCol="0">
            <a:spAutoFit/>
          </a:bodyPr>
          <a:lstStyle/>
          <a:p>
            <a:pPr algn="ct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Figure 1: Different Auxetic Structures (1)</a:t>
            </a:r>
          </a:p>
        </p:txBody>
      </p:sp>
      <p:pic>
        <p:nvPicPr>
          <p:cNvPr id="9" name="Picture 8">
            <a:extLst>
              <a:ext uri="{FF2B5EF4-FFF2-40B4-BE49-F238E27FC236}">
                <a16:creationId xmlns:a16="http://schemas.microsoft.com/office/drawing/2014/main" id="{A83011D4-9852-924E-525A-2A47566DA18F}"/>
              </a:ext>
            </a:extLst>
          </p:cNvPr>
          <p:cNvPicPr>
            <a:picLocks noChangeAspect="1"/>
          </p:cNvPicPr>
          <p:nvPr/>
        </p:nvPicPr>
        <p:blipFill>
          <a:blip r:embed="rId4"/>
          <a:srcRect l="29888" t="14846" r="34550" b="16951"/>
          <a:stretch>
            <a:fillRect/>
          </a:stretch>
        </p:blipFill>
        <p:spPr>
          <a:xfrm rot="5400000">
            <a:off x="14062170" y="21250566"/>
            <a:ext cx="3814153" cy="5486400"/>
          </a:xfrm>
          <a:prstGeom prst="rect">
            <a:avLst/>
          </a:prstGeom>
        </p:spPr>
      </p:pic>
      <p:pic>
        <p:nvPicPr>
          <p:cNvPr id="15" name="Picture 14">
            <a:extLst>
              <a:ext uri="{FF2B5EF4-FFF2-40B4-BE49-F238E27FC236}">
                <a16:creationId xmlns:a16="http://schemas.microsoft.com/office/drawing/2014/main" id="{2C78B978-FECA-E33F-844F-B307CDC542BC}"/>
              </a:ext>
            </a:extLst>
          </p:cNvPr>
          <p:cNvPicPr>
            <a:picLocks noChangeAspect="1"/>
          </p:cNvPicPr>
          <p:nvPr/>
        </p:nvPicPr>
        <p:blipFill>
          <a:blip r:embed="rId5"/>
          <a:srcRect l="34417" t="23046" r="31194" b="19346"/>
          <a:stretch>
            <a:fillRect/>
          </a:stretch>
        </p:blipFill>
        <p:spPr>
          <a:xfrm>
            <a:off x="26069029" y="9770514"/>
            <a:ext cx="4002933" cy="5029200"/>
          </a:xfrm>
          <a:prstGeom prst="rect">
            <a:avLst/>
          </a:prstGeom>
        </p:spPr>
      </p:pic>
      <p:pic>
        <p:nvPicPr>
          <p:cNvPr id="17" name="Picture 16">
            <a:extLst>
              <a:ext uri="{FF2B5EF4-FFF2-40B4-BE49-F238E27FC236}">
                <a16:creationId xmlns:a16="http://schemas.microsoft.com/office/drawing/2014/main" id="{9A5F61E1-DBBE-8CC8-038D-BEA8D727D1BE}"/>
              </a:ext>
            </a:extLst>
          </p:cNvPr>
          <p:cNvPicPr>
            <a:picLocks noChangeAspect="1"/>
          </p:cNvPicPr>
          <p:nvPr/>
        </p:nvPicPr>
        <p:blipFill>
          <a:blip r:embed="rId6"/>
          <a:srcRect l="33117" t="20916" r="32402" b="26005"/>
          <a:stretch>
            <a:fillRect/>
          </a:stretch>
        </p:blipFill>
        <p:spPr>
          <a:xfrm>
            <a:off x="19767655" y="9807309"/>
            <a:ext cx="4355889" cy="5029200"/>
          </a:xfrm>
          <a:prstGeom prst="rect">
            <a:avLst/>
          </a:prstGeom>
        </p:spPr>
      </p:pic>
      <p:sp>
        <p:nvSpPr>
          <p:cNvPr id="32" name="TextBox 31">
            <a:extLst>
              <a:ext uri="{FF2B5EF4-FFF2-40B4-BE49-F238E27FC236}">
                <a16:creationId xmlns:a16="http://schemas.microsoft.com/office/drawing/2014/main" id="{238274B8-AD95-D441-E9C8-D47A9D23AB6A}"/>
              </a:ext>
            </a:extLst>
          </p:cNvPr>
          <p:cNvSpPr txBox="1"/>
          <p:nvPr/>
        </p:nvSpPr>
        <p:spPr>
          <a:xfrm>
            <a:off x="13175765" y="8846599"/>
            <a:ext cx="5444936" cy="800219"/>
          </a:xfrm>
          <a:prstGeom prst="rect">
            <a:avLst/>
          </a:prstGeom>
          <a:noFill/>
        </p:spPr>
        <p:txBody>
          <a:bodyPr wrap="square" rtlCol="0">
            <a:spAutoFit/>
          </a:bodyPr>
          <a:lstStyle/>
          <a:p>
            <a:pPr algn="ctr"/>
            <a:r>
              <a:rPr lang="en-US" sz="4600">
                <a:latin typeface="Palatino Linotype" panose="02040502050505030304" pitchFamily="18" charset="0"/>
                <a:ea typeface="Sans Serif Collection" panose="020B0502040504020204" pitchFamily="34" charset="0"/>
                <a:cs typeface="Sans Serif Collection" panose="020B0502040504020204" pitchFamily="34" charset="0"/>
              </a:rPr>
              <a:t>Aluminum:</a:t>
            </a:r>
          </a:p>
        </p:txBody>
      </p:sp>
      <p:sp>
        <p:nvSpPr>
          <p:cNvPr id="33" name="TextBox 32">
            <a:extLst>
              <a:ext uri="{FF2B5EF4-FFF2-40B4-BE49-F238E27FC236}">
                <a16:creationId xmlns:a16="http://schemas.microsoft.com/office/drawing/2014/main" id="{DBDBFC44-D445-DEDC-CA33-F3CE5CC4F446}"/>
              </a:ext>
            </a:extLst>
          </p:cNvPr>
          <p:cNvSpPr txBox="1"/>
          <p:nvPr/>
        </p:nvSpPr>
        <p:spPr>
          <a:xfrm>
            <a:off x="19292285" y="8832598"/>
            <a:ext cx="5444936" cy="830997"/>
          </a:xfrm>
          <a:prstGeom prst="rect">
            <a:avLst/>
          </a:prstGeom>
          <a:noFill/>
        </p:spPr>
        <p:txBody>
          <a:bodyPr wrap="square" rtlCol="0">
            <a:spAutoFit/>
          </a:bodyPr>
          <a:lstStyle/>
          <a:p>
            <a:pPr algn="ctr"/>
            <a:r>
              <a:rPr lang="en-US" sz="4600">
                <a:latin typeface="Palatino Linotype" panose="02040502050505030304" pitchFamily="18" charset="0"/>
                <a:ea typeface="Sans Serif Collection" panose="020B0502040504020204" pitchFamily="34" charset="0"/>
                <a:cs typeface="Sans Serif Collection" panose="020B0502040504020204" pitchFamily="34" charset="0"/>
              </a:rPr>
              <a:t>Steel:</a:t>
            </a:r>
          </a:p>
        </p:txBody>
      </p:sp>
      <p:sp>
        <p:nvSpPr>
          <p:cNvPr id="36" name="TextBox 35">
            <a:extLst>
              <a:ext uri="{FF2B5EF4-FFF2-40B4-BE49-F238E27FC236}">
                <a16:creationId xmlns:a16="http://schemas.microsoft.com/office/drawing/2014/main" id="{F5707C17-A01D-8372-1E5D-3E20B4EAE3F3}"/>
              </a:ext>
            </a:extLst>
          </p:cNvPr>
          <p:cNvSpPr txBox="1"/>
          <p:nvPr/>
        </p:nvSpPr>
        <p:spPr>
          <a:xfrm>
            <a:off x="25408805" y="8847988"/>
            <a:ext cx="5444936" cy="800219"/>
          </a:xfrm>
          <a:prstGeom prst="rect">
            <a:avLst/>
          </a:prstGeom>
          <a:noFill/>
        </p:spPr>
        <p:txBody>
          <a:bodyPr wrap="square" rtlCol="0">
            <a:spAutoFit/>
          </a:bodyPr>
          <a:lstStyle/>
          <a:p>
            <a:pPr algn="ctr"/>
            <a:r>
              <a:rPr lang="en-US" sz="4600">
                <a:latin typeface="Palatino Linotype" panose="02040502050505030304" pitchFamily="18" charset="0"/>
                <a:ea typeface="Sans Serif Collection" panose="020B0502040504020204" pitchFamily="34" charset="0"/>
                <a:cs typeface="Sans Serif Collection" panose="020B0502040504020204" pitchFamily="34" charset="0"/>
              </a:rPr>
              <a:t>Nitinol</a:t>
            </a:r>
            <a:r>
              <a:rPr lang="en-US" sz="3600">
                <a:latin typeface="Sans Serif Collection" panose="020B0502040504020204" pitchFamily="34" charset="0"/>
                <a:ea typeface="Sans Serif Collection" panose="020B0502040504020204" pitchFamily="34" charset="0"/>
                <a:cs typeface="Sans Serif Collection" panose="020B0502040504020204" pitchFamily="34" charset="0"/>
              </a:rPr>
              <a:t>:</a:t>
            </a:r>
          </a:p>
        </p:txBody>
      </p:sp>
      <p:pic>
        <p:nvPicPr>
          <p:cNvPr id="2" name="Picture 1">
            <a:extLst>
              <a:ext uri="{FF2B5EF4-FFF2-40B4-BE49-F238E27FC236}">
                <a16:creationId xmlns:a16="http://schemas.microsoft.com/office/drawing/2014/main" id="{8F61DAF3-2EC0-3F13-7068-C501315DA951}"/>
              </a:ext>
            </a:extLst>
          </p:cNvPr>
          <p:cNvPicPr>
            <a:picLocks noChangeAspect="1"/>
          </p:cNvPicPr>
          <p:nvPr/>
        </p:nvPicPr>
        <p:blipFill>
          <a:blip r:embed="rId7"/>
          <a:srcRect l="27409" t="27106" r="32751" b="24211"/>
          <a:stretch>
            <a:fillRect/>
          </a:stretch>
        </p:blipFill>
        <p:spPr>
          <a:xfrm rot="5400000">
            <a:off x="13454647" y="9942001"/>
            <a:ext cx="5029200" cy="4609153"/>
          </a:xfrm>
          <a:prstGeom prst="rect">
            <a:avLst/>
          </a:prstGeom>
        </p:spPr>
      </p:pic>
      <p:pic>
        <p:nvPicPr>
          <p:cNvPr id="5" name="Picture 4">
            <a:extLst>
              <a:ext uri="{FF2B5EF4-FFF2-40B4-BE49-F238E27FC236}">
                <a16:creationId xmlns:a16="http://schemas.microsoft.com/office/drawing/2014/main" id="{21C026B1-4ADF-A896-4326-F19251018F58}"/>
              </a:ext>
            </a:extLst>
          </p:cNvPr>
          <p:cNvPicPr>
            <a:picLocks noChangeAspect="1"/>
          </p:cNvPicPr>
          <p:nvPr/>
        </p:nvPicPr>
        <p:blipFill>
          <a:blip r:embed="rId8"/>
          <a:srcRect l="27706" t="29241" r="35840" b="15903"/>
          <a:stretch>
            <a:fillRect/>
          </a:stretch>
        </p:blipFill>
        <p:spPr>
          <a:xfrm>
            <a:off x="6076890" y="26934160"/>
            <a:ext cx="2211921" cy="2497149"/>
          </a:xfrm>
          <a:prstGeom prst="rect">
            <a:avLst/>
          </a:prstGeom>
        </p:spPr>
      </p:pic>
      <p:pic>
        <p:nvPicPr>
          <p:cNvPr id="6" name="Picture 5">
            <a:extLst>
              <a:ext uri="{FF2B5EF4-FFF2-40B4-BE49-F238E27FC236}">
                <a16:creationId xmlns:a16="http://schemas.microsoft.com/office/drawing/2014/main" id="{20A5F6D9-1E8F-E32C-998C-8512E9107D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8177571" y="26728925"/>
            <a:ext cx="3379592" cy="2534694"/>
          </a:xfrm>
          <a:prstGeom prst="rect">
            <a:avLst/>
          </a:prstGeom>
          <a:ln w="38100">
            <a:solidFill>
              <a:schemeClr val="tx1"/>
            </a:solidFill>
          </a:ln>
        </p:spPr>
      </p:pic>
      <p:sp>
        <p:nvSpPr>
          <p:cNvPr id="10" name="TextBox 9">
            <a:extLst>
              <a:ext uri="{FF2B5EF4-FFF2-40B4-BE49-F238E27FC236}">
                <a16:creationId xmlns:a16="http://schemas.microsoft.com/office/drawing/2014/main" id="{16225CA0-A64B-0A77-AAEF-759882D9CBE5}"/>
              </a:ext>
            </a:extLst>
          </p:cNvPr>
          <p:cNvSpPr txBox="1"/>
          <p:nvPr/>
        </p:nvSpPr>
        <p:spPr>
          <a:xfrm>
            <a:off x="5801323" y="29925442"/>
            <a:ext cx="5444936" cy="769441"/>
          </a:xfrm>
          <a:prstGeom prst="rect">
            <a:avLst/>
          </a:prstGeom>
          <a:noFill/>
        </p:spPr>
        <p:txBody>
          <a:bodyPr wrap="square" rtlCol="0">
            <a:spAutoFit/>
          </a:bodyPr>
          <a:lstStyle/>
          <a:p>
            <a:pPr algn="ct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Figure 3: Rounds and Testing Set-Up</a:t>
            </a:r>
          </a:p>
          <a:p>
            <a:pPr algn="ctr"/>
            <a:endParaRPr lang="en-US" sz="2200">
              <a:latin typeface="Sans Serif Collection" panose="020B0502040504020204" pitchFamily="34" charset="0"/>
              <a:ea typeface="Sans Serif Collection" panose="020B0502040504020204" pitchFamily="34" charset="0"/>
              <a:cs typeface="Sans Serif Collection" panose="020B0502040504020204" pitchFamily="34" charset="0"/>
            </a:endParaRPr>
          </a:p>
        </p:txBody>
      </p:sp>
      <p:pic>
        <p:nvPicPr>
          <p:cNvPr id="18" name="Picture 17">
            <a:extLst>
              <a:ext uri="{FF2B5EF4-FFF2-40B4-BE49-F238E27FC236}">
                <a16:creationId xmlns:a16="http://schemas.microsoft.com/office/drawing/2014/main" id="{CBF0FCAC-E9D8-BF3C-A1F1-C05E5075EAC7}"/>
              </a:ext>
            </a:extLst>
          </p:cNvPr>
          <p:cNvPicPr>
            <a:picLocks noChangeAspect="1"/>
          </p:cNvPicPr>
          <p:nvPr/>
        </p:nvPicPr>
        <p:blipFill>
          <a:blip r:embed="rId10"/>
          <a:srcRect l="14379" t="3993" r="15751" b="8877"/>
          <a:stretch>
            <a:fillRect/>
          </a:stretch>
        </p:blipFill>
        <p:spPr>
          <a:xfrm>
            <a:off x="12981212" y="25939049"/>
            <a:ext cx="5486400" cy="5131298"/>
          </a:xfrm>
          <a:prstGeom prst="rect">
            <a:avLst/>
          </a:prstGeom>
        </p:spPr>
      </p:pic>
      <p:sp>
        <p:nvSpPr>
          <p:cNvPr id="29" name="TextBox 28">
            <a:extLst>
              <a:ext uri="{FF2B5EF4-FFF2-40B4-BE49-F238E27FC236}">
                <a16:creationId xmlns:a16="http://schemas.microsoft.com/office/drawing/2014/main" id="{0CDD84C7-6BAC-21B6-4476-BED64EE0111C}"/>
              </a:ext>
            </a:extLst>
          </p:cNvPr>
          <p:cNvSpPr txBox="1"/>
          <p:nvPr/>
        </p:nvSpPr>
        <p:spPr>
          <a:xfrm>
            <a:off x="14050227" y="15002939"/>
            <a:ext cx="15790744" cy="430887"/>
          </a:xfrm>
          <a:prstGeom prst="rect">
            <a:avLst/>
          </a:prstGeom>
          <a:noFill/>
        </p:spPr>
        <p:txBody>
          <a:bodyPr wrap="square" rtlCol="0">
            <a:spAutoFit/>
          </a:bodyPr>
          <a:lstStyle/>
          <a:p>
            <a:pPr algn="ct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Figure 4: Small Auxetic Cubes made from each Material for Unit Size Testing and Compression Testing</a:t>
            </a:r>
          </a:p>
        </p:txBody>
      </p:sp>
      <p:sp>
        <p:nvSpPr>
          <p:cNvPr id="30" name="TextBox 29">
            <a:extLst>
              <a:ext uri="{FF2B5EF4-FFF2-40B4-BE49-F238E27FC236}">
                <a16:creationId xmlns:a16="http://schemas.microsoft.com/office/drawing/2014/main" id="{22FCE419-EEB7-36EC-C928-7F1D9146F1C9}"/>
              </a:ext>
            </a:extLst>
          </p:cNvPr>
          <p:cNvSpPr txBox="1"/>
          <p:nvPr/>
        </p:nvSpPr>
        <p:spPr>
          <a:xfrm>
            <a:off x="14170992" y="21935940"/>
            <a:ext cx="15790744" cy="430887"/>
          </a:xfrm>
          <a:prstGeom prst="rect">
            <a:avLst/>
          </a:prstGeom>
          <a:noFill/>
        </p:spPr>
        <p:txBody>
          <a:bodyPr wrap="square" rtlCol="0">
            <a:spAutoFit/>
          </a:bodyPr>
          <a:lstStyle/>
          <a:p>
            <a:pPr algn="ct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Figure 5: Compression Testing Results for each Material Type</a:t>
            </a:r>
          </a:p>
        </p:txBody>
      </p:sp>
      <p:sp>
        <p:nvSpPr>
          <p:cNvPr id="31" name="TextBox 30">
            <a:extLst>
              <a:ext uri="{FF2B5EF4-FFF2-40B4-BE49-F238E27FC236}">
                <a16:creationId xmlns:a16="http://schemas.microsoft.com/office/drawing/2014/main" id="{33B16DFC-A7DF-99E5-1C80-23775FCD2EC8}"/>
              </a:ext>
            </a:extLst>
          </p:cNvPr>
          <p:cNvSpPr txBox="1"/>
          <p:nvPr/>
        </p:nvSpPr>
        <p:spPr>
          <a:xfrm>
            <a:off x="13897827" y="31294871"/>
            <a:ext cx="15790744" cy="430887"/>
          </a:xfrm>
          <a:prstGeom prst="rect">
            <a:avLst/>
          </a:prstGeom>
          <a:noFill/>
        </p:spPr>
        <p:txBody>
          <a:bodyPr wrap="square" rtlCol="0">
            <a:spAutoFit/>
          </a:bodyPr>
          <a:lstStyle/>
          <a:p>
            <a:pPr algn="ct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Figure 6: Before and After Range Testing of Aluminum and Nitinol Auxetic Structures and Back Steel Plate</a:t>
            </a:r>
          </a:p>
        </p:txBody>
      </p:sp>
      <p:pic>
        <p:nvPicPr>
          <p:cNvPr id="24" name="Picture 23">
            <a:extLst>
              <a:ext uri="{FF2B5EF4-FFF2-40B4-BE49-F238E27FC236}">
                <a16:creationId xmlns:a16="http://schemas.microsoft.com/office/drawing/2014/main" id="{79899255-8AAB-4604-0E49-6A2309446465}"/>
              </a:ext>
            </a:extLst>
          </p:cNvPr>
          <p:cNvPicPr>
            <a:picLocks noChangeAspect="1"/>
          </p:cNvPicPr>
          <p:nvPr/>
        </p:nvPicPr>
        <p:blipFill>
          <a:blip r:embed="rId11"/>
          <a:stretch>
            <a:fillRect/>
          </a:stretch>
        </p:blipFill>
        <p:spPr>
          <a:xfrm>
            <a:off x="6574527" y="19102352"/>
            <a:ext cx="4591691" cy="3429479"/>
          </a:xfrm>
          <a:prstGeom prst="rect">
            <a:avLst/>
          </a:prstGeom>
        </p:spPr>
      </p:pic>
      <p:sp>
        <p:nvSpPr>
          <p:cNvPr id="25" name="TextBox 24">
            <a:extLst>
              <a:ext uri="{FF2B5EF4-FFF2-40B4-BE49-F238E27FC236}">
                <a16:creationId xmlns:a16="http://schemas.microsoft.com/office/drawing/2014/main" id="{29BD29B8-7883-E98A-CAE4-874CB3DA6C6C}"/>
              </a:ext>
            </a:extLst>
          </p:cNvPr>
          <p:cNvSpPr txBox="1"/>
          <p:nvPr/>
        </p:nvSpPr>
        <p:spPr>
          <a:xfrm>
            <a:off x="6255382" y="22595077"/>
            <a:ext cx="5346497" cy="430887"/>
          </a:xfrm>
          <a:prstGeom prst="rect">
            <a:avLst/>
          </a:prstGeom>
          <a:noFill/>
        </p:spPr>
        <p:txBody>
          <a:bodyPr wrap="square" rtlCol="0">
            <a:spAutoFit/>
          </a:bodyPr>
          <a:lstStyle/>
          <a:p>
            <a:pPr algn="ct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Figure 2: Female Unit Cell</a:t>
            </a:r>
          </a:p>
        </p:txBody>
      </p:sp>
      <p:pic>
        <p:nvPicPr>
          <p:cNvPr id="1026" name="Picture 2" descr="Typical auxetic structures; a rotating units; b chiral; c re-entrant structures">
            <a:extLst>
              <a:ext uri="{FF2B5EF4-FFF2-40B4-BE49-F238E27FC236}">
                <a16:creationId xmlns:a16="http://schemas.microsoft.com/office/drawing/2014/main" id="{D43F4969-A0BD-AA12-3176-BEA2CE0252B2}"/>
              </a:ext>
            </a:extLst>
          </p:cNvPr>
          <p:cNvPicPr>
            <a:picLocks noChangeAspect="1" noChangeArrowheads="1"/>
          </p:cNvPicPr>
          <p:nvPr/>
        </p:nvPicPr>
        <p:blipFill rotWithShape="1">
          <a:blip r:embed="rId12"/>
          <a:srcRect t="-1" b="10128"/>
          <a:stretch>
            <a:fillRect/>
          </a:stretch>
        </p:blipFill>
        <p:spPr bwMode="auto">
          <a:xfrm>
            <a:off x="2221530" y="10849148"/>
            <a:ext cx="8369297" cy="2743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8C160A6-42FB-8E4C-DDFE-F6DB91F34510}"/>
              </a:ext>
            </a:extLst>
          </p:cNvPr>
          <p:cNvSpPr txBox="1"/>
          <p:nvPr/>
        </p:nvSpPr>
        <p:spPr>
          <a:xfrm>
            <a:off x="1904563" y="10475292"/>
            <a:ext cx="3342455" cy="430887"/>
          </a:xfrm>
          <a:prstGeom prst="rect">
            <a:avLst/>
          </a:prstGeom>
          <a:noFill/>
        </p:spPr>
        <p:txBody>
          <a:bodyPr wrap="square" rtlCol="0">
            <a:spAutoFit/>
          </a:bodyPr>
          <a:lstStyle/>
          <a:p>
            <a:pPr algn="ct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Rotating Unit:</a:t>
            </a:r>
          </a:p>
        </p:txBody>
      </p:sp>
      <p:sp>
        <p:nvSpPr>
          <p:cNvPr id="16" name="TextBox 15">
            <a:extLst>
              <a:ext uri="{FF2B5EF4-FFF2-40B4-BE49-F238E27FC236}">
                <a16:creationId xmlns:a16="http://schemas.microsoft.com/office/drawing/2014/main" id="{531A9FD1-FDAD-195F-FBFC-08A5CE20ABE5}"/>
              </a:ext>
            </a:extLst>
          </p:cNvPr>
          <p:cNvSpPr txBox="1"/>
          <p:nvPr/>
        </p:nvSpPr>
        <p:spPr>
          <a:xfrm>
            <a:off x="4765470" y="10462088"/>
            <a:ext cx="3342455" cy="430887"/>
          </a:xfrm>
          <a:prstGeom prst="rect">
            <a:avLst/>
          </a:prstGeom>
          <a:noFill/>
        </p:spPr>
        <p:txBody>
          <a:bodyPr wrap="square" rtlCol="0">
            <a:spAutoFit/>
          </a:bodyPr>
          <a:lstStyle/>
          <a:p>
            <a:pPr algn="ct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Chiral:</a:t>
            </a:r>
          </a:p>
        </p:txBody>
      </p:sp>
      <p:sp>
        <p:nvSpPr>
          <p:cNvPr id="19" name="TextBox 18">
            <a:extLst>
              <a:ext uri="{FF2B5EF4-FFF2-40B4-BE49-F238E27FC236}">
                <a16:creationId xmlns:a16="http://schemas.microsoft.com/office/drawing/2014/main" id="{95C1CF6D-289E-2E38-D8D7-CBA62A9F2E47}"/>
              </a:ext>
            </a:extLst>
          </p:cNvPr>
          <p:cNvSpPr txBox="1"/>
          <p:nvPr/>
        </p:nvSpPr>
        <p:spPr>
          <a:xfrm>
            <a:off x="7626376" y="10481844"/>
            <a:ext cx="3342455" cy="430887"/>
          </a:xfrm>
          <a:prstGeom prst="rect">
            <a:avLst/>
          </a:prstGeom>
          <a:noFill/>
        </p:spPr>
        <p:txBody>
          <a:bodyPr wrap="square" rtlCol="0">
            <a:spAutoFit/>
          </a:bodyPr>
          <a:lstStyle/>
          <a:p>
            <a:pPr algn="ct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Re-Entrant Honeycomb:</a:t>
            </a:r>
          </a:p>
        </p:txBody>
      </p:sp>
      <p:pic>
        <p:nvPicPr>
          <p:cNvPr id="38" name="Picture 37">
            <a:extLst>
              <a:ext uri="{FF2B5EF4-FFF2-40B4-BE49-F238E27FC236}">
                <a16:creationId xmlns:a16="http://schemas.microsoft.com/office/drawing/2014/main" id="{574FD34F-87F4-AC66-F0B7-AA7B3927A68E}"/>
              </a:ext>
            </a:extLst>
          </p:cNvPr>
          <p:cNvPicPr>
            <a:picLocks noChangeAspect="1"/>
          </p:cNvPicPr>
          <p:nvPr/>
        </p:nvPicPr>
        <p:blipFill>
          <a:blip r:embed="rId13"/>
          <a:stretch>
            <a:fillRect/>
          </a:stretch>
        </p:blipFill>
        <p:spPr>
          <a:xfrm>
            <a:off x="36291324" y="28101435"/>
            <a:ext cx="2410541" cy="2410541"/>
          </a:xfrm>
          <a:prstGeom prst="rect">
            <a:avLst/>
          </a:prstGeom>
        </p:spPr>
      </p:pic>
      <p:pic>
        <p:nvPicPr>
          <p:cNvPr id="40" name="Picture 39">
            <a:extLst>
              <a:ext uri="{FF2B5EF4-FFF2-40B4-BE49-F238E27FC236}">
                <a16:creationId xmlns:a16="http://schemas.microsoft.com/office/drawing/2014/main" id="{3775991A-380D-A4BF-19F5-6BBC355B42ED}"/>
              </a:ext>
            </a:extLst>
          </p:cNvPr>
          <p:cNvPicPr>
            <a:picLocks noChangeAspect="1"/>
          </p:cNvPicPr>
          <p:nvPr/>
        </p:nvPicPr>
        <p:blipFill>
          <a:blip r:embed="rId14"/>
          <a:srcRect r="13345"/>
          <a:stretch>
            <a:fillRect/>
          </a:stretch>
        </p:blipFill>
        <p:spPr>
          <a:xfrm>
            <a:off x="18832563" y="15509316"/>
            <a:ext cx="5943600" cy="6401693"/>
          </a:xfrm>
          <a:prstGeom prst="rect">
            <a:avLst/>
          </a:prstGeom>
        </p:spPr>
      </p:pic>
      <p:pic>
        <p:nvPicPr>
          <p:cNvPr id="22" name="Picture 21">
            <a:extLst>
              <a:ext uri="{FF2B5EF4-FFF2-40B4-BE49-F238E27FC236}">
                <a16:creationId xmlns:a16="http://schemas.microsoft.com/office/drawing/2014/main" id="{81164706-819B-C0F6-22B4-D7E745CE7834}"/>
              </a:ext>
            </a:extLst>
          </p:cNvPr>
          <p:cNvPicPr>
            <a:picLocks noChangeAspect="1"/>
          </p:cNvPicPr>
          <p:nvPr/>
        </p:nvPicPr>
        <p:blipFill>
          <a:blip r:embed="rId15"/>
          <a:srcRect r="13345"/>
          <a:stretch>
            <a:fillRect/>
          </a:stretch>
        </p:blipFill>
        <p:spPr>
          <a:xfrm>
            <a:off x="12752612" y="15509314"/>
            <a:ext cx="5943600" cy="6401693"/>
          </a:xfrm>
          <a:prstGeom prst="rect">
            <a:avLst/>
          </a:prstGeom>
        </p:spPr>
      </p:pic>
      <p:pic>
        <p:nvPicPr>
          <p:cNvPr id="44" name="Picture 43">
            <a:extLst>
              <a:ext uri="{FF2B5EF4-FFF2-40B4-BE49-F238E27FC236}">
                <a16:creationId xmlns:a16="http://schemas.microsoft.com/office/drawing/2014/main" id="{05CDB7EF-3873-3B14-8703-F7211906F42F}"/>
              </a:ext>
            </a:extLst>
          </p:cNvPr>
          <p:cNvPicPr>
            <a:picLocks noChangeAspect="1"/>
          </p:cNvPicPr>
          <p:nvPr/>
        </p:nvPicPr>
        <p:blipFill>
          <a:blip r:embed="rId16"/>
          <a:stretch>
            <a:fillRect/>
          </a:stretch>
        </p:blipFill>
        <p:spPr>
          <a:xfrm>
            <a:off x="24919412" y="15501461"/>
            <a:ext cx="6858957" cy="6401693"/>
          </a:xfrm>
          <a:prstGeom prst="rect">
            <a:avLst/>
          </a:prstGeom>
        </p:spPr>
      </p:pic>
      <p:pic>
        <p:nvPicPr>
          <p:cNvPr id="50" name="Picture 49">
            <a:extLst>
              <a:ext uri="{FF2B5EF4-FFF2-40B4-BE49-F238E27FC236}">
                <a16:creationId xmlns:a16="http://schemas.microsoft.com/office/drawing/2014/main" id="{51D460BD-8C84-3521-3A1C-8AB0BDA218C5}"/>
              </a:ext>
            </a:extLst>
          </p:cNvPr>
          <p:cNvPicPr>
            <a:picLocks noChangeAspect="1"/>
          </p:cNvPicPr>
          <p:nvPr/>
        </p:nvPicPr>
        <p:blipFill>
          <a:blip r:embed="rId17"/>
          <a:srcRect r="33342" b="28582"/>
          <a:stretch>
            <a:fillRect/>
          </a:stretch>
        </p:blipFill>
        <p:spPr>
          <a:xfrm>
            <a:off x="38114241" y="15350232"/>
            <a:ext cx="4572000" cy="4572000"/>
          </a:xfrm>
          <a:prstGeom prst="rect">
            <a:avLst/>
          </a:prstGeom>
        </p:spPr>
      </p:pic>
      <p:sp>
        <p:nvSpPr>
          <p:cNvPr id="48" name="TextBox 47">
            <a:extLst>
              <a:ext uri="{FF2B5EF4-FFF2-40B4-BE49-F238E27FC236}">
                <a16:creationId xmlns:a16="http://schemas.microsoft.com/office/drawing/2014/main" id="{DA5FD1FB-6116-BD99-F291-96F1ADE32914}"/>
              </a:ext>
            </a:extLst>
          </p:cNvPr>
          <p:cNvSpPr txBox="1"/>
          <p:nvPr/>
        </p:nvSpPr>
        <p:spPr>
          <a:xfrm>
            <a:off x="36170886" y="19737224"/>
            <a:ext cx="6363955" cy="430887"/>
          </a:xfrm>
          <a:prstGeom prst="rect">
            <a:avLst/>
          </a:prstGeom>
          <a:noFill/>
        </p:spPr>
        <p:txBody>
          <a:bodyPr wrap="square" rtlCol="0">
            <a:spAutoFit/>
          </a:bodyPr>
          <a:lstStyle/>
          <a:p>
            <a:pPr algn="ctr"/>
            <a:r>
              <a:rPr lang="en-US" sz="2200">
                <a:latin typeface="Sans Serif Collection" panose="020B0502040504020204" pitchFamily="34" charset="0"/>
                <a:ea typeface="Sans Serif Collection" panose="020B0502040504020204" pitchFamily="34" charset="0"/>
                <a:cs typeface="Sans Serif Collection" panose="020B0502040504020204" pitchFamily="34" charset="0"/>
              </a:rPr>
              <a:t>Figure 7: Nitinol Maximum Axial Force per Trial</a:t>
            </a:r>
          </a:p>
        </p:txBody>
      </p:sp>
      <p:sp>
        <p:nvSpPr>
          <p:cNvPr id="8" name="Rectangle 7">
            <a:extLst>
              <a:ext uri="{FF2B5EF4-FFF2-40B4-BE49-F238E27FC236}">
                <a16:creationId xmlns:a16="http://schemas.microsoft.com/office/drawing/2014/main" id="{1F46E549-A3FE-0683-AA17-1DBA1EFC4B66}"/>
              </a:ext>
            </a:extLst>
          </p:cNvPr>
          <p:cNvSpPr/>
          <p:nvPr/>
        </p:nvSpPr>
        <p:spPr>
          <a:xfrm>
            <a:off x="22870160" y="14208760"/>
            <a:ext cx="889000" cy="55241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49BA4AF-F8C7-C751-7975-BDA9525496C1}"/>
              </a:ext>
            </a:extLst>
          </p:cNvPr>
          <p:cNvSpPr/>
          <p:nvPr/>
        </p:nvSpPr>
        <p:spPr>
          <a:xfrm rot="1443411">
            <a:off x="29092310" y="14004321"/>
            <a:ext cx="889000" cy="10388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DCC4001-A895-8DE7-70B1-340C0708678C}"/>
              </a:ext>
            </a:extLst>
          </p:cNvPr>
          <p:cNvSpPr txBox="1"/>
          <p:nvPr/>
        </p:nvSpPr>
        <p:spPr>
          <a:xfrm>
            <a:off x="5989320" y="29474879"/>
            <a:ext cx="2624198" cy="369332"/>
          </a:xfrm>
          <a:prstGeom prst="rect">
            <a:avLst/>
          </a:prstGeom>
          <a:noFill/>
        </p:spPr>
        <p:txBody>
          <a:bodyPr wrap="square" rtlCol="0">
            <a:spAutoFit/>
          </a:bodyPr>
          <a:lstStyle/>
          <a:p>
            <a:r>
              <a:rPr lang="en-US">
                <a:latin typeface="Sans Serif Collection" panose="020B0502040504020204" pitchFamily="34" charset="0"/>
                <a:ea typeface="Sans Serif Collection" panose="020B0502040504020204" pitchFamily="34" charset="0"/>
                <a:cs typeface="Sans Serif Collection" panose="020B0502040504020204" pitchFamily="34" charset="0"/>
              </a:rPr>
              <a:t>9mm  5.56 </a:t>
            </a:r>
            <a:r>
              <a:rPr lang="en-US" err="1">
                <a:latin typeface="Sans Serif Collection" panose="020B0502040504020204" pitchFamily="34" charset="0"/>
                <a:ea typeface="Sans Serif Collection" panose="020B0502040504020204" pitchFamily="34" charset="0"/>
                <a:cs typeface="Sans Serif Collection" panose="020B0502040504020204" pitchFamily="34" charset="0"/>
              </a:rPr>
              <a:t>cal</a:t>
            </a:r>
            <a:r>
              <a:rPr lang="en-US">
                <a:latin typeface="Sans Serif Collection" panose="020B0502040504020204" pitchFamily="34" charset="0"/>
                <a:ea typeface="Sans Serif Collection" panose="020B0502040504020204" pitchFamily="34" charset="0"/>
                <a:cs typeface="Sans Serif Collection" panose="020B0502040504020204" pitchFamily="34" charset="0"/>
              </a:rPr>
              <a:t> 7.62 </a:t>
            </a:r>
            <a:r>
              <a:rPr lang="en-US" err="1">
                <a:latin typeface="Sans Serif Collection" panose="020B0502040504020204" pitchFamily="34" charset="0"/>
                <a:ea typeface="Sans Serif Collection" panose="020B0502040504020204" pitchFamily="34" charset="0"/>
                <a:cs typeface="Sans Serif Collection" panose="020B0502040504020204" pitchFamily="34" charset="0"/>
              </a:rPr>
              <a:t>cal</a:t>
            </a:r>
            <a:r>
              <a:rPr lang="en-US">
                <a:latin typeface="Sans Serif Collection" panose="020B0502040504020204" pitchFamily="34" charset="0"/>
                <a:ea typeface="Sans Serif Collection" panose="020B0502040504020204" pitchFamily="34" charset="0"/>
                <a:cs typeface="Sans Serif Collection" panose="020B0502040504020204" pitchFamily="34" charset="0"/>
              </a:rPr>
              <a:t>  </a:t>
            </a:r>
          </a:p>
        </p:txBody>
      </p:sp>
      <p:pic>
        <p:nvPicPr>
          <p:cNvPr id="41" name="Picture 40">
            <a:extLst>
              <a:ext uri="{FF2B5EF4-FFF2-40B4-BE49-F238E27FC236}">
                <a16:creationId xmlns:a16="http://schemas.microsoft.com/office/drawing/2014/main" id="{CAF47B5B-B6EF-67C7-2A87-A3A6C91B2CE5}"/>
              </a:ext>
            </a:extLst>
          </p:cNvPr>
          <p:cNvPicPr>
            <a:picLocks noChangeAspect="1"/>
          </p:cNvPicPr>
          <p:nvPr/>
        </p:nvPicPr>
        <p:blipFill>
          <a:blip r:embed="rId18"/>
          <a:srcRect l="1900" t="12603" r="8502" b="20469"/>
          <a:stretch>
            <a:fillRect/>
          </a:stretch>
        </p:blipFill>
        <p:spPr>
          <a:xfrm>
            <a:off x="19483310" y="24343986"/>
            <a:ext cx="5107933" cy="5087323"/>
          </a:xfrm>
          <a:prstGeom prst="rect">
            <a:avLst/>
          </a:prstGeom>
          <a:ln w="38100">
            <a:solidFill>
              <a:schemeClr val="tx1"/>
            </a:solidFill>
          </a:ln>
        </p:spPr>
      </p:pic>
      <p:grpSp>
        <p:nvGrpSpPr>
          <p:cNvPr id="47" name="Group 46">
            <a:extLst>
              <a:ext uri="{FF2B5EF4-FFF2-40B4-BE49-F238E27FC236}">
                <a16:creationId xmlns:a16="http://schemas.microsoft.com/office/drawing/2014/main" id="{B88C7769-E29F-F27D-98E2-C3AEC5F1F6A7}"/>
              </a:ext>
            </a:extLst>
          </p:cNvPr>
          <p:cNvGrpSpPr/>
          <p:nvPr/>
        </p:nvGrpSpPr>
        <p:grpSpPr>
          <a:xfrm>
            <a:off x="25651836" y="25703061"/>
            <a:ext cx="5486400" cy="5422876"/>
            <a:chOff x="25651836" y="25703061"/>
            <a:chExt cx="5486400" cy="5422876"/>
          </a:xfrm>
        </p:grpSpPr>
        <p:pic>
          <p:nvPicPr>
            <p:cNvPr id="28" name="Picture 27">
              <a:extLst>
                <a:ext uri="{FF2B5EF4-FFF2-40B4-BE49-F238E27FC236}">
                  <a16:creationId xmlns:a16="http://schemas.microsoft.com/office/drawing/2014/main" id="{BB7724A8-994F-0FFC-6435-428CF50992DF}"/>
                </a:ext>
              </a:extLst>
            </p:cNvPr>
            <p:cNvPicPr>
              <a:picLocks noChangeAspect="1"/>
            </p:cNvPicPr>
            <p:nvPr/>
          </p:nvPicPr>
          <p:blipFill>
            <a:blip r:embed="rId19"/>
            <a:srcRect l="23303" t="22574" r="24154" b="10991"/>
            <a:stretch>
              <a:fillRect/>
            </a:stretch>
          </p:blipFill>
          <p:spPr>
            <a:xfrm>
              <a:off x="25651836" y="25923241"/>
              <a:ext cx="5486400" cy="5202696"/>
            </a:xfrm>
            <a:prstGeom prst="rect">
              <a:avLst/>
            </a:prstGeom>
          </p:spPr>
        </p:pic>
        <p:sp>
          <p:nvSpPr>
            <p:cNvPr id="43" name="Rectangle 42">
              <a:extLst>
                <a:ext uri="{FF2B5EF4-FFF2-40B4-BE49-F238E27FC236}">
                  <a16:creationId xmlns:a16="http://schemas.microsoft.com/office/drawing/2014/main" id="{A8E4E1CE-960D-D3BE-D482-1E6B082577CD}"/>
                </a:ext>
              </a:extLst>
            </p:cNvPr>
            <p:cNvSpPr/>
            <p:nvPr/>
          </p:nvSpPr>
          <p:spPr>
            <a:xfrm rot="20816819">
              <a:off x="27832237" y="25881548"/>
              <a:ext cx="345535" cy="42038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D9A1A6B-99EC-43BB-05C1-FFDA5E412460}"/>
                </a:ext>
              </a:extLst>
            </p:cNvPr>
            <p:cNvSpPr/>
            <p:nvPr/>
          </p:nvSpPr>
          <p:spPr>
            <a:xfrm rot="16200000">
              <a:off x="27522081" y="25665637"/>
              <a:ext cx="345535" cy="42038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3211A52-474C-56CF-B0EB-E66966F41CCE}"/>
                </a:ext>
              </a:extLst>
            </p:cNvPr>
            <p:cNvSpPr/>
            <p:nvPr/>
          </p:nvSpPr>
          <p:spPr>
            <a:xfrm rot="19424585">
              <a:off x="28281572" y="25740501"/>
              <a:ext cx="345535" cy="42038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47C02E68-3F4A-A561-9858-9CBCF3578733}"/>
              </a:ext>
            </a:extLst>
          </p:cNvPr>
          <p:cNvPicPr>
            <a:picLocks noChangeAspect="1"/>
          </p:cNvPicPr>
          <p:nvPr/>
        </p:nvPicPr>
        <p:blipFill>
          <a:blip r:embed="rId20"/>
          <a:srcRect l="16558" t="25330" r="24620" b="17299"/>
          <a:stretch>
            <a:fillRect/>
          </a:stretch>
        </p:blipFill>
        <p:spPr>
          <a:xfrm>
            <a:off x="25420282" y="22035228"/>
            <a:ext cx="5486400" cy="4013368"/>
          </a:xfrm>
          <a:prstGeom prst="rect">
            <a:avLst/>
          </a:prstGeom>
        </p:spPr>
      </p:pic>
    </p:spTree>
    <p:extLst>
      <p:ext uri="{BB962C8B-B14F-4D97-AF65-F5344CB8AC3E}">
        <p14:creationId xmlns:p14="http://schemas.microsoft.com/office/powerpoint/2010/main" val="585243103"/>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29f24e1-3182-4b2d-a470-bc00ba04d93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477873C1EA7741855C672E54F81123" ma:contentTypeVersion="7" ma:contentTypeDescription="Create a new document." ma:contentTypeScope="" ma:versionID="d5bd13bab065988a970d94539261406a">
  <xsd:schema xmlns:xsd="http://www.w3.org/2001/XMLSchema" xmlns:xs="http://www.w3.org/2001/XMLSchema" xmlns:p="http://schemas.microsoft.com/office/2006/metadata/properties" xmlns:ns3="929f24e1-3182-4b2d-a470-bc00ba04d933" targetNamespace="http://schemas.microsoft.com/office/2006/metadata/properties" ma:root="true" ma:fieldsID="d8d81dc02256202094295f7386819a87" ns3:_="">
    <xsd:import namespace="929f24e1-3182-4b2d-a470-bc00ba04d933"/>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f24e1-3182-4b2d-a470-bc00ba04d933"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E4BE50-DFE3-4F0A-84F3-2952173C8DA4}">
  <ds:schemaRefs>
    <ds:schemaRef ds:uri="http://schemas.microsoft.com/sharepoint/v3/contenttype/forms"/>
  </ds:schemaRefs>
</ds:datastoreItem>
</file>

<file path=customXml/itemProps2.xml><?xml version="1.0" encoding="utf-8"?>
<ds:datastoreItem xmlns:ds="http://schemas.openxmlformats.org/officeDocument/2006/customXml" ds:itemID="{810B16C5-BB86-4013-96EC-18E71866E661}">
  <ds:schemaRefs>
    <ds:schemaRef ds:uri="929f24e1-3182-4b2d-a470-bc00ba04d9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1F218E-4EA4-4201-82F2-C07853365778}">
  <ds:schemaRefs>
    <ds:schemaRef ds:uri="929f24e1-3182-4b2d-a470-bc00ba04d9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2013 - 2022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Fry,Megan Hanna</dc:creator>
  <cp:revision>3</cp:revision>
  <dcterms:created xsi:type="dcterms:W3CDTF">2021-08-22T14:41:57Z</dcterms:created>
  <dcterms:modified xsi:type="dcterms:W3CDTF">2026-04-21T01:43:52Z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0x010100AE477873C1EA7741855C672E54F81123</vt:lpwstr>
  </property>
</Properties>
</file>