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4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0233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2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986"/>
    <a:srgbClr val="EBC79F"/>
    <a:srgbClr val="F6BD2E"/>
    <a:srgbClr val="85F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4F2F56-8762-4A9E-BC9A-530618A1EBCA}" v="552" dt="2026-04-17T01:59:40.09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32" autoAdjust="0"/>
  </p:normalViewPr>
  <p:slideViewPr>
    <p:cSldViewPr snapToGrid="0">
      <p:cViewPr varScale="1">
        <p:scale>
          <a:sx n="16" d="100"/>
          <a:sy n="16" d="100"/>
        </p:scale>
        <p:origin x="2208" y="106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143000"/>
            <a:ext cx="37719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1601" y="14811672"/>
            <a:ext cx="36256475" cy="15863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7245" y="4754880"/>
            <a:ext cx="35154909" cy="7223251"/>
          </a:xfrm>
          <a:effectLst/>
        </p:spPr>
        <p:txBody>
          <a:bodyPr anchor="b">
            <a:normAutofit/>
          </a:bodyPr>
          <a:lstStyle>
            <a:lvl1pPr>
              <a:defRPr sz="1584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45" y="11978134"/>
            <a:ext cx="35154909" cy="2833541"/>
          </a:xfrm>
        </p:spPr>
        <p:txBody>
          <a:bodyPr anchor="t">
            <a:normAutofit/>
          </a:bodyPr>
          <a:lstStyle>
            <a:lvl1pPr marL="0" indent="0" algn="l">
              <a:buNone/>
              <a:defRPr sz="7040" cap="all">
                <a:solidFill>
                  <a:schemeClr val="accent2"/>
                </a:solidFill>
              </a:defRPr>
            </a:lvl1pPr>
            <a:lvl2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4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0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971607" y="2878682"/>
            <a:ext cx="36250311" cy="60423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8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9169362" y="2878680"/>
            <a:ext cx="9052556" cy="279213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2" y="3243483"/>
            <a:ext cx="6613741" cy="24878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7247" y="3243483"/>
            <a:ext cx="26057720" cy="2487875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79122" y="28589455"/>
            <a:ext cx="4169757" cy="17526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7247" y="28568690"/>
            <a:ext cx="2605772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990600"/>
            <a:ext cx="28498800" cy="2514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5867400" y="3588604"/>
            <a:ext cx="28498800" cy="83099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7750" y="5852160"/>
            <a:ext cx="11734800" cy="1219200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047750" y="7071360"/>
            <a:ext cx="11734800" cy="685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047750" y="15032736"/>
            <a:ext cx="11734800" cy="1219200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047750" y="16251937"/>
            <a:ext cx="11734800" cy="908816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047750" y="25831800"/>
            <a:ext cx="11734800" cy="1219200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047750" y="27057096"/>
            <a:ext cx="117348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4249400" y="5852160"/>
            <a:ext cx="11734800" cy="1219200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4249400" y="7071360"/>
            <a:ext cx="117348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4249400" y="11948160"/>
            <a:ext cx="11734800" cy="6172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4249400" y="23469600"/>
            <a:ext cx="11734800" cy="1752600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4249400" y="25831800"/>
            <a:ext cx="117348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4249400" y="27057096"/>
            <a:ext cx="117348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409140" y="5852160"/>
            <a:ext cx="11734800" cy="1219200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7409140" y="7071360"/>
            <a:ext cx="117348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7409140" y="15837408"/>
            <a:ext cx="11734800" cy="73152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7409140" y="25831800"/>
            <a:ext cx="11734800" cy="1219200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5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7409140" y="27057096"/>
            <a:ext cx="11734800" cy="4572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144437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04">
          <p15:clr>
            <a:srgbClr val="A4A3A4"/>
          </p15:clr>
        </p15:guide>
        <p15:guide id="2" pos="1694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971607" y="2878682"/>
            <a:ext cx="36250311" cy="60423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245" y="10694417"/>
            <a:ext cx="35154909" cy="17427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991645" y="24681473"/>
            <a:ext cx="36250311" cy="60423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252" y="14575551"/>
            <a:ext cx="35154904" cy="7223251"/>
          </a:xfrm>
        </p:spPr>
        <p:txBody>
          <a:bodyPr anchor="b">
            <a:normAutofit/>
          </a:bodyPr>
          <a:lstStyle>
            <a:lvl1pPr algn="l">
              <a:defRPr sz="1584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7252" y="21798802"/>
            <a:ext cx="35154904" cy="2882669"/>
          </a:xfrm>
        </p:spPr>
        <p:txBody>
          <a:bodyPr anchor="t">
            <a:normAutofit/>
          </a:bodyPr>
          <a:lstStyle>
            <a:lvl1pPr marL="0" indent="0" algn="l">
              <a:buNone/>
              <a:defRPr sz="7920" cap="all">
                <a:solidFill>
                  <a:schemeClr val="accent2"/>
                </a:solidFill>
              </a:defRPr>
            </a:lvl1pPr>
            <a:lvl2pPr marL="201168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3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971607" y="2878682"/>
            <a:ext cx="36250311" cy="60423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7247" y="10694412"/>
            <a:ext cx="17157919" cy="174386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18441" y="10694417"/>
            <a:ext cx="17193713" cy="174386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4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1971607" y="2878682"/>
            <a:ext cx="36250311" cy="60423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3764" y="10694414"/>
            <a:ext cx="15811400" cy="2766058"/>
          </a:xfrm>
        </p:spPr>
        <p:txBody>
          <a:bodyPr anchor="b">
            <a:noAutofit/>
          </a:bodyPr>
          <a:lstStyle>
            <a:lvl1pPr marL="0" indent="0">
              <a:buNone/>
              <a:defRPr sz="9680" b="0">
                <a:solidFill>
                  <a:schemeClr val="accent2"/>
                </a:solidFill>
              </a:defRPr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7247" y="14045047"/>
            <a:ext cx="17157919" cy="1408799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4957" y="10694414"/>
            <a:ext cx="15847194" cy="2766058"/>
          </a:xfrm>
        </p:spPr>
        <p:txBody>
          <a:bodyPr anchor="b">
            <a:noAutofit/>
          </a:bodyPr>
          <a:lstStyle>
            <a:lvl1pPr marL="0" indent="0">
              <a:buNone/>
              <a:defRPr sz="9680" b="0">
                <a:solidFill>
                  <a:schemeClr val="accent2"/>
                </a:solidFill>
              </a:defRPr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518441" y="14045047"/>
            <a:ext cx="17193713" cy="1408799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3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1971607" y="2878682"/>
            <a:ext cx="36250311" cy="60423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8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991645" y="24681470"/>
            <a:ext cx="36250311" cy="61185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951" y="25259021"/>
            <a:ext cx="15561150" cy="3309667"/>
          </a:xfrm>
        </p:spPr>
        <p:txBody>
          <a:bodyPr anchor="ctr"/>
          <a:lstStyle>
            <a:lvl1pPr algn="l">
              <a:defRPr sz="88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156" y="2885760"/>
            <a:ext cx="36257760" cy="20183040"/>
          </a:xfrm>
        </p:spPr>
        <p:txBody>
          <a:bodyPr anchor="ctr">
            <a:normAutofit/>
          </a:bodyPr>
          <a:lstStyle>
            <a:lvl1pPr>
              <a:defRPr sz="8800">
                <a:solidFill>
                  <a:schemeClr val="tx2"/>
                </a:solidFill>
              </a:defRPr>
            </a:lvl1pPr>
            <a:lvl2pPr>
              <a:defRPr sz="7920">
                <a:solidFill>
                  <a:schemeClr val="tx2"/>
                </a:solidFill>
              </a:defRPr>
            </a:lvl2pPr>
            <a:lvl3pPr>
              <a:defRPr sz="7040">
                <a:solidFill>
                  <a:schemeClr val="tx2"/>
                </a:solidFill>
              </a:defRPr>
            </a:lvl3pPr>
            <a:lvl4pPr>
              <a:defRPr sz="6160">
                <a:solidFill>
                  <a:schemeClr val="tx2"/>
                </a:solidFill>
              </a:defRPr>
            </a:lvl4pPr>
            <a:lvl5pPr>
              <a:defRPr sz="6160">
                <a:solidFill>
                  <a:schemeClr val="tx2"/>
                </a:solidFill>
              </a:defRPr>
            </a:lvl5pPr>
            <a:lvl6pPr>
              <a:defRPr sz="6160">
                <a:solidFill>
                  <a:schemeClr val="tx2"/>
                </a:solidFill>
              </a:defRPr>
            </a:lvl6pPr>
            <a:lvl7pPr>
              <a:defRPr sz="6160">
                <a:solidFill>
                  <a:schemeClr val="tx2"/>
                </a:solidFill>
              </a:defRPr>
            </a:lvl7pPr>
            <a:lvl8pPr>
              <a:defRPr sz="6160">
                <a:solidFill>
                  <a:schemeClr val="tx2"/>
                </a:solidFill>
              </a:defRPr>
            </a:lvl8pPr>
            <a:lvl9pPr>
              <a:defRPr sz="616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4717" y="25259018"/>
            <a:ext cx="18767439" cy="3309672"/>
          </a:xfrm>
        </p:spPr>
        <p:txBody>
          <a:bodyPr anchor="ctr">
            <a:normAutofit/>
          </a:bodyPr>
          <a:lstStyle>
            <a:lvl1pPr marL="0" indent="0" algn="r">
              <a:buNone/>
              <a:defRPr sz="4840">
                <a:solidFill>
                  <a:schemeClr val="bg1"/>
                </a:solidFill>
              </a:defRPr>
            </a:lvl1pPr>
            <a:lvl2pPr marL="2011680" indent="0">
              <a:buNone/>
              <a:defRPr sz="4840"/>
            </a:lvl2pPr>
            <a:lvl3pPr marL="4023360" indent="0">
              <a:buNone/>
              <a:defRPr sz="4400"/>
            </a:lvl3pPr>
            <a:lvl4pPr marL="6035040" indent="0">
              <a:buNone/>
              <a:defRPr sz="3960"/>
            </a:lvl4pPr>
            <a:lvl5pPr marL="8046720" indent="0">
              <a:buNone/>
              <a:defRPr sz="3960"/>
            </a:lvl5pPr>
            <a:lvl6pPr marL="10058400" indent="0">
              <a:buNone/>
              <a:defRPr sz="3960"/>
            </a:lvl6pPr>
            <a:lvl7pPr marL="12070080" indent="0">
              <a:buNone/>
              <a:defRPr sz="3960"/>
            </a:lvl7pPr>
            <a:lvl8pPr marL="14081760" indent="0">
              <a:buNone/>
              <a:defRPr sz="3960"/>
            </a:lvl8pPr>
            <a:lvl9pPr marL="16093440" indent="0">
              <a:buNone/>
              <a:defRPr sz="3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6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245" y="22528267"/>
            <a:ext cx="35154909" cy="2720342"/>
          </a:xfrm>
        </p:spPr>
        <p:txBody>
          <a:bodyPr anchor="b">
            <a:normAutofit/>
          </a:bodyPr>
          <a:lstStyle>
            <a:lvl1pPr algn="l">
              <a:defRPr sz="1056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1609" y="2878680"/>
            <a:ext cx="36250306" cy="17074810"/>
          </a:xfrm>
        </p:spPr>
        <p:txBody>
          <a:bodyPr anchor="t">
            <a:normAutofit/>
          </a:bodyPr>
          <a:lstStyle>
            <a:lvl1pPr marL="0" indent="0" algn="ctr">
              <a:buNone/>
              <a:defRPr sz="7040"/>
            </a:lvl1pPr>
            <a:lvl2pPr marL="2011680" indent="0">
              <a:buNone/>
              <a:defRPr sz="7040"/>
            </a:lvl2pPr>
            <a:lvl3pPr marL="4023360" indent="0">
              <a:buNone/>
              <a:defRPr sz="7040"/>
            </a:lvl3pPr>
            <a:lvl4pPr marL="6035040" indent="0">
              <a:buNone/>
              <a:defRPr sz="7040"/>
            </a:lvl4pPr>
            <a:lvl5pPr marL="8046720" indent="0">
              <a:buNone/>
              <a:defRPr sz="7040"/>
            </a:lvl5pPr>
            <a:lvl6pPr marL="10058400" indent="0">
              <a:buNone/>
              <a:defRPr sz="7040"/>
            </a:lvl6pPr>
            <a:lvl7pPr marL="12070080" indent="0">
              <a:buNone/>
              <a:defRPr sz="7040"/>
            </a:lvl7pPr>
            <a:lvl8pPr marL="14081760" indent="0">
              <a:buNone/>
              <a:defRPr sz="7040"/>
            </a:lvl8pPr>
            <a:lvl9pPr marL="16093440" indent="0">
              <a:buNone/>
              <a:defRPr sz="70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7245" y="25248607"/>
            <a:ext cx="35154909" cy="2873621"/>
          </a:xfrm>
        </p:spPr>
        <p:txBody>
          <a:bodyPr>
            <a:normAutofit/>
          </a:bodyPr>
          <a:lstStyle>
            <a:lvl1pPr marL="0" indent="0">
              <a:buNone/>
              <a:defRPr sz="5280"/>
            </a:lvl1pPr>
            <a:lvl2pPr marL="2011680" indent="0">
              <a:buNone/>
              <a:defRPr sz="5280"/>
            </a:lvl2pPr>
            <a:lvl3pPr marL="4023360" indent="0">
              <a:buNone/>
              <a:defRPr sz="4400"/>
            </a:lvl3pPr>
            <a:lvl4pPr marL="6035040" indent="0">
              <a:buNone/>
              <a:defRPr sz="3960"/>
            </a:lvl4pPr>
            <a:lvl5pPr marL="8046720" indent="0">
              <a:buNone/>
              <a:defRPr sz="3960"/>
            </a:lvl5pPr>
            <a:lvl6pPr marL="10058400" indent="0">
              <a:buNone/>
              <a:defRPr sz="3960"/>
            </a:lvl6pPr>
            <a:lvl7pPr marL="12070080" indent="0">
              <a:buNone/>
              <a:defRPr sz="3960"/>
            </a:lvl7pPr>
            <a:lvl8pPr marL="14081760" indent="0">
              <a:buNone/>
              <a:defRPr sz="3960"/>
            </a:lvl8pPr>
            <a:lvl9pPr marL="16093440" indent="0">
              <a:buNone/>
              <a:defRPr sz="3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3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7245" y="3299878"/>
            <a:ext cx="35154909" cy="5199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7245" y="10694415"/>
            <a:ext cx="35154909" cy="1742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61039" y="28589455"/>
            <a:ext cx="9387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accent2"/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7247" y="28568690"/>
            <a:ext cx="21430574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22095" y="28589455"/>
            <a:ext cx="3390059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accent2"/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71602" y="2118360"/>
            <a:ext cx="11967600" cy="518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94404" y="2118360"/>
            <a:ext cx="11927520" cy="518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53044" y="2118360"/>
            <a:ext cx="11927520" cy="518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26C247-D76F-EE22-9A05-F23D7653A880}"/>
              </a:ext>
            </a:extLst>
          </p:cNvPr>
          <p:cNvSpPr/>
          <p:nvPr userDrawn="1"/>
        </p:nvSpPr>
        <p:spPr bwMode="invGray">
          <a:xfrm>
            <a:off x="0" y="0"/>
            <a:ext cx="40233600" cy="502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53" dirty="0"/>
          </a:p>
        </p:txBody>
      </p:sp>
    </p:spTree>
    <p:extLst>
      <p:ext uri="{BB962C8B-B14F-4D97-AF65-F5344CB8AC3E}">
        <p14:creationId xmlns:p14="http://schemas.microsoft.com/office/powerpoint/2010/main" val="133245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2011680" rtl="0" eaLnBrk="1" latinLnBrk="0" hangingPunct="1">
        <a:spcBef>
          <a:spcPct val="0"/>
        </a:spcBef>
        <a:buNone/>
        <a:defRPr sz="1232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346400" indent="-1346400" algn="l" defTabSz="2011680" rtl="0" eaLnBrk="1" latinLnBrk="0" hangingPunct="1">
        <a:spcBef>
          <a:spcPct val="20000"/>
        </a:spcBef>
        <a:spcAft>
          <a:spcPts val="26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7920" kern="1200">
          <a:solidFill>
            <a:schemeClr val="tx2"/>
          </a:solidFill>
          <a:latin typeface="+mn-lt"/>
          <a:ea typeface="+mn-ea"/>
          <a:cs typeface="+mn-cs"/>
        </a:defRPr>
      </a:lvl1pPr>
      <a:lvl2pPr marL="2772000" indent="-1346400" algn="l" defTabSz="2011680" rtl="0" eaLnBrk="1" latinLnBrk="0" hangingPunct="1">
        <a:spcBef>
          <a:spcPct val="20000"/>
        </a:spcBef>
        <a:spcAft>
          <a:spcPts val="26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7040" kern="1200">
          <a:solidFill>
            <a:schemeClr val="tx2"/>
          </a:solidFill>
          <a:latin typeface="+mn-lt"/>
          <a:ea typeface="+mn-ea"/>
          <a:cs typeface="+mn-cs"/>
        </a:defRPr>
      </a:lvl2pPr>
      <a:lvl3pPr marL="3960000" indent="-1188000" algn="l" defTabSz="2011680" rtl="0" eaLnBrk="1" latinLnBrk="0" hangingPunct="1">
        <a:spcBef>
          <a:spcPct val="20000"/>
        </a:spcBef>
        <a:spcAft>
          <a:spcPts val="26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160" kern="1200">
          <a:solidFill>
            <a:schemeClr val="tx2"/>
          </a:solidFill>
          <a:latin typeface="+mn-lt"/>
          <a:ea typeface="+mn-ea"/>
          <a:cs typeface="+mn-cs"/>
        </a:defRPr>
      </a:lvl3pPr>
      <a:lvl4pPr marL="5464800" indent="-1029600" algn="l" defTabSz="2011680" rtl="0" eaLnBrk="1" latinLnBrk="0" hangingPunct="1">
        <a:spcBef>
          <a:spcPct val="20000"/>
        </a:spcBef>
        <a:spcAft>
          <a:spcPts val="26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280" kern="1200">
          <a:solidFill>
            <a:schemeClr val="tx2"/>
          </a:solidFill>
          <a:latin typeface="+mn-lt"/>
          <a:ea typeface="+mn-ea"/>
          <a:cs typeface="+mn-cs"/>
        </a:defRPr>
      </a:lvl4pPr>
      <a:lvl5pPr marL="7048800" indent="-1029600" algn="l" defTabSz="2011680" rtl="0" eaLnBrk="1" latinLnBrk="0" hangingPunct="1">
        <a:spcBef>
          <a:spcPct val="20000"/>
        </a:spcBef>
        <a:spcAft>
          <a:spcPts val="26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280" kern="1200">
          <a:solidFill>
            <a:schemeClr val="tx2"/>
          </a:solidFill>
          <a:latin typeface="+mn-lt"/>
          <a:ea typeface="+mn-ea"/>
          <a:cs typeface="+mn-cs"/>
        </a:defRPr>
      </a:lvl5pPr>
      <a:lvl6pPr marL="8360000" indent="-1005840" algn="l" defTabSz="2011680" rtl="0" eaLnBrk="1" latinLnBrk="0" hangingPunct="1">
        <a:spcBef>
          <a:spcPct val="20000"/>
        </a:spcBef>
        <a:spcAft>
          <a:spcPts val="26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280" kern="1200">
          <a:solidFill>
            <a:schemeClr val="tx2"/>
          </a:solidFill>
          <a:latin typeface="+mn-lt"/>
          <a:ea typeface="+mn-ea"/>
          <a:cs typeface="+mn-cs"/>
        </a:defRPr>
      </a:lvl6pPr>
      <a:lvl7pPr marL="9680000" indent="-1005840" algn="l" defTabSz="2011680" rtl="0" eaLnBrk="1" latinLnBrk="0" hangingPunct="1">
        <a:spcBef>
          <a:spcPct val="20000"/>
        </a:spcBef>
        <a:spcAft>
          <a:spcPts val="26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280" kern="1200">
          <a:solidFill>
            <a:schemeClr val="tx2"/>
          </a:solidFill>
          <a:latin typeface="+mn-lt"/>
          <a:ea typeface="+mn-ea"/>
          <a:cs typeface="+mn-cs"/>
        </a:defRPr>
      </a:lvl7pPr>
      <a:lvl8pPr marL="11000000" indent="-1005840" algn="l" defTabSz="2011680" rtl="0" eaLnBrk="1" latinLnBrk="0" hangingPunct="1">
        <a:spcBef>
          <a:spcPct val="20000"/>
        </a:spcBef>
        <a:spcAft>
          <a:spcPts val="26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280" kern="1200">
          <a:solidFill>
            <a:schemeClr val="tx2"/>
          </a:solidFill>
          <a:latin typeface="+mn-lt"/>
          <a:ea typeface="+mn-ea"/>
          <a:cs typeface="+mn-cs"/>
        </a:defRPr>
      </a:lvl8pPr>
      <a:lvl9pPr marL="12320000" indent="-1005840" algn="l" defTabSz="2011680" rtl="0" eaLnBrk="1" latinLnBrk="0" hangingPunct="1">
        <a:spcBef>
          <a:spcPct val="20000"/>
        </a:spcBef>
        <a:spcAft>
          <a:spcPts val="264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28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660">
          <p15:clr>
            <a:srgbClr val="A4A3A4"/>
          </p15:clr>
        </p15:guide>
        <p15:guide id="3" pos="24684">
          <p15:clr>
            <a:srgbClr val="A4A3A4"/>
          </p15:clr>
        </p15:guide>
        <p15:guide id="4" pos="1267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AA3F5A-3CB0-2AD8-E36E-38247554A0FA}"/>
              </a:ext>
            </a:extLst>
          </p:cNvPr>
          <p:cNvSpPr/>
          <p:nvPr/>
        </p:nvSpPr>
        <p:spPr>
          <a:xfrm>
            <a:off x="0" y="0"/>
            <a:ext cx="40233600" cy="755490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08032" y="2940170"/>
            <a:ext cx="28498800" cy="2304995"/>
          </a:xfrm>
        </p:spPr>
        <p:txBody>
          <a:bodyPr>
            <a:noAutofit/>
          </a:bodyPr>
          <a:lstStyle/>
          <a:p>
            <a:pPr algn="ctr"/>
            <a:r>
              <a:rPr lang="en-US" sz="15000" dirty="0"/>
              <a:t>Sym-Body: Symmetry of Kinesiology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85650" y="16161001"/>
            <a:ext cx="11734800" cy="11176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177892" y="8219362"/>
            <a:ext cx="11734800" cy="11176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27398140" y="10112998"/>
            <a:ext cx="11734800" cy="11086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67" dirty="0"/>
          </a:p>
          <a:p>
            <a:endParaRPr lang="en-US" sz="3667" dirty="0"/>
          </a:p>
          <a:p>
            <a:endParaRPr lang="en-US" sz="3667" dirty="0"/>
          </a:p>
          <a:p>
            <a:endParaRPr lang="en-US" sz="3667" dirty="0"/>
          </a:p>
          <a:p>
            <a:endParaRPr lang="en-US" sz="3667" dirty="0"/>
          </a:p>
          <a:p>
            <a:endParaRPr lang="en-US" sz="3667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27497372" y="8300551"/>
            <a:ext cx="11734800" cy="11176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9" name="Content Placeholder 48">
            <a:extLst>
              <a:ext uri="{FF2B5EF4-FFF2-40B4-BE49-F238E27FC236}">
                <a16:creationId xmlns:a16="http://schemas.microsoft.com/office/drawing/2014/main" id="{97EC3C83-CD5E-2B73-485B-2E7F478A1F48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5"/>
          <a:stretch>
            <a:fillRect/>
          </a:stretch>
        </p:blipFill>
        <p:spPr>
          <a:xfrm>
            <a:off x="33958170" y="16549629"/>
            <a:ext cx="5943600" cy="59436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4515869" y="8249751"/>
            <a:ext cx="11734800" cy="12192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1"/>
          </p:nvPr>
        </p:nvSpPr>
        <p:spPr>
          <a:xfrm>
            <a:off x="27794414" y="23255603"/>
            <a:ext cx="11734800" cy="11176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/>
              <a:t>Future APPLICATIONS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8BCE1F-FC9B-B0E5-5FA3-BD36BD281B07}"/>
              </a:ext>
            </a:extLst>
          </p:cNvPr>
          <p:cNvGrpSpPr/>
          <p:nvPr/>
        </p:nvGrpSpPr>
        <p:grpSpPr>
          <a:xfrm>
            <a:off x="13436054" y="10588212"/>
            <a:ext cx="13248264" cy="21497176"/>
            <a:chOff x="14418215" y="9749870"/>
            <a:chExt cx="12500302" cy="2140011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5C799C7-469C-545D-CA6E-42FFBBCBA029}"/>
                </a:ext>
              </a:extLst>
            </p:cNvPr>
            <p:cNvSpPr/>
            <p:nvPr/>
          </p:nvSpPr>
          <p:spPr>
            <a:xfrm>
              <a:off x="14450127" y="9749870"/>
              <a:ext cx="6819687" cy="2673192"/>
            </a:xfrm>
            <a:custGeom>
              <a:avLst/>
              <a:gdLst>
                <a:gd name="csX0" fmla="*/ 0 w 1645732"/>
                <a:gd name="csY0" fmla="*/ 164573 h 3657611"/>
                <a:gd name="csX1" fmla="*/ 164573 w 1645732"/>
                <a:gd name="csY1" fmla="*/ 0 h 3657611"/>
                <a:gd name="csX2" fmla="*/ 1481159 w 1645732"/>
                <a:gd name="csY2" fmla="*/ 0 h 3657611"/>
                <a:gd name="csX3" fmla="*/ 1645732 w 1645732"/>
                <a:gd name="csY3" fmla="*/ 164573 h 3657611"/>
                <a:gd name="csX4" fmla="*/ 1645732 w 1645732"/>
                <a:gd name="csY4" fmla="*/ 3493038 h 3657611"/>
                <a:gd name="csX5" fmla="*/ 1481159 w 1645732"/>
                <a:gd name="csY5" fmla="*/ 3657611 h 3657611"/>
                <a:gd name="csX6" fmla="*/ 164573 w 1645732"/>
                <a:gd name="csY6" fmla="*/ 3657611 h 3657611"/>
                <a:gd name="csX7" fmla="*/ 0 w 1645732"/>
                <a:gd name="csY7" fmla="*/ 3493038 h 3657611"/>
                <a:gd name="csX8" fmla="*/ 0 w 1645732"/>
                <a:gd name="csY8" fmla="*/ 164573 h 36576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645732" h="3657611">
                  <a:moveTo>
                    <a:pt x="0" y="164573"/>
                  </a:moveTo>
                  <a:cubicBezTo>
                    <a:pt x="0" y="73682"/>
                    <a:pt x="73682" y="0"/>
                    <a:pt x="164573" y="0"/>
                  </a:cubicBezTo>
                  <a:lnTo>
                    <a:pt x="1481159" y="0"/>
                  </a:lnTo>
                  <a:cubicBezTo>
                    <a:pt x="1572050" y="0"/>
                    <a:pt x="1645732" y="73682"/>
                    <a:pt x="1645732" y="164573"/>
                  </a:cubicBezTo>
                  <a:lnTo>
                    <a:pt x="1645732" y="3493038"/>
                  </a:lnTo>
                  <a:cubicBezTo>
                    <a:pt x="1645732" y="3583929"/>
                    <a:pt x="1572050" y="3657611"/>
                    <a:pt x="1481159" y="3657611"/>
                  </a:cubicBezTo>
                  <a:lnTo>
                    <a:pt x="164573" y="3657611"/>
                  </a:lnTo>
                  <a:cubicBezTo>
                    <a:pt x="73682" y="3657611"/>
                    <a:pt x="0" y="3583929"/>
                    <a:pt x="0" y="3493038"/>
                  </a:cubicBezTo>
                  <a:lnTo>
                    <a:pt x="0" y="164573"/>
                  </a:lnTo>
                  <a:close/>
                </a:path>
              </a:pathLst>
            </a:cu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2502" tIns="162502" rIns="162502" bIns="16250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000" kern="1200" dirty="0">
                  <a:latin typeface="Abadi" panose="020B0604020104020204" pitchFamily="34" charset="0"/>
                </a:rPr>
                <a:t>Start program and open camera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5F7A68C-475D-ECE5-7787-306AC61663E1}"/>
                </a:ext>
              </a:extLst>
            </p:cNvPr>
            <p:cNvSpPr/>
            <p:nvPr/>
          </p:nvSpPr>
          <p:spPr>
            <a:xfrm>
              <a:off x="20098830" y="18467183"/>
              <a:ext cx="6819687" cy="2673192"/>
            </a:xfrm>
            <a:custGeom>
              <a:avLst/>
              <a:gdLst>
                <a:gd name="csX0" fmla="*/ 0 w 1645732"/>
                <a:gd name="csY0" fmla="*/ 164573 h 3657611"/>
                <a:gd name="csX1" fmla="*/ 164573 w 1645732"/>
                <a:gd name="csY1" fmla="*/ 0 h 3657611"/>
                <a:gd name="csX2" fmla="*/ 1481159 w 1645732"/>
                <a:gd name="csY2" fmla="*/ 0 h 3657611"/>
                <a:gd name="csX3" fmla="*/ 1645732 w 1645732"/>
                <a:gd name="csY3" fmla="*/ 164573 h 3657611"/>
                <a:gd name="csX4" fmla="*/ 1645732 w 1645732"/>
                <a:gd name="csY4" fmla="*/ 3493038 h 3657611"/>
                <a:gd name="csX5" fmla="*/ 1481159 w 1645732"/>
                <a:gd name="csY5" fmla="*/ 3657611 h 3657611"/>
                <a:gd name="csX6" fmla="*/ 164573 w 1645732"/>
                <a:gd name="csY6" fmla="*/ 3657611 h 3657611"/>
                <a:gd name="csX7" fmla="*/ 0 w 1645732"/>
                <a:gd name="csY7" fmla="*/ 3493038 h 3657611"/>
                <a:gd name="csX8" fmla="*/ 0 w 1645732"/>
                <a:gd name="csY8" fmla="*/ 164573 h 36576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645732" h="3657611">
                  <a:moveTo>
                    <a:pt x="0" y="164573"/>
                  </a:moveTo>
                  <a:cubicBezTo>
                    <a:pt x="0" y="73682"/>
                    <a:pt x="73682" y="0"/>
                    <a:pt x="164573" y="0"/>
                  </a:cubicBezTo>
                  <a:lnTo>
                    <a:pt x="1481159" y="0"/>
                  </a:lnTo>
                  <a:cubicBezTo>
                    <a:pt x="1572050" y="0"/>
                    <a:pt x="1645732" y="73682"/>
                    <a:pt x="1645732" y="164573"/>
                  </a:cubicBezTo>
                  <a:lnTo>
                    <a:pt x="1645732" y="3493038"/>
                  </a:lnTo>
                  <a:cubicBezTo>
                    <a:pt x="1645732" y="3583929"/>
                    <a:pt x="1572050" y="3657611"/>
                    <a:pt x="1481159" y="3657611"/>
                  </a:cubicBezTo>
                  <a:lnTo>
                    <a:pt x="164573" y="3657611"/>
                  </a:lnTo>
                  <a:cubicBezTo>
                    <a:pt x="73682" y="3657611"/>
                    <a:pt x="0" y="3583929"/>
                    <a:pt x="0" y="3493038"/>
                  </a:cubicBezTo>
                  <a:lnTo>
                    <a:pt x="0" y="164573"/>
                  </a:lnTo>
                  <a:close/>
                </a:path>
              </a:pathLst>
            </a:cu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2502" tIns="162502" rIns="162502" bIns="16250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000" dirty="0">
                  <a:latin typeface="Abadi" panose="020B0604020104020204" pitchFamily="34" charset="0"/>
                </a:rPr>
                <a:t>Set timer and t</a:t>
              </a:r>
              <a:r>
                <a:rPr lang="en-US" sz="5000" kern="1200" dirty="0">
                  <a:latin typeface="Abadi" panose="020B0604020104020204" pitchFamily="34" charset="0"/>
                </a:rPr>
                <a:t>ake screenshot when “s” is pressed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F4238E-3020-B27B-8C6F-F6DF67BDBBB2}"/>
                </a:ext>
              </a:extLst>
            </p:cNvPr>
            <p:cNvSpPr/>
            <p:nvPr/>
          </p:nvSpPr>
          <p:spPr>
            <a:xfrm>
              <a:off x="14450127" y="21719648"/>
              <a:ext cx="6819687" cy="2673192"/>
            </a:xfrm>
            <a:custGeom>
              <a:avLst/>
              <a:gdLst>
                <a:gd name="csX0" fmla="*/ 0 w 1645732"/>
                <a:gd name="csY0" fmla="*/ 164573 h 3657611"/>
                <a:gd name="csX1" fmla="*/ 164573 w 1645732"/>
                <a:gd name="csY1" fmla="*/ 0 h 3657611"/>
                <a:gd name="csX2" fmla="*/ 1481159 w 1645732"/>
                <a:gd name="csY2" fmla="*/ 0 h 3657611"/>
                <a:gd name="csX3" fmla="*/ 1645732 w 1645732"/>
                <a:gd name="csY3" fmla="*/ 164573 h 3657611"/>
                <a:gd name="csX4" fmla="*/ 1645732 w 1645732"/>
                <a:gd name="csY4" fmla="*/ 3493038 h 3657611"/>
                <a:gd name="csX5" fmla="*/ 1481159 w 1645732"/>
                <a:gd name="csY5" fmla="*/ 3657611 h 3657611"/>
                <a:gd name="csX6" fmla="*/ 164573 w 1645732"/>
                <a:gd name="csY6" fmla="*/ 3657611 h 3657611"/>
                <a:gd name="csX7" fmla="*/ 0 w 1645732"/>
                <a:gd name="csY7" fmla="*/ 3493038 h 3657611"/>
                <a:gd name="csX8" fmla="*/ 0 w 1645732"/>
                <a:gd name="csY8" fmla="*/ 164573 h 36576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645732" h="3657611">
                  <a:moveTo>
                    <a:pt x="0" y="164573"/>
                  </a:moveTo>
                  <a:cubicBezTo>
                    <a:pt x="0" y="73682"/>
                    <a:pt x="73682" y="0"/>
                    <a:pt x="164573" y="0"/>
                  </a:cubicBezTo>
                  <a:lnTo>
                    <a:pt x="1481159" y="0"/>
                  </a:lnTo>
                  <a:cubicBezTo>
                    <a:pt x="1572050" y="0"/>
                    <a:pt x="1645732" y="73682"/>
                    <a:pt x="1645732" y="164573"/>
                  </a:cubicBezTo>
                  <a:lnTo>
                    <a:pt x="1645732" y="3493038"/>
                  </a:lnTo>
                  <a:cubicBezTo>
                    <a:pt x="1645732" y="3583929"/>
                    <a:pt x="1572050" y="3657611"/>
                    <a:pt x="1481159" y="3657611"/>
                  </a:cubicBezTo>
                  <a:lnTo>
                    <a:pt x="164573" y="3657611"/>
                  </a:lnTo>
                  <a:cubicBezTo>
                    <a:pt x="73682" y="3657611"/>
                    <a:pt x="0" y="3583929"/>
                    <a:pt x="0" y="3493038"/>
                  </a:cubicBezTo>
                  <a:lnTo>
                    <a:pt x="0" y="164573"/>
                  </a:lnTo>
                  <a:close/>
                </a:path>
              </a:pathLst>
            </a:cu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2502" tIns="162502" rIns="162502" bIns="16250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000" kern="1200" dirty="0">
                  <a:latin typeface="Abadi" panose="020B0604020104020204" pitchFamily="34" charset="0"/>
                </a:rPr>
                <a:t>Calculate angles of landmarks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E0F5F5-DCE8-9838-305B-89DAB2CEF75E}"/>
                </a:ext>
              </a:extLst>
            </p:cNvPr>
            <p:cNvSpPr/>
            <p:nvPr/>
          </p:nvSpPr>
          <p:spPr>
            <a:xfrm>
              <a:off x="20098830" y="13913006"/>
              <a:ext cx="6819687" cy="2673192"/>
            </a:xfrm>
            <a:custGeom>
              <a:avLst/>
              <a:gdLst>
                <a:gd name="csX0" fmla="*/ 0 w 1645732"/>
                <a:gd name="csY0" fmla="*/ 164573 h 3657611"/>
                <a:gd name="csX1" fmla="*/ 164573 w 1645732"/>
                <a:gd name="csY1" fmla="*/ 0 h 3657611"/>
                <a:gd name="csX2" fmla="*/ 1481159 w 1645732"/>
                <a:gd name="csY2" fmla="*/ 0 h 3657611"/>
                <a:gd name="csX3" fmla="*/ 1645732 w 1645732"/>
                <a:gd name="csY3" fmla="*/ 164573 h 3657611"/>
                <a:gd name="csX4" fmla="*/ 1645732 w 1645732"/>
                <a:gd name="csY4" fmla="*/ 3493038 h 3657611"/>
                <a:gd name="csX5" fmla="*/ 1481159 w 1645732"/>
                <a:gd name="csY5" fmla="*/ 3657611 h 3657611"/>
                <a:gd name="csX6" fmla="*/ 164573 w 1645732"/>
                <a:gd name="csY6" fmla="*/ 3657611 h 3657611"/>
                <a:gd name="csX7" fmla="*/ 0 w 1645732"/>
                <a:gd name="csY7" fmla="*/ 3493038 h 3657611"/>
                <a:gd name="csX8" fmla="*/ 0 w 1645732"/>
                <a:gd name="csY8" fmla="*/ 164573 h 36576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645732" h="3657611">
                  <a:moveTo>
                    <a:pt x="0" y="164573"/>
                  </a:moveTo>
                  <a:cubicBezTo>
                    <a:pt x="0" y="73682"/>
                    <a:pt x="73682" y="0"/>
                    <a:pt x="164573" y="0"/>
                  </a:cubicBezTo>
                  <a:lnTo>
                    <a:pt x="1481159" y="0"/>
                  </a:lnTo>
                  <a:cubicBezTo>
                    <a:pt x="1572050" y="0"/>
                    <a:pt x="1645732" y="73682"/>
                    <a:pt x="1645732" y="164573"/>
                  </a:cubicBezTo>
                  <a:lnTo>
                    <a:pt x="1645732" y="3493038"/>
                  </a:lnTo>
                  <a:cubicBezTo>
                    <a:pt x="1645732" y="3583929"/>
                    <a:pt x="1572050" y="3657611"/>
                    <a:pt x="1481159" y="3657611"/>
                  </a:cubicBezTo>
                  <a:lnTo>
                    <a:pt x="164573" y="3657611"/>
                  </a:lnTo>
                  <a:cubicBezTo>
                    <a:pt x="73682" y="3657611"/>
                    <a:pt x="0" y="3583929"/>
                    <a:pt x="0" y="3493038"/>
                  </a:cubicBezTo>
                  <a:lnTo>
                    <a:pt x="0" y="164573"/>
                  </a:lnTo>
                  <a:close/>
                </a:path>
              </a:pathLst>
            </a:cu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2502" tIns="162502" rIns="162502" bIns="16250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000" kern="1200" dirty="0">
                  <a:latin typeface="Abadi" panose="020B0604020104020204" pitchFamily="34" charset="0"/>
                </a:rPr>
                <a:t>Overlay body landmarks and angles on screen via </a:t>
              </a:r>
              <a:r>
                <a:rPr lang="en-US" sz="5000" dirty="0">
                  <a:latin typeface="Abadi" panose="020B0604020104020204" pitchFamily="34" charset="0"/>
                </a:rPr>
                <a:t>M</a:t>
              </a:r>
              <a:r>
                <a:rPr lang="en-US" sz="5000" kern="1200" dirty="0">
                  <a:latin typeface="Abadi" panose="020B0604020104020204" pitchFamily="34" charset="0"/>
                </a:rPr>
                <a:t>ediapipe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A692E3B-978E-15C3-2C74-D7F1B42CF9B0}"/>
                </a:ext>
              </a:extLst>
            </p:cNvPr>
            <p:cNvSpPr/>
            <p:nvPr/>
          </p:nvSpPr>
          <p:spPr>
            <a:xfrm flipH="1">
              <a:off x="14418215" y="25098221"/>
              <a:ext cx="6819687" cy="2673192"/>
            </a:xfrm>
            <a:custGeom>
              <a:avLst/>
              <a:gdLst>
                <a:gd name="csX0" fmla="*/ 0 w 1645732"/>
                <a:gd name="csY0" fmla="*/ 164573 h 3657611"/>
                <a:gd name="csX1" fmla="*/ 164573 w 1645732"/>
                <a:gd name="csY1" fmla="*/ 0 h 3657611"/>
                <a:gd name="csX2" fmla="*/ 1481159 w 1645732"/>
                <a:gd name="csY2" fmla="*/ 0 h 3657611"/>
                <a:gd name="csX3" fmla="*/ 1645732 w 1645732"/>
                <a:gd name="csY3" fmla="*/ 164573 h 3657611"/>
                <a:gd name="csX4" fmla="*/ 1645732 w 1645732"/>
                <a:gd name="csY4" fmla="*/ 3493038 h 3657611"/>
                <a:gd name="csX5" fmla="*/ 1481159 w 1645732"/>
                <a:gd name="csY5" fmla="*/ 3657611 h 3657611"/>
                <a:gd name="csX6" fmla="*/ 164573 w 1645732"/>
                <a:gd name="csY6" fmla="*/ 3657611 h 3657611"/>
                <a:gd name="csX7" fmla="*/ 0 w 1645732"/>
                <a:gd name="csY7" fmla="*/ 3493038 h 3657611"/>
                <a:gd name="csX8" fmla="*/ 0 w 1645732"/>
                <a:gd name="csY8" fmla="*/ 164573 h 36576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645732" h="3657611">
                  <a:moveTo>
                    <a:pt x="0" y="164573"/>
                  </a:moveTo>
                  <a:cubicBezTo>
                    <a:pt x="0" y="73682"/>
                    <a:pt x="73682" y="0"/>
                    <a:pt x="164573" y="0"/>
                  </a:cubicBezTo>
                  <a:lnTo>
                    <a:pt x="1481159" y="0"/>
                  </a:lnTo>
                  <a:cubicBezTo>
                    <a:pt x="1572050" y="0"/>
                    <a:pt x="1645732" y="73682"/>
                    <a:pt x="1645732" y="164573"/>
                  </a:cubicBezTo>
                  <a:lnTo>
                    <a:pt x="1645732" y="3493038"/>
                  </a:lnTo>
                  <a:cubicBezTo>
                    <a:pt x="1645732" y="3583929"/>
                    <a:pt x="1572050" y="3657611"/>
                    <a:pt x="1481159" y="3657611"/>
                  </a:cubicBezTo>
                  <a:lnTo>
                    <a:pt x="164573" y="3657611"/>
                  </a:lnTo>
                  <a:cubicBezTo>
                    <a:pt x="73682" y="3657611"/>
                    <a:pt x="0" y="3583929"/>
                    <a:pt x="0" y="3493038"/>
                  </a:cubicBezTo>
                  <a:lnTo>
                    <a:pt x="0" y="164573"/>
                  </a:lnTo>
                  <a:close/>
                </a:path>
              </a:pathLst>
            </a:cu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2502" tIns="162502" rIns="162502" bIns="16250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000" kern="1200" dirty="0">
                  <a:latin typeface="Abadi" panose="020B0604020104020204" pitchFamily="34" charset="0"/>
                </a:rPr>
                <a:t>Calculate symmetry score based on angle differences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6FB6DF-035A-7D2D-4BDF-736C813F0C98}"/>
                </a:ext>
              </a:extLst>
            </p:cNvPr>
            <p:cNvSpPr/>
            <p:nvPr/>
          </p:nvSpPr>
          <p:spPr>
            <a:xfrm flipH="1">
              <a:off x="14450126" y="28476795"/>
              <a:ext cx="6819688" cy="2673192"/>
            </a:xfrm>
            <a:custGeom>
              <a:avLst/>
              <a:gdLst>
                <a:gd name="csX0" fmla="*/ 0 w 1645732"/>
                <a:gd name="csY0" fmla="*/ 164573 h 3657611"/>
                <a:gd name="csX1" fmla="*/ 164573 w 1645732"/>
                <a:gd name="csY1" fmla="*/ 0 h 3657611"/>
                <a:gd name="csX2" fmla="*/ 1481159 w 1645732"/>
                <a:gd name="csY2" fmla="*/ 0 h 3657611"/>
                <a:gd name="csX3" fmla="*/ 1645732 w 1645732"/>
                <a:gd name="csY3" fmla="*/ 164573 h 3657611"/>
                <a:gd name="csX4" fmla="*/ 1645732 w 1645732"/>
                <a:gd name="csY4" fmla="*/ 3493038 h 3657611"/>
                <a:gd name="csX5" fmla="*/ 1481159 w 1645732"/>
                <a:gd name="csY5" fmla="*/ 3657611 h 3657611"/>
                <a:gd name="csX6" fmla="*/ 164573 w 1645732"/>
                <a:gd name="csY6" fmla="*/ 3657611 h 3657611"/>
                <a:gd name="csX7" fmla="*/ 0 w 1645732"/>
                <a:gd name="csY7" fmla="*/ 3493038 h 3657611"/>
                <a:gd name="csX8" fmla="*/ 0 w 1645732"/>
                <a:gd name="csY8" fmla="*/ 164573 h 36576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645732" h="3657611">
                  <a:moveTo>
                    <a:pt x="0" y="164573"/>
                  </a:moveTo>
                  <a:cubicBezTo>
                    <a:pt x="0" y="73682"/>
                    <a:pt x="73682" y="0"/>
                    <a:pt x="164573" y="0"/>
                  </a:cubicBezTo>
                  <a:lnTo>
                    <a:pt x="1481159" y="0"/>
                  </a:lnTo>
                  <a:cubicBezTo>
                    <a:pt x="1572050" y="0"/>
                    <a:pt x="1645732" y="73682"/>
                    <a:pt x="1645732" y="164573"/>
                  </a:cubicBezTo>
                  <a:lnTo>
                    <a:pt x="1645732" y="3493038"/>
                  </a:lnTo>
                  <a:cubicBezTo>
                    <a:pt x="1645732" y="3583929"/>
                    <a:pt x="1572050" y="3657611"/>
                    <a:pt x="1481159" y="3657611"/>
                  </a:cubicBezTo>
                  <a:lnTo>
                    <a:pt x="164573" y="3657611"/>
                  </a:lnTo>
                  <a:cubicBezTo>
                    <a:pt x="73682" y="3657611"/>
                    <a:pt x="0" y="3583929"/>
                    <a:pt x="0" y="3493038"/>
                  </a:cubicBezTo>
                  <a:lnTo>
                    <a:pt x="0" y="164573"/>
                  </a:lnTo>
                  <a:close/>
                </a:path>
              </a:pathLst>
            </a:custGeom>
            <a:solidFill>
              <a:schemeClr val="bg2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62502" tIns="162502" rIns="162502" bIns="162502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000" kern="1200" dirty="0">
                  <a:latin typeface="Abadi" panose="020B0604020104020204" pitchFamily="34" charset="0"/>
                </a:rPr>
                <a:t>Print report of visible angles, differences, and symmetry score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45652E0-AC2D-B175-282E-211C416BEDB6}"/>
                </a:ext>
              </a:extLst>
            </p:cNvPr>
            <p:cNvSpPr/>
            <p:nvPr/>
          </p:nvSpPr>
          <p:spPr>
            <a:xfrm rot="3959426">
              <a:off x="21962125" y="26039732"/>
              <a:ext cx="323813" cy="20407"/>
            </a:xfrm>
            <a:custGeom>
              <a:avLst/>
              <a:gdLst>
                <a:gd name="csX0" fmla="*/ 0 w 323813"/>
                <a:gd name="csY0" fmla="*/ 4081 h 20407"/>
                <a:gd name="csX1" fmla="*/ 313610 w 323813"/>
                <a:gd name="csY1" fmla="*/ 4081 h 20407"/>
                <a:gd name="csX2" fmla="*/ 313610 w 323813"/>
                <a:gd name="csY2" fmla="*/ 0 h 20407"/>
                <a:gd name="csX3" fmla="*/ 323813 w 323813"/>
                <a:gd name="csY3" fmla="*/ 10204 h 20407"/>
                <a:gd name="csX4" fmla="*/ 313610 w 323813"/>
                <a:gd name="csY4" fmla="*/ 20407 h 20407"/>
                <a:gd name="csX5" fmla="*/ 313610 w 323813"/>
                <a:gd name="csY5" fmla="*/ 16326 h 20407"/>
                <a:gd name="csX6" fmla="*/ 0 w 323813"/>
                <a:gd name="csY6" fmla="*/ 16326 h 20407"/>
                <a:gd name="csX7" fmla="*/ 0 w 323813"/>
                <a:gd name="csY7" fmla="*/ 4081 h 204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23813" h="20407">
                  <a:moveTo>
                    <a:pt x="0" y="4081"/>
                  </a:moveTo>
                  <a:lnTo>
                    <a:pt x="313610" y="4081"/>
                  </a:lnTo>
                  <a:lnTo>
                    <a:pt x="313610" y="0"/>
                  </a:lnTo>
                  <a:lnTo>
                    <a:pt x="323813" y="10204"/>
                  </a:lnTo>
                  <a:lnTo>
                    <a:pt x="313610" y="20407"/>
                  </a:lnTo>
                  <a:lnTo>
                    <a:pt x="313610" y="16326"/>
                  </a:lnTo>
                  <a:lnTo>
                    <a:pt x="0" y="16326"/>
                  </a:lnTo>
                  <a:lnTo>
                    <a:pt x="0" y="408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4079" rIns="6121" bIns="408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522894" y="5889656"/>
            <a:ext cx="35669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</a:rPr>
              <a:t>Anthony Lopez-Ortiz, College of Engineering and Physical Science, University of New Hampshire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427" y="1035650"/>
            <a:ext cx="3737711" cy="4500884"/>
          </a:xfrm>
          <a:prstGeom prst="rect">
            <a:avLst/>
          </a:prstGeom>
        </p:spPr>
      </p:pic>
      <p:sp>
        <p:nvSpPr>
          <p:cNvPr id="6" name="AutoShape 6" descr="Image result for bodybuilding pose clipart">
            <a:extLst>
              <a:ext uri="{FF2B5EF4-FFF2-40B4-BE49-F238E27FC236}">
                <a16:creationId xmlns:a16="http://schemas.microsoft.com/office/drawing/2014/main" id="{6AA1918D-CC79-39DD-D4CF-553974FF7B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52632" y="188703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C56221-DFEE-5A89-9593-BE5483A481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540" r="4147" b="56233"/>
          <a:stretch>
            <a:fillRect/>
          </a:stretch>
        </p:blipFill>
        <p:spPr>
          <a:xfrm>
            <a:off x="1089660" y="699804"/>
            <a:ext cx="4537108" cy="442797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0C4B8BF-4CE6-8269-39B3-A665C774D3BA}"/>
              </a:ext>
            </a:extLst>
          </p:cNvPr>
          <p:cNvSpPr txBox="1"/>
          <p:nvPr/>
        </p:nvSpPr>
        <p:spPr>
          <a:xfrm>
            <a:off x="1131475" y="17714168"/>
            <a:ext cx="83325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Abadi" panose="020B0604020104020204" pitchFamily="34" charset="0"/>
              </a:rPr>
              <a:t>Bodily Symmetry – The balance of one’s limbs and joints about a particular axis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000" dirty="0">
                <a:latin typeface="Abadi" panose="020B0604020104020204" pitchFamily="34" charset="0"/>
              </a:rPr>
              <a:t>Posing – The artistic display of muscularity, symmetry, and conditioning on the bodybuilding stage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180B6-CEE6-F923-AFE3-41F6B938DFC4}"/>
              </a:ext>
            </a:extLst>
          </p:cNvPr>
          <p:cNvSpPr txBox="1"/>
          <p:nvPr/>
        </p:nvSpPr>
        <p:spPr>
          <a:xfrm>
            <a:off x="1137176" y="9680991"/>
            <a:ext cx="1181552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Abadi" panose="020B0604020104020204" pitchFamily="34" charset="0"/>
              </a:rPr>
              <a:t>As an aspiring bodybuilder, skillful posing is necessary. It is something that must be practiced but can be hard without a coach. My goal was to create a computer program to act as a substitute for a coach. It will analyze and grade the symmetry of one's limbs and the proportionality of their musculature.</a:t>
            </a:r>
          </a:p>
          <a:p>
            <a:endParaRPr lang="en-US" sz="5000" dirty="0">
              <a:latin typeface="Abadi" panose="020B0604020104020204" pitchFamily="34" charset="0"/>
            </a:endParaRPr>
          </a:p>
          <a:p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245C829-4E3E-C5E7-5806-31FC12991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5"/>
          <a:stretch>
            <a:fillRect/>
          </a:stretch>
        </p:blipFill>
        <p:spPr>
          <a:xfrm>
            <a:off x="27361969" y="9840964"/>
            <a:ext cx="5943600" cy="5943600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20539F4-578A-9F60-F4CC-6F294CFA85EA}"/>
              </a:ext>
            </a:extLst>
          </p:cNvPr>
          <p:cNvSpPr/>
          <p:nvPr/>
        </p:nvSpPr>
        <p:spPr>
          <a:xfrm>
            <a:off x="34082182" y="9840964"/>
            <a:ext cx="5897742" cy="5927595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=== Symmetry Analysis Report ===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Angles: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Right shoulder: 101.41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Left shoulder: 101.67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Right elbow: 60.61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Left elbow: 62.82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Right hip: 175.78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Left hip: 174.48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Right knee: 179.40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Left knee: 179.88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Differences: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Shoulders: 0.26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Elbows: 2.21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Hips: 1.29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Knees: 0.48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Symmetry Score: 96.81%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24EC876-F453-C7E4-31D4-E65930575E1B}"/>
              </a:ext>
            </a:extLst>
          </p:cNvPr>
          <p:cNvSpPr/>
          <p:nvPr/>
        </p:nvSpPr>
        <p:spPr>
          <a:xfrm>
            <a:off x="27361969" y="16549700"/>
            <a:ext cx="5897742" cy="5943529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=== Symmetry Analysis Report ===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Angles: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Right shoulder: 89.25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Left shoulder: 111.18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Right elbow: 55.66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Left elbow: 165.93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Right hip: 172.52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Left hip: 175.72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Right knee: 174.72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Left knee: 175.44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Differences: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Shoulders: 21.93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Elbows: 110.28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Hips: 3.20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Knees: 0.72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Symmetry Score: 0.00%</a:t>
            </a:r>
          </a:p>
        </p:txBody>
      </p:sp>
      <p:sp>
        <p:nvSpPr>
          <p:cNvPr id="61" name="AutoShape 4" descr="Image result for posture imbalances lateral">
            <a:extLst>
              <a:ext uri="{FF2B5EF4-FFF2-40B4-BE49-F238E27FC236}">
                <a16:creationId xmlns:a16="http://schemas.microsoft.com/office/drawing/2014/main" id="{D80C42DE-9C7E-3832-12E3-68AE2D9288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4400" y="163068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AutoShape 8" descr="Image result for posture imbalances lateral">
            <a:extLst>
              <a:ext uri="{FF2B5EF4-FFF2-40B4-BE49-F238E27FC236}">
                <a16:creationId xmlns:a16="http://schemas.microsoft.com/office/drawing/2014/main" id="{C4676FA6-70C9-033B-85E2-64198A868E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644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Uneven Hips: Causes, Signs &amp; Symptoms and Treatment Options">
            <a:extLst>
              <a:ext uri="{FF2B5EF4-FFF2-40B4-BE49-F238E27FC236}">
                <a16:creationId xmlns:a16="http://schemas.microsoft.com/office/drawing/2014/main" id="{C66AC549-B6E8-D1FA-4935-584A95C2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34174084" y="25047457"/>
            <a:ext cx="6056468" cy="66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71CDFE0-9AD1-91C3-2134-FE4B68A4D185}"/>
              </a:ext>
            </a:extLst>
          </p:cNvPr>
          <p:cNvSpPr txBox="1"/>
          <p:nvPr/>
        </p:nvSpPr>
        <p:spPr>
          <a:xfrm>
            <a:off x="27794414" y="25064319"/>
            <a:ext cx="63827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>
                <a:latin typeface="Abadi" panose="020B0604020104020204" pitchFamily="34" charset="0"/>
              </a:rPr>
              <a:t>Posing app used by professional and amateur bodybuilders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>
                <a:latin typeface="Abadi" panose="020B0604020104020204" pitchFamily="34" charset="0"/>
              </a:rPr>
              <a:t>Medical examiner to determine posture or skeletal imbalances</a:t>
            </a:r>
          </a:p>
          <a:p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992F379-4797-AAA9-B8AB-DDF175547A1A}"/>
              </a:ext>
            </a:extLst>
          </p:cNvPr>
          <p:cNvSpPr/>
          <p:nvPr/>
        </p:nvSpPr>
        <p:spPr>
          <a:xfrm>
            <a:off x="33988917" y="24882088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AD1437F-86BA-5CD6-DBAC-2601E0F04227}"/>
              </a:ext>
            </a:extLst>
          </p:cNvPr>
          <p:cNvSpPr/>
          <p:nvPr/>
        </p:nvSpPr>
        <p:spPr>
          <a:xfrm>
            <a:off x="36668575" y="24882088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D5A1F1A-1DD5-05B5-7011-57C49CD69325}"/>
              </a:ext>
            </a:extLst>
          </p:cNvPr>
          <p:cNvSpPr/>
          <p:nvPr/>
        </p:nvSpPr>
        <p:spPr>
          <a:xfrm>
            <a:off x="33885720" y="26429656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FBB3971-F098-D5F0-EEEA-BBEF5D469F98}"/>
              </a:ext>
            </a:extLst>
          </p:cNvPr>
          <p:cNvSpPr/>
          <p:nvPr/>
        </p:nvSpPr>
        <p:spPr>
          <a:xfrm>
            <a:off x="36372611" y="26577001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5FB94F8-9CE5-7866-B877-784FF8C70A73}"/>
              </a:ext>
            </a:extLst>
          </p:cNvPr>
          <p:cNvSpPr/>
          <p:nvPr/>
        </p:nvSpPr>
        <p:spPr>
          <a:xfrm>
            <a:off x="36862046" y="26343447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B11F3CA-172B-5F6D-DE19-33DEE68AF944}"/>
              </a:ext>
            </a:extLst>
          </p:cNvPr>
          <p:cNvSpPr/>
          <p:nvPr/>
        </p:nvSpPr>
        <p:spPr>
          <a:xfrm>
            <a:off x="39232172" y="25079187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5BF50C-23EB-688C-88FD-08481DE1C99A}"/>
              </a:ext>
            </a:extLst>
          </p:cNvPr>
          <p:cNvSpPr/>
          <p:nvPr/>
        </p:nvSpPr>
        <p:spPr>
          <a:xfrm>
            <a:off x="39512488" y="24785147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C32AC7F-6EF6-DE97-4C4C-30CA0ED2D9C1}"/>
              </a:ext>
            </a:extLst>
          </p:cNvPr>
          <p:cNvSpPr/>
          <p:nvPr/>
        </p:nvSpPr>
        <p:spPr>
          <a:xfrm>
            <a:off x="39348937" y="26391916"/>
            <a:ext cx="721112" cy="7439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80907D5-E898-669D-F153-3B2B3048721F}"/>
              </a:ext>
            </a:extLst>
          </p:cNvPr>
          <p:cNvSpPr/>
          <p:nvPr/>
        </p:nvSpPr>
        <p:spPr>
          <a:xfrm>
            <a:off x="39232172" y="26515908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EB9034D-0BC8-1FB2-4AE1-DD9593D3D5E2}"/>
              </a:ext>
            </a:extLst>
          </p:cNvPr>
          <p:cNvSpPr/>
          <p:nvPr/>
        </p:nvSpPr>
        <p:spPr>
          <a:xfrm>
            <a:off x="39735021" y="27095680"/>
            <a:ext cx="495531" cy="5009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39A26D1-0E4A-36F4-DE9D-831949EBF96F}"/>
              </a:ext>
            </a:extLst>
          </p:cNvPr>
          <p:cNvSpPr/>
          <p:nvPr/>
        </p:nvSpPr>
        <p:spPr>
          <a:xfrm>
            <a:off x="33957788" y="28685482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748F427-B369-5D5A-244D-21E406B9F129}"/>
              </a:ext>
            </a:extLst>
          </p:cNvPr>
          <p:cNvSpPr/>
          <p:nvPr/>
        </p:nvSpPr>
        <p:spPr>
          <a:xfrm>
            <a:off x="36501490" y="29079128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4135641-E8C1-395F-BEC3-DB91CEFE6FF2}"/>
              </a:ext>
            </a:extLst>
          </p:cNvPr>
          <p:cNvSpPr/>
          <p:nvPr/>
        </p:nvSpPr>
        <p:spPr>
          <a:xfrm>
            <a:off x="36710215" y="28726006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B211021-1535-DA04-D921-16C96395CF04}"/>
              </a:ext>
            </a:extLst>
          </p:cNvPr>
          <p:cNvSpPr/>
          <p:nvPr/>
        </p:nvSpPr>
        <p:spPr>
          <a:xfrm>
            <a:off x="34067460" y="30026270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DB9A2BE-51D8-722A-E441-DC45D2EDA2D0}"/>
              </a:ext>
            </a:extLst>
          </p:cNvPr>
          <p:cNvSpPr/>
          <p:nvPr/>
        </p:nvSpPr>
        <p:spPr>
          <a:xfrm>
            <a:off x="39374465" y="28606031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5D51D05E-421C-A21B-4B4E-5315B6053D44}"/>
              </a:ext>
            </a:extLst>
          </p:cNvPr>
          <p:cNvSpPr/>
          <p:nvPr/>
        </p:nvSpPr>
        <p:spPr>
          <a:xfrm>
            <a:off x="39509440" y="29735088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04ECD50-7418-F941-3C34-36D9381B0EB2}"/>
              </a:ext>
            </a:extLst>
          </p:cNvPr>
          <p:cNvSpPr/>
          <p:nvPr/>
        </p:nvSpPr>
        <p:spPr>
          <a:xfrm>
            <a:off x="36966409" y="29753382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B80325A-BB69-B94A-5759-35CF8B571D40}"/>
              </a:ext>
            </a:extLst>
          </p:cNvPr>
          <p:cNvSpPr/>
          <p:nvPr/>
        </p:nvSpPr>
        <p:spPr>
          <a:xfrm>
            <a:off x="36788450" y="29994223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A6F8600-EFF3-8CD7-E4FF-71B91670B200}"/>
              </a:ext>
            </a:extLst>
          </p:cNvPr>
          <p:cNvSpPr/>
          <p:nvPr/>
        </p:nvSpPr>
        <p:spPr>
          <a:xfrm>
            <a:off x="36140934" y="30909318"/>
            <a:ext cx="721112" cy="7062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8" name="Picture 14" descr="Camera - Free technology icons">
            <a:extLst>
              <a:ext uri="{FF2B5EF4-FFF2-40B4-BE49-F238E27FC236}">
                <a16:creationId xmlns:a16="http://schemas.microsoft.com/office/drawing/2014/main" id="{BD77D3FB-F588-118E-1C37-6003C535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094" y="9959428"/>
            <a:ext cx="3942884" cy="394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oftware Review : Mediapipe – Human-Computer Interface Laboratory">
            <a:extLst>
              <a:ext uri="{FF2B5EF4-FFF2-40B4-BE49-F238E27FC236}">
                <a16:creationId xmlns:a16="http://schemas.microsoft.com/office/drawing/2014/main" id="{F2E334F1-C685-7432-F340-45D28305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14341544" y="13151229"/>
            <a:ext cx="3901964" cy="390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etecta 543 puntos del cuerpo con ?? MEDIAPIPE HOLISTIC ? | Python ...">
            <a:extLst>
              <a:ext uri="{FF2B5EF4-FFF2-40B4-BE49-F238E27FC236}">
                <a16:creationId xmlns:a16="http://schemas.microsoft.com/office/drawing/2014/main" id="{3AAA83C1-8F83-7409-582D-6BF90E574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941" y="16790431"/>
            <a:ext cx="5940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ot Product Two Vectors Stock Vector (Royalty Free) 1877575063 ...">
            <a:extLst>
              <a:ext uri="{FF2B5EF4-FFF2-40B4-BE49-F238E27FC236}">
                <a16:creationId xmlns:a16="http://schemas.microsoft.com/office/drawing/2014/main" id="{775D2403-17C9-43EE-CA1E-4D7EB2FA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/>
        </p:blipFill>
        <p:spPr bwMode="auto">
          <a:xfrm>
            <a:off x="21154030" y="22338362"/>
            <a:ext cx="4263778" cy="45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B5EB410-6C14-DD10-B99D-A35B04967AFA}"/>
              </a:ext>
            </a:extLst>
          </p:cNvPr>
          <p:cNvSpPr/>
          <p:nvPr/>
        </p:nvSpPr>
        <p:spPr>
          <a:xfrm>
            <a:off x="22030243" y="26624184"/>
            <a:ext cx="2974894" cy="305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D0398F8A-D07A-6287-9CBC-86F9B2A7E96D}"/>
                  </a:ext>
                </a:extLst>
              </p:cNvPr>
              <p:cNvSpPr/>
              <p:nvPr/>
            </p:nvSpPr>
            <p:spPr>
              <a:xfrm>
                <a:off x="21083707" y="27095680"/>
                <a:ext cx="6099268" cy="4519882"/>
              </a:xfrm>
              <a:prstGeom prst="roundRect">
                <a:avLst/>
              </a:prstGeom>
              <a:solidFill>
                <a:schemeClr val="bg2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Symmetry Score Formula</a:t>
                </a:r>
              </a:p>
              <a:p>
                <a:pPr algn="ctr"/>
                <a:endParaRPr lang="en-US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Sum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𝑎𝑛𝑔𝑙𝑒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𝑑𝑖𝑓𝑓𝑒𝑟𝑒𝑛𝑐𝑒𝑠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𝑇𝑜𝑡𝑎𝑙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#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𝑑𝑖𝑓𝑓𝑒𝑟𝑒𝑛𝑐𝑒𝑠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𝐷𝑖𝑓𝑓𝑒𝑟𝑒𝑛𝑐𝑒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𝐷𝑖𝑓𝑓𝑒𝑟𝑒𝑛𝑐𝑒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𝑃𝑒𝑛𝑎𝑙𝑡𝑦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𝑀𝑢𝑙𝑡𝑖𝑝𝑙𝑖𝑒𝑟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𝑅𝑎𝑤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𝑆𝑦𝑚𝑚𝑒𝑡𝑟𝑦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𝑆𝑐𝑜𝑟𝑒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𝑒𝑛𝑎𝑙𝑡𝑦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𝑀𝑢𝑙𝑡𝑖𝑝𝑙𝑖𝑒𝑟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𝑢𝑠𝑒𝑑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𝑒𝑛𝑠𝑢𝑟𝑒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𝑚𝑎𝑥𝑖𝑚𝑢𝑚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𝑠𝑦𝑚𝑚𝑒𝑡𝑟𝑦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D0398F8A-D07A-6287-9CBC-86F9B2A7E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3707" y="27095680"/>
                <a:ext cx="6099268" cy="451988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BC890003-3899-9356-A22A-5D1103692B0B}"/>
              </a:ext>
            </a:extLst>
          </p:cNvPr>
          <p:cNvSpPr txBox="1">
            <a:spLocks/>
          </p:cNvSpPr>
          <p:nvPr/>
        </p:nvSpPr>
        <p:spPr>
          <a:xfrm>
            <a:off x="1185650" y="24344106"/>
            <a:ext cx="11734800" cy="1117600"/>
          </a:xfrm>
          <a:prstGeom prst="round1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2011680" rtl="0" eaLnBrk="1" latinLnBrk="0" hangingPunct="1">
              <a:spcBef>
                <a:spcPts val="0"/>
              </a:spcBef>
              <a:spcAft>
                <a:spcPts val="264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5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2011680" rtl="0" eaLnBrk="1" latinLnBrk="0" hangingPunct="1">
              <a:spcBef>
                <a:spcPts val="0"/>
              </a:spcBef>
              <a:spcAft>
                <a:spcPts val="264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5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2011680" rtl="0" eaLnBrk="1" latinLnBrk="0" hangingPunct="1">
              <a:spcBef>
                <a:spcPts val="0"/>
              </a:spcBef>
              <a:spcAft>
                <a:spcPts val="264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5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2011680" rtl="0" eaLnBrk="1" latinLnBrk="0" hangingPunct="1">
              <a:spcBef>
                <a:spcPts val="0"/>
              </a:spcBef>
              <a:spcAft>
                <a:spcPts val="264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5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2011680" rtl="0" eaLnBrk="1" latinLnBrk="0" hangingPunct="1">
              <a:spcBef>
                <a:spcPts val="0"/>
              </a:spcBef>
              <a:spcAft>
                <a:spcPts val="264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5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2011680" rtl="0" eaLnBrk="1" latinLnBrk="0" hangingPunct="1">
              <a:spcBef>
                <a:spcPts val="0"/>
              </a:spcBef>
              <a:spcAft>
                <a:spcPts val="264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5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2011680" rtl="0" eaLnBrk="1" latinLnBrk="0" hangingPunct="1">
              <a:spcBef>
                <a:spcPts val="0"/>
              </a:spcBef>
              <a:spcAft>
                <a:spcPts val="264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5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2011680" rtl="0" eaLnBrk="1" latinLnBrk="0" hangingPunct="1">
              <a:spcBef>
                <a:spcPts val="0"/>
              </a:spcBef>
              <a:spcAft>
                <a:spcPts val="264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5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2011680" rtl="0" eaLnBrk="1" latinLnBrk="0" hangingPunct="1">
              <a:spcBef>
                <a:spcPts val="0"/>
              </a:spcBef>
              <a:spcAft>
                <a:spcPts val="264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55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Methods</a:t>
            </a:r>
          </a:p>
        </p:txBody>
      </p:sp>
      <p:pic>
        <p:nvPicPr>
          <p:cNvPr id="1052" name="Picture 28" descr="Python Logo, Icon, Sign, Emblem, Badge PNG">
            <a:extLst>
              <a:ext uri="{FF2B5EF4-FFF2-40B4-BE49-F238E27FC236}">
                <a16:creationId xmlns:a16="http://schemas.microsoft.com/office/drawing/2014/main" id="{864F0C66-A07F-F430-5249-4C07F1B6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43" y="28205884"/>
            <a:ext cx="3595096" cy="35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MediaPipe for Face Tracking">
            <a:extLst>
              <a:ext uri="{FF2B5EF4-FFF2-40B4-BE49-F238E27FC236}">
                <a16:creationId xmlns:a16="http://schemas.microsoft.com/office/drawing/2014/main" id="{D3EA05B7-C314-680F-0D55-E65553CF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54" y="25466449"/>
            <a:ext cx="10668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OpenCVLogo · opencv/opencv Wiki · GitHub">
            <a:extLst>
              <a:ext uri="{FF2B5EF4-FFF2-40B4-BE49-F238E27FC236}">
                <a16:creationId xmlns:a16="http://schemas.microsoft.com/office/drawing/2014/main" id="{1FD6EC57-72B8-A79C-CCB9-E9A9D5688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478" y="28205884"/>
            <a:ext cx="2655982" cy="3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AutoShape 34" descr="Visual Studio Code Logo - Free Download PNG, JPG, PDF, Mockup">
            <a:extLst>
              <a:ext uri="{FF2B5EF4-FFF2-40B4-BE49-F238E27FC236}">
                <a16:creationId xmlns:a16="http://schemas.microsoft.com/office/drawing/2014/main" id="{682B7B2A-695B-D2E8-5AA7-C0216AF05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16800" y="1645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72B4F224-26D0-49D4-DCDC-1333A3E6AFA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204788" y="27069440"/>
            <a:ext cx="5671732" cy="5671732"/>
          </a:xfrm>
          <a:prstGeom prst="rect">
            <a:avLst/>
          </a:prstGeom>
        </p:spPr>
      </p:pic>
      <p:sp>
        <p:nvSpPr>
          <p:cNvPr id="102" name="Arrow: Down 101">
            <a:extLst>
              <a:ext uri="{FF2B5EF4-FFF2-40B4-BE49-F238E27FC236}">
                <a16:creationId xmlns:a16="http://schemas.microsoft.com/office/drawing/2014/main" id="{24EA1585-0742-6184-3378-D43407A58A36}"/>
              </a:ext>
            </a:extLst>
          </p:cNvPr>
          <p:cNvSpPr/>
          <p:nvPr/>
        </p:nvSpPr>
        <p:spPr>
          <a:xfrm rot="18765211">
            <a:off x="19182589" y="13273527"/>
            <a:ext cx="609600" cy="1496702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row: Down 102">
            <a:extLst>
              <a:ext uri="{FF2B5EF4-FFF2-40B4-BE49-F238E27FC236}">
                <a16:creationId xmlns:a16="http://schemas.microsoft.com/office/drawing/2014/main" id="{022291B7-4F8B-F415-4A35-49DADC93FC4E}"/>
              </a:ext>
            </a:extLst>
          </p:cNvPr>
          <p:cNvSpPr/>
          <p:nvPr/>
        </p:nvSpPr>
        <p:spPr>
          <a:xfrm>
            <a:off x="22765645" y="17651953"/>
            <a:ext cx="609600" cy="1496702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row: Bent-Up 103">
            <a:extLst>
              <a:ext uri="{FF2B5EF4-FFF2-40B4-BE49-F238E27FC236}">
                <a16:creationId xmlns:a16="http://schemas.microsoft.com/office/drawing/2014/main" id="{B9A4D1D3-1D3E-24C3-DF00-BC6A882717F3}"/>
              </a:ext>
            </a:extLst>
          </p:cNvPr>
          <p:cNvSpPr/>
          <p:nvPr/>
        </p:nvSpPr>
        <p:spPr>
          <a:xfrm rot="10800000">
            <a:off x="16738695" y="20622962"/>
            <a:ext cx="2215973" cy="1586963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DE07F53F-13DE-1CB0-B01F-9723255A03AE}"/>
              </a:ext>
            </a:extLst>
          </p:cNvPr>
          <p:cNvSpPr/>
          <p:nvPr/>
        </p:nvSpPr>
        <p:spPr>
          <a:xfrm>
            <a:off x="16745127" y="25376541"/>
            <a:ext cx="609600" cy="554554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row: Down 106">
            <a:extLst>
              <a:ext uri="{FF2B5EF4-FFF2-40B4-BE49-F238E27FC236}">
                <a16:creationId xmlns:a16="http://schemas.microsoft.com/office/drawing/2014/main" id="{59C0B32A-49F6-8F41-C797-CDA84A0EE708}"/>
              </a:ext>
            </a:extLst>
          </p:cNvPr>
          <p:cNvSpPr/>
          <p:nvPr/>
        </p:nvSpPr>
        <p:spPr>
          <a:xfrm>
            <a:off x="16778948" y="28795916"/>
            <a:ext cx="609600" cy="554554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4" name="Picture 40" descr="Bodybuilder Posing, Icon, Emblem, Vector Illustration Stock Vector ...">
            <a:extLst>
              <a:ext uri="{FF2B5EF4-FFF2-40B4-BE49-F238E27FC236}">
                <a16:creationId xmlns:a16="http://schemas.microsoft.com/office/drawing/2014/main" id="{C796A8D1-A15F-0489-363A-2E85A836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/>
        </p:blipFill>
        <p:spPr bwMode="auto">
          <a:xfrm>
            <a:off x="8035211" y="17808627"/>
            <a:ext cx="5606583" cy="56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10015-E380-4C53-980C-698226C61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332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Abadi</vt:lpstr>
      <vt:lpstr>Arial</vt:lpstr>
      <vt:lpstr>Calibri</vt:lpstr>
      <vt:lpstr>Cambria Math</vt:lpstr>
      <vt:lpstr>Gill Sans MT</vt:lpstr>
      <vt:lpstr>Wingdings 2</vt:lpstr>
      <vt:lpstr>Dividend</vt:lpstr>
      <vt:lpstr>Sym-Body: Symmetry of Kinesiology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2015-04-29T17:08:18Z</dcterms:created>
  <dcterms:modified xsi:type="dcterms:W3CDTF">2026-04-17T20:20:02Z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</Properties>
</file>