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53" r:id="rId3"/>
  </p:sldMasterIdLst>
  <p:sldIdLst>
    <p:sldId id="257" r:id="rId4"/>
  </p:sldIdLst>
  <p:sldSz cx="43891200" cy="32918400"/>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9154B"/>
    <a:srgbClr val="DEC8EE"/>
    <a:srgbClr val="9B531E"/>
    <a:srgbClr val="BFCD48"/>
    <a:srgbClr val="F5F05D"/>
    <a:srgbClr val="2E0957"/>
    <a:srgbClr val="FFC9C9"/>
    <a:srgbClr val="9ED1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79" autoAdjust="0"/>
    <p:restoredTop sz="94434" autoAdjust="0"/>
  </p:normalViewPr>
  <p:slideViewPr>
    <p:cSldViewPr snapToGrid="0">
      <p:cViewPr varScale="1">
        <p:scale>
          <a:sx n="18" d="100"/>
          <a:sy n="18" d="100"/>
        </p:scale>
        <p:origin x="1470" y="111"/>
      </p:cViewPr>
      <p:guideLst>
        <p:guide orient="horz" pos="10368"/>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Master" Target="slideMasters/slideMaster1.xml"/><Relationship Id="rId7"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2"/>
            <a:ext cx="37307520" cy="11460480"/>
          </a:xfrm>
        </p:spPr>
        <p:txBody>
          <a:bodyPr anchor="b"/>
          <a:lstStyle>
            <a:lvl1pPr algn="ctr">
              <a:defRPr sz="28800"/>
            </a:lvl1pPr>
          </a:lstStyle>
          <a:p>
            <a:r>
              <a:rPr lang="en-US"/>
              <a:t>Click to edit Master title style</a:t>
            </a:r>
            <a:endParaRPr lang="en-US" dirty="0"/>
          </a:p>
        </p:txBody>
      </p:sp>
      <p:sp>
        <p:nvSpPr>
          <p:cNvPr id="3" name="Subtitle 2"/>
          <p:cNvSpPr>
            <a:spLocks noGrp="1"/>
          </p:cNvSpPr>
          <p:nvPr>
            <p:ph type="subTitle" idx="1"/>
          </p:nvPr>
        </p:nvSpPr>
        <p:spPr>
          <a:xfrm>
            <a:off x="5486400" y="17289782"/>
            <a:ext cx="32918400" cy="7947658"/>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E81BC7-D5A5-445F-BF4D-797F02B50EB4}" type="datetimeFigureOut">
              <a:rPr lang="en-US" smtClean="0"/>
              <a:t>4/19/2026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4930845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E81BC7-D5A5-445F-BF4D-797F02B50EB4}" type="datetimeFigureOut">
              <a:rPr lang="en-US" smtClean="0"/>
              <a:t>4/19/2026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689445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017522" y="1752600"/>
            <a:ext cx="2784348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E81BC7-D5A5-445F-BF4D-797F02B50EB4}" type="datetimeFigureOut">
              <a:rPr lang="en-US" smtClean="0"/>
              <a:t>4/19/2026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932892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E81BC7-D5A5-445F-BF4D-797F02B50EB4}" type="datetimeFigureOut">
              <a:rPr lang="en-US" smtClean="0"/>
              <a:t>4/19/2026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626753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49"/>
            <a:ext cx="37856160" cy="13693138"/>
          </a:xfrm>
        </p:spPr>
        <p:txBody>
          <a:bodyPr anchor="b"/>
          <a:lstStyle>
            <a:lvl1pPr>
              <a:defRPr sz="28800"/>
            </a:lvl1pPr>
          </a:lstStyle>
          <a:p>
            <a:r>
              <a:rPr lang="en-US"/>
              <a:t>Click to edit Master title style</a:t>
            </a:r>
            <a:endParaRPr lang="en-US" dirty="0"/>
          </a:p>
        </p:txBody>
      </p:sp>
      <p:sp>
        <p:nvSpPr>
          <p:cNvPr id="3" name="Text Placeholder 2"/>
          <p:cNvSpPr>
            <a:spLocks noGrp="1"/>
          </p:cNvSpPr>
          <p:nvPr>
            <p:ph type="body" idx="1"/>
          </p:nvPr>
        </p:nvSpPr>
        <p:spPr>
          <a:xfrm>
            <a:off x="2994662" y="22029429"/>
            <a:ext cx="37856160" cy="7200898"/>
          </a:xfrm>
        </p:spPr>
        <p:txBody>
          <a:bodyPr/>
          <a:lstStyle>
            <a:lvl1pPr marL="0" indent="0">
              <a:buNone/>
              <a:defRPr sz="11520">
                <a:solidFill>
                  <a:schemeClr val="tx1">
                    <a:tint val="82000"/>
                  </a:schemeClr>
                </a:solidFill>
              </a:defRPr>
            </a:lvl1pPr>
            <a:lvl2pPr marL="2194560" indent="0">
              <a:buNone/>
              <a:defRPr sz="9600">
                <a:solidFill>
                  <a:schemeClr val="tx1">
                    <a:tint val="82000"/>
                  </a:schemeClr>
                </a:solidFill>
              </a:defRPr>
            </a:lvl2pPr>
            <a:lvl3pPr marL="4389120" indent="0">
              <a:buNone/>
              <a:defRPr sz="8640">
                <a:solidFill>
                  <a:schemeClr val="tx1">
                    <a:tint val="82000"/>
                  </a:schemeClr>
                </a:solidFill>
              </a:defRPr>
            </a:lvl3pPr>
            <a:lvl4pPr marL="6583680" indent="0">
              <a:buNone/>
              <a:defRPr sz="7680">
                <a:solidFill>
                  <a:schemeClr val="tx1">
                    <a:tint val="82000"/>
                  </a:schemeClr>
                </a:solidFill>
              </a:defRPr>
            </a:lvl4pPr>
            <a:lvl5pPr marL="8778240" indent="0">
              <a:buNone/>
              <a:defRPr sz="7680">
                <a:solidFill>
                  <a:schemeClr val="tx1">
                    <a:tint val="82000"/>
                  </a:schemeClr>
                </a:solidFill>
              </a:defRPr>
            </a:lvl5pPr>
            <a:lvl6pPr marL="10972800" indent="0">
              <a:buNone/>
              <a:defRPr sz="7680">
                <a:solidFill>
                  <a:schemeClr val="tx1">
                    <a:tint val="82000"/>
                  </a:schemeClr>
                </a:solidFill>
              </a:defRPr>
            </a:lvl6pPr>
            <a:lvl7pPr marL="13167360" indent="0">
              <a:buNone/>
              <a:defRPr sz="7680">
                <a:solidFill>
                  <a:schemeClr val="tx1">
                    <a:tint val="82000"/>
                  </a:schemeClr>
                </a:solidFill>
              </a:defRPr>
            </a:lvl7pPr>
            <a:lvl8pPr marL="15361920" indent="0">
              <a:buNone/>
              <a:defRPr sz="7680">
                <a:solidFill>
                  <a:schemeClr val="tx1">
                    <a:tint val="82000"/>
                  </a:schemeClr>
                </a:solidFill>
              </a:defRPr>
            </a:lvl8pPr>
            <a:lvl9pPr marL="17556480" indent="0">
              <a:buNone/>
              <a:defRPr sz="768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E81BC7-D5A5-445F-BF4D-797F02B50EB4}" type="datetimeFigureOut">
              <a:rPr lang="en-US" smtClean="0"/>
              <a:t>4/19/2026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977744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0175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22199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8E81BC7-D5A5-445F-BF4D-797F02B50EB4}" type="datetimeFigureOut">
              <a:rPr lang="en-US" smtClean="0"/>
              <a:t>4/19/2026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2876210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3023242" y="8069582"/>
            <a:ext cx="18568032"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4" name="Content Placeholder 3"/>
          <p:cNvSpPr>
            <a:spLocks noGrp="1"/>
          </p:cNvSpPr>
          <p:nvPr>
            <p:ph sz="half" idx="2"/>
          </p:nvPr>
        </p:nvSpPr>
        <p:spPr>
          <a:xfrm>
            <a:off x="3023242" y="12024360"/>
            <a:ext cx="18568032"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2219922" y="8069582"/>
            <a:ext cx="18659477"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6" name="Content Placeholder 5"/>
          <p:cNvSpPr>
            <a:spLocks noGrp="1"/>
          </p:cNvSpPr>
          <p:nvPr>
            <p:ph sz="quarter" idx="4"/>
          </p:nvPr>
        </p:nvSpPr>
        <p:spPr>
          <a:xfrm>
            <a:off x="22219922" y="12024360"/>
            <a:ext cx="1865947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8E81BC7-D5A5-445F-BF4D-797F02B50EB4}" type="datetimeFigureOut">
              <a:rPr lang="en-US" smtClean="0"/>
              <a:t>4/19/2026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703941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8E81BC7-D5A5-445F-BF4D-797F02B50EB4}" type="datetimeFigureOut">
              <a:rPr lang="en-US" smtClean="0"/>
              <a:t>4/19/2026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262610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E81BC7-D5A5-445F-BF4D-797F02B50EB4}" type="datetimeFigureOut">
              <a:rPr lang="en-US" smtClean="0"/>
              <a:t>4/19/2026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782436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Content Placeholder 2"/>
          <p:cNvSpPr>
            <a:spLocks noGrp="1"/>
          </p:cNvSpPr>
          <p:nvPr>
            <p:ph idx="1"/>
          </p:nvPr>
        </p:nvSpPr>
        <p:spPr>
          <a:xfrm>
            <a:off x="18659477" y="4739647"/>
            <a:ext cx="22219920" cy="23393400"/>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08E81BC7-D5A5-445F-BF4D-797F02B50EB4}" type="datetimeFigureOut">
              <a:rPr lang="en-US" smtClean="0"/>
              <a:t>4/19/2026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757013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18659477" y="4739647"/>
            <a:ext cx="22219920" cy="23393400"/>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a:t>Click icon to add picture</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08E81BC7-D5A5-445F-BF4D-797F02B50EB4}" type="datetimeFigureOut">
              <a:rPr lang="en-US" smtClean="0"/>
              <a:t>4/19/2026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535234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017520" y="30510487"/>
            <a:ext cx="9875520" cy="1752600"/>
          </a:xfrm>
          <a:prstGeom prst="rect">
            <a:avLst/>
          </a:prstGeom>
        </p:spPr>
        <p:txBody>
          <a:bodyPr vert="horz" lIns="91440" tIns="45720" rIns="91440" bIns="45720" rtlCol="0" anchor="ctr"/>
          <a:lstStyle>
            <a:lvl1pPr algn="l">
              <a:defRPr sz="5760">
                <a:solidFill>
                  <a:schemeClr val="tx1">
                    <a:tint val="82000"/>
                  </a:schemeClr>
                </a:solidFill>
              </a:defRPr>
            </a:lvl1pPr>
          </a:lstStyle>
          <a:p>
            <a:fld id="{08E81BC7-D5A5-445F-BF4D-797F02B50EB4}" type="datetimeFigureOut">
              <a:rPr lang="en-US" smtClean="0"/>
              <a:t>4/19/2026</a:t>
            </a:fld>
            <a:endParaRPr lang="en-US"/>
          </a:p>
        </p:txBody>
      </p:sp>
      <p:sp>
        <p:nvSpPr>
          <p:cNvPr id="5" name="Footer Placeholder 4"/>
          <p:cNvSpPr>
            <a:spLocks noGrp="1"/>
          </p:cNvSpPr>
          <p:nvPr>
            <p:ph type="ftr" sz="quarter" idx="3"/>
          </p:nvPr>
        </p:nvSpPr>
        <p:spPr>
          <a:xfrm>
            <a:off x="14538960" y="30510487"/>
            <a:ext cx="14813280" cy="1752600"/>
          </a:xfrm>
          <a:prstGeom prst="rect">
            <a:avLst/>
          </a:prstGeom>
        </p:spPr>
        <p:txBody>
          <a:bodyPr vert="horz" lIns="91440" tIns="45720" rIns="91440" bIns="45720" rtlCol="0" anchor="ctr"/>
          <a:lstStyle>
            <a:lvl1pPr algn="ctr">
              <a:defRPr sz="576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30998160" y="30510487"/>
            <a:ext cx="9875520" cy="1752600"/>
          </a:xfrm>
          <a:prstGeom prst="rect">
            <a:avLst/>
          </a:prstGeom>
        </p:spPr>
        <p:txBody>
          <a:bodyPr vert="horz" lIns="91440" tIns="45720" rIns="91440" bIns="45720" rtlCol="0" anchor="ctr"/>
          <a:lstStyle>
            <a:lvl1pPr algn="r">
              <a:defRPr sz="5760">
                <a:solidFill>
                  <a:schemeClr val="tx1">
                    <a:tint val="82000"/>
                  </a:schemeClr>
                </a:solidFill>
              </a:defRPr>
            </a:lvl1pPr>
          </a:lstStyle>
          <a:p>
            <a:fld id="{59152990-41B8-4C7F-B873-1D5366E1EAB8}" type="slidenum">
              <a:rPr lang="en-US" smtClean="0"/>
              <a:t>‹#›</a:t>
            </a:fld>
            <a:endParaRPr lang="en-US"/>
          </a:p>
        </p:txBody>
      </p:sp>
    </p:spTree>
    <p:extLst>
      <p:ext uri="{BB962C8B-B14F-4D97-AF65-F5344CB8AC3E}">
        <p14:creationId xmlns:p14="http://schemas.microsoft.com/office/powerpoint/2010/main" val="2414846597"/>
      </p:ext>
    </p:extLst>
  </p:cSld>
  <p:clrMap bg1="lt1" tx1="dk1" bg2="lt2" tx2="dk2" accent1="accent1" accent2="accent2" accent3="accent3" accent4="accent4" accent5="accent5" accent6="accent6" hlink="hlink" folHlink="folHlink"/>
  <p:sldLayoutIdLst>
    <p:sldLayoutId id="2147484154" r:id="rId1"/>
    <p:sldLayoutId id="2147484155" r:id="rId2"/>
    <p:sldLayoutId id="2147484156" r:id="rId3"/>
    <p:sldLayoutId id="2147484157" r:id="rId4"/>
    <p:sldLayoutId id="2147484158" r:id="rId5"/>
    <p:sldLayoutId id="2147484159" r:id="rId6"/>
    <p:sldLayoutId id="2147484160" r:id="rId7"/>
    <p:sldLayoutId id="2147484161" r:id="rId8"/>
    <p:sldLayoutId id="2147484162" r:id="rId9"/>
    <p:sldLayoutId id="2147484163" r:id="rId10"/>
    <p:sldLayoutId id="2147484164" r:id="rId1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s://doi.org/10.1038/s41586-025-08984-2"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9154B"/>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FEDB673-7475-37AD-4508-68CFB281F85E}"/>
              </a:ext>
            </a:extLst>
          </p:cNvPr>
          <p:cNvSpPr/>
          <p:nvPr/>
        </p:nvSpPr>
        <p:spPr>
          <a:xfrm>
            <a:off x="680843" y="403412"/>
            <a:ext cx="42529511" cy="3926222"/>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BAF8B6B8-76B3-A121-E4C9-EFB58F412EFB}"/>
              </a:ext>
            </a:extLst>
          </p:cNvPr>
          <p:cNvSpPr/>
          <p:nvPr/>
        </p:nvSpPr>
        <p:spPr>
          <a:xfrm>
            <a:off x="680844" y="5029199"/>
            <a:ext cx="10937415" cy="16145592"/>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3161343D-3F7A-0E9B-1DCE-091B025046A0}"/>
              </a:ext>
            </a:extLst>
          </p:cNvPr>
          <p:cNvSpPr/>
          <p:nvPr/>
        </p:nvSpPr>
        <p:spPr>
          <a:xfrm>
            <a:off x="680843" y="21574430"/>
            <a:ext cx="10937415" cy="10581964"/>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4DC56C6F-6661-1DC5-2FCA-359305D15ACA}"/>
              </a:ext>
            </a:extLst>
          </p:cNvPr>
          <p:cNvSpPr/>
          <p:nvPr/>
        </p:nvSpPr>
        <p:spPr>
          <a:xfrm>
            <a:off x="12353934" y="5029199"/>
            <a:ext cx="19093733" cy="27145285"/>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CECD0579-85A4-2D9B-FAA8-FB491B732F6C}"/>
              </a:ext>
            </a:extLst>
          </p:cNvPr>
          <p:cNvSpPr/>
          <p:nvPr/>
        </p:nvSpPr>
        <p:spPr>
          <a:xfrm>
            <a:off x="32167763" y="19112674"/>
            <a:ext cx="11095950" cy="7622096"/>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E2257A4-76EA-819B-BCD7-06842E9F3C79}"/>
              </a:ext>
            </a:extLst>
          </p:cNvPr>
          <p:cNvSpPr/>
          <p:nvPr/>
        </p:nvSpPr>
        <p:spPr>
          <a:xfrm>
            <a:off x="32143999" y="5011108"/>
            <a:ext cx="11066357" cy="13592591"/>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600" dirty="0">
              <a:solidFill>
                <a:srgbClr val="39154B"/>
              </a:solidFill>
            </a:endParaRPr>
          </a:p>
        </p:txBody>
      </p:sp>
      <p:sp>
        <p:nvSpPr>
          <p:cNvPr id="12" name="Rectangle 11">
            <a:extLst>
              <a:ext uri="{FF2B5EF4-FFF2-40B4-BE49-F238E27FC236}">
                <a16:creationId xmlns:a16="http://schemas.microsoft.com/office/drawing/2014/main" id="{3315535D-553D-8B70-F8CB-3AF77E24F1A6}"/>
              </a:ext>
            </a:extLst>
          </p:cNvPr>
          <p:cNvSpPr/>
          <p:nvPr/>
        </p:nvSpPr>
        <p:spPr>
          <a:xfrm>
            <a:off x="32143999" y="27243742"/>
            <a:ext cx="11066355" cy="4912652"/>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6DA1FE7A-1F5D-4EB7-9ED8-10BE2AFEA0C5}"/>
              </a:ext>
            </a:extLst>
          </p:cNvPr>
          <p:cNvSpPr/>
          <p:nvPr/>
        </p:nvSpPr>
        <p:spPr>
          <a:xfrm>
            <a:off x="34962352" y="1102659"/>
            <a:ext cx="7762315" cy="2542016"/>
          </a:xfrm>
          <a:prstGeom prst="rect">
            <a:avLst/>
          </a:prstGeom>
          <a:solidFill>
            <a:srgbClr val="39154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38A32614-6CD5-F8CE-A00E-B1FDB5C090C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465235" y="1631091"/>
            <a:ext cx="6804275" cy="1791505"/>
          </a:xfrm>
          <a:prstGeom prst="rect">
            <a:avLst/>
          </a:prstGeom>
        </p:spPr>
      </p:pic>
      <p:sp>
        <p:nvSpPr>
          <p:cNvPr id="15" name="TextBox 14">
            <a:extLst>
              <a:ext uri="{FF2B5EF4-FFF2-40B4-BE49-F238E27FC236}">
                <a16:creationId xmlns:a16="http://schemas.microsoft.com/office/drawing/2014/main" id="{1D45CC72-2367-1157-BFA2-07F25CDC881C}"/>
              </a:ext>
            </a:extLst>
          </p:cNvPr>
          <p:cNvSpPr txBox="1"/>
          <p:nvPr/>
        </p:nvSpPr>
        <p:spPr>
          <a:xfrm>
            <a:off x="869101" y="457200"/>
            <a:ext cx="35788928" cy="3830355"/>
          </a:xfrm>
          <a:prstGeom prst="rect">
            <a:avLst/>
          </a:prstGeom>
          <a:noFill/>
        </p:spPr>
        <p:txBody>
          <a:bodyPr wrap="square" lIns="89300" tIns="44649" rIns="89300" bIns="44649" rtlCol="0" anchor="ctr" anchorCtr="0">
            <a:noAutofit/>
          </a:bodyPr>
          <a:lstStyle/>
          <a:p>
            <a:pPr>
              <a:spcAft>
                <a:spcPts val="489"/>
              </a:spcAft>
            </a:pPr>
            <a:r>
              <a:rPr lang="en-US" sz="8000" b="1" dirty="0">
                <a:latin typeface="Arial"/>
                <a:cs typeface="Arial"/>
              </a:rPr>
              <a:t>Machine Learning the Calabi-Yau Metric in the Large Structure Limit</a:t>
            </a:r>
          </a:p>
          <a:p>
            <a:r>
              <a:rPr lang="en-US" sz="4700" b="1" dirty="0">
                <a:latin typeface="Arial"/>
                <a:cs typeface="Arial"/>
              </a:rPr>
              <a:t>Abigail Barto</a:t>
            </a:r>
          </a:p>
          <a:p>
            <a:r>
              <a:rPr lang="en-US" sz="4700" b="1" dirty="0">
                <a:latin typeface="Arial"/>
                <a:cs typeface="Arial"/>
              </a:rPr>
              <a:t>Department of Physics and Astronomy, University of New Hampshire</a:t>
            </a:r>
          </a:p>
          <a:p>
            <a:r>
              <a:rPr lang="en-US" sz="4700" b="1" dirty="0">
                <a:latin typeface="Arial"/>
                <a:cs typeface="Arial"/>
              </a:rPr>
              <a:t>Advisor: Per Berglund</a:t>
            </a:r>
          </a:p>
        </p:txBody>
      </p:sp>
      <p:sp>
        <p:nvSpPr>
          <p:cNvPr id="20" name="Rectangle 5">
            <a:extLst>
              <a:ext uri="{FF2B5EF4-FFF2-40B4-BE49-F238E27FC236}">
                <a16:creationId xmlns:a16="http://schemas.microsoft.com/office/drawing/2014/main" id="{7D42DC5C-21D3-A337-D2B1-FCB2443AF8DC}"/>
              </a:ext>
            </a:extLst>
          </p:cNvPr>
          <p:cNvSpPr>
            <a:spLocks noChangeArrowheads="1"/>
          </p:cNvSpPr>
          <p:nvPr/>
        </p:nvSpPr>
        <p:spPr bwMode="auto">
          <a:xfrm>
            <a:off x="0" y="0"/>
            <a:ext cx="438912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rPr>
              <a:t>Machine Learning the Calabi-Yau Metric in the Large Complex Structure Limit</a:t>
            </a:r>
          </a:p>
        </p:txBody>
      </p:sp>
      <p:sp>
        <p:nvSpPr>
          <p:cNvPr id="22" name="Rectangle 21">
            <a:extLst>
              <a:ext uri="{FF2B5EF4-FFF2-40B4-BE49-F238E27FC236}">
                <a16:creationId xmlns:a16="http://schemas.microsoft.com/office/drawing/2014/main" id="{62E54F79-7C6C-6DC0-F07E-1B888414011D}"/>
              </a:ext>
            </a:extLst>
          </p:cNvPr>
          <p:cNvSpPr/>
          <p:nvPr/>
        </p:nvSpPr>
        <p:spPr>
          <a:xfrm>
            <a:off x="895994" y="5226260"/>
            <a:ext cx="10507111" cy="1389693"/>
          </a:xfrm>
          <a:prstGeom prst="rect">
            <a:avLst/>
          </a:prstGeom>
          <a:solidFill>
            <a:srgbClr val="39154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5400" dirty="0">
                <a:latin typeface="Arial" panose="020B0604020202020204" pitchFamily="34" charset="0"/>
                <a:cs typeface="Arial" panose="020B0604020202020204" pitchFamily="34" charset="0"/>
              </a:rPr>
              <a:t>Introduction</a:t>
            </a:r>
          </a:p>
        </p:txBody>
      </p:sp>
      <p:sp>
        <p:nvSpPr>
          <p:cNvPr id="24" name="Rectangle 23">
            <a:extLst>
              <a:ext uri="{FF2B5EF4-FFF2-40B4-BE49-F238E27FC236}">
                <a16:creationId xmlns:a16="http://schemas.microsoft.com/office/drawing/2014/main" id="{2AA5FBE9-EC68-434D-FCF1-20EAA2E81024}"/>
              </a:ext>
            </a:extLst>
          </p:cNvPr>
          <p:cNvSpPr/>
          <p:nvPr/>
        </p:nvSpPr>
        <p:spPr>
          <a:xfrm>
            <a:off x="895994" y="21755100"/>
            <a:ext cx="10507111" cy="1178446"/>
          </a:xfrm>
          <a:prstGeom prst="rect">
            <a:avLst/>
          </a:prstGeom>
          <a:solidFill>
            <a:srgbClr val="39154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5400" dirty="0">
                <a:latin typeface="Arial" panose="020B0604020202020204" pitchFamily="34" charset="0"/>
                <a:cs typeface="Arial" panose="020B0604020202020204" pitchFamily="34" charset="0"/>
              </a:rPr>
              <a:t>Methods</a:t>
            </a:r>
          </a:p>
        </p:txBody>
      </p:sp>
      <p:sp>
        <p:nvSpPr>
          <p:cNvPr id="25" name="Rectangle 24">
            <a:extLst>
              <a:ext uri="{FF2B5EF4-FFF2-40B4-BE49-F238E27FC236}">
                <a16:creationId xmlns:a16="http://schemas.microsoft.com/office/drawing/2014/main" id="{78F16AE2-48A7-2300-0F4B-C4311C90FC12}"/>
              </a:ext>
            </a:extLst>
          </p:cNvPr>
          <p:cNvSpPr/>
          <p:nvPr/>
        </p:nvSpPr>
        <p:spPr>
          <a:xfrm>
            <a:off x="32381371" y="5226260"/>
            <a:ext cx="10613835" cy="1389693"/>
          </a:xfrm>
          <a:prstGeom prst="rect">
            <a:avLst/>
          </a:prstGeom>
          <a:solidFill>
            <a:srgbClr val="39154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5400" dirty="0">
                <a:latin typeface="Arial" panose="020B0604020202020204" pitchFamily="34" charset="0"/>
                <a:cs typeface="Arial" panose="020B0604020202020204" pitchFamily="34" charset="0"/>
              </a:rPr>
              <a:t>Methods</a:t>
            </a:r>
          </a:p>
        </p:txBody>
      </p:sp>
      <p:sp>
        <p:nvSpPr>
          <p:cNvPr id="26" name="Rectangle 25">
            <a:extLst>
              <a:ext uri="{FF2B5EF4-FFF2-40B4-BE49-F238E27FC236}">
                <a16:creationId xmlns:a16="http://schemas.microsoft.com/office/drawing/2014/main" id="{EE44EA9F-CFA1-1C5F-E210-31090BDBD849}"/>
              </a:ext>
            </a:extLst>
          </p:cNvPr>
          <p:cNvSpPr/>
          <p:nvPr/>
        </p:nvSpPr>
        <p:spPr>
          <a:xfrm>
            <a:off x="32488089" y="19343601"/>
            <a:ext cx="10507111" cy="1389693"/>
          </a:xfrm>
          <a:prstGeom prst="rect">
            <a:avLst/>
          </a:prstGeom>
          <a:solidFill>
            <a:srgbClr val="39154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5400" dirty="0">
                <a:latin typeface="Arial" panose="020B0604020202020204" pitchFamily="34" charset="0"/>
                <a:cs typeface="Arial" panose="020B0604020202020204" pitchFamily="34" charset="0"/>
              </a:rPr>
              <a:t>Conclusion</a:t>
            </a:r>
          </a:p>
        </p:txBody>
      </p:sp>
      <p:sp>
        <p:nvSpPr>
          <p:cNvPr id="27" name="Rectangle 26">
            <a:extLst>
              <a:ext uri="{FF2B5EF4-FFF2-40B4-BE49-F238E27FC236}">
                <a16:creationId xmlns:a16="http://schemas.microsoft.com/office/drawing/2014/main" id="{8C4BE543-34CA-F56F-CAB3-360558B2D499}"/>
              </a:ext>
            </a:extLst>
          </p:cNvPr>
          <p:cNvSpPr/>
          <p:nvPr/>
        </p:nvSpPr>
        <p:spPr>
          <a:xfrm>
            <a:off x="32434732" y="27516498"/>
            <a:ext cx="10507111" cy="1389693"/>
          </a:xfrm>
          <a:prstGeom prst="rect">
            <a:avLst/>
          </a:prstGeom>
          <a:solidFill>
            <a:srgbClr val="39154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5400" dirty="0">
                <a:latin typeface="Arial" panose="020B0604020202020204" pitchFamily="34" charset="0"/>
                <a:cs typeface="Arial" panose="020B0604020202020204" pitchFamily="34" charset="0"/>
              </a:rPr>
              <a:t>References</a:t>
            </a:r>
          </a:p>
        </p:txBody>
      </p:sp>
      <p:sp>
        <p:nvSpPr>
          <p:cNvPr id="28" name="Rectangle 27">
            <a:extLst>
              <a:ext uri="{FF2B5EF4-FFF2-40B4-BE49-F238E27FC236}">
                <a16:creationId xmlns:a16="http://schemas.microsoft.com/office/drawing/2014/main" id="{31B72F0E-1B1B-000B-0500-E41513DB2C72}"/>
              </a:ext>
            </a:extLst>
          </p:cNvPr>
          <p:cNvSpPr/>
          <p:nvPr/>
        </p:nvSpPr>
        <p:spPr>
          <a:xfrm>
            <a:off x="12614430" y="5226259"/>
            <a:ext cx="18662336" cy="1389693"/>
          </a:xfrm>
          <a:prstGeom prst="rect">
            <a:avLst/>
          </a:prstGeom>
          <a:solidFill>
            <a:srgbClr val="39154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5400" dirty="0">
                <a:latin typeface="Arial" panose="020B0604020202020204" pitchFamily="34" charset="0"/>
                <a:cs typeface="Arial" panose="020B0604020202020204" pitchFamily="34" charset="0"/>
              </a:rPr>
              <a:t>Figures</a:t>
            </a:r>
          </a:p>
        </p:txBody>
      </p:sp>
      <p:sp>
        <p:nvSpPr>
          <p:cNvPr id="6" name="Rectangle 5">
            <a:extLst>
              <a:ext uri="{FF2B5EF4-FFF2-40B4-BE49-F238E27FC236}">
                <a16:creationId xmlns:a16="http://schemas.microsoft.com/office/drawing/2014/main" id="{DDA9738D-6029-24BB-3B32-ADED48AD7B9B}"/>
              </a:ext>
            </a:extLst>
          </p:cNvPr>
          <p:cNvSpPr/>
          <p:nvPr/>
        </p:nvSpPr>
        <p:spPr>
          <a:xfrm>
            <a:off x="12614430" y="17875536"/>
            <a:ext cx="18662336" cy="1389693"/>
          </a:xfrm>
          <a:prstGeom prst="rect">
            <a:avLst/>
          </a:prstGeom>
          <a:solidFill>
            <a:srgbClr val="39154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5400" dirty="0">
                <a:latin typeface="Arial" panose="020B0604020202020204" pitchFamily="34" charset="0"/>
                <a:cs typeface="Arial" panose="020B0604020202020204" pitchFamily="34" charset="0"/>
              </a:rPr>
              <a:t>Results</a:t>
            </a:r>
          </a:p>
        </p:txBody>
      </p:sp>
      <p:sp>
        <p:nvSpPr>
          <p:cNvPr id="9" name="TextBox 8">
            <a:extLst>
              <a:ext uri="{FF2B5EF4-FFF2-40B4-BE49-F238E27FC236}">
                <a16:creationId xmlns:a16="http://schemas.microsoft.com/office/drawing/2014/main" id="{32D8ED2E-2DD9-8298-34A4-663D61C50B34}"/>
              </a:ext>
            </a:extLst>
          </p:cNvPr>
          <p:cNvSpPr txBox="1"/>
          <p:nvPr/>
        </p:nvSpPr>
        <p:spPr>
          <a:xfrm>
            <a:off x="32271139" y="13919245"/>
            <a:ext cx="10507111" cy="4348306"/>
          </a:xfrm>
          <a:prstGeom prst="rect">
            <a:avLst/>
          </a:prstGeom>
          <a:noFill/>
        </p:spPr>
        <p:txBody>
          <a:bodyPr wrap="square" rtlCol="0">
            <a:spAutoFit/>
          </a:bodyPr>
          <a:lstStyle/>
          <a:p>
            <a:pPr marL="457200" indent="-457200">
              <a:lnSpc>
                <a:spcPct val="125000"/>
              </a:lnSpc>
              <a:buFont typeface="Wingdings" panose="05000000000000000000" pitchFamily="2" charset="2"/>
              <a:buChar char="v"/>
            </a:pPr>
            <a:r>
              <a:rPr lang="en-US" sz="2800" dirty="0">
                <a:latin typeface="Arial" panose="020B0604020202020204" pitchFamily="34" charset="0"/>
                <a:cs typeface="Arial" panose="020B0604020202020204" pitchFamily="34" charset="0"/>
              </a:rPr>
              <a:t>Data was collected for three psi values: 0, 10, and 100. </a:t>
            </a:r>
          </a:p>
          <a:p>
            <a:pPr marL="914400" lvl="1" indent="-457200">
              <a:lnSpc>
                <a:spcPct val="125000"/>
              </a:lnSpc>
              <a:buFont typeface="Wingdings" panose="05000000000000000000" pitchFamily="2" charset="2"/>
              <a:buChar char="v"/>
            </a:pPr>
            <a:r>
              <a:rPr lang="en-US" sz="2800" dirty="0">
                <a:latin typeface="Arial" panose="020B0604020202020204" pitchFamily="34" charset="0"/>
                <a:cs typeface="Arial" panose="020B0604020202020204" pitchFamily="34" charset="0"/>
              </a:rPr>
              <a:t>5 tests were conducted for each psi value, totaling 120 model runs with 1e5 sample points.</a:t>
            </a:r>
          </a:p>
          <a:p>
            <a:pPr marL="914400" lvl="1" indent="-457200">
              <a:lnSpc>
                <a:spcPct val="125000"/>
              </a:lnSpc>
              <a:buFont typeface="Wingdings" panose="05000000000000000000" pitchFamily="2" charset="2"/>
              <a:buChar char="v"/>
            </a:pPr>
            <a:r>
              <a:rPr lang="en-US" sz="2800" dirty="0">
                <a:latin typeface="Arial" panose="020B0604020202020204" pitchFamily="34" charset="0"/>
                <a:cs typeface="Arial" panose="020B0604020202020204" pitchFamily="34" charset="0"/>
              </a:rPr>
              <a:t>The test with the lowest sigma measure determined the top performing run.</a:t>
            </a:r>
          </a:p>
          <a:p>
            <a:pPr marL="914400" lvl="1" indent="-457200">
              <a:lnSpc>
                <a:spcPct val="125000"/>
              </a:lnSpc>
              <a:buFont typeface="Wingdings" panose="05000000000000000000" pitchFamily="2" charset="2"/>
              <a:buChar char="v"/>
            </a:pPr>
            <a:r>
              <a:rPr lang="en-US" sz="2800" dirty="0">
                <a:latin typeface="Arial" panose="020B0604020202020204" pitchFamily="34" charset="0"/>
                <a:cs typeface="Arial" panose="020B0604020202020204" pitchFamily="34" charset="0"/>
              </a:rPr>
              <a:t>The top 3 models for each psi value were run with 1e6 sample points to assess performance on a larger sample set.</a:t>
            </a:r>
          </a:p>
        </p:txBody>
      </p:sp>
      <p:sp>
        <p:nvSpPr>
          <p:cNvPr id="17" name="TextBox 16">
            <a:extLst>
              <a:ext uri="{FF2B5EF4-FFF2-40B4-BE49-F238E27FC236}">
                <a16:creationId xmlns:a16="http://schemas.microsoft.com/office/drawing/2014/main" id="{6FF4A53B-D8F2-EA0F-BF78-26B912649C2E}"/>
              </a:ext>
            </a:extLst>
          </p:cNvPr>
          <p:cNvSpPr txBox="1"/>
          <p:nvPr/>
        </p:nvSpPr>
        <p:spPr>
          <a:xfrm>
            <a:off x="869101" y="6588151"/>
            <a:ext cx="10507111" cy="14120212"/>
          </a:xfrm>
          <a:prstGeom prst="rect">
            <a:avLst/>
          </a:prstGeom>
          <a:noFill/>
        </p:spPr>
        <p:txBody>
          <a:bodyPr wrap="square" rtlCol="0">
            <a:spAutoFit/>
          </a:bodyPr>
          <a:lstStyle/>
          <a:p>
            <a:pPr>
              <a:lnSpc>
                <a:spcPct val="125000"/>
              </a:lnSpc>
            </a:pPr>
            <a:r>
              <a:rPr lang="en-US" sz="4800" dirty="0">
                <a:solidFill>
                  <a:srgbClr val="39154B"/>
                </a:solidFill>
                <a:latin typeface="Arial" panose="020B0604020202020204" pitchFamily="34" charset="0"/>
                <a:cs typeface="Arial" panose="020B0604020202020204" pitchFamily="34" charset="0"/>
              </a:rPr>
              <a:t>Background: </a:t>
            </a:r>
            <a:endParaRPr lang="en-US" dirty="0">
              <a:latin typeface="Arial" panose="020B0604020202020204" pitchFamily="34" charset="0"/>
              <a:cs typeface="Arial" panose="020B0604020202020204" pitchFamily="34" charset="0"/>
            </a:endParaRPr>
          </a:p>
          <a:p>
            <a:pPr>
              <a:lnSpc>
                <a:spcPct val="125000"/>
              </a:lnSpc>
            </a:pPr>
            <a:r>
              <a:rPr lang="en-US" sz="2800" dirty="0">
                <a:latin typeface="Arial" panose="020B0604020202020204" pitchFamily="34" charset="0"/>
                <a:cs typeface="Arial" panose="020B0604020202020204" pitchFamily="34" charset="0"/>
              </a:rPr>
              <a:t>String theory suggests at least six “curled up” spatial dimensions, represented by complex geometric shapes known as Calabi-Yau Manifolds.</a:t>
            </a:r>
          </a:p>
          <a:p>
            <a:pPr lvl="1">
              <a:lnSpc>
                <a:spcPct val="125000"/>
              </a:lnSpc>
            </a:pPr>
            <a:r>
              <a:rPr lang="en-US" sz="2800" b="1" dirty="0">
                <a:solidFill>
                  <a:srgbClr val="39154B"/>
                </a:solidFill>
                <a:latin typeface="Arial" panose="020B0604020202020204" pitchFamily="34" charset="0"/>
                <a:cs typeface="Arial" panose="020B0604020202020204" pitchFamily="34" charset="0"/>
              </a:rPr>
              <a:t>Calabi- Yau Manifolds</a:t>
            </a:r>
            <a:r>
              <a:rPr lang="en-US" sz="2800" dirty="0">
                <a:solidFill>
                  <a:srgbClr val="39154B"/>
                </a:solidFill>
                <a:latin typeface="Arial" panose="020B0604020202020204" pitchFamily="34" charset="0"/>
                <a:cs typeface="Arial" panose="020B0604020202020204" pitchFamily="34" charset="0"/>
              </a:rPr>
              <a:t>:</a:t>
            </a:r>
          </a:p>
          <a:p>
            <a:pPr marL="914400" lvl="1" indent="-457200">
              <a:lnSpc>
                <a:spcPct val="125000"/>
              </a:lnSpc>
              <a:buFont typeface="Wingdings" panose="05000000000000000000" pitchFamily="2" charset="2"/>
              <a:buChar char="Ø"/>
            </a:pPr>
            <a:r>
              <a:rPr lang="en-US" sz="2800" dirty="0">
                <a:latin typeface="Arial" panose="020B0604020202020204" pitchFamily="34" charset="0"/>
                <a:cs typeface="Arial" panose="020B0604020202020204" pitchFamily="34" charset="0"/>
              </a:rPr>
              <a:t> Their properties describe the form of the additional six spatial dimensions. </a:t>
            </a:r>
          </a:p>
          <a:p>
            <a:pPr marL="1371600" lvl="2" indent="-457200">
              <a:lnSpc>
                <a:spcPct val="125000"/>
              </a:lnSpc>
              <a:buFont typeface="Wingdings" panose="05000000000000000000" pitchFamily="2" charset="2"/>
              <a:buChar char="Ø"/>
            </a:pPr>
            <a:r>
              <a:rPr lang="en-US" sz="2800" dirty="0">
                <a:latin typeface="Arial" panose="020B0604020202020204" pitchFamily="34" charset="0"/>
                <a:cs typeface="Arial" panose="020B0604020202020204" pitchFamily="34" charset="0"/>
              </a:rPr>
              <a:t>The spatial dimensions describe the sub-atomic physics of their corresponding universe.</a:t>
            </a:r>
          </a:p>
          <a:p>
            <a:pPr marL="1828800" lvl="3" indent="-457200">
              <a:lnSpc>
                <a:spcPct val="125000"/>
              </a:lnSpc>
              <a:buFont typeface="Wingdings" panose="05000000000000000000" pitchFamily="2" charset="2"/>
              <a:buChar char="Ø"/>
            </a:pPr>
            <a:r>
              <a:rPr lang="en-US" sz="2800" dirty="0">
                <a:latin typeface="Arial" panose="020B0604020202020204" pitchFamily="34" charset="0"/>
                <a:cs typeface="Arial" panose="020B0604020202020204" pitchFamily="34" charset="0"/>
              </a:rPr>
              <a:t>Determine the Calabi-Yau for our universe, launch experiments that could validate String Theory.</a:t>
            </a:r>
          </a:p>
          <a:p>
            <a:pPr lvl="1">
              <a:lnSpc>
                <a:spcPct val="125000"/>
              </a:lnSpc>
            </a:pPr>
            <a:r>
              <a:rPr lang="en-US" sz="2800" b="1" dirty="0">
                <a:solidFill>
                  <a:srgbClr val="39154B"/>
                </a:solidFill>
                <a:latin typeface="Arial" panose="020B0604020202020204" pitchFamily="34" charset="0"/>
                <a:cs typeface="Arial" panose="020B0604020202020204" pitchFamily="34" charset="0"/>
              </a:rPr>
              <a:t>Their Problem:</a:t>
            </a:r>
            <a:endParaRPr lang="en-US" sz="2800" dirty="0">
              <a:solidFill>
                <a:srgbClr val="39154B"/>
              </a:solidFill>
              <a:latin typeface="Arial" panose="020B0604020202020204" pitchFamily="34" charset="0"/>
              <a:cs typeface="Arial" panose="020B0604020202020204" pitchFamily="34" charset="0"/>
            </a:endParaRPr>
          </a:p>
          <a:p>
            <a:pPr lvl="1">
              <a:lnSpc>
                <a:spcPct val="125000"/>
              </a:lnSpc>
            </a:pPr>
            <a:r>
              <a:rPr lang="en-US" sz="2800" dirty="0">
                <a:latin typeface="Arial" panose="020B0604020202020204" pitchFamily="34" charset="0"/>
                <a:cs typeface="Arial" panose="020B0604020202020204" pitchFamily="34" charset="0"/>
              </a:rPr>
              <a:t>Millions of configurations, impossible to compute with standard methods.</a:t>
            </a:r>
            <a:endParaRPr lang="en-US" sz="2800" dirty="0">
              <a:solidFill>
                <a:srgbClr val="39154B"/>
              </a:solidFill>
              <a:latin typeface="Arial" panose="020B0604020202020204" pitchFamily="34" charset="0"/>
              <a:cs typeface="Arial" panose="020B0604020202020204" pitchFamily="34" charset="0"/>
            </a:endParaRPr>
          </a:p>
          <a:p>
            <a:pPr>
              <a:lnSpc>
                <a:spcPct val="125000"/>
              </a:lnSpc>
            </a:pPr>
            <a:r>
              <a:rPr lang="en-US" sz="4800" dirty="0">
                <a:solidFill>
                  <a:srgbClr val="39154B"/>
                </a:solidFill>
                <a:latin typeface="Arial" panose="020B0604020202020204" pitchFamily="34" charset="0"/>
                <a:cs typeface="Arial" panose="020B0604020202020204" pitchFamily="34" charset="0"/>
              </a:rPr>
              <a:t>Objective:</a:t>
            </a:r>
            <a:br>
              <a:rPr lang="en-US" sz="4800" dirty="0">
                <a:solidFill>
                  <a:srgbClr val="39154B"/>
                </a:solidFill>
                <a:latin typeface="Arial" panose="020B0604020202020204" pitchFamily="34" charset="0"/>
                <a:cs typeface="Arial" panose="020B0604020202020204" pitchFamily="34" charset="0"/>
              </a:rPr>
            </a:br>
            <a:r>
              <a:rPr lang="en-US" sz="2800" dirty="0">
                <a:solidFill>
                  <a:srgbClr val="39154B"/>
                </a:solidFill>
                <a:latin typeface="Arial" panose="020B0604020202020204" pitchFamily="34" charset="0"/>
                <a:cs typeface="Arial" panose="020B0604020202020204" pitchFamily="34" charset="0"/>
              </a:rPr>
              <a:t>O</a:t>
            </a:r>
            <a:r>
              <a:rPr lang="en-US" sz="2800" dirty="0">
                <a:latin typeface="Arial" panose="020B0604020202020204" pitchFamily="34" charset="0"/>
                <a:cs typeface="Arial" panose="020B0604020202020204" pitchFamily="34" charset="0"/>
              </a:rPr>
              <a:t>ptimize the accuracy of a machine learning algorithm modeled on the K3 surface, a complex multidimensional object to solve the partial differential equations describing the K3’s properties using different values of psi. </a:t>
            </a:r>
          </a:p>
          <a:p>
            <a:pPr>
              <a:lnSpc>
                <a:spcPct val="125000"/>
              </a:lnSpc>
            </a:pPr>
            <a:r>
              <a:rPr lang="en-US" sz="4800" dirty="0">
                <a:solidFill>
                  <a:srgbClr val="39154B"/>
                </a:solidFill>
                <a:latin typeface="Arial" panose="020B0604020202020204" pitchFamily="34" charset="0"/>
                <a:cs typeface="Arial" panose="020B0604020202020204" pitchFamily="34" charset="0"/>
              </a:rPr>
              <a:t>Purpose:</a:t>
            </a:r>
          </a:p>
          <a:p>
            <a:pPr>
              <a:lnSpc>
                <a:spcPct val="125000"/>
              </a:lnSpc>
            </a:pPr>
            <a:r>
              <a:rPr lang="en-US" sz="2800" dirty="0">
                <a:latin typeface="Arial" panose="020B0604020202020204" pitchFamily="34" charset="0"/>
                <a:cs typeface="Arial" panose="020B0604020202020204" pitchFamily="34" charset="0"/>
              </a:rPr>
              <a:t>The K3 model could eventually serve as the foundation for a similar model for Calabi-Yau Manifolds. Making the impossible computational task of determining our Calabi-Yau Manifold plausible.</a:t>
            </a:r>
            <a:endParaRPr lang="en-US" sz="2800" dirty="0">
              <a:solidFill>
                <a:srgbClr val="39154B"/>
              </a:solidFill>
              <a:latin typeface="Arial" panose="020B0604020202020204" pitchFamily="34" charset="0"/>
              <a:cs typeface="Arial" panose="020B0604020202020204" pitchFamily="34" charset="0"/>
            </a:endParaRPr>
          </a:p>
        </p:txBody>
      </p:sp>
      <p:pic>
        <p:nvPicPr>
          <p:cNvPr id="18" name="Picture 17">
            <a:extLst>
              <a:ext uri="{FF2B5EF4-FFF2-40B4-BE49-F238E27FC236}">
                <a16:creationId xmlns:a16="http://schemas.microsoft.com/office/drawing/2014/main" id="{DFEE91B2-92E2-2744-71DD-D531B596CCC1}"/>
              </a:ext>
            </a:extLst>
          </p:cNvPr>
          <p:cNvPicPr>
            <a:picLocks noChangeAspect="1"/>
          </p:cNvPicPr>
          <p:nvPr/>
        </p:nvPicPr>
        <p:blipFill>
          <a:blip r:embed="rId3">
            <a:extLst>
              <a:ext uri="{28A0092B-C50C-407E-A947-70E740481C1C}">
                <a14:useLocalDpi xmlns:a14="http://schemas.microsoft.com/office/drawing/2010/main" val="0"/>
              </a:ext>
            </a:extLst>
          </a:blip>
          <a:srcRect r="76165"/>
          <a:stretch>
            <a:fillRect/>
          </a:stretch>
        </p:blipFill>
        <p:spPr>
          <a:xfrm>
            <a:off x="13744126" y="7223757"/>
            <a:ext cx="3169861" cy="4823393"/>
          </a:xfrm>
          <a:prstGeom prst="rect">
            <a:avLst/>
          </a:prstGeom>
        </p:spPr>
      </p:pic>
      <p:sp>
        <p:nvSpPr>
          <p:cNvPr id="19" name="TextBox 18">
            <a:extLst>
              <a:ext uri="{FF2B5EF4-FFF2-40B4-BE49-F238E27FC236}">
                <a16:creationId xmlns:a16="http://schemas.microsoft.com/office/drawing/2014/main" id="{E65ECA26-9675-3732-ED2F-A45C77D2D755}"/>
              </a:ext>
            </a:extLst>
          </p:cNvPr>
          <p:cNvSpPr txBox="1"/>
          <p:nvPr/>
        </p:nvSpPr>
        <p:spPr>
          <a:xfrm>
            <a:off x="32539452" y="29275672"/>
            <a:ext cx="10352572" cy="286232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Berglund, P., </a:t>
            </a:r>
            <a:r>
              <a:rPr lang="en-US" dirty="0" err="1">
                <a:latin typeface="Arial" panose="020B0604020202020204" pitchFamily="34" charset="0"/>
                <a:cs typeface="Arial" panose="020B0604020202020204" pitchFamily="34" charset="0"/>
              </a:rPr>
              <a:t>Butbaia</a:t>
            </a:r>
            <a:r>
              <a:rPr lang="en-US" dirty="0">
                <a:latin typeface="Arial" panose="020B0604020202020204" pitchFamily="34" charset="0"/>
                <a:cs typeface="Arial" panose="020B0604020202020204" pitchFamily="34" charset="0"/>
              </a:rPr>
              <a:t>, G., Hübsch, T., </a:t>
            </a:r>
            <a:r>
              <a:rPr lang="en-US" dirty="0" err="1">
                <a:latin typeface="Arial" panose="020B0604020202020204" pitchFamily="34" charset="0"/>
                <a:cs typeface="Arial" panose="020B0604020202020204" pitchFamily="34" charset="0"/>
              </a:rPr>
              <a:t>Jejjala</a:t>
            </a:r>
            <a:r>
              <a:rPr lang="en-US" dirty="0">
                <a:latin typeface="Arial" panose="020B0604020202020204" pitchFamily="34" charset="0"/>
                <a:cs typeface="Arial" panose="020B0604020202020204" pitchFamily="34" charset="0"/>
              </a:rPr>
              <a:t>, V., Mishra, C., Peña, D. M., &amp; Tan, J. (2024). </a:t>
            </a:r>
            <a:r>
              <a:rPr lang="en-US" dirty="0" err="1">
                <a:latin typeface="Arial" panose="020B0604020202020204" pitchFamily="34" charset="0"/>
                <a:cs typeface="Arial" panose="020B0604020202020204" pitchFamily="34" charset="0"/>
              </a:rPr>
              <a:t>Cymyc</a:t>
            </a:r>
            <a:r>
              <a:rPr lang="en-US" dirty="0">
                <a:latin typeface="Arial" panose="020B0604020202020204" pitchFamily="34" charset="0"/>
                <a:cs typeface="Arial" panose="020B0604020202020204" pitchFamily="34" charset="0"/>
              </a:rPr>
              <a:t> -- Calabi-Yau Metrics, </a:t>
            </a:r>
            <a:r>
              <a:rPr lang="en-US" dirty="0" err="1">
                <a:latin typeface="Arial" panose="020B0604020202020204" pitchFamily="34" charset="0"/>
                <a:cs typeface="Arial" panose="020B0604020202020204" pitchFamily="34" charset="0"/>
              </a:rPr>
              <a:t>Yukawas</a:t>
            </a:r>
            <a:r>
              <a:rPr lang="en-US" dirty="0">
                <a:latin typeface="Arial" panose="020B0604020202020204" pitchFamily="34" charset="0"/>
                <a:cs typeface="Arial" panose="020B0604020202020204" pitchFamily="34" charset="0"/>
              </a:rPr>
              <a:t>, and Curvature. </a:t>
            </a:r>
            <a:r>
              <a:rPr lang="en-US" dirty="0" err="1">
                <a:latin typeface="Arial" panose="020B0604020202020204" pitchFamily="34" charset="0"/>
                <a:cs typeface="Arial" panose="020B0604020202020204" pitchFamily="34" charset="0"/>
              </a:rPr>
              <a:t>ArXiv</a:t>
            </a:r>
            <a:r>
              <a:rPr lang="en-US" dirty="0">
                <a:latin typeface="Arial" panose="020B0604020202020204" pitchFamily="34" charset="0"/>
                <a:cs typeface="Arial" panose="020B0604020202020204" pitchFamily="34" charset="0"/>
              </a:rPr>
              <a:t>. https://doi.org/10.1007/JHEP03(2025)028</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Berglund, P., </a:t>
            </a:r>
            <a:r>
              <a:rPr lang="en-US" dirty="0" err="1">
                <a:latin typeface="Arial" panose="020B0604020202020204" pitchFamily="34" charset="0"/>
                <a:cs typeface="Arial" panose="020B0604020202020204" pitchFamily="34" charset="0"/>
              </a:rPr>
              <a:t>Butbaia</a:t>
            </a:r>
            <a:r>
              <a:rPr lang="en-US" dirty="0">
                <a:latin typeface="Arial" panose="020B0604020202020204" pitchFamily="34" charset="0"/>
                <a:cs typeface="Arial" panose="020B0604020202020204" pitchFamily="34" charset="0"/>
              </a:rPr>
              <a:t>, G., Hübsch, T., </a:t>
            </a:r>
            <a:r>
              <a:rPr lang="en-US" dirty="0" err="1">
                <a:latin typeface="Arial" panose="020B0604020202020204" pitchFamily="34" charset="0"/>
                <a:cs typeface="Arial" panose="020B0604020202020204" pitchFamily="34" charset="0"/>
              </a:rPr>
              <a:t>Jejjala</a:t>
            </a:r>
            <a:r>
              <a:rPr lang="en-US" dirty="0">
                <a:latin typeface="Arial" panose="020B0604020202020204" pitchFamily="34" charset="0"/>
                <a:cs typeface="Arial" panose="020B0604020202020204" pitchFamily="34" charset="0"/>
              </a:rPr>
              <a:t>, V., Mayorga Peña, D., Mishra, C., &amp; Tan, J. (2023). Machine learned Calabi-Yau metrics and curvature. Advances in Theoretical and Mathematical Physics, 27(4), 1107–1158. https://doi.org/10.4310/ATMP.2023.v27.n4.a3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Driesse, M., Jakobsen, G.U., Klemm, A. </a:t>
            </a:r>
            <a:r>
              <a:rPr lang="en-US" i="1" dirty="0">
                <a:latin typeface="Arial" panose="020B0604020202020204" pitchFamily="34" charset="0"/>
                <a:cs typeface="Arial" panose="020B0604020202020204" pitchFamily="34" charset="0"/>
              </a:rPr>
              <a:t>et al.</a:t>
            </a:r>
            <a:r>
              <a:rPr lang="en-US" dirty="0">
                <a:latin typeface="Arial" panose="020B0604020202020204" pitchFamily="34" charset="0"/>
                <a:cs typeface="Arial" panose="020B0604020202020204" pitchFamily="34" charset="0"/>
              </a:rPr>
              <a:t> Emergence of Calabi–Yau manifolds in high-precision black-hole scattering. </a:t>
            </a:r>
            <a:r>
              <a:rPr lang="en-US" i="1" dirty="0">
                <a:latin typeface="Arial" panose="020B0604020202020204" pitchFamily="34" charset="0"/>
                <a:cs typeface="Arial" panose="020B0604020202020204" pitchFamily="34" charset="0"/>
              </a:rPr>
              <a:t>Nature</a:t>
            </a:r>
            <a:r>
              <a:rPr lang="en-US" dirty="0">
                <a:latin typeface="Arial" panose="020B0604020202020204" pitchFamily="34" charset="0"/>
                <a:cs typeface="Arial" panose="020B0604020202020204" pitchFamily="34" charset="0"/>
              </a:rPr>
              <a:t> 641, 603–607 (2025). </a:t>
            </a:r>
            <a:r>
              <a:rPr lang="en-US" dirty="0">
                <a:latin typeface="Arial" panose="020B0604020202020204" pitchFamily="34" charset="0"/>
                <a:cs typeface="Arial" panose="020B0604020202020204" pitchFamily="34" charset="0"/>
                <a:hlinkClick r:id="rId4"/>
              </a:rPr>
              <a:t>https://doi.org/10.1038/s41586-025-08984-2</a:t>
            </a:r>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23" name="TextBox 22">
            <a:extLst>
              <a:ext uri="{FF2B5EF4-FFF2-40B4-BE49-F238E27FC236}">
                <a16:creationId xmlns:a16="http://schemas.microsoft.com/office/drawing/2014/main" id="{402151E0-1003-B15B-16AB-B9D5BF867F14}"/>
              </a:ext>
            </a:extLst>
          </p:cNvPr>
          <p:cNvSpPr txBox="1"/>
          <p:nvPr/>
        </p:nvSpPr>
        <p:spPr>
          <a:xfrm>
            <a:off x="13744126" y="12672373"/>
            <a:ext cx="16408032" cy="646331"/>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Note: Visual representation of </a:t>
            </a:r>
            <a:r>
              <a:rPr lang="en-US" dirty="0" err="1">
                <a:latin typeface="Arial" panose="020B0604020202020204" pitchFamily="34" charset="0"/>
                <a:cs typeface="Arial" panose="020B0604020202020204" pitchFamily="34" charset="0"/>
              </a:rPr>
              <a:t>Tourus</a:t>
            </a:r>
            <a:r>
              <a:rPr lang="en-US" dirty="0">
                <a:latin typeface="Arial" panose="020B0604020202020204" pitchFamily="34" charset="0"/>
                <a:cs typeface="Arial" panose="020B0604020202020204" pitchFamily="34" charset="0"/>
              </a:rPr>
              <a:t>, K3, and Calabi Yau 3-Fold. Adapted from "Emergence of Calabi–Yau manifolds in high-precision black-hole scattering," by </a:t>
            </a:r>
            <a:r>
              <a:rPr lang="da-DK" dirty="0"/>
              <a:t>Driesse, M., Jakobsen, G.U., Klemm, A. </a:t>
            </a:r>
            <a:r>
              <a:rPr lang="da-DK" i="1" dirty="0"/>
              <a:t>et al.</a:t>
            </a:r>
            <a:r>
              <a:rPr lang="en-US" dirty="0">
                <a:latin typeface="Arial" panose="020B0604020202020204" pitchFamily="34" charset="0"/>
                <a:cs typeface="Arial" panose="020B0604020202020204" pitchFamily="34" charset="0"/>
              </a:rPr>
              <a:t>, 2025, </a:t>
            </a:r>
            <a:r>
              <a:rPr lang="en-US" i="1" dirty="0">
                <a:latin typeface="Arial" panose="020B0604020202020204" pitchFamily="34" charset="0"/>
                <a:cs typeface="Arial" panose="020B0604020202020204" pitchFamily="34" charset="0"/>
              </a:rPr>
              <a:t>Nature, 641</a:t>
            </a:r>
            <a:r>
              <a:rPr lang="en-US" dirty="0">
                <a:latin typeface="Arial" panose="020B0604020202020204" pitchFamily="34" charset="0"/>
                <a:cs typeface="Arial" panose="020B0604020202020204" pitchFamily="34" charset="0"/>
              </a:rPr>
              <a:t>, p. 603–607. Copyright 2025 by </a:t>
            </a:r>
            <a:r>
              <a:rPr lang="en-US" dirty="0"/>
              <a:t>Mathias Driesse et al</a:t>
            </a:r>
          </a:p>
        </p:txBody>
      </p:sp>
      <p:sp>
        <p:nvSpPr>
          <p:cNvPr id="29" name="TextBox 28">
            <a:extLst>
              <a:ext uri="{FF2B5EF4-FFF2-40B4-BE49-F238E27FC236}">
                <a16:creationId xmlns:a16="http://schemas.microsoft.com/office/drawing/2014/main" id="{4DE34DED-6637-1B52-2703-5D35738E5AB5}"/>
              </a:ext>
            </a:extLst>
          </p:cNvPr>
          <p:cNvSpPr txBox="1"/>
          <p:nvPr/>
        </p:nvSpPr>
        <p:spPr>
          <a:xfrm>
            <a:off x="12876893" y="6849249"/>
            <a:ext cx="16398421" cy="584775"/>
          </a:xfrm>
          <a:prstGeom prst="rect">
            <a:avLst/>
          </a:prstGeom>
          <a:noFill/>
        </p:spPr>
        <p:txBody>
          <a:bodyPr wrap="square" rtlCol="0">
            <a:spAutoFit/>
          </a:bodyPr>
          <a:lstStyle/>
          <a:p>
            <a:r>
              <a:rPr lang="en-US" sz="3200" b="1" dirty="0">
                <a:solidFill>
                  <a:srgbClr val="39154B"/>
                </a:solidFill>
                <a:latin typeface="Arial" panose="020B0604020202020204" pitchFamily="34" charset="0"/>
                <a:cs typeface="Arial" panose="020B0604020202020204" pitchFamily="34" charset="0"/>
              </a:rPr>
              <a:t>Figure I: Torus, K3, Calabi Yau 3-Fold</a:t>
            </a:r>
          </a:p>
        </p:txBody>
      </p:sp>
      <p:sp>
        <p:nvSpPr>
          <p:cNvPr id="33" name="TextBox 32">
            <a:extLst>
              <a:ext uri="{FF2B5EF4-FFF2-40B4-BE49-F238E27FC236}">
                <a16:creationId xmlns:a16="http://schemas.microsoft.com/office/drawing/2014/main" id="{1AF41244-9F2D-284A-5B2A-20A0AEFB6C52}"/>
              </a:ext>
            </a:extLst>
          </p:cNvPr>
          <p:cNvSpPr txBox="1"/>
          <p:nvPr/>
        </p:nvSpPr>
        <p:spPr>
          <a:xfrm>
            <a:off x="895994" y="23114216"/>
            <a:ext cx="10507111" cy="8503290"/>
          </a:xfrm>
          <a:prstGeom prst="rect">
            <a:avLst/>
          </a:prstGeom>
          <a:noFill/>
        </p:spPr>
        <p:txBody>
          <a:bodyPr wrap="square" rtlCol="0">
            <a:spAutoFit/>
          </a:bodyPr>
          <a:lstStyle/>
          <a:p>
            <a:pPr>
              <a:lnSpc>
                <a:spcPct val="125000"/>
              </a:lnSpc>
            </a:pPr>
            <a:r>
              <a:rPr lang="en-US" sz="4800" dirty="0">
                <a:solidFill>
                  <a:srgbClr val="39154B"/>
                </a:solidFill>
                <a:latin typeface="Arial" panose="020B0604020202020204" pitchFamily="34" charset="0"/>
                <a:cs typeface="Arial" panose="020B0604020202020204" pitchFamily="34" charset="0"/>
              </a:rPr>
              <a:t>Computing: </a:t>
            </a:r>
            <a:endParaRPr lang="en-US" dirty="0">
              <a:latin typeface="Arial" panose="020B0604020202020204" pitchFamily="34" charset="0"/>
              <a:cs typeface="Arial" panose="020B0604020202020204" pitchFamily="34" charset="0"/>
            </a:endParaRPr>
          </a:p>
          <a:p>
            <a:pPr>
              <a:lnSpc>
                <a:spcPct val="125000"/>
              </a:lnSpc>
            </a:pPr>
            <a:r>
              <a:rPr lang="en-US" sz="2800" dirty="0">
                <a:latin typeface="Arial" panose="020B0604020202020204" pitchFamily="34" charset="0"/>
                <a:cs typeface="Arial" panose="020B0604020202020204" pitchFamily="34" charset="0"/>
              </a:rPr>
              <a:t>This project utilized:</a:t>
            </a:r>
          </a:p>
          <a:p>
            <a:pPr lvl="1">
              <a:lnSpc>
                <a:spcPct val="125000"/>
              </a:lnSpc>
            </a:pPr>
            <a:r>
              <a:rPr lang="en-US" sz="2800" b="1" dirty="0">
                <a:solidFill>
                  <a:srgbClr val="39154B"/>
                </a:solidFill>
                <a:latin typeface="Arial" panose="020B0604020202020204" pitchFamily="34" charset="0"/>
                <a:cs typeface="Arial" panose="020B0604020202020204" pitchFamily="34" charset="0"/>
              </a:rPr>
              <a:t>CYMYC</a:t>
            </a:r>
            <a:r>
              <a:rPr lang="en-US" sz="2800" dirty="0">
                <a:solidFill>
                  <a:srgbClr val="39154B"/>
                </a:solidFill>
                <a:latin typeface="Arial" panose="020B0604020202020204" pitchFamily="34" charset="0"/>
                <a:cs typeface="Arial" panose="020B0604020202020204" pitchFamily="34" charset="0"/>
              </a:rPr>
              <a:t>:</a:t>
            </a:r>
          </a:p>
          <a:p>
            <a:pPr marL="914400" lvl="1" indent="-457200">
              <a:lnSpc>
                <a:spcPct val="125000"/>
              </a:lnSpc>
              <a:buFont typeface="Wingdings" panose="05000000000000000000" pitchFamily="2" charset="2"/>
              <a:buChar char="v"/>
            </a:pPr>
            <a:r>
              <a:rPr lang="en-US" sz="2800" dirty="0">
                <a:latin typeface="Arial" panose="020B0604020202020204" pitchFamily="34" charset="0"/>
                <a:cs typeface="Arial" panose="020B0604020202020204" pitchFamily="34" charset="0"/>
              </a:rPr>
              <a:t>a library for numerical differential geometry on Calabi-Yau manifolds written in JAX. Used for:</a:t>
            </a:r>
          </a:p>
          <a:p>
            <a:pPr marL="1371600" lvl="2" indent="-457200">
              <a:lnSpc>
                <a:spcPct val="125000"/>
              </a:lnSpc>
              <a:buFont typeface="Wingdings" panose="05000000000000000000" pitchFamily="2" charset="2"/>
              <a:buChar char="v"/>
            </a:pPr>
            <a:r>
              <a:rPr lang="en-US" sz="2800" dirty="0">
                <a:latin typeface="Arial" panose="020B0604020202020204" pitchFamily="34" charset="0"/>
                <a:cs typeface="Arial" panose="020B0604020202020204" pitchFamily="34" charset="0"/>
              </a:rPr>
              <a:t>Approximations of useful tensor fields;</a:t>
            </a:r>
          </a:p>
          <a:p>
            <a:pPr marL="1371600" lvl="2" indent="-457200">
              <a:lnSpc>
                <a:spcPct val="125000"/>
              </a:lnSpc>
              <a:buFont typeface="Wingdings" panose="05000000000000000000" pitchFamily="2" charset="2"/>
              <a:buChar char="v"/>
            </a:pPr>
            <a:r>
              <a:rPr lang="en-US" sz="2800" dirty="0">
                <a:latin typeface="Arial" panose="020B0604020202020204" pitchFamily="34" charset="0"/>
                <a:cs typeface="Arial" panose="020B0604020202020204" pitchFamily="34" charset="0"/>
              </a:rPr>
              <a:t>Computations of curvature-related quantities;</a:t>
            </a:r>
          </a:p>
          <a:p>
            <a:pPr marL="1371600" lvl="2" indent="-457200">
              <a:lnSpc>
                <a:spcPct val="125000"/>
              </a:lnSpc>
              <a:buFont typeface="Wingdings" panose="05000000000000000000" pitchFamily="2" charset="2"/>
              <a:buChar char="v"/>
            </a:pPr>
            <a:r>
              <a:rPr lang="en-US" sz="2800" dirty="0">
                <a:latin typeface="Arial" panose="020B0604020202020204" pitchFamily="34" charset="0"/>
                <a:cs typeface="Arial" panose="020B0604020202020204" pitchFamily="34" charset="0"/>
              </a:rPr>
              <a:t>Investigations of the complex structure moduli space;</a:t>
            </a:r>
          </a:p>
          <a:p>
            <a:pPr lvl="1">
              <a:lnSpc>
                <a:spcPct val="125000"/>
              </a:lnSpc>
            </a:pPr>
            <a:r>
              <a:rPr lang="en-US" sz="2800" b="1" dirty="0">
                <a:solidFill>
                  <a:srgbClr val="39154B"/>
                </a:solidFill>
                <a:latin typeface="Arial" panose="020B0604020202020204" pitchFamily="34" charset="0"/>
                <a:cs typeface="Arial" panose="020B0604020202020204" pitchFamily="34" charset="0"/>
              </a:rPr>
              <a:t>Premise High-Performance Computing (HPC) cluster:</a:t>
            </a:r>
          </a:p>
          <a:p>
            <a:pPr marL="914400" lvl="1" indent="-457200">
              <a:lnSpc>
                <a:spcPct val="125000"/>
              </a:lnSpc>
              <a:buFont typeface="Wingdings" panose="05000000000000000000" pitchFamily="2" charset="2"/>
              <a:buChar char="v"/>
            </a:pPr>
            <a:r>
              <a:rPr lang="en-US" sz="2800" dirty="0">
                <a:latin typeface="Arial" panose="020B0604020202020204" pitchFamily="34" charset="0"/>
                <a:cs typeface="Arial" panose="020B0604020202020204" pitchFamily="34" charset="0"/>
              </a:rPr>
              <a:t>A central, shared HPC cluster at USNH supported by the Research Computing Center and PIs who have contributed compute nodes.</a:t>
            </a:r>
          </a:p>
          <a:p>
            <a:pPr marL="914400" lvl="1" indent="-457200">
              <a:lnSpc>
                <a:spcPct val="125000"/>
              </a:lnSpc>
              <a:buFont typeface="Wingdings" panose="05000000000000000000" pitchFamily="2" charset="2"/>
              <a:buChar char="v"/>
            </a:pPr>
            <a:r>
              <a:rPr lang="en-US" sz="2800" dirty="0">
                <a:latin typeface="Arial" panose="020B0604020202020204" pitchFamily="34" charset="0"/>
                <a:cs typeface="Arial" panose="020B0604020202020204" pitchFamily="34" charset="0"/>
              </a:rPr>
              <a:t>All computational tasks were run through the Premise HPC to significantly increase testing efficiency. </a:t>
            </a:r>
          </a:p>
          <a:p>
            <a:pPr lvl="1">
              <a:lnSpc>
                <a:spcPct val="125000"/>
              </a:lnSpc>
            </a:pPr>
            <a:endParaRPr lang="en-US" sz="2800" dirty="0">
              <a:solidFill>
                <a:srgbClr val="39154B"/>
              </a:solidFill>
              <a:latin typeface="Arial" panose="020B0604020202020204" pitchFamily="34" charset="0"/>
              <a:cs typeface="Arial" panose="020B0604020202020204" pitchFamily="34" charset="0"/>
            </a:endParaRPr>
          </a:p>
        </p:txBody>
      </p:sp>
      <p:graphicFrame>
        <p:nvGraphicFramePr>
          <p:cNvPr id="36" name="Table 35">
            <a:extLst>
              <a:ext uri="{FF2B5EF4-FFF2-40B4-BE49-F238E27FC236}">
                <a16:creationId xmlns:a16="http://schemas.microsoft.com/office/drawing/2014/main" id="{D54B8D16-FAB9-913A-A3BA-2B53C7538866}"/>
              </a:ext>
            </a:extLst>
          </p:cNvPr>
          <p:cNvGraphicFramePr>
            <a:graphicFrameLocks noGrp="1"/>
          </p:cNvGraphicFramePr>
          <p:nvPr>
            <p:extLst>
              <p:ext uri="{D42A27DB-BD31-4B8C-83A1-F6EECF244321}">
                <p14:modId xmlns:p14="http://schemas.microsoft.com/office/powerpoint/2010/main" val="674763082"/>
              </p:ext>
            </p:extLst>
          </p:nvPr>
        </p:nvGraphicFramePr>
        <p:xfrm>
          <a:off x="13020673" y="19417785"/>
          <a:ext cx="17800518" cy="3026095"/>
        </p:xfrm>
        <a:graphic>
          <a:graphicData uri="http://schemas.openxmlformats.org/drawingml/2006/table">
            <a:tbl>
              <a:tblPr firstRow="1">
                <a:tableStyleId>{5A111915-BE36-4E01-A7E5-04B1672EAD32}</a:tableStyleId>
              </a:tblPr>
              <a:tblGrid>
                <a:gridCol w="522180">
                  <a:extLst>
                    <a:ext uri="{9D8B030D-6E8A-4147-A177-3AD203B41FA5}">
                      <a16:colId xmlns:a16="http://schemas.microsoft.com/office/drawing/2014/main" val="187675378"/>
                    </a:ext>
                  </a:extLst>
                </a:gridCol>
                <a:gridCol w="5801993">
                  <a:extLst>
                    <a:ext uri="{9D8B030D-6E8A-4147-A177-3AD203B41FA5}">
                      <a16:colId xmlns:a16="http://schemas.microsoft.com/office/drawing/2014/main" val="2390484721"/>
                    </a:ext>
                  </a:extLst>
                </a:gridCol>
                <a:gridCol w="3922148">
                  <a:extLst>
                    <a:ext uri="{9D8B030D-6E8A-4147-A177-3AD203B41FA5}">
                      <a16:colId xmlns:a16="http://schemas.microsoft.com/office/drawing/2014/main" val="3651348225"/>
                    </a:ext>
                  </a:extLst>
                </a:gridCol>
                <a:gridCol w="3249116">
                  <a:extLst>
                    <a:ext uri="{9D8B030D-6E8A-4147-A177-3AD203B41FA5}">
                      <a16:colId xmlns:a16="http://schemas.microsoft.com/office/drawing/2014/main" val="1279761605"/>
                    </a:ext>
                  </a:extLst>
                </a:gridCol>
                <a:gridCol w="4305081">
                  <a:extLst>
                    <a:ext uri="{9D8B030D-6E8A-4147-A177-3AD203B41FA5}">
                      <a16:colId xmlns:a16="http://schemas.microsoft.com/office/drawing/2014/main" val="1549014583"/>
                    </a:ext>
                  </a:extLst>
                </a:gridCol>
              </a:tblGrid>
              <a:tr h="609600">
                <a:tc gridSpan="5">
                  <a:txBody>
                    <a:bodyPr/>
                    <a:lstStyle/>
                    <a:p>
                      <a:pPr algn="ctr" fontAlgn="b">
                        <a:buNone/>
                      </a:pPr>
                      <a:r>
                        <a:rPr lang="en-US" sz="3800" b="1" u="none" strike="noStrike" dirty="0">
                          <a:solidFill>
                            <a:schemeClr val="bg1"/>
                          </a:solidFill>
                          <a:effectLst/>
                          <a:latin typeface="Arial" panose="020B0604020202020204" pitchFamily="34" charset="0"/>
                          <a:cs typeface="Arial" panose="020B0604020202020204" pitchFamily="34" charset="0"/>
                        </a:rPr>
                        <a:t>Psi 0</a:t>
                      </a:r>
                      <a:endParaRPr lang="en-US" sz="3800" b="1" i="0" u="none" strike="noStrike" dirty="0">
                        <a:solidFill>
                          <a:schemeClr val="bg1"/>
                        </a:solidFill>
                        <a:effectLst/>
                        <a:latin typeface="Arial" panose="020B0604020202020204" pitchFamily="34" charset="0"/>
                        <a:cs typeface="Arial" panose="020B0604020202020204" pitchFamily="34" charset="0"/>
                      </a:endParaRPr>
                    </a:p>
                  </a:txBody>
                  <a:tcPr marL="4763" marR="4763" marT="4763" anchor="b">
                    <a:solidFill>
                      <a:srgbClr val="39154B"/>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592467112"/>
                  </a:ext>
                </a:extLst>
              </a:tr>
              <a:tr h="571500">
                <a:tc>
                  <a:txBody>
                    <a:bodyPr/>
                    <a:lstStyle/>
                    <a:p>
                      <a:pPr algn="l" fontAlgn="b">
                        <a:buNone/>
                      </a:pPr>
                      <a:endParaRPr lang="en-US" sz="3600" b="0" i="0" u="none" strike="noStrike">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l" fontAlgn="b">
                        <a:buNone/>
                      </a:pPr>
                      <a:r>
                        <a:rPr lang="en-US" sz="3600" b="1" u="none" strike="noStrike" dirty="0">
                          <a:solidFill>
                            <a:srgbClr val="000000"/>
                          </a:solidFill>
                          <a:effectLst/>
                          <a:latin typeface="Arial" panose="020B0604020202020204" pitchFamily="34" charset="0"/>
                          <a:cs typeface="Arial" panose="020B0604020202020204" pitchFamily="34" charset="0"/>
                        </a:rPr>
                        <a:t>Structure</a:t>
                      </a:r>
                      <a:endParaRPr lang="en-US" sz="3600" b="1" i="0" u="none" strike="noStrike" dirty="0">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l" fontAlgn="b">
                        <a:buNone/>
                      </a:pPr>
                      <a:r>
                        <a:rPr lang="en-US" sz="3600" b="1" u="none" strike="noStrike">
                          <a:solidFill>
                            <a:srgbClr val="000000"/>
                          </a:solidFill>
                          <a:effectLst/>
                          <a:latin typeface="Arial" panose="020B0604020202020204" pitchFamily="34" charset="0"/>
                          <a:cs typeface="Arial" panose="020B0604020202020204" pitchFamily="34" charset="0"/>
                        </a:rPr>
                        <a:t>Learning Rate</a:t>
                      </a:r>
                      <a:endParaRPr lang="en-US" sz="3600" b="1" i="0" u="none" strike="noStrike">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l" fontAlgn="b">
                        <a:buNone/>
                      </a:pPr>
                      <a:r>
                        <a:rPr lang="en-US" sz="3600" b="1" u="none" strike="noStrike">
                          <a:solidFill>
                            <a:srgbClr val="000000"/>
                          </a:solidFill>
                          <a:effectLst/>
                          <a:latin typeface="Arial" panose="020B0604020202020204" pitchFamily="34" charset="0"/>
                          <a:cs typeface="Arial" panose="020B0604020202020204" pitchFamily="34" charset="0"/>
                        </a:rPr>
                        <a:t>Parameters</a:t>
                      </a:r>
                      <a:endParaRPr lang="en-US" sz="3600" b="1" i="0" u="none" strike="noStrike">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l" fontAlgn="b">
                        <a:buNone/>
                      </a:pPr>
                      <a:r>
                        <a:rPr lang="en-US" sz="3600" b="1" u="none" strike="noStrike">
                          <a:solidFill>
                            <a:srgbClr val="000000"/>
                          </a:solidFill>
                          <a:effectLst/>
                          <a:latin typeface="Arial" panose="020B0604020202020204" pitchFamily="34" charset="0"/>
                          <a:cs typeface="Arial" panose="020B0604020202020204" pitchFamily="34" charset="0"/>
                        </a:rPr>
                        <a:t>Sigma Measure</a:t>
                      </a:r>
                      <a:endParaRPr lang="en-US" sz="3600" b="1" i="0" u="none" strike="noStrike">
                        <a:solidFill>
                          <a:srgbClr val="000000"/>
                        </a:solidFill>
                        <a:effectLst/>
                        <a:latin typeface="Arial" panose="020B0604020202020204" pitchFamily="34" charset="0"/>
                        <a:cs typeface="Arial" panose="020B0604020202020204" pitchFamily="34" charset="0"/>
                      </a:endParaRPr>
                    </a:p>
                  </a:txBody>
                  <a:tcPr marL="4763" marR="4763" marT="4763" anchor="b"/>
                </a:tc>
                <a:extLst>
                  <a:ext uri="{0D108BD9-81ED-4DB2-BD59-A6C34878D82A}">
                    <a16:rowId xmlns:a16="http://schemas.microsoft.com/office/drawing/2014/main" val="1511711876"/>
                  </a:ext>
                </a:extLst>
              </a:tr>
              <a:tr h="561975">
                <a:tc>
                  <a:txBody>
                    <a:bodyPr/>
                    <a:lstStyle/>
                    <a:p>
                      <a:pPr algn="r" fontAlgn="b">
                        <a:buNone/>
                      </a:pPr>
                      <a:r>
                        <a:rPr lang="en-US" sz="3600" b="0" u="none" strike="noStrike">
                          <a:solidFill>
                            <a:srgbClr val="000000"/>
                          </a:solidFill>
                          <a:effectLst/>
                          <a:latin typeface="Arial" panose="020B0604020202020204" pitchFamily="34" charset="0"/>
                          <a:cs typeface="Arial" panose="020B0604020202020204" pitchFamily="34" charset="0"/>
                        </a:rPr>
                        <a:t>1</a:t>
                      </a:r>
                      <a:endParaRPr lang="en-US" sz="3600" b="0" i="0" u="none" strike="noStrike">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ctr" fontAlgn="b">
                        <a:buNone/>
                      </a:pPr>
                      <a:r>
                        <a:rPr lang="en-US" sz="3600" b="0" u="none" strike="noStrike" dirty="0">
                          <a:solidFill>
                            <a:srgbClr val="000000"/>
                          </a:solidFill>
                          <a:effectLst/>
                          <a:latin typeface="Arial" panose="020B0604020202020204" pitchFamily="34" charset="0"/>
                          <a:cs typeface="Arial" panose="020B0604020202020204" pitchFamily="34" charset="0"/>
                        </a:rPr>
                        <a:t>[56, 56, 56, 56]</a:t>
                      </a:r>
                      <a:endParaRPr lang="en-US" sz="3600" b="0" i="0" u="none" strike="noStrike" dirty="0">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r" fontAlgn="b">
                        <a:buNone/>
                      </a:pPr>
                      <a:r>
                        <a:rPr lang="en-US" sz="3600" b="0" u="none" strike="noStrike" dirty="0">
                          <a:solidFill>
                            <a:srgbClr val="000000"/>
                          </a:solidFill>
                          <a:effectLst/>
                          <a:latin typeface="Arial" panose="020B0604020202020204" pitchFamily="34" charset="0"/>
                          <a:cs typeface="Arial" panose="020B0604020202020204" pitchFamily="34" charset="0"/>
                        </a:rPr>
                        <a:t>1e-3</a:t>
                      </a:r>
                      <a:endParaRPr lang="en-US" sz="3600" b="0" i="0" u="none" strike="noStrike" dirty="0">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r" fontAlgn="b">
                        <a:buNone/>
                      </a:pPr>
                      <a:r>
                        <a:rPr lang="en-US" sz="3600" b="0" u="none" strike="noStrike">
                          <a:solidFill>
                            <a:srgbClr val="000000"/>
                          </a:solidFill>
                          <a:effectLst/>
                          <a:latin typeface="Arial" panose="020B0604020202020204" pitchFamily="34" charset="0"/>
                          <a:cs typeface="Arial" panose="020B0604020202020204" pitchFamily="34" charset="0"/>
                        </a:rPr>
                        <a:t>10585</a:t>
                      </a:r>
                      <a:endParaRPr lang="en-US" sz="3600" b="0" i="0" u="none" strike="noStrike">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r" fontAlgn="b">
                        <a:buNone/>
                      </a:pPr>
                      <a:r>
                        <a:rPr lang="en-US" sz="3600" b="0" u="none" strike="noStrike">
                          <a:solidFill>
                            <a:srgbClr val="000000"/>
                          </a:solidFill>
                          <a:effectLst/>
                          <a:latin typeface="Arial" panose="020B0604020202020204" pitchFamily="34" charset="0"/>
                          <a:cs typeface="Arial" panose="020B0604020202020204" pitchFamily="34" charset="0"/>
                        </a:rPr>
                        <a:t>6.82841e-4</a:t>
                      </a:r>
                      <a:endParaRPr lang="en-US" sz="3600" b="0" i="0" u="none" strike="noStrike">
                        <a:solidFill>
                          <a:srgbClr val="000000"/>
                        </a:solidFill>
                        <a:effectLst/>
                        <a:latin typeface="Arial" panose="020B0604020202020204" pitchFamily="34" charset="0"/>
                        <a:cs typeface="Arial" panose="020B0604020202020204" pitchFamily="34" charset="0"/>
                      </a:endParaRPr>
                    </a:p>
                  </a:txBody>
                  <a:tcPr marL="4763" marR="4763" marT="4763" anchor="b"/>
                </a:tc>
                <a:extLst>
                  <a:ext uri="{0D108BD9-81ED-4DB2-BD59-A6C34878D82A}">
                    <a16:rowId xmlns:a16="http://schemas.microsoft.com/office/drawing/2014/main" val="3867378042"/>
                  </a:ext>
                </a:extLst>
              </a:tr>
              <a:tr h="561975">
                <a:tc>
                  <a:txBody>
                    <a:bodyPr/>
                    <a:lstStyle/>
                    <a:p>
                      <a:pPr algn="r" fontAlgn="b">
                        <a:buNone/>
                      </a:pPr>
                      <a:r>
                        <a:rPr lang="en-US" sz="3600" b="0" u="none" strike="noStrike">
                          <a:solidFill>
                            <a:srgbClr val="000000"/>
                          </a:solidFill>
                          <a:effectLst/>
                          <a:latin typeface="Arial" panose="020B0604020202020204" pitchFamily="34" charset="0"/>
                          <a:cs typeface="Arial" panose="020B0604020202020204" pitchFamily="34" charset="0"/>
                        </a:rPr>
                        <a:t>2</a:t>
                      </a:r>
                      <a:endParaRPr lang="en-US" sz="3600" b="0" i="0" u="none" strike="noStrike">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ctr" fontAlgn="b">
                        <a:buNone/>
                      </a:pPr>
                      <a:r>
                        <a:rPr lang="en-US" sz="3600" b="0" u="none" strike="noStrike">
                          <a:solidFill>
                            <a:srgbClr val="000000"/>
                          </a:solidFill>
                          <a:effectLst/>
                          <a:latin typeface="Arial" panose="020B0604020202020204" pitchFamily="34" charset="0"/>
                          <a:cs typeface="Arial" panose="020B0604020202020204" pitchFamily="34" charset="0"/>
                        </a:rPr>
                        <a:t>[32, 32, 32, 32, 32, 32]</a:t>
                      </a:r>
                      <a:endParaRPr lang="en-US" sz="3600" b="0" i="0" u="none" strike="noStrike">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r" fontAlgn="b">
                        <a:buNone/>
                      </a:pPr>
                      <a:r>
                        <a:rPr lang="en-US" sz="3600" b="0" u="none" strike="noStrike" dirty="0">
                          <a:solidFill>
                            <a:srgbClr val="000000"/>
                          </a:solidFill>
                          <a:effectLst/>
                          <a:latin typeface="Arial" panose="020B0604020202020204" pitchFamily="34" charset="0"/>
                          <a:cs typeface="Arial" panose="020B0604020202020204" pitchFamily="34" charset="0"/>
                        </a:rPr>
                        <a:t>1e-3</a:t>
                      </a:r>
                      <a:endParaRPr lang="en-US" sz="3600" b="0" i="0" u="none" strike="noStrike" dirty="0">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r" fontAlgn="b">
                        <a:buNone/>
                      </a:pPr>
                      <a:r>
                        <a:rPr lang="en-US" sz="3600" b="0" u="none" strike="noStrike">
                          <a:solidFill>
                            <a:srgbClr val="000000"/>
                          </a:solidFill>
                          <a:effectLst/>
                          <a:latin typeface="Arial" panose="020B0604020202020204" pitchFamily="34" charset="0"/>
                          <a:cs typeface="Arial" panose="020B0604020202020204" pitchFamily="34" charset="0"/>
                        </a:rPr>
                        <a:t>5857</a:t>
                      </a:r>
                      <a:endParaRPr lang="en-US" sz="3600" b="0" i="0" u="none" strike="noStrike">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r" fontAlgn="b">
                        <a:buNone/>
                      </a:pPr>
                      <a:r>
                        <a:rPr lang="en-US" sz="3600" b="0" u="none" strike="noStrike" dirty="0">
                          <a:solidFill>
                            <a:srgbClr val="000000"/>
                          </a:solidFill>
                          <a:effectLst/>
                          <a:latin typeface="Arial" panose="020B0604020202020204" pitchFamily="34" charset="0"/>
                          <a:cs typeface="Arial" panose="020B0604020202020204" pitchFamily="34" charset="0"/>
                        </a:rPr>
                        <a:t>6.84025e-4</a:t>
                      </a:r>
                      <a:endParaRPr lang="en-US" sz="3600" b="0" i="0" u="none" strike="noStrike" dirty="0">
                        <a:solidFill>
                          <a:srgbClr val="000000"/>
                        </a:solidFill>
                        <a:effectLst/>
                        <a:latin typeface="Arial" panose="020B0604020202020204" pitchFamily="34" charset="0"/>
                        <a:cs typeface="Arial" panose="020B0604020202020204" pitchFamily="34" charset="0"/>
                      </a:endParaRPr>
                    </a:p>
                  </a:txBody>
                  <a:tcPr marL="4763" marR="4763" marT="4763" anchor="b"/>
                </a:tc>
                <a:extLst>
                  <a:ext uri="{0D108BD9-81ED-4DB2-BD59-A6C34878D82A}">
                    <a16:rowId xmlns:a16="http://schemas.microsoft.com/office/drawing/2014/main" val="1991648184"/>
                  </a:ext>
                </a:extLst>
              </a:tr>
              <a:tr h="561975">
                <a:tc>
                  <a:txBody>
                    <a:bodyPr/>
                    <a:lstStyle/>
                    <a:p>
                      <a:pPr algn="r" fontAlgn="b">
                        <a:buNone/>
                      </a:pPr>
                      <a:r>
                        <a:rPr lang="en-US" sz="3600" b="0" u="none" strike="noStrike" dirty="0">
                          <a:solidFill>
                            <a:srgbClr val="000000"/>
                          </a:solidFill>
                          <a:effectLst/>
                          <a:latin typeface="Arial" panose="020B0604020202020204" pitchFamily="34" charset="0"/>
                          <a:cs typeface="Arial" panose="020B0604020202020204" pitchFamily="34" charset="0"/>
                        </a:rPr>
                        <a:t>3</a:t>
                      </a:r>
                      <a:endParaRPr lang="en-US" sz="3600" b="0" i="0" u="none" strike="noStrike" dirty="0">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ctr" fontAlgn="b">
                        <a:buNone/>
                      </a:pPr>
                      <a:r>
                        <a:rPr lang="en-US" sz="3600" b="0" u="none" strike="noStrike" dirty="0">
                          <a:solidFill>
                            <a:srgbClr val="000000"/>
                          </a:solidFill>
                          <a:effectLst/>
                          <a:latin typeface="Arial" panose="020B0604020202020204" pitchFamily="34" charset="0"/>
                          <a:cs typeface="Arial" panose="020B0604020202020204" pitchFamily="34" charset="0"/>
                        </a:rPr>
                        <a:t>[48, 48, 48, 48, 48]</a:t>
                      </a:r>
                      <a:endParaRPr lang="en-US" sz="3600" b="0" i="0" u="none" strike="noStrike" dirty="0">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r" fontAlgn="b">
                        <a:buNone/>
                      </a:pPr>
                      <a:r>
                        <a:rPr lang="en-US" sz="3600" b="0" u="none" strike="noStrike">
                          <a:solidFill>
                            <a:srgbClr val="000000"/>
                          </a:solidFill>
                          <a:effectLst/>
                          <a:latin typeface="Arial" panose="020B0604020202020204" pitchFamily="34" charset="0"/>
                          <a:cs typeface="Arial" panose="020B0604020202020204" pitchFamily="34" charset="0"/>
                        </a:rPr>
                        <a:t>1e-3</a:t>
                      </a:r>
                      <a:endParaRPr lang="en-US" sz="3600" b="0" i="0" u="none" strike="noStrike">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r" fontAlgn="b">
                        <a:buNone/>
                      </a:pPr>
                      <a:r>
                        <a:rPr lang="en-US" sz="3600" b="0" u="none" strike="noStrike" dirty="0">
                          <a:solidFill>
                            <a:srgbClr val="000000"/>
                          </a:solidFill>
                          <a:effectLst/>
                          <a:latin typeface="Arial" panose="020B0604020202020204" pitchFamily="34" charset="0"/>
                          <a:cs typeface="Arial" panose="020B0604020202020204" pitchFamily="34" charset="0"/>
                        </a:rPr>
                        <a:t>10273</a:t>
                      </a:r>
                      <a:endParaRPr lang="en-US" sz="3600" b="0" i="0" u="none" strike="noStrike" dirty="0">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r" fontAlgn="b">
                        <a:buNone/>
                      </a:pPr>
                      <a:r>
                        <a:rPr lang="en-US" sz="3600" b="0" u="none" strike="noStrike" dirty="0">
                          <a:solidFill>
                            <a:srgbClr val="000000"/>
                          </a:solidFill>
                          <a:effectLst/>
                          <a:latin typeface="Arial" panose="020B0604020202020204" pitchFamily="34" charset="0"/>
                          <a:cs typeface="Arial" panose="020B0604020202020204" pitchFamily="34" charset="0"/>
                        </a:rPr>
                        <a:t>7.0427e-4</a:t>
                      </a:r>
                      <a:endParaRPr lang="en-US" sz="3600" b="0" i="0" u="none" strike="noStrike" dirty="0">
                        <a:solidFill>
                          <a:srgbClr val="000000"/>
                        </a:solidFill>
                        <a:effectLst/>
                        <a:latin typeface="Arial" panose="020B0604020202020204" pitchFamily="34" charset="0"/>
                        <a:cs typeface="Arial" panose="020B0604020202020204" pitchFamily="34" charset="0"/>
                      </a:endParaRPr>
                    </a:p>
                  </a:txBody>
                  <a:tcPr marL="4763" marR="4763" marT="4763" anchor="b"/>
                </a:tc>
                <a:extLst>
                  <a:ext uri="{0D108BD9-81ED-4DB2-BD59-A6C34878D82A}">
                    <a16:rowId xmlns:a16="http://schemas.microsoft.com/office/drawing/2014/main" val="811735011"/>
                  </a:ext>
                </a:extLst>
              </a:tr>
            </a:tbl>
          </a:graphicData>
        </a:graphic>
      </p:graphicFrame>
      <p:graphicFrame>
        <p:nvGraphicFramePr>
          <p:cNvPr id="37" name="Table 36">
            <a:extLst>
              <a:ext uri="{FF2B5EF4-FFF2-40B4-BE49-F238E27FC236}">
                <a16:creationId xmlns:a16="http://schemas.microsoft.com/office/drawing/2014/main" id="{984F6BB0-89AB-C80B-FDD4-FAF05913CC55}"/>
              </a:ext>
            </a:extLst>
          </p:cNvPr>
          <p:cNvGraphicFramePr>
            <a:graphicFrameLocks noGrp="1"/>
          </p:cNvGraphicFramePr>
          <p:nvPr>
            <p:extLst>
              <p:ext uri="{D42A27DB-BD31-4B8C-83A1-F6EECF244321}">
                <p14:modId xmlns:p14="http://schemas.microsoft.com/office/powerpoint/2010/main" val="1800088665"/>
              </p:ext>
            </p:extLst>
          </p:nvPr>
        </p:nvGraphicFramePr>
        <p:xfrm>
          <a:off x="13020672" y="22969565"/>
          <a:ext cx="17800518" cy="3026095"/>
        </p:xfrm>
        <a:graphic>
          <a:graphicData uri="http://schemas.openxmlformats.org/drawingml/2006/table">
            <a:tbl>
              <a:tblPr firstRow="1">
                <a:tableStyleId>{5A111915-BE36-4E01-A7E5-04B1672EAD32}</a:tableStyleId>
              </a:tblPr>
              <a:tblGrid>
                <a:gridCol w="522180">
                  <a:extLst>
                    <a:ext uri="{9D8B030D-6E8A-4147-A177-3AD203B41FA5}">
                      <a16:colId xmlns:a16="http://schemas.microsoft.com/office/drawing/2014/main" val="187675378"/>
                    </a:ext>
                  </a:extLst>
                </a:gridCol>
                <a:gridCol w="5801993">
                  <a:extLst>
                    <a:ext uri="{9D8B030D-6E8A-4147-A177-3AD203B41FA5}">
                      <a16:colId xmlns:a16="http://schemas.microsoft.com/office/drawing/2014/main" val="2390484721"/>
                    </a:ext>
                  </a:extLst>
                </a:gridCol>
                <a:gridCol w="3922148">
                  <a:extLst>
                    <a:ext uri="{9D8B030D-6E8A-4147-A177-3AD203B41FA5}">
                      <a16:colId xmlns:a16="http://schemas.microsoft.com/office/drawing/2014/main" val="3651348225"/>
                    </a:ext>
                  </a:extLst>
                </a:gridCol>
                <a:gridCol w="3249116">
                  <a:extLst>
                    <a:ext uri="{9D8B030D-6E8A-4147-A177-3AD203B41FA5}">
                      <a16:colId xmlns:a16="http://schemas.microsoft.com/office/drawing/2014/main" val="1279761605"/>
                    </a:ext>
                  </a:extLst>
                </a:gridCol>
                <a:gridCol w="4305081">
                  <a:extLst>
                    <a:ext uri="{9D8B030D-6E8A-4147-A177-3AD203B41FA5}">
                      <a16:colId xmlns:a16="http://schemas.microsoft.com/office/drawing/2014/main" val="1549014583"/>
                    </a:ext>
                  </a:extLst>
                </a:gridCol>
              </a:tblGrid>
              <a:tr h="0">
                <a:tc gridSpan="5">
                  <a:txBody>
                    <a:bodyPr/>
                    <a:lstStyle/>
                    <a:p>
                      <a:pPr algn="ctr" fontAlgn="b">
                        <a:buNone/>
                      </a:pPr>
                      <a:r>
                        <a:rPr lang="en-US" sz="3800" b="1" u="none" strike="noStrike" dirty="0">
                          <a:solidFill>
                            <a:schemeClr val="bg1"/>
                          </a:solidFill>
                          <a:effectLst/>
                          <a:latin typeface="Arial" panose="020B0604020202020204" pitchFamily="34" charset="0"/>
                          <a:cs typeface="Arial" panose="020B0604020202020204" pitchFamily="34" charset="0"/>
                        </a:rPr>
                        <a:t>Psi 10</a:t>
                      </a:r>
                      <a:endParaRPr lang="en-US" sz="3800" b="1" i="0" u="none" strike="noStrike" dirty="0">
                        <a:solidFill>
                          <a:schemeClr val="bg1"/>
                        </a:solidFill>
                        <a:effectLst/>
                        <a:latin typeface="Arial" panose="020B0604020202020204" pitchFamily="34" charset="0"/>
                        <a:cs typeface="Arial" panose="020B0604020202020204" pitchFamily="34" charset="0"/>
                      </a:endParaRPr>
                    </a:p>
                  </a:txBody>
                  <a:tcPr marL="4763" marR="4763" marT="4763" anchor="b">
                    <a:solidFill>
                      <a:srgbClr val="39154B"/>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592467112"/>
                  </a:ext>
                </a:extLst>
              </a:tr>
              <a:tr h="571500">
                <a:tc>
                  <a:txBody>
                    <a:bodyPr/>
                    <a:lstStyle/>
                    <a:p>
                      <a:pPr algn="l" fontAlgn="b">
                        <a:buNone/>
                      </a:pPr>
                      <a:endParaRPr lang="en-US" sz="3600" b="0" i="0" u="none" strike="noStrike">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l" fontAlgn="b">
                        <a:buNone/>
                      </a:pPr>
                      <a:r>
                        <a:rPr lang="en-US" sz="3600" b="1" u="none" strike="noStrike" dirty="0">
                          <a:solidFill>
                            <a:srgbClr val="000000"/>
                          </a:solidFill>
                          <a:effectLst/>
                          <a:latin typeface="Arial" panose="020B0604020202020204" pitchFamily="34" charset="0"/>
                          <a:cs typeface="Arial" panose="020B0604020202020204" pitchFamily="34" charset="0"/>
                        </a:rPr>
                        <a:t>Structure</a:t>
                      </a:r>
                      <a:endParaRPr lang="en-US" sz="3600" b="1" i="0" u="none" strike="noStrike" dirty="0">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l" fontAlgn="b">
                        <a:buNone/>
                      </a:pPr>
                      <a:r>
                        <a:rPr lang="en-US" sz="3600" b="1" u="none" strike="noStrike">
                          <a:solidFill>
                            <a:srgbClr val="000000"/>
                          </a:solidFill>
                          <a:effectLst/>
                          <a:latin typeface="Arial" panose="020B0604020202020204" pitchFamily="34" charset="0"/>
                          <a:cs typeface="Arial" panose="020B0604020202020204" pitchFamily="34" charset="0"/>
                        </a:rPr>
                        <a:t>Learning Rate</a:t>
                      </a:r>
                      <a:endParaRPr lang="en-US" sz="3600" b="1" i="0" u="none" strike="noStrike">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l" fontAlgn="b">
                        <a:buNone/>
                      </a:pPr>
                      <a:r>
                        <a:rPr lang="en-US" sz="3600" b="1" u="none" strike="noStrike">
                          <a:solidFill>
                            <a:srgbClr val="000000"/>
                          </a:solidFill>
                          <a:effectLst/>
                          <a:latin typeface="Arial" panose="020B0604020202020204" pitchFamily="34" charset="0"/>
                          <a:cs typeface="Arial" panose="020B0604020202020204" pitchFamily="34" charset="0"/>
                        </a:rPr>
                        <a:t>Parameters</a:t>
                      </a:r>
                      <a:endParaRPr lang="en-US" sz="3600" b="1" i="0" u="none" strike="noStrike">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l" fontAlgn="b">
                        <a:buNone/>
                      </a:pPr>
                      <a:r>
                        <a:rPr lang="en-US" sz="3600" b="1" u="none" strike="noStrike" dirty="0">
                          <a:solidFill>
                            <a:srgbClr val="000000"/>
                          </a:solidFill>
                          <a:effectLst/>
                          <a:latin typeface="Arial" panose="020B0604020202020204" pitchFamily="34" charset="0"/>
                          <a:cs typeface="Arial" panose="020B0604020202020204" pitchFamily="34" charset="0"/>
                        </a:rPr>
                        <a:t>Sigma Measure</a:t>
                      </a:r>
                      <a:endParaRPr lang="en-US" sz="3600" b="1" i="0" u="none" strike="noStrike" dirty="0">
                        <a:solidFill>
                          <a:srgbClr val="000000"/>
                        </a:solidFill>
                        <a:effectLst/>
                        <a:latin typeface="Arial" panose="020B0604020202020204" pitchFamily="34" charset="0"/>
                        <a:cs typeface="Arial" panose="020B0604020202020204" pitchFamily="34" charset="0"/>
                      </a:endParaRPr>
                    </a:p>
                  </a:txBody>
                  <a:tcPr marL="4763" marR="4763" marT="4763" anchor="b"/>
                </a:tc>
                <a:extLst>
                  <a:ext uri="{0D108BD9-81ED-4DB2-BD59-A6C34878D82A}">
                    <a16:rowId xmlns:a16="http://schemas.microsoft.com/office/drawing/2014/main" val="1511711876"/>
                  </a:ext>
                </a:extLst>
              </a:tr>
              <a:tr h="561975">
                <a:tc>
                  <a:txBody>
                    <a:bodyPr/>
                    <a:lstStyle/>
                    <a:p>
                      <a:pPr algn="r" fontAlgn="b">
                        <a:buNone/>
                      </a:pPr>
                      <a:r>
                        <a:rPr lang="en-US" sz="3600" b="0" u="none" strike="noStrike">
                          <a:solidFill>
                            <a:srgbClr val="000000"/>
                          </a:solidFill>
                          <a:effectLst/>
                          <a:latin typeface="Arial" panose="020B0604020202020204" pitchFamily="34" charset="0"/>
                          <a:cs typeface="Arial" panose="020B0604020202020204" pitchFamily="34" charset="0"/>
                        </a:rPr>
                        <a:t>1</a:t>
                      </a:r>
                      <a:endParaRPr lang="en-US" sz="3600" b="0" i="0" u="none" strike="noStrike">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ctr" fontAlgn="b">
                        <a:buNone/>
                      </a:pPr>
                      <a:r>
                        <a:rPr lang="en-US" sz="3600" b="0" u="none" strike="noStrike" dirty="0">
                          <a:solidFill>
                            <a:srgbClr val="000000"/>
                          </a:solidFill>
                          <a:effectLst/>
                          <a:latin typeface="Arial" panose="020B0604020202020204" pitchFamily="34" charset="0"/>
                          <a:cs typeface="Arial" panose="020B0604020202020204" pitchFamily="34" charset="0"/>
                        </a:rPr>
                        <a:t>[48, 48, 48, 48]</a:t>
                      </a:r>
                      <a:endParaRPr lang="en-US" sz="3600" b="0" i="0" u="none" strike="noStrike" dirty="0">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r" fontAlgn="b">
                        <a:buNone/>
                      </a:pPr>
                      <a:r>
                        <a:rPr lang="en-US" sz="3600" b="0" u="none" strike="noStrike" dirty="0">
                          <a:solidFill>
                            <a:srgbClr val="000000"/>
                          </a:solidFill>
                          <a:effectLst/>
                          <a:latin typeface="Arial" panose="020B0604020202020204" pitchFamily="34" charset="0"/>
                          <a:cs typeface="Arial" panose="020B0604020202020204" pitchFamily="34" charset="0"/>
                        </a:rPr>
                        <a:t>1e-3</a:t>
                      </a:r>
                      <a:endParaRPr lang="en-US" sz="3600" b="0" i="0" u="none" strike="noStrike" dirty="0">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r" fontAlgn="b">
                        <a:buNone/>
                      </a:pPr>
                      <a:r>
                        <a:rPr lang="en-US" sz="3600" b="0" u="none" strike="noStrike" dirty="0">
                          <a:solidFill>
                            <a:srgbClr val="000000"/>
                          </a:solidFill>
                          <a:effectLst/>
                          <a:latin typeface="Arial" panose="020B0604020202020204" pitchFamily="34" charset="0"/>
                          <a:cs typeface="Arial" panose="020B0604020202020204" pitchFamily="34" charset="0"/>
                        </a:rPr>
                        <a:t>7921</a:t>
                      </a:r>
                      <a:endParaRPr lang="en-US" sz="3600" b="0" i="0" u="none" strike="noStrike" dirty="0">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r" fontAlgn="b">
                        <a:buNone/>
                      </a:pPr>
                      <a:r>
                        <a:rPr lang="en-US" sz="3600" b="0" i="0" u="none" strike="noStrike" dirty="0">
                          <a:solidFill>
                            <a:srgbClr val="000000"/>
                          </a:solidFill>
                          <a:effectLst/>
                          <a:latin typeface="Arial" panose="020B0604020202020204" pitchFamily="34" charset="0"/>
                          <a:cs typeface="Arial" panose="020B0604020202020204" pitchFamily="34" charset="0"/>
                        </a:rPr>
                        <a:t>1.85445e-3</a:t>
                      </a:r>
                    </a:p>
                  </a:txBody>
                  <a:tcPr marL="4763" marR="4763" marT="4763" anchor="b"/>
                </a:tc>
                <a:extLst>
                  <a:ext uri="{0D108BD9-81ED-4DB2-BD59-A6C34878D82A}">
                    <a16:rowId xmlns:a16="http://schemas.microsoft.com/office/drawing/2014/main" val="3867378042"/>
                  </a:ext>
                </a:extLst>
              </a:tr>
              <a:tr h="561975">
                <a:tc>
                  <a:txBody>
                    <a:bodyPr/>
                    <a:lstStyle/>
                    <a:p>
                      <a:pPr algn="r" fontAlgn="b">
                        <a:buNone/>
                      </a:pPr>
                      <a:r>
                        <a:rPr lang="en-US" sz="3600" b="0" u="none" strike="noStrike">
                          <a:solidFill>
                            <a:srgbClr val="000000"/>
                          </a:solidFill>
                          <a:effectLst/>
                          <a:latin typeface="Arial" panose="020B0604020202020204" pitchFamily="34" charset="0"/>
                          <a:cs typeface="Arial" panose="020B0604020202020204" pitchFamily="34" charset="0"/>
                        </a:rPr>
                        <a:t>2</a:t>
                      </a:r>
                      <a:endParaRPr lang="en-US" sz="3600" b="0" i="0" u="none" strike="noStrike">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ctr" fontAlgn="b">
                        <a:buNone/>
                      </a:pPr>
                      <a:r>
                        <a:rPr lang="en-US" sz="3600" b="0" u="none" strike="noStrike" dirty="0">
                          <a:solidFill>
                            <a:srgbClr val="000000"/>
                          </a:solidFill>
                          <a:effectLst/>
                          <a:latin typeface="Arial" panose="020B0604020202020204" pitchFamily="34" charset="0"/>
                          <a:cs typeface="Arial" panose="020B0604020202020204" pitchFamily="34" charset="0"/>
                        </a:rPr>
                        <a:t>[48, 48, 48, 48, 48]</a:t>
                      </a:r>
                      <a:endParaRPr lang="en-US" sz="3600" b="0" i="0" u="none" strike="noStrike" dirty="0">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r" fontAlgn="b">
                        <a:buNone/>
                      </a:pPr>
                      <a:r>
                        <a:rPr lang="en-US" sz="3600" b="0" u="none" strike="noStrike">
                          <a:solidFill>
                            <a:srgbClr val="000000"/>
                          </a:solidFill>
                          <a:effectLst/>
                          <a:latin typeface="Arial" panose="020B0604020202020204" pitchFamily="34" charset="0"/>
                          <a:cs typeface="Arial" panose="020B0604020202020204" pitchFamily="34" charset="0"/>
                        </a:rPr>
                        <a:t>1e-3</a:t>
                      </a:r>
                      <a:endParaRPr lang="en-US" sz="3600" b="0" i="0" u="none" strike="noStrike">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r" fontAlgn="b">
                        <a:buNone/>
                      </a:pPr>
                      <a:r>
                        <a:rPr lang="en-US" sz="3600" b="0" u="none" strike="noStrike" dirty="0">
                          <a:solidFill>
                            <a:srgbClr val="000000"/>
                          </a:solidFill>
                          <a:effectLst/>
                          <a:latin typeface="Arial" panose="020B0604020202020204" pitchFamily="34" charset="0"/>
                          <a:cs typeface="Arial" panose="020B0604020202020204" pitchFamily="34" charset="0"/>
                        </a:rPr>
                        <a:t>10273</a:t>
                      </a:r>
                      <a:endParaRPr lang="en-US" sz="3600" b="0" i="0" u="none" strike="noStrike" dirty="0">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r" fontAlgn="b">
                        <a:buNone/>
                      </a:pPr>
                      <a:r>
                        <a:rPr lang="en-US" sz="3600" b="0" u="none" strike="noStrike" dirty="0">
                          <a:solidFill>
                            <a:srgbClr val="000000"/>
                          </a:solidFill>
                          <a:effectLst/>
                          <a:latin typeface="Arial" panose="020B0604020202020204" pitchFamily="34" charset="0"/>
                          <a:cs typeface="Arial" panose="020B0604020202020204" pitchFamily="34" charset="0"/>
                        </a:rPr>
                        <a:t>5.244536e-3</a:t>
                      </a:r>
                      <a:endParaRPr lang="en-US" sz="3600" b="0" i="0" u="none" strike="noStrike" dirty="0">
                        <a:solidFill>
                          <a:srgbClr val="000000"/>
                        </a:solidFill>
                        <a:effectLst/>
                        <a:latin typeface="Arial" panose="020B0604020202020204" pitchFamily="34" charset="0"/>
                        <a:cs typeface="Arial" panose="020B0604020202020204" pitchFamily="34" charset="0"/>
                      </a:endParaRPr>
                    </a:p>
                  </a:txBody>
                  <a:tcPr marL="4763" marR="4763" marT="4763" anchor="b"/>
                </a:tc>
                <a:extLst>
                  <a:ext uri="{0D108BD9-81ED-4DB2-BD59-A6C34878D82A}">
                    <a16:rowId xmlns:a16="http://schemas.microsoft.com/office/drawing/2014/main" val="1991648184"/>
                  </a:ext>
                </a:extLst>
              </a:tr>
              <a:tr h="561975">
                <a:tc>
                  <a:txBody>
                    <a:bodyPr/>
                    <a:lstStyle/>
                    <a:p>
                      <a:pPr algn="r" fontAlgn="b">
                        <a:buNone/>
                      </a:pPr>
                      <a:r>
                        <a:rPr lang="en-US" sz="3600" b="0" u="none" strike="noStrike" dirty="0">
                          <a:solidFill>
                            <a:srgbClr val="000000"/>
                          </a:solidFill>
                          <a:effectLst/>
                          <a:latin typeface="Arial" panose="020B0604020202020204" pitchFamily="34" charset="0"/>
                          <a:cs typeface="Arial" panose="020B0604020202020204" pitchFamily="34" charset="0"/>
                        </a:rPr>
                        <a:t>3</a:t>
                      </a:r>
                      <a:endParaRPr lang="en-US" sz="3600" b="0" i="0" u="none" strike="noStrike" dirty="0">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ctr" fontAlgn="b">
                        <a:buNone/>
                      </a:pPr>
                      <a:r>
                        <a:rPr lang="en-US" sz="3600" b="0" u="none" strike="noStrike" dirty="0">
                          <a:solidFill>
                            <a:srgbClr val="000000"/>
                          </a:solidFill>
                          <a:effectLst/>
                          <a:latin typeface="Arial" panose="020B0604020202020204" pitchFamily="34" charset="0"/>
                          <a:cs typeface="Arial" panose="020B0604020202020204" pitchFamily="34" charset="0"/>
                        </a:rPr>
                        <a:t>[56, 56, 56, 56]</a:t>
                      </a:r>
                      <a:endParaRPr lang="en-US" sz="3600" b="0" i="0" u="none" strike="noStrike" dirty="0">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r" fontAlgn="b">
                        <a:buNone/>
                      </a:pPr>
                      <a:r>
                        <a:rPr lang="en-US" sz="3600" b="0" u="none" strike="noStrike">
                          <a:solidFill>
                            <a:srgbClr val="000000"/>
                          </a:solidFill>
                          <a:effectLst/>
                          <a:latin typeface="Arial" panose="020B0604020202020204" pitchFamily="34" charset="0"/>
                          <a:cs typeface="Arial" panose="020B0604020202020204" pitchFamily="34" charset="0"/>
                        </a:rPr>
                        <a:t>1e-3</a:t>
                      </a:r>
                      <a:endParaRPr lang="en-US" sz="3600" b="0" i="0" u="none" strike="noStrike">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r" fontAlgn="b">
                        <a:buNone/>
                      </a:pPr>
                      <a:r>
                        <a:rPr lang="en-US" sz="3600" b="0" u="none" strike="noStrike" dirty="0">
                          <a:solidFill>
                            <a:srgbClr val="000000"/>
                          </a:solidFill>
                          <a:effectLst/>
                          <a:latin typeface="Arial" panose="020B0604020202020204" pitchFamily="34" charset="0"/>
                          <a:cs typeface="Arial" panose="020B0604020202020204" pitchFamily="34" charset="0"/>
                        </a:rPr>
                        <a:t>10585</a:t>
                      </a:r>
                      <a:endParaRPr lang="en-US" sz="3600" b="0" i="0" u="none" strike="noStrike" dirty="0">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r" fontAlgn="b">
                        <a:buNone/>
                      </a:pPr>
                      <a:r>
                        <a:rPr lang="en-US" sz="3600" b="0" i="0" u="none" strike="noStrike" dirty="0">
                          <a:solidFill>
                            <a:srgbClr val="000000"/>
                          </a:solidFill>
                          <a:effectLst/>
                          <a:latin typeface="Arial" panose="020B0604020202020204" pitchFamily="34" charset="0"/>
                          <a:cs typeface="Arial" panose="020B0604020202020204" pitchFamily="34" charset="0"/>
                        </a:rPr>
                        <a:t>5.244536e-3</a:t>
                      </a:r>
                    </a:p>
                  </a:txBody>
                  <a:tcPr marL="4763" marR="4763" marT="4763" anchor="b"/>
                </a:tc>
                <a:extLst>
                  <a:ext uri="{0D108BD9-81ED-4DB2-BD59-A6C34878D82A}">
                    <a16:rowId xmlns:a16="http://schemas.microsoft.com/office/drawing/2014/main" val="811735011"/>
                  </a:ext>
                </a:extLst>
              </a:tr>
            </a:tbl>
          </a:graphicData>
        </a:graphic>
      </p:graphicFrame>
      <p:graphicFrame>
        <p:nvGraphicFramePr>
          <p:cNvPr id="38" name="Table 37">
            <a:extLst>
              <a:ext uri="{FF2B5EF4-FFF2-40B4-BE49-F238E27FC236}">
                <a16:creationId xmlns:a16="http://schemas.microsoft.com/office/drawing/2014/main" id="{B8365CC4-91F7-373C-0FC8-4F4EF46705DE}"/>
              </a:ext>
            </a:extLst>
          </p:cNvPr>
          <p:cNvGraphicFramePr>
            <a:graphicFrameLocks noGrp="1"/>
          </p:cNvGraphicFramePr>
          <p:nvPr>
            <p:extLst>
              <p:ext uri="{D42A27DB-BD31-4B8C-83A1-F6EECF244321}">
                <p14:modId xmlns:p14="http://schemas.microsoft.com/office/powerpoint/2010/main" val="33381439"/>
              </p:ext>
            </p:extLst>
          </p:nvPr>
        </p:nvGraphicFramePr>
        <p:xfrm>
          <a:off x="13020673" y="26267572"/>
          <a:ext cx="17849849" cy="3026095"/>
        </p:xfrm>
        <a:graphic>
          <a:graphicData uri="http://schemas.openxmlformats.org/drawingml/2006/table">
            <a:tbl>
              <a:tblPr firstRow="1">
                <a:tableStyleId>{5A111915-BE36-4E01-A7E5-04B1672EAD32}</a:tableStyleId>
              </a:tblPr>
              <a:tblGrid>
                <a:gridCol w="466771">
                  <a:extLst>
                    <a:ext uri="{9D8B030D-6E8A-4147-A177-3AD203B41FA5}">
                      <a16:colId xmlns:a16="http://schemas.microsoft.com/office/drawing/2014/main" val="187675378"/>
                    </a:ext>
                  </a:extLst>
                </a:gridCol>
                <a:gridCol w="5837164">
                  <a:extLst>
                    <a:ext uri="{9D8B030D-6E8A-4147-A177-3AD203B41FA5}">
                      <a16:colId xmlns:a16="http://schemas.microsoft.com/office/drawing/2014/main" val="2390484721"/>
                    </a:ext>
                  </a:extLst>
                </a:gridCol>
                <a:gridCol w="3945924">
                  <a:extLst>
                    <a:ext uri="{9D8B030D-6E8A-4147-A177-3AD203B41FA5}">
                      <a16:colId xmlns:a16="http://schemas.microsoft.com/office/drawing/2014/main" val="3651348225"/>
                    </a:ext>
                  </a:extLst>
                </a:gridCol>
                <a:gridCol w="3268812">
                  <a:extLst>
                    <a:ext uri="{9D8B030D-6E8A-4147-A177-3AD203B41FA5}">
                      <a16:colId xmlns:a16="http://schemas.microsoft.com/office/drawing/2014/main" val="1279761605"/>
                    </a:ext>
                  </a:extLst>
                </a:gridCol>
                <a:gridCol w="4331178">
                  <a:extLst>
                    <a:ext uri="{9D8B030D-6E8A-4147-A177-3AD203B41FA5}">
                      <a16:colId xmlns:a16="http://schemas.microsoft.com/office/drawing/2014/main" val="1549014583"/>
                    </a:ext>
                  </a:extLst>
                </a:gridCol>
              </a:tblGrid>
              <a:tr h="0">
                <a:tc gridSpan="5">
                  <a:txBody>
                    <a:bodyPr/>
                    <a:lstStyle/>
                    <a:p>
                      <a:pPr algn="ctr" fontAlgn="b">
                        <a:buNone/>
                      </a:pPr>
                      <a:r>
                        <a:rPr lang="en-US" sz="3800" b="1" u="none" strike="noStrike" dirty="0">
                          <a:solidFill>
                            <a:schemeClr val="bg1"/>
                          </a:solidFill>
                          <a:effectLst/>
                          <a:latin typeface="Arial" panose="020B0604020202020204" pitchFamily="34" charset="0"/>
                          <a:cs typeface="Arial" panose="020B0604020202020204" pitchFamily="34" charset="0"/>
                        </a:rPr>
                        <a:t>Psi 100</a:t>
                      </a:r>
                      <a:endParaRPr lang="en-US" sz="3800" b="1" i="0" u="none" strike="noStrike" dirty="0">
                        <a:solidFill>
                          <a:schemeClr val="bg1"/>
                        </a:solidFill>
                        <a:effectLst/>
                        <a:latin typeface="Arial" panose="020B0604020202020204" pitchFamily="34" charset="0"/>
                        <a:cs typeface="Arial" panose="020B0604020202020204" pitchFamily="34" charset="0"/>
                      </a:endParaRPr>
                    </a:p>
                  </a:txBody>
                  <a:tcPr marL="4763" marR="4763" marT="4763" anchor="b">
                    <a:solidFill>
                      <a:srgbClr val="39154B"/>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592467112"/>
                  </a:ext>
                </a:extLst>
              </a:tr>
              <a:tr h="571500">
                <a:tc>
                  <a:txBody>
                    <a:bodyPr/>
                    <a:lstStyle/>
                    <a:p>
                      <a:pPr algn="l" fontAlgn="b">
                        <a:buNone/>
                      </a:pPr>
                      <a:endParaRPr lang="en-US" sz="3600" b="0" i="0" u="none" strike="noStrike">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l" fontAlgn="b">
                        <a:buNone/>
                      </a:pPr>
                      <a:r>
                        <a:rPr lang="en-US" sz="3600" b="1" u="none" strike="noStrike" dirty="0">
                          <a:solidFill>
                            <a:srgbClr val="000000"/>
                          </a:solidFill>
                          <a:effectLst/>
                          <a:latin typeface="Arial" panose="020B0604020202020204" pitchFamily="34" charset="0"/>
                          <a:cs typeface="Arial" panose="020B0604020202020204" pitchFamily="34" charset="0"/>
                        </a:rPr>
                        <a:t>Structure</a:t>
                      </a:r>
                      <a:endParaRPr lang="en-US" sz="3600" b="1" i="0" u="none" strike="noStrike" dirty="0">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l" fontAlgn="b">
                        <a:buNone/>
                      </a:pPr>
                      <a:r>
                        <a:rPr lang="en-US" sz="3600" b="1" u="none" strike="noStrike">
                          <a:solidFill>
                            <a:srgbClr val="000000"/>
                          </a:solidFill>
                          <a:effectLst/>
                          <a:latin typeface="Arial" panose="020B0604020202020204" pitchFamily="34" charset="0"/>
                          <a:cs typeface="Arial" panose="020B0604020202020204" pitchFamily="34" charset="0"/>
                        </a:rPr>
                        <a:t>Learning Rate</a:t>
                      </a:r>
                      <a:endParaRPr lang="en-US" sz="3600" b="1" i="0" u="none" strike="noStrike">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l" fontAlgn="b">
                        <a:buNone/>
                      </a:pPr>
                      <a:r>
                        <a:rPr lang="en-US" sz="3600" b="1" u="none" strike="noStrike">
                          <a:solidFill>
                            <a:srgbClr val="000000"/>
                          </a:solidFill>
                          <a:effectLst/>
                          <a:latin typeface="Arial" panose="020B0604020202020204" pitchFamily="34" charset="0"/>
                          <a:cs typeface="Arial" panose="020B0604020202020204" pitchFamily="34" charset="0"/>
                        </a:rPr>
                        <a:t>Parameters</a:t>
                      </a:r>
                      <a:endParaRPr lang="en-US" sz="3600" b="1" i="0" u="none" strike="noStrike">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l" fontAlgn="b">
                        <a:buNone/>
                      </a:pPr>
                      <a:r>
                        <a:rPr lang="en-US" sz="3600" b="1" u="none" strike="noStrike">
                          <a:solidFill>
                            <a:srgbClr val="000000"/>
                          </a:solidFill>
                          <a:effectLst/>
                          <a:latin typeface="Arial" panose="020B0604020202020204" pitchFamily="34" charset="0"/>
                          <a:cs typeface="Arial" panose="020B0604020202020204" pitchFamily="34" charset="0"/>
                        </a:rPr>
                        <a:t>Sigma Measure</a:t>
                      </a:r>
                      <a:endParaRPr lang="en-US" sz="3600" b="1" i="0" u="none" strike="noStrike">
                        <a:solidFill>
                          <a:srgbClr val="000000"/>
                        </a:solidFill>
                        <a:effectLst/>
                        <a:latin typeface="Arial" panose="020B0604020202020204" pitchFamily="34" charset="0"/>
                        <a:cs typeface="Arial" panose="020B0604020202020204" pitchFamily="34" charset="0"/>
                      </a:endParaRPr>
                    </a:p>
                  </a:txBody>
                  <a:tcPr marL="4763" marR="4763" marT="4763" anchor="b"/>
                </a:tc>
                <a:extLst>
                  <a:ext uri="{0D108BD9-81ED-4DB2-BD59-A6C34878D82A}">
                    <a16:rowId xmlns:a16="http://schemas.microsoft.com/office/drawing/2014/main" val="1511711876"/>
                  </a:ext>
                </a:extLst>
              </a:tr>
              <a:tr h="561975">
                <a:tc>
                  <a:txBody>
                    <a:bodyPr/>
                    <a:lstStyle/>
                    <a:p>
                      <a:pPr algn="r" fontAlgn="b">
                        <a:buNone/>
                      </a:pPr>
                      <a:r>
                        <a:rPr lang="en-US" sz="3600" b="0" u="none" strike="noStrike">
                          <a:solidFill>
                            <a:srgbClr val="000000"/>
                          </a:solidFill>
                          <a:effectLst/>
                          <a:latin typeface="Arial" panose="020B0604020202020204" pitchFamily="34" charset="0"/>
                          <a:cs typeface="Arial" panose="020B0604020202020204" pitchFamily="34" charset="0"/>
                        </a:rPr>
                        <a:t>1</a:t>
                      </a:r>
                      <a:endParaRPr lang="en-US" sz="3600" b="0" i="0" u="none" strike="noStrike">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ctr" fontAlgn="b">
                        <a:buNone/>
                      </a:pPr>
                      <a:r>
                        <a:rPr lang="en-US" sz="3600" b="0" u="none" strike="noStrike" dirty="0">
                          <a:solidFill>
                            <a:srgbClr val="000000"/>
                          </a:solidFill>
                          <a:effectLst/>
                          <a:latin typeface="Arial" panose="020B0604020202020204" pitchFamily="34" charset="0"/>
                          <a:cs typeface="Arial" panose="020B0604020202020204" pitchFamily="34" charset="0"/>
                        </a:rPr>
                        <a:t>[48, 48, 48, 48]</a:t>
                      </a:r>
                      <a:endParaRPr lang="en-US" sz="3600" b="0" i="0" u="none" strike="noStrike" dirty="0">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r" fontAlgn="b">
                        <a:buNone/>
                      </a:pPr>
                      <a:r>
                        <a:rPr lang="en-US" sz="3600" b="0" u="none" strike="noStrike" dirty="0">
                          <a:solidFill>
                            <a:srgbClr val="000000"/>
                          </a:solidFill>
                          <a:effectLst/>
                          <a:latin typeface="Arial" panose="020B0604020202020204" pitchFamily="34" charset="0"/>
                          <a:cs typeface="Arial" panose="020B0604020202020204" pitchFamily="34" charset="0"/>
                        </a:rPr>
                        <a:t>1e-3</a:t>
                      </a:r>
                      <a:endParaRPr lang="en-US" sz="3600" b="0" i="0" u="none" strike="noStrike" dirty="0">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r" fontAlgn="b">
                        <a:buNone/>
                      </a:pPr>
                      <a:r>
                        <a:rPr lang="en-US" sz="3600" b="0" u="none" strike="noStrike" dirty="0">
                          <a:solidFill>
                            <a:srgbClr val="000000"/>
                          </a:solidFill>
                          <a:effectLst/>
                          <a:latin typeface="Arial" panose="020B0604020202020204" pitchFamily="34" charset="0"/>
                          <a:cs typeface="Arial" panose="020B0604020202020204" pitchFamily="34" charset="0"/>
                        </a:rPr>
                        <a:t>7921</a:t>
                      </a:r>
                      <a:endParaRPr lang="en-US" sz="3600" b="0" i="0" u="none" strike="noStrike" dirty="0">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r" fontAlgn="b">
                        <a:buNone/>
                      </a:pPr>
                      <a:r>
                        <a:rPr lang="en-US" sz="3600" b="0" u="none" strike="noStrike" dirty="0">
                          <a:solidFill>
                            <a:srgbClr val="000000"/>
                          </a:solidFill>
                          <a:effectLst/>
                          <a:latin typeface="Arial" panose="020B0604020202020204" pitchFamily="34" charset="0"/>
                          <a:cs typeface="Arial" panose="020B0604020202020204" pitchFamily="34" charset="0"/>
                        </a:rPr>
                        <a:t>6.430896e-3</a:t>
                      </a:r>
                      <a:endParaRPr lang="en-US" sz="3600" b="0" i="0" u="none" strike="noStrike" dirty="0">
                        <a:solidFill>
                          <a:srgbClr val="000000"/>
                        </a:solidFill>
                        <a:effectLst/>
                        <a:latin typeface="Arial" panose="020B0604020202020204" pitchFamily="34" charset="0"/>
                        <a:cs typeface="Arial" panose="020B0604020202020204" pitchFamily="34" charset="0"/>
                      </a:endParaRPr>
                    </a:p>
                  </a:txBody>
                  <a:tcPr marL="4763" marR="4763" marT="4763" anchor="b"/>
                </a:tc>
                <a:extLst>
                  <a:ext uri="{0D108BD9-81ED-4DB2-BD59-A6C34878D82A}">
                    <a16:rowId xmlns:a16="http://schemas.microsoft.com/office/drawing/2014/main" val="3867378042"/>
                  </a:ext>
                </a:extLst>
              </a:tr>
              <a:tr h="561975">
                <a:tc>
                  <a:txBody>
                    <a:bodyPr/>
                    <a:lstStyle/>
                    <a:p>
                      <a:pPr algn="r" fontAlgn="b">
                        <a:buNone/>
                      </a:pPr>
                      <a:r>
                        <a:rPr lang="en-US" sz="3600" b="0" u="none" strike="noStrike">
                          <a:solidFill>
                            <a:srgbClr val="000000"/>
                          </a:solidFill>
                          <a:effectLst/>
                          <a:latin typeface="Arial" panose="020B0604020202020204" pitchFamily="34" charset="0"/>
                          <a:cs typeface="Arial" panose="020B0604020202020204" pitchFamily="34" charset="0"/>
                        </a:rPr>
                        <a:t>2</a:t>
                      </a:r>
                      <a:endParaRPr lang="en-US" sz="3600" b="0" i="0" u="none" strike="noStrike">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ctr" fontAlgn="b">
                        <a:buNone/>
                      </a:pPr>
                      <a:r>
                        <a:rPr lang="en-US" sz="3600" b="0" u="none" strike="noStrike" dirty="0">
                          <a:solidFill>
                            <a:srgbClr val="000000"/>
                          </a:solidFill>
                          <a:effectLst/>
                          <a:latin typeface="Arial" panose="020B0604020202020204" pitchFamily="34" charset="0"/>
                          <a:cs typeface="Arial" panose="020B0604020202020204" pitchFamily="34" charset="0"/>
                        </a:rPr>
                        <a:t>[56, 56, 56, 56]</a:t>
                      </a:r>
                      <a:endParaRPr lang="en-US" sz="3600" b="0" i="0" u="none" strike="noStrike" dirty="0">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r" fontAlgn="b">
                        <a:buNone/>
                      </a:pPr>
                      <a:r>
                        <a:rPr lang="en-US" sz="3600" b="0" u="none" strike="noStrike" dirty="0">
                          <a:solidFill>
                            <a:srgbClr val="000000"/>
                          </a:solidFill>
                          <a:effectLst/>
                          <a:latin typeface="Arial" panose="020B0604020202020204" pitchFamily="34" charset="0"/>
                          <a:cs typeface="Arial" panose="020B0604020202020204" pitchFamily="34" charset="0"/>
                        </a:rPr>
                        <a:t>1e-3</a:t>
                      </a:r>
                      <a:endParaRPr lang="en-US" sz="3600" b="0" i="0" u="none" strike="noStrike" dirty="0">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r" fontAlgn="b">
                        <a:buNone/>
                      </a:pPr>
                      <a:r>
                        <a:rPr lang="en-US" sz="3600" b="0" u="none" strike="noStrike" dirty="0">
                          <a:solidFill>
                            <a:srgbClr val="000000"/>
                          </a:solidFill>
                          <a:effectLst/>
                          <a:latin typeface="Arial" panose="020B0604020202020204" pitchFamily="34" charset="0"/>
                          <a:cs typeface="Arial" panose="020B0604020202020204" pitchFamily="34" charset="0"/>
                        </a:rPr>
                        <a:t>10585</a:t>
                      </a:r>
                      <a:endParaRPr lang="en-US" sz="3600" b="0" i="0" u="none" strike="noStrike" dirty="0">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r" fontAlgn="b">
                        <a:buNone/>
                      </a:pPr>
                      <a:r>
                        <a:rPr lang="en-US" sz="3600" b="0" u="none" strike="noStrike" dirty="0">
                          <a:solidFill>
                            <a:srgbClr val="000000"/>
                          </a:solidFill>
                          <a:effectLst/>
                          <a:latin typeface="Arial" panose="020B0604020202020204" pitchFamily="34" charset="0"/>
                          <a:cs typeface="Arial" panose="020B0604020202020204" pitchFamily="34" charset="0"/>
                        </a:rPr>
                        <a:t>6.5137698e-3</a:t>
                      </a:r>
                      <a:endParaRPr lang="en-US" sz="3600" b="0" i="0" u="none" strike="noStrike" dirty="0">
                        <a:solidFill>
                          <a:srgbClr val="000000"/>
                        </a:solidFill>
                        <a:effectLst/>
                        <a:latin typeface="Arial" panose="020B0604020202020204" pitchFamily="34" charset="0"/>
                        <a:cs typeface="Arial" panose="020B0604020202020204" pitchFamily="34" charset="0"/>
                      </a:endParaRPr>
                    </a:p>
                  </a:txBody>
                  <a:tcPr marL="4763" marR="4763" marT="4763" anchor="b"/>
                </a:tc>
                <a:extLst>
                  <a:ext uri="{0D108BD9-81ED-4DB2-BD59-A6C34878D82A}">
                    <a16:rowId xmlns:a16="http://schemas.microsoft.com/office/drawing/2014/main" val="1991648184"/>
                  </a:ext>
                </a:extLst>
              </a:tr>
              <a:tr h="561975">
                <a:tc>
                  <a:txBody>
                    <a:bodyPr/>
                    <a:lstStyle/>
                    <a:p>
                      <a:pPr algn="r" fontAlgn="b">
                        <a:buNone/>
                      </a:pPr>
                      <a:r>
                        <a:rPr lang="en-US" sz="3600" b="0" u="none" strike="noStrike" dirty="0">
                          <a:solidFill>
                            <a:srgbClr val="000000"/>
                          </a:solidFill>
                          <a:effectLst/>
                          <a:latin typeface="Arial" panose="020B0604020202020204" pitchFamily="34" charset="0"/>
                          <a:cs typeface="Arial" panose="020B0604020202020204" pitchFamily="34" charset="0"/>
                        </a:rPr>
                        <a:t>3</a:t>
                      </a:r>
                      <a:endParaRPr lang="en-US" sz="3600" b="0" i="0" u="none" strike="noStrike" dirty="0">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ctr" fontAlgn="b">
                        <a:buNone/>
                      </a:pPr>
                      <a:r>
                        <a:rPr lang="en-US" sz="3600" b="0" u="none" strike="noStrike" dirty="0">
                          <a:solidFill>
                            <a:srgbClr val="000000"/>
                          </a:solidFill>
                          <a:effectLst/>
                          <a:latin typeface="Arial" panose="020B0604020202020204" pitchFamily="34" charset="0"/>
                          <a:cs typeface="Arial" panose="020B0604020202020204" pitchFamily="34" charset="0"/>
                        </a:rPr>
                        <a:t>[48, 48, 48, 48, 48]</a:t>
                      </a:r>
                      <a:endParaRPr lang="en-US" sz="3600" b="0" i="0" u="none" strike="noStrike" dirty="0">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r" fontAlgn="b">
                        <a:buNone/>
                      </a:pPr>
                      <a:r>
                        <a:rPr lang="en-US" sz="3600" b="0" u="none" strike="noStrike">
                          <a:solidFill>
                            <a:srgbClr val="000000"/>
                          </a:solidFill>
                          <a:effectLst/>
                          <a:latin typeface="Arial" panose="020B0604020202020204" pitchFamily="34" charset="0"/>
                          <a:cs typeface="Arial" panose="020B0604020202020204" pitchFamily="34" charset="0"/>
                        </a:rPr>
                        <a:t>1e-3</a:t>
                      </a:r>
                      <a:endParaRPr lang="en-US" sz="3600" b="0" i="0" u="none" strike="noStrike">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r" fontAlgn="b">
                        <a:buNone/>
                      </a:pPr>
                      <a:r>
                        <a:rPr lang="en-US" sz="3600" b="0" u="none" strike="noStrike" dirty="0">
                          <a:solidFill>
                            <a:srgbClr val="000000"/>
                          </a:solidFill>
                          <a:effectLst/>
                          <a:latin typeface="Arial" panose="020B0604020202020204" pitchFamily="34" charset="0"/>
                          <a:cs typeface="Arial" panose="020B0604020202020204" pitchFamily="34" charset="0"/>
                        </a:rPr>
                        <a:t>10273</a:t>
                      </a:r>
                      <a:endParaRPr lang="en-US" sz="3600" b="0" i="0" u="none" strike="noStrike" dirty="0">
                        <a:solidFill>
                          <a:srgbClr val="000000"/>
                        </a:solidFill>
                        <a:effectLst/>
                        <a:latin typeface="Arial" panose="020B0604020202020204" pitchFamily="34" charset="0"/>
                        <a:cs typeface="Arial" panose="020B0604020202020204" pitchFamily="34" charset="0"/>
                      </a:endParaRPr>
                    </a:p>
                  </a:txBody>
                  <a:tcPr marL="4763" marR="4763" marT="4763" anchor="b"/>
                </a:tc>
                <a:tc>
                  <a:txBody>
                    <a:bodyPr/>
                    <a:lstStyle/>
                    <a:p>
                      <a:pPr algn="r" fontAlgn="b">
                        <a:buNone/>
                      </a:pPr>
                      <a:r>
                        <a:rPr lang="en-US" sz="3600" b="0" u="none" strike="noStrike" dirty="0">
                          <a:solidFill>
                            <a:srgbClr val="000000"/>
                          </a:solidFill>
                          <a:effectLst/>
                          <a:latin typeface="Arial" panose="020B0604020202020204" pitchFamily="34" charset="0"/>
                          <a:cs typeface="Arial" panose="020B0604020202020204" pitchFamily="34" charset="0"/>
                        </a:rPr>
                        <a:t>6.430896e-3</a:t>
                      </a:r>
                      <a:endParaRPr lang="en-US" sz="3600" b="0" i="0" u="none" strike="noStrike" dirty="0">
                        <a:solidFill>
                          <a:srgbClr val="000000"/>
                        </a:solidFill>
                        <a:effectLst/>
                        <a:latin typeface="Arial" panose="020B0604020202020204" pitchFamily="34" charset="0"/>
                        <a:cs typeface="Arial" panose="020B0604020202020204" pitchFamily="34" charset="0"/>
                      </a:endParaRPr>
                    </a:p>
                  </a:txBody>
                  <a:tcPr marL="4763" marR="4763" marT="4763" anchor="b"/>
                </a:tc>
                <a:extLst>
                  <a:ext uri="{0D108BD9-81ED-4DB2-BD59-A6C34878D82A}">
                    <a16:rowId xmlns:a16="http://schemas.microsoft.com/office/drawing/2014/main" val="811735011"/>
                  </a:ext>
                </a:extLst>
              </a:tr>
            </a:tbl>
          </a:graphicData>
        </a:graphic>
      </p:graphicFrame>
      <p:sp>
        <p:nvSpPr>
          <p:cNvPr id="42" name="TextBox 41">
            <a:extLst>
              <a:ext uri="{FF2B5EF4-FFF2-40B4-BE49-F238E27FC236}">
                <a16:creationId xmlns:a16="http://schemas.microsoft.com/office/drawing/2014/main" id="{D9D2CFE5-D3B0-501C-945C-43C7F783D3BB}"/>
              </a:ext>
            </a:extLst>
          </p:cNvPr>
          <p:cNvSpPr txBox="1"/>
          <p:nvPr/>
        </p:nvSpPr>
        <p:spPr>
          <a:xfrm>
            <a:off x="12772546" y="29336462"/>
            <a:ext cx="17849849" cy="3655809"/>
          </a:xfrm>
          <a:prstGeom prst="rect">
            <a:avLst/>
          </a:prstGeom>
          <a:noFill/>
        </p:spPr>
        <p:txBody>
          <a:bodyPr wrap="square" rtlCol="0">
            <a:spAutoFit/>
          </a:bodyPr>
          <a:lstStyle/>
          <a:p>
            <a:pPr>
              <a:lnSpc>
                <a:spcPct val="125000"/>
              </a:lnSpc>
            </a:pPr>
            <a:r>
              <a:rPr lang="en-US" sz="4800" dirty="0">
                <a:solidFill>
                  <a:srgbClr val="39154B"/>
                </a:solidFill>
                <a:latin typeface="Arial" panose="020B0604020202020204" pitchFamily="34" charset="0"/>
                <a:cs typeface="Arial" panose="020B0604020202020204" pitchFamily="34" charset="0"/>
              </a:rPr>
              <a:t>Notable Commonalities: </a:t>
            </a:r>
          </a:p>
          <a:p>
            <a:pPr marL="457200" indent="-457200">
              <a:lnSpc>
                <a:spcPct val="125000"/>
              </a:lnSpc>
              <a:buFont typeface="Wingdings" panose="05000000000000000000" pitchFamily="2" charset="2"/>
              <a:buChar char="v"/>
            </a:pPr>
            <a:r>
              <a:rPr lang="en-US" sz="2800" dirty="0">
                <a:latin typeface="Arial" panose="020B0604020202020204" pitchFamily="34" charset="0"/>
                <a:cs typeface="Arial" panose="020B0604020202020204" pitchFamily="34" charset="0"/>
              </a:rPr>
              <a:t>All top performing structures utilized a learning rate of 1e-3.</a:t>
            </a:r>
          </a:p>
          <a:p>
            <a:pPr marL="457200" indent="-457200">
              <a:lnSpc>
                <a:spcPct val="125000"/>
              </a:lnSpc>
              <a:buFont typeface="Wingdings" panose="05000000000000000000" pitchFamily="2" charset="2"/>
              <a:buChar char="v"/>
            </a:pPr>
            <a:r>
              <a:rPr lang="en-US" sz="2800" dirty="0">
                <a:latin typeface="Arial" panose="020B0604020202020204" pitchFamily="34" charset="0"/>
                <a:cs typeface="Arial" panose="020B0604020202020204" pitchFamily="34" charset="0"/>
              </a:rPr>
              <a:t>Each value of Psi shares at least one structure in common with the others</a:t>
            </a:r>
          </a:p>
          <a:p>
            <a:pPr marL="457200" indent="-457200">
              <a:lnSpc>
                <a:spcPct val="125000"/>
              </a:lnSpc>
              <a:buFont typeface="Wingdings" panose="05000000000000000000" pitchFamily="2" charset="2"/>
              <a:buChar char="v"/>
            </a:pPr>
            <a:r>
              <a:rPr lang="en-US" sz="2800" dirty="0">
                <a:latin typeface="Arial" panose="020B0604020202020204" pitchFamily="34" charset="0"/>
                <a:cs typeface="Arial" panose="020B0604020202020204" pitchFamily="34" charset="0"/>
              </a:rPr>
              <a:t>Psi 10 and 100 share the same top structures, ranked differently</a:t>
            </a:r>
          </a:p>
          <a:p>
            <a:pPr>
              <a:lnSpc>
                <a:spcPct val="125000"/>
              </a:lnSpc>
            </a:pPr>
            <a:endParaRPr lang="en-US" sz="2800" dirty="0">
              <a:latin typeface="Arial" panose="020B0604020202020204" pitchFamily="34" charset="0"/>
              <a:cs typeface="Arial" panose="020B0604020202020204" pitchFamily="34" charset="0"/>
            </a:endParaRPr>
          </a:p>
          <a:p>
            <a:pPr>
              <a:lnSpc>
                <a:spcPct val="125000"/>
              </a:lnSpc>
            </a:pPr>
            <a:endParaRPr lang="en-US" sz="2800" dirty="0">
              <a:latin typeface="Arial" panose="020B0604020202020204" pitchFamily="34" charset="0"/>
              <a:cs typeface="Arial" panose="020B0604020202020204" pitchFamily="34" charset="0"/>
            </a:endParaRPr>
          </a:p>
        </p:txBody>
      </p:sp>
      <p:pic>
        <p:nvPicPr>
          <p:cNvPr id="43" name="Picture 42">
            <a:extLst>
              <a:ext uri="{FF2B5EF4-FFF2-40B4-BE49-F238E27FC236}">
                <a16:creationId xmlns:a16="http://schemas.microsoft.com/office/drawing/2014/main" id="{D4877ED1-5941-A56A-9E81-73F0C614A1E4}"/>
              </a:ext>
            </a:extLst>
          </p:cNvPr>
          <p:cNvPicPr>
            <a:picLocks noChangeAspect="1"/>
          </p:cNvPicPr>
          <p:nvPr/>
        </p:nvPicPr>
        <p:blipFill>
          <a:blip r:embed="rId3">
            <a:extLst>
              <a:ext uri="{28A0092B-C50C-407E-A947-70E740481C1C}">
                <a14:useLocalDpi xmlns:a14="http://schemas.microsoft.com/office/drawing/2010/main" val="0"/>
              </a:ext>
            </a:extLst>
          </a:blip>
          <a:srcRect l="33395" t="5419" r="39530"/>
          <a:stretch>
            <a:fillRect/>
          </a:stretch>
        </p:blipFill>
        <p:spPr>
          <a:xfrm>
            <a:off x="19450079" y="7485114"/>
            <a:ext cx="3600793" cy="4562035"/>
          </a:xfrm>
          <a:prstGeom prst="rect">
            <a:avLst/>
          </a:prstGeom>
        </p:spPr>
      </p:pic>
      <p:pic>
        <p:nvPicPr>
          <p:cNvPr id="44" name="Picture 43">
            <a:extLst>
              <a:ext uri="{FF2B5EF4-FFF2-40B4-BE49-F238E27FC236}">
                <a16:creationId xmlns:a16="http://schemas.microsoft.com/office/drawing/2014/main" id="{9610FB8B-C1B1-A392-DFFB-FB21E29641D5}"/>
              </a:ext>
            </a:extLst>
          </p:cNvPr>
          <p:cNvPicPr>
            <a:picLocks noChangeAspect="1"/>
          </p:cNvPicPr>
          <p:nvPr/>
        </p:nvPicPr>
        <p:blipFill>
          <a:blip r:embed="rId3">
            <a:extLst>
              <a:ext uri="{28A0092B-C50C-407E-A947-70E740481C1C}">
                <a14:useLocalDpi xmlns:a14="http://schemas.microsoft.com/office/drawing/2010/main" val="0"/>
              </a:ext>
            </a:extLst>
          </a:blip>
          <a:srcRect l="67014"/>
          <a:stretch>
            <a:fillRect/>
          </a:stretch>
        </p:blipFill>
        <p:spPr>
          <a:xfrm>
            <a:off x="25755631" y="7241176"/>
            <a:ext cx="4386745" cy="4823394"/>
          </a:xfrm>
          <a:prstGeom prst="rect">
            <a:avLst/>
          </a:prstGeom>
        </p:spPr>
      </p:pic>
      <p:sp>
        <p:nvSpPr>
          <p:cNvPr id="46" name="Flowchart: Connector 45">
            <a:extLst>
              <a:ext uri="{FF2B5EF4-FFF2-40B4-BE49-F238E27FC236}">
                <a16:creationId xmlns:a16="http://schemas.microsoft.com/office/drawing/2014/main" id="{3AFF40EA-23E5-55AC-9703-144266E6BF9C}"/>
              </a:ext>
            </a:extLst>
          </p:cNvPr>
          <p:cNvSpPr/>
          <p:nvPr/>
        </p:nvSpPr>
        <p:spPr>
          <a:xfrm>
            <a:off x="15265972" y="14752151"/>
            <a:ext cx="730223" cy="730223"/>
          </a:xfrm>
          <a:prstGeom prst="flowChartConnector">
            <a:avLst/>
          </a:prstGeom>
          <a:solidFill>
            <a:srgbClr val="F5F05D"/>
          </a:solidFill>
          <a:ln w="38100">
            <a:solidFill>
              <a:srgbClr val="39154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Flowchart: Connector 46">
            <a:extLst>
              <a:ext uri="{FF2B5EF4-FFF2-40B4-BE49-F238E27FC236}">
                <a16:creationId xmlns:a16="http://schemas.microsoft.com/office/drawing/2014/main" id="{4D7B8A58-961F-0C0A-1829-6E8B9A585097}"/>
              </a:ext>
            </a:extLst>
          </p:cNvPr>
          <p:cNvSpPr/>
          <p:nvPr/>
        </p:nvSpPr>
        <p:spPr>
          <a:xfrm>
            <a:off x="15265972" y="15625236"/>
            <a:ext cx="730223" cy="730223"/>
          </a:xfrm>
          <a:prstGeom prst="flowChartConnector">
            <a:avLst/>
          </a:prstGeom>
          <a:solidFill>
            <a:srgbClr val="F5F05D"/>
          </a:solidFill>
          <a:ln w="38100">
            <a:solidFill>
              <a:srgbClr val="39154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lowchart: Connector 47">
            <a:extLst>
              <a:ext uri="{FF2B5EF4-FFF2-40B4-BE49-F238E27FC236}">
                <a16:creationId xmlns:a16="http://schemas.microsoft.com/office/drawing/2014/main" id="{D8342933-8520-BF6B-525C-E394E62DB492}"/>
              </a:ext>
            </a:extLst>
          </p:cNvPr>
          <p:cNvSpPr/>
          <p:nvPr/>
        </p:nvSpPr>
        <p:spPr>
          <a:xfrm>
            <a:off x="15265972" y="16486496"/>
            <a:ext cx="730223" cy="730223"/>
          </a:xfrm>
          <a:prstGeom prst="flowChartConnector">
            <a:avLst/>
          </a:prstGeom>
          <a:solidFill>
            <a:srgbClr val="F5F05D"/>
          </a:solidFill>
          <a:ln w="38100">
            <a:solidFill>
              <a:srgbClr val="39154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Flowchart: Connector 48">
            <a:extLst>
              <a:ext uri="{FF2B5EF4-FFF2-40B4-BE49-F238E27FC236}">
                <a16:creationId xmlns:a16="http://schemas.microsoft.com/office/drawing/2014/main" id="{C16A9A1B-23D9-853B-036C-949927D23093}"/>
              </a:ext>
            </a:extLst>
          </p:cNvPr>
          <p:cNvSpPr/>
          <p:nvPr/>
        </p:nvSpPr>
        <p:spPr>
          <a:xfrm>
            <a:off x="17557074" y="14314688"/>
            <a:ext cx="730223" cy="730223"/>
          </a:xfrm>
          <a:prstGeom prst="flowChartConnector">
            <a:avLst/>
          </a:prstGeom>
          <a:solidFill>
            <a:schemeClr val="accent2"/>
          </a:solidFill>
          <a:ln w="38100">
            <a:solidFill>
              <a:srgbClr val="39154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Flowchart: Connector 49">
            <a:extLst>
              <a:ext uri="{FF2B5EF4-FFF2-40B4-BE49-F238E27FC236}">
                <a16:creationId xmlns:a16="http://schemas.microsoft.com/office/drawing/2014/main" id="{4488EA75-D66C-6FFC-1DF3-0BE6D87238D7}"/>
              </a:ext>
            </a:extLst>
          </p:cNvPr>
          <p:cNvSpPr/>
          <p:nvPr/>
        </p:nvSpPr>
        <p:spPr>
          <a:xfrm>
            <a:off x="17557075" y="15168353"/>
            <a:ext cx="730223" cy="730223"/>
          </a:xfrm>
          <a:prstGeom prst="flowChartConnector">
            <a:avLst/>
          </a:prstGeom>
          <a:solidFill>
            <a:schemeClr val="accent2"/>
          </a:solidFill>
          <a:ln w="38100">
            <a:solidFill>
              <a:srgbClr val="39154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Flowchart: Connector 50">
            <a:extLst>
              <a:ext uri="{FF2B5EF4-FFF2-40B4-BE49-F238E27FC236}">
                <a16:creationId xmlns:a16="http://schemas.microsoft.com/office/drawing/2014/main" id="{805A7562-6221-681B-83F0-A281C1447C5B}"/>
              </a:ext>
            </a:extLst>
          </p:cNvPr>
          <p:cNvSpPr/>
          <p:nvPr/>
        </p:nvSpPr>
        <p:spPr>
          <a:xfrm>
            <a:off x="17569942" y="16022018"/>
            <a:ext cx="730223" cy="730223"/>
          </a:xfrm>
          <a:prstGeom prst="flowChartConnector">
            <a:avLst/>
          </a:prstGeom>
          <a:solidFill>
            <a:schemeClr val="accent2"/>
          </a:solidFill>
          <a:ln w="38100">
            <a:solidFill>
              <a:srgbClr val="39154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Flowchart: Connector 51">
            <a:extLst>
              <a:ext uri="{FF2B5EF4-FFF2-40B4-BE49-F238E27FC236}">
                <a16:creationId xmlns:a16="http://schemas.microsoft.com/office/drawing/2014/main" id="{62857B1F-C415-D0DC-68A6-1E8BDBD3B868}"/>
              </a:ext>
            </a:extLst>
          </p:cNvPr>
          <p:cNvSpPr/>
          <p:nvPr/>
        </p:nvSpPr>
        <p:spPr>
          <a:xfrm>
            <a:off x="17569941" y="16870763"/>
            <a:ext cx="730223" cy="730223"/>
          </a:xfrm>
          <a:prstGeom prst="flowChartConnector">
            <a:avLst/>
          </a:prstGeom>
          <a:solidFill>
            <a:schemeClr val="accent2"/>
          </a:solidFill>
          <a:ln w="38100">
            <a:solidFill>
              <a:srgbClr val="39154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Flowchart: Connector 76">
            <a:extLst>
              <a:ext uri="{FF2B5EF4-FFF2-40B4-BE49-F238E27FC236}">
                <a16:creationId xmlns:a16="http://schemas.microsoft.com/office/drawing/2014/main" id="{B0BADF6D-03A3-816D-F635-809D49BF56FA}"/>
              </a:ext>
            </a:extLst>
          </p:cNvPr>
          <p:cNvSpPr/>
          <p:nvPr/>
        </p:nvSpPr>
        <p:spPr>
          <a:xfrm>
            <a:off x="19748576" y="14296882"/>
            <a:ext cx="730223" cy="730223"/>
          </a:xfrm>
          <a:prstGeom prst="flowChartConnector">
            <a:avLst/>
          </a:prstGeom>
          <a:solidFill>
            <a:schemeClr val="accent2"/>
          </a:solidFill>
          <a:ln w="38100">
            <a:solidFill>
              <a:srgbClr val="39154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Flowchart: Connector 77">
            <a:extLst>
              <a:ext uri="{FF2B5EF4-FFF2-40B4-BE49-F238E27FC236}">
                <a16:creationId xmlns:a16="http://schemas.microsoft.com/office/drawing/2014/main" id="{ACF98972-D8D1-754C-05AC-24993E7FA962}"/>
              </a:ext>
            </a:extLst>
          </p:cNvPr>
          <p:cNvSpPr/>
          <p:nvPr/>
        </p:nvSpPr>
        <p:spPr>
          <a:xfrm>
            <a:off x="19748577" y="15150547"/>
            <a:ext cx="730223" cy="730223"/>
          </a:xfrm>
          <a:prstGeom prst="flowChartConnector">
            <a:avLst/>
          </a:prstGeom>
          <a:solidFill>
            <a:schemeClr val="accent2"/>
          </a:solidFill>
          <a:ln w="38100">
            <a:solidFill>
              <a:srgbClr val="39154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Flowchart: Connector 78">
            <a:extLst>
              <a:ext uri="{FF2B5EF4-FFF2-40B4-BE49-F238E27FC236}">
                <a16:creationId xmlns:a16="http://schemas.microsoft.com/office/drawing/2014/main" id="{A83D00BC-0232-BEB9-FE1F-E1B56ADFC49A}"/>
              </a:ext>
            </a:extLst>
          </p:cNvPr>
          <p:cNvSpPr/>
          <p:nvPr/>
        </p:nvSpPr>
        <p:spPr>
          <a:xfrm>
            <a:off x="19761444" y="16004212"/>
            <a:ext cx="730223" cy="730223"/>
          </a:xfrm>
          <a:prstGeom prst="flowChartConnector">
            <a:avLst/>
          </a:prstGeom>
          <a:solidFill>
            <a:schemeClr val="accent2"/>
          </a:solidFill>
          <a:ln w="38100">
            <a:solidFill>
              <a:srgbClr val="39154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Flowchart: Connector 79">
            <a:extLst>
              <a:ext uri="{FF2B5EF4-FFF2-40B4-BE49-F238E27FC236}">
                <a16:creationId xmlns:a16="http://schemas.microsoft.com/office/drawing/2014/main" id="{3018FA9D-976F-FB5E-2366-DF458D0E4F6F}"/>
              </a:ext>
            </a:extLst>
          </p:cNvPr>
          <p:cNvSpPr/>
          <p:nvPr/>
        </p:nvSpPr>
        <p:spPr>
          <a:xfrm>
            <a:off x="19761443" y="16852957"/>
            <a:ext cx="730223" cy="730223"/>
          </a:xfrm>
          <a:prstGeom prst="flowChartConnector">
            <a:avLst/>
          </a:prstGeom>
          <a:solidFill>
            <a:schemeClr val="accent2"/>
          </a:solidFill>
          <a:ln w="38100">
            <a:solidFill>
              <a:srgbClr val="39154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Flowchart: Connector 80">
            <a:extLst>
              <a:ext uri="{FF2B5EF4-FFF2-40B4-BE49-F238E27FC236}">
                <a16:creationId xmlns:a16="http://schemas.microsoft.com/office/drawing/2014/main" id="{38409C7A-69D0-1705-6D5A-15762C2D5864}"/>
              </a:ext>
            </a:extLst>
          </p:cNvPr>
          <p:cNvSpPr/>
          <p:nvPr/>
        </p:nvSpPr>
        <p:spPr>
          <a:xfrm>
            <a:off x="21947425" y="14295532"/>
            <a:ext cx="730223" cy="730223"/>
          </a:xfrm>
          <a:prstGeom prst="flowChartConnector">
            <a:avLst/>
          </a:prstGeom>
          <a:solidFill>
            <a:schemeClr val="accent2"/>
          </a:solidFill>
          <a:ln w="38100">
            <a:solidFill>
              <a:srgbClr val="39154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Flowchart: Connector 81">
            <a:extLst>
              <a:ext uri="{FF2B5EF4-FFF2-40B4-BE49-F238E27FC236}">
                <a16:creationId xmlns:a16="http://schemas.microsoft.com/office/drawing/2014/main" id="{8D5EEFB4-414F-9D9C-E150-1BB62FA07820}"/>
              </a:ext>
            </a:extLst>
          </p:cNvPr>
          <p:cNvSpPr/>
          <p:nvPr/>
        </p:nvSpPr>
        <p:spPr>
          <a:xfrm>
            <a:off x="21947426" y="15149197"/>
            <a:ext cx="730223" cy="730223"/>
          </a:xfrm>
          <a:prstGeom prst="flowChartConnector">
            <a:avLst/>
          </a:prstGeom>
          <a:solidFill>
            <a:schemeClr val="accent2"/>
          </a:solidFill>
          <a:ln w="38100">
            <a:solidFill>
              <a:srgbClr val="39154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Flowchart: Connector 82">
            <a:extLst>
              <a:ext uri="{FF2B5EF4-FFF2-40B4-BE49-F238E27FC236}">
                <a16:creationId xmlns:a16="http://schemas.microsoft.com/office/drawing/2014/main" id="{BC9FF8CD-4B98-4548-7659-FAB9DD7B0ED0}"/>
              </a:ext>
            </a:extLst>
          </p:cNvPr>
          <p:cNvSpPr/>
          <p:nvPr/>
        </p:nvSpPr>
        <p:spPr>
          <a:xfrm>
            <a:off x="21960293" y="16002862"/>
            <a:ext cx="730223" cy="730223"/>
          </a:xfrm>
          <a:prstGeom prst="flowChartConnector">
            <a:avLst/>
          </a:prstGeom>
          <a:solidFill>
            <a:schemeClr val="accent2"/>
          </a:solidFill>
          <a:ln w="38100">
            <a:solidFill>
              <a:srgbClr val="39154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Flowchart: Connector 83">
            <a:extLst>
              <a:ext uri="{FF2B5EF4-FFF2-40B4-BE49-F238E27FC236}">
                <a16:creationId xmlns:a16="http://schemas.microsoft.com/office/drawing/2014/main" id="{1D17FD97-02B9-67DA-04EB-3F0B6D805011}"/>
              </a:ext>
            </a:extLst>
          </p:cNvPr>
          <p:cNvSpPr/>
          <p:nvPr/>
        </p:nvSpPr>
        <p:spPr>
          <a:xfrm>
            <a:off x="21960292" y="16851607"/>
            <a:ext cx="730223" cy="730223"/>
          </a:xfrm>
          <a:prstGeom prst="flowChartConnector">
            <a:avLst/>
          </a:prstGeom>
          <a:solidFill>
            <a:schemeClr val="accent2"/>
          </a:solidFill>
          <a:ln w="38100">
            <a:solidFill>
              <a:srgbClr val="39154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Flowchart: Connector 84">
            <a:extLst>
              <a:ext uri="{FF2B5EF4-FFF2-40B4-BE49-F238E27FC236}">
                <a16:creationId xmlns:a16="http://schemas.microsoft.com/office/drawing/2014/main" id="{A0E85002-A50A-93EB-E28C-CDED36807348}"/>
              </a:ext>
            </a:extLst>
          </p:cNvPr>
          <p:cNvSpPr/>
          <p:nvPr/>
        </p:nvSpPr>
        <p:spPr>
          <a:xfrm>
            <a:off x="24231181" y="14771306"/>
            <a:ext cx="730223" cy="730223"/>
          </a:xfrm>
          <a:prstGeom prst="flowChartConnector">
            <a:avLst/>
          </a:prstGeom>
          <a:solidFill>
            <a:srgbClr val="DEC8EE"/>
          </a:solidFill>
          <a:ln w="38100">
            <a:solidFill>
              <a:srgbClr val="39154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Flowchart: Connector 85">
            <a:extLst>
              <a:ext uri="{FF2B5EF4-FFF2-40B4-BE49-F238E27FC236}">
                <a16:creationId xmlns:a16="http://schemas.microsoft.com/office/drawing/2014/main" id="{48E1E567-5042-FC36-1509-C1BD213EEDA3}"/>
              </a:ext>
            </a:extLst>
          </p:cNvPr>
          <p:cNvSpPr/>
          <p:nvPr/>
        </p:nvSpPr>
        <p:spPr>
          <a:xfrm>
            <a:off x="24231181" y="15644391"/>
            <a:ext cx="730223" cy="730223"/>
          </a:xfrm>
          <a:prstGeom prst="flowChartConnector">
            <a:avLst/>
          </a:prstGeom>
          <a:solidFill>
            <a:srgbClr val="DEC8EE"/>
          </a:solidFill>
          <a:ln w="38100">
            <a:solidFill>
              <a:srgbClr val="39154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Flowchart: Connector 86">
            <a:extLst>
              <a:ext uri="{FF2B5EF4-FFF2-40B4-BE49-F238E27FC236}">
                <a16:creationId xmlns:a16="http://schemas.microsoft.com/office/drawing/2014/main" id="{607341E3-6993-DDAF-FE65-E2C5C49AFB8A}"/>
              </a:ext>
            </a:extLst>
          </p:cNvPr>
          <p:cNvSpPr/>
          <p:nvPr/>
        </p:nvSpPr>
        <p:spPr>
          <a:xfrm>
            <a:off x="24231181" y="16505651"/>
            <a:ext cx="730223" cy="730223"/>
          </a:xfrm>
          <a:prstGeom prst="flowChartConnector">
            <a:avLst/>
          </a:prstGeom>
          <a:solidFill>
            <a:srgbClr val="DEC8EE"/>
          </a:solidFill>
          <a:ln w="38100">
            <a:solidFill>
              <a:srgbClr val="39154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0" name="Straight Connector 109">
            <a:extLst>
              <a:ext uri="{FF2B5EF4-FFF2-40B4-BE49-F238E27FC236}">
                <a16:creationId xmlns:a16="http://schemas.microsoft.com/office/drawing/2014/main" id="{1EF2ED73-4BFE-DB46-A964-1F0CE7FA8318}"/>
              </a:ext>
            </a:extLst>
          </p:cNvPr>
          <p:cNvCxnSpPr>
            <a:stCxn id="46" idx="7"/>
            <a:endCxn id="49" idx="1"/>
          </p:cNvCxnSpPr>
          <p:nvPr/>
        </p:nvCxnSpPr>
        <p:spPr>
          <a:xfrm flipV="1">
            <a:off x="15889256" y="14421627"/>
            <a:ext cx="1774757" cy="437463"/>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12" name="Straight Connector 111">
            <a:extLst>
              <a:ext uri="{FF2B5EF4-FFF2-40B4-BE49-F238E27FC236}">
                <a16:creationId xmlns:a16="http://schemas.microsoft.com/office/drawing/2014/main" id="{63249515-A49F-7EB3-48F8-BEA1548E08B7}"/>
              </a:ext>
            </a:extLst>
          </p:cNvPr>
          <p:cNvCxnSpPr>
            <a:stCxn id="46" idx="5"/>
            <a:endCxn id="52" idx="3"/>
          </p:cNvCxnSpPr>
          <p:nvPr/>
        </p:nvCxnSpPr>
        <p:spPr>
          <a:xfrm>
            <a:off x="15889256" y="15375435"/>
            <a:ext cx="1787624" cy="2118612"/>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14" name="Straight Connector 113">
            <a:extLst>
              <a:ext uri="{FF2B5EF4-FFF2-40B4-BE49-F238E27FC236}">
                <a16:creationId xmlns:a16="http://schemas.microsoft.com/office/drawing/2014/main" id="{0705BB59-E713-F2EA-91D8-C87ED46A46A7}"/>
              </a:ext>
            </a:extLst>
          </p:cNvPr>
          <p:cNvCxnSpPr>
            <a:cxnSpLocks/>
            <a:endCxn id="51" idx="2"/>
          </p:cNvCxnSpPr>
          <p:nvPr/>
        </p:nvCxnSpPr>
        <p:spPr>
          <a:xfrm>
            <a:off x="15943635" y="15209393"/>
            <a:ext cx="1626307" cy="1177737"/>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17" name="Straight Connector 116">
            <a:extLst>
              <a:ext uri="{FF2B5EF4-FFF2-40B4-BE49-F238E27FC236}">
                <a16:creationId xmlns:a16="http://schemas.microsoft.com/office/drawing/2014/main" id="{F08B1D5A-F4BA-3E7F-B665-D2D9CDEFFF97}"/>
              </a:ext>
            </a:extLst>
          </p:cNvPr>
          <p:cNvCxnSpPr>
            <a:cxnSpLocks/>
            <a:stCxn id="46" idx="6"/>
            <a:endCxn id="50" idx="2"/>
          </p:cNvCxnSpPr>
          <p:nvPr/>
        </p:nvCxnSpPr>
        <p:spPr>
          <a:xfrm>
            <a:off x="15996195" y="15117263"/>
            <a:ext cx="1560880" cy="416202"/>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24" name="Straight Connector 123">
            <a:extLst>
              <a:ext uri="{FF2B5EF4-FFF2-40B4-BE49-F238E27FC236}">
                <a16:creationId xmlns:a16="http://schemas.microsoft.com/office/drawing/2014/main" id="{D1948387-6921-0744-C08C-0C4387113B16}"/>
              </a:ext>
            </a:extLst>
          </p:cNvPr>
          <p:cNvCxnSpPr>
            <a:stCxn id="47" idx="7"/>
            <a:endCxn id="49" idx="2"/>
          </p:cNvCxnSpPr>
          <p:nvPr/>
        </p:nvCxnSpPr>
        <p:spPr>
          <a:xfrm flipV="1">
            <a:off x="15889256" y="14679800"/>
            <a:ext cx="1667818" cy="1052375"/>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26" name="Straight Connector 125">
            <a:extLst>
              <a:ext uri="{FF2B5EF4-FFF2-40B4-BE49-F238E27FC236}">
                <a16:creationId xmlns:a16="http://schemas.microsoft.com/office/drawing/2014/main" id="{49DFAE5B-CD2D-90D8-7D45-3F0E3DE1B76B}"/>
              </a:ext>
            </a:extLst>
          </p:cNvPr>
          <p:cNvCxnSpPr>
            <a:cxnSpLocks/>
            <a:stCxn id="47" idx="6"/>
            <a:endCxn id="50" idx="1"/>
          </p:cNvCxnSpPr>
          <p:nvPr/>
        </p:nvCxnSpPr>
        <p:spPr>
          <a:xfrm flipV="1">
            <a:off x="15996195" y="15275292"/>
            <a:ext cx="1667819" cy="715056"/>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025" name="Straight Connector 1024">
            <a:extLst>
              <a:ext uri="{FF2B5EF4-FFF2-40B4-BE49-F238E27FC236}">
                <a16:creationId xmlns:a16="http://schemas.microsoft.com/office/drawing/2014/main" id="{F6A84A7D-021D-1326-546C-48607F42877E}"/>
              </a:ext>
            </a:extLst>
          </p:cNvPr>
          <p:cNvCxnSpPr>
            <a:cxnSpLocks/>
            <a:endCxn id="51" idx="1"/>
          </p:cNvCxnSpPr>
          <p:nvPr/>
        </p:nvCxnSpPr>
        <p:spPr>
          <a:xfrm>
            <a:off x="15943635" y="16125517"/>
            <a:ext cx="1733246" cy="3440"/>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029" name="Straight Connector 1028">
            <a:extLst>
              <a:ext uri="{FF2B5EF4-FFF2-40B4-BE49-F238E27FC236}">
                <a16:creationId xmlns:a16="http://schemas.microsoft.com/office/drawing/2014/main" id="{E27D06C7-7CD6-74F6-DDFA-06260CF2DE86}"/>
              </a:ext>
            </a:extLst>
          </p:cNvPr>
          <p:cNvCxnSpPr>
            <a:cxnSpLocks/>
            <a:stCxn id="47" idx="5"/>
            <a:endCxn id="52" idx="2"/>
          </p:cNvCxnSpPr>
          <p:nvPr/>
        </p:nvCxnSpPr>
        <p:spPr>
          <a:xfrm>
            <a:off x="15889256" y="16248520"/>
            <a:ext cx="1680685" cy="987355"/>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031" name="Straight Connector 1030">
            <a:extLst>
              <a:ext uri="{FF2B5EF4-FFF2-40B4-BE49-F238E27FC236}">
                <a16:creationId xmlns:a16="http://schemas.microsoft.com/office/drawing/2014/main" id="{1D54E463-1CBC-D077-7588-A3312CCFEA57}"/>
              </a:ext>
            </a:extLst>
          </p:cNvPr>
          <p:cNvCxnSpPr>
            <a:cxnSpLocks/>
            <a:stCxn id="48" idx="7"/>
            <a:endCxn id="49" idx="2"/>
          </p:cNvCxnSpPr>
          <p:nvPr/>
        </p:nvCxnSpPr>
        <p:spPr>
          <a:xfrm flipV="1">
            <a:off x="15889256" y="14679800"/>
            <a:ext cx="1667818" cy="1913635"/>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034" name="Straight Connector 1033">
            <a:extLst>
              <a:ext uri="{FF2B5EF4-FFF2-40B4-BE49-F238E27FC236}">
                <a16:creationId xmlns:a16="http://schemas.microsoft.com/office/drawing/2014/main" id="{F3976D3A-289E-1492-E250-F7B812E9A4E3}"/>
              </a:ext>
            </a:extLst>
          </p:cNvPr>
          <p:cNvCxnSpPr>
            <a:stCxn id="48" idx="6"/>
            <a:endCxn id="50" idx="2"/>
          </p:cNvCxnSpPr>
          <p:nvPr/>
        </p:nvCxnSpPr>
        <p:spPr>
          <a:xfrm flipV="1">
            <a:off x="15996195" y="15533465"/>
            <a:ext cx="1560880" cy="1318143"/>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036" name="Straight Connector 1035">
            <a:extLst>
              <a:ext uri="{FF2B5EF4-FFF2-40B4-BE49-F238E27FC236}">
                <a16:creationId xmlns:a16="http://schemas.microsoft.com/office/drawing/2014/main" id="{4D2C090F-410C-4255-F291-F2BFE2D3516E}"/>
              </a:ext>
            </a:extLst>
          </p:cNvPr>
          <p:cNvCxnSpPr>
            <a:cxnSpLocks/>
            <a:stCxn id="48" idx="6"/>
            <a:endCxn id="51" idx="2"/>
          </p:cNvCxnSpPr>
          <p:nvPr/>
        </p:nvCxnSpPr>
        <p:spPr>
          <a:xfrm flipV="1">
            <a:off x="15996195" y="16387130"/>
            <a:ext cx="1573747" cy="464478"/>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039" name="Straight Connector 1038">
            <a:extLst>
              <a:ext uri="{FF2B5EF4-FFF2-40B4-BE49-F238E27FC236}">
                <a16:creationId xmlns:a16="http://schemas.microsoft.com/office/drawing/2014/main" id="{B787D989-4D2B-D3F1-95C1-4FD2D2B71450}"/>
              </a:ext>
            </a:extLst>
          </p:cNvPr>
          <p:cNvCxnSpPr>
            <a:cxnSpLocks/>
            <a:endCxn id="52" idx="3"/>
          </p:cNvCxnSpPr>
          <p:nvPr/>
        </p:nvCxnSpPr>
        <p:spPr>
          <a:xfrm>
            <a:off x="15889256" y="17106592"/>
            <a:ext cx="1787624" cy="387455"/>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043" name="Straight Connector 1042">
            <a:extLst>
              <a:ext uri="{FF2B5EF4-FFF2-40B4-BE49-F238E27FC236}">
                <a16:creationId xmlns:a16="http://schemas.microsoft.com/office/drawing/2014/main" id="{2E0858C0-32C3-CA2B-BA76-52BEC109D414}"/>
              </a:ext>
            </a:extLst>
          </p:cNvPr>
          <p:cNvCxnSpPr>
            <a:cxnSpLocks/>
            <a:stCxn id="49" idx="7"/>
            <a:endCxn id="77" idx="1"/>
          </p:cNvCxnSpPr>
          <p:nvPr/>
        </p:nvCxnSpPr>
        <p:spPr>
          <a:xfrm flipV="1">
            <a:off x="18180358" y="14403821"/>
            <a:ext cx="1675157" cy="17806"/>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046" name="Straight Connector 1045">
            <a:extLst>
              <a:ext uri="{FF2B5EF4-FFF2-40B4-BE49-F238E27FC236}">
                <a16:creationId xmlns:a16="http://schemas.microsoft.com/office/drawing/2014/main" id="{2B2ECE68-236C-273D-EE8E-E2D77EC155BA}"/>
              </a:ext>
            </a:extLst>
          </p:cNvPr>
          <p:cNvCxnSpPr>
            <a:cxnSpLocks/>
            <a:endCxn id="81" idx="1"/>
          </p:cNvCxnSpPr>
          <p:nvPr/>
        </p:nvCxnSpPr>
        <p:spPr>
          <a:xfrm flipV="1">
            <a:off x="20370156" y="14402471"/>
            <a:ext cx="1684208" cy="19156"/>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049" name="Straight Connector 1048">
            <a:extLst>
              <a:ext uri="{FF2B5EF4-FFF2-40B4-BE49-F238E27FC236}">
                <a16:creationId xmlns:a16="http://schemas.microsoft.com/office/drawing/2014/main" id="{966481C0-38CE-DA73-FE98-B626CAA27F87}"/>
              </a:ext>
            </a:extLst>
          </p:cNvPr>
          <p:cNvCxnSpPr>
            <a:cxnSpLocks/>
          </p:cNvCxnSpPr>
          <p:nvPr/>
        </p:nvCxnSpPr>
        <p:spPr>
          <a:xfrm flipV="1">
            <a:off x="18180357" y="17458285"/>
            <a:ext cx="1675157" cy="17806"/>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052" name="Straight Connector 1051">
            <a:extLst>
              <a:ext uri="{FF2B5EF4-FFF2-40B4-BE49-F238E27FC236}">
                <a16:creationId xmlns:a16="http://schemas.microsoft.com/office/drawing/2014/main" id="{9F2842F6-F3B9-DBB6-DD41-309C251E61C2}"/>
              </a:ext>
            </a:extLst>
          </p:cNvPr>
          <p:cNvCxnSpPr>
            <a:cxnSpLocks/>
          </p:cNvCxnSpPr>
          <p:nvPr/>
        </p:nvCxnSpPr>
        <p:spPr>
          <a:xfrm flipV="1">
            <a:off x="20384727" y="17460265"/>
            <a:ext cx="1682504" cy="1350"/>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071" name="Straight Connector 1070">
            <a:extLst>
              <a:ext uri="{FF2B5EF4-FFF2-40B4-BE49-F238E27FC236}">
                <a16:creationId xmlns:a16="http://schemas.microsoft.com/office/drawing/2014/main" id="{B175FF8E-F5D8-4C2F-97D8-EAD19173E6F9}"/>
              </a:ext>
            </a:extLst>
          </p:cNvPr>
          <p:cNvCxnSpPr>
            <a:cxnSpLocks/>
            <a:stCxn id="50" idx="6"/>
            <a:endCxn id="78" idx="2"/>
          </p:cNvCxnSpPr>
          <p:nvPr/>
        </p:nvCxnSpPr>
        <p:spPr>
          <a:xfrm flipV="1">
            <a:off x="18287298" y="15515659"/>
            <a:ext cx="1461279" cy="17806"/>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076" name="Straight Connector 1075">
            <a:extLst>
              <a:ext uri="{FF2B5EF4-FFF2-40B4-BE49-F238E27FC236}">
                <a16:creationId xmlns:a16="http://schemas.microsoft.com/office/drawing/2014/main" id="{8FA98A96-9766-7AA8-BB54-3DCB6FAFB2D1}"/>
              </a:ext>
            </a:extLst>
          </p:cNvPr>
          <p:cNvCxnSpPr>
            <a:endCxn id="79" idx="2"/>
          </p:cNvCxnSpPr>
          <p:nvPr/>
        </p:nvCxnSpPr>
        <p:spPr>
          <a:xfrm>
            <a:off x="18300164" y="16367973"/>
            <a:ext cx="1461280" cy="1351"/>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078" name="Straight Connector 1077">
            <a:extLst>
              <a:ext uri="{FF2B5EF4-FFF2-40B4-BE49-F238E27FC236}">
                <a16:creationId xmlns:a16="http://schemas.microsoft.com/office/drawing/2014/main" id="{A9D2BC69-0E98-6AA4-7E3B-19DEC65D6024}"/>
              </a:ext>
            </a:extLst>
          </p:cNvPr>
          <p:cNvCxnSpPr>
            <a:stCxn id="78" idx="6"/>
            <a:endCxn id="82" idx="2"/>
          </p:cNvCxnSpPr>
          <p:nvPr/>
        </p:nvCxnSpPr>
        <p:spPr>
          <a:xfrm flipV="1">
            <a:off x="20478800" y="15514309"/>
            <a:ext cx="1468626" cy="1350"/>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080" name="Straight Connector 1079">
            <a:extLst>
              <a:ext uri="{FF2B5EF4-FFF2-40B4-BE49-F238E27FC236}">
                <a16:creationId xmlns:a16="http://schemas.microsoft.com/office/drawing/2014/main" id="{E3E0902A-004D-BAB3-30AA-8DA089E53BCA}"/>
              </a:ext>
            </a:extLst>
          </p:cNvPr>
          <p:cNvCxnSpPr>
            <a:stCxn id="79" idx="6"/>
            <a:endCxn id="83" idx="2"/>
          </p:cNvCxnSpPr>
          <p:nvPr/>
        </p:nvCxnSpPr>
        <p:spPr>
          <a:xfrm flipV="1">
            <a:off x="20491667" y="16367974"/>
            <a:ext cx="1468626" cy="1350"/>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082" name="Straight Connector 1081">
            <a:extLst>
              <a:ext uri="{FF2B5EF4-FFF2-40B4-BE49-F238E27FC236}">
                <a16:creationId xmlns:a16="http://schemas.microsoft.com/office/drawing/2014/main" id="{404617BA-B216-D398-F5E7-A023D71E4A36}"/>
              </a:ext>
            </a:extLst>
          </p:cNvPr>
          <p:cNvCxnSpPr>
            <a:cxnSpLocks/>
            <a:endCxn id="77" idx="3"/>
          </p:cNvCxnSpPr>
          <p:nvPr/>
        </p:nvCxnSpPr>
        <p:spPr>
          <a:xfrm flipV="1">
            <a:off x="18180357" y="14920166"/>
            <a:ext cx="1675158" cy="355126"/>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085" name="Straight Connector 1084">
            <a:extLst>
              <a:ext uri="{FF2B5EF4-FFF2-40B4-BE49-F238E27FC236}">
                <a16:creationId xmlns:a16="http://schemas.microsoft.com/office/drawing/2014/main" id="{45F73EBA-4C37-3614-CE51-CF9616A15ADF}"/>
              </a:ext>
            </a:extLst>
          </p:cNvPr>
          <p:cNvCxnSpPr>
            <a:stCxn id="49" idx="6"/>
            <a:endCxn id="78" idx="1"/>
          </p:cNvCxnSpPr>
          <p:nvPr/>
        </p:nvCxnSpPr>
        <p:spPr>
          <a:xfrm>
            <a:off x="18287297" y="14679800"/>
            <a:ext cx="1568219" cy="577686"/>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087" name="Straight Connector 1086">
            <a:extLst>
              <a:ext uri="{FF2B5EF4-FFF2-40B4-BE49-F238E27FC236}">
                <a16:creationId xmlns:a16="http://schemas.microsoft.com/office/drawing/2014/main" id="{1F2B0698-D399-45C3-A9BD-49B5652BCF5B}"/>
              </a:ext>
            </a:extLst>
          </p:cNvPr>
          <p:cNvCxnSpPr>
            <a:endCxn id="79" idx="1"/>
          </p:cNvCxnSpPr>
          <p:nvPr/>
        </p:nvCxnSpPr>
        <p:spPr>
          <a:xfrm>
            <a:off x="18180357" y="14920166"/>
            <a:ext cx="1688026" cy="1190985"/>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089" name="Straight Connector 1088">
            <a:extLst>
              <a:ext uri="{FF2B5EF4-FFF2-40B4-BE49-F238E27FC236}">
                <a16:creationId xmlns:a16="http://schemas.microsoft.com/office/drawing/2014/main" id="{100AD049-3B28-9F9D-4240-8762B454181E}"/>
              </a:ext>
            </a:extLst>
          </p:cNvPr>
          <p:cNvCxnSpPr>
            <a:stCxn id="49" idx="5"/>
            <a:endCxn id="80" idx="1"/>
          </p:cNvCxnSpPr>
          <p:nvPr/>
        </p:nvCxnSpPr>
        <p:spPr>
          <a:xfrm>
            <a:off x="18180358" y="14937972"/>
            <a:ext cx="1688024" cy="2021924"/>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094" name="Straight Connector 1093">
            <a:extLst>
              <a:ext uri="{FF2B5EF4-FFF2-40B4-BE49-F238E27FC236}">
                <a16:creationId xmlns:a16="http://schemas.microsoft.com/office/drawing/2014/main" id="{BB82AFE0-0DCC-8500-7184-925658867DE7}"/>
              </a:ext>
            </a:extLst>
          </p:cNvPr>
          <p:cNvCxnSpPr>
            <a:stCxn id="50" idx="5"/>
            <a:endCxn id="79" idx="2"/>
          </p:cNvCxnSpPr>
          <p:nvPr/>
        </p:nvCxnSpPr>
        <p:spPr>
          <a:xfrm>
            <a:off x="18180359" y="15791637"/>
            <a:ext cx="1581085" cy="577687"/>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096" name="Straight Connector 1095">
            <a:extLst>
              <a:ext uri="{FF2B5EF4-FFF2-40B4-BE49-F238E27FC236}">
                <a16:creationId xmlns:a16="http://schemas.microsoft.com/office/drawing/2014/main" id="{AECD2FC5-6435-F98E-FC44-E16F828545C7}"/>
              </a:ext>
            </a:extLst>
          </p:cNvPr>
          <p:cNvCxnSpPr>
            <a:endCxn id="80" idx="1"/>
          </p:cNvCxnSpPr>
          <p:nvPr/>
        </p:nvCxnSpPr>
        <p:spPr>
          <a:xfrm>
            <a:off x="18180357" y="15798261"/>
            <a:ext cx="1688025" cy="1161635"/>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098" name="Straight Connector 1097">
            <a:extLst>
              <a:ext uri="{FF2B5EF4-FFF2-40B4-BE49-F238E27FC236}">
                <a16:creationId xmlns:a16="http://schemas.microsoft.com/office/drawing/2014/main" id="{E5B52F70-4261-390E-C82C-BF7C17072753}"/>
              </a:ext>
            </a:extLst>
          </p:cNvPr>
          <p:cNvCxnSpPr>
            <a:stCxn id="51" idx="7"/>
            <a:endCxn id="77" idx="2"/>
          </p:cNvCxnSpPr>
          <p:nvPr/>
        </p:nvCxnSpPr>
        <p:spPr>
          <a:xfrm flipV="1">
            <a:off x="18193226" y="14661994"/>
            <a:ext cx="1555350" cy="1466963"/>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100" name="Straight Connector 1099">
            <a:extLst>
              <a:ext uri="{FF2B5EF4-FFF2-40B4-BE49-F238E27FC236}">
                <a16:creationId xmlns:a16="http://schemas.microsoft.com/office/drawing/2014/main" id="{6CDF9EE7-F946-B039-AAC9-15C1E229C61B}"/>
              </a:ext>
            </a:extLst>
          </p:cNvPr>
          <p:cNvCxnSpPr>
            <a:stCxn id="51" idx="7"/>
            <a:endCxn id="78" idx="2"/>
          </p:cNvCxnSpPr>
          <p:nvPr/>
        </p:nvCxnSpPr>
        <p:spPr>
          <a:xfrm flipV="1">
            <a:off x="18193226" y="15515659"/>
            <a:ext cx="1555351" cy="613298"/>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102" name="Straight Connector 1101">
            <a:extLst>
              <a:ext uri="{FF2B5EF4-FFF2-40B4-BE49-F238E27FC236}">
                <a16:creationId xmlns:a16="http://schemas.microsoft.com/office/drawing/2014/main" id="{15DAD4F5-3634-FE18-BD38-476AA12BB2BD}"/>
              </a:ext>
            </a:extLst>
          </p:cNvPr>
          <p:cNvCxnSpPr>
            <a:stCxn id="51" idx="5"/>
            <a:endCxn id="80" idx="2"/>
          </p:cNvCxnSpPr>
          <p:nvPr/>
        </p:nvCxnSpPr>
        <p:spPr>
          <a:xfrm>
            <a:off x="18193226" y="16645302"/>
            <a:ext cx="1568217" cy="572767"/>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104" name="Straight Connector 1103">
            <a:extLst>
              <a:ext uri="{FF2B5EF4-FFF2-40B4-BE49-F238E27FC236}">
                <a16:creationId xmlns:a16="http://schemas.microsoft.com/office/drawing/2014/main" id="{2215A162-C111-A00F-70C2-1F192AD21423}"/>
              </a:ext>
            </a:extLst>
          </p:cNvPr>
          <p:cNvCxnSpPr>
            <a:stCxn id="52" idx="7"/>
            <a:endCxn id="77" idx="3"/>
          </p:cNvCxnSpPr>
          <p:nvPr/>
        </p:nvCxnSpPr>
        <p:spPr>
          <a:xfrm flipV="1">
            <a:off x="18193225" y="14920166"/>
            <a:ext cx="1662290" cy="2057536"/>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106" name="Straight Connector 1105">
            <a:extLst>
              <a:ext uri="{FF2B5EF4-FFF2-40B4-BE49-F238E27FC236}">
                <a16:creationId xmlns:a16="http://schemas.microsoft.com/office/drawing/2014/main" id="{21632FE7-C3A6-883F-5EA5-24A422AD7067}"/>
              </a:ext>
            </a:extLst>
          </p:cNvPr>
          <p:cNvCxnSpPr>
            <a:stCxn id="52" idx="7"/>
            <a:endCxn id="78" idx="3"/>
          </p:cNvCxnSpPr>
          <p:nvPr/>
        </p:nvCxnSpPr>
        <p:spPr>
          <a:xfrm flipV="1">
            <a:off x="18193225" y="15773831"/>
            <a:ext cx="1662291" cy="1203871"/>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108" name="Straight Connector 1107">
            <a:extLst>
              <a:ext uri="{FF2B5EF4-FFF2-40B4-BE49-F238E27FC236}">
                <a16:creationId xmlns:a16="http://schemas.microsoft.com/office/drawing/2014/main" id="{3670961B-C8ED-37DE-EE51-A7C5B16854BD}"/>
              </a:ext>
            </a:extLst>
          </p:cNvPr>
          <p:cNvCxnSpPr>
            <a:stCxn id="52" idx="6"/>
            <a:endCxn id="79" idx="2"/>
          </p:cNvCxnSpPr>
          <p:nvPr/>
        </p:nvCxnSpPr>
        <p:spPr>
          <a:xfrm flipV="1">
            <a:off x="18300164" y="16369324"/>
            <a:ext cx="1461280" cy="866551"/>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110" name="Straight Connector 1109">
            <a:extLst>
              <a:ext uri="{FF2B5EF4-FFF2-40B4-BE49-F238E27FC236}">
                <a16:creationId xmlns:a16="http://schemas.microsoft.com/office/drawing/2014/main" id="{0B80CC4A-5CE3-69EE-C622-4C62272EC411}"/>
              </a:ext>
            </a:extLst>
          </p:cNvPr>
          <p:cNvCxnSpPr>
            <a:cxnSpLocks/>
            <a:stCxn id="77" idx="6"/>
            <a:endCxn id="82" idx="1"/>
          </p:cNvCxnSpPr>
          <p:nvPr/>
        </p:nvCxnSpPr>
        <p:spPr>
          <a:xfrm>
            <a:off x="20478799" y="14661994"/>
            <a:ext cx="1575566" cy="594142"/>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113" name="Straight Connector 1112">
            <a:extLst>
              <a:ext uri="{FF2B5EF4-FFF2-40B4-BE49-F238E27FC236}">
                <a16:creationId xmlns:a16="http://schemas.microsoft.com/office/drawing/2014/main" id="{DA9ED30B-6D58-557C-D8EA-70B8F2733C22}"/>
              </a:ext>
            </a:extLst>
          </p:cNvPr>
          <p:cNvCxnSpPr>
            <a:cxnSpLocks/>
            <a:stCxn id="77" idx="6"/>
            <a:endCxn id="83" idx="1"/>
          </p:cNvCxnSpPr>
          <p:nvPr/>
        </p:nvCxnSpPr>
        <p:spPr>
          <a:xfrm>
            <a:off x="20478799" y="14661994"/>
            <a:ext cx="1588433" cy="1447807"/>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116" name="Straight Connector 1115">
            <a:extLst>
              <a:ext uri="{FF2B5EF4-FFF2-40B4-BE49-F238E27FC236}">
                <a16:creationId xmlns:a16="http://schemas.microsoft.com/office/drawing/2014/main" id="{ECE451BF-1FE3-7176-2424-850C221A312E}"/>
              </a:ext>
            </a:extLst>
          </p:cNvPr>
          <p:cNvCxnSpPr>
            <a:stCxn id="77" idx="5"/>
            <a:endCxn id="84" idx="1"/>
          </p:cNvCxnSpPr>
          <p:nvPr/>
        </p:nvCxnSpPr>
        <p:spPr>
          <a:xfrm>
            <a:off x="20371860" y="14920166"/>
            <a:ext cx="1695371" cy="2038380"/>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118" name="Straight Connector 1117">
            <a:extLst>
              <a:ext uri="{FF2B5EF4-FFF2-40B4-BE49-F238E27FC236}">
                <a16:creationId xmlns:a16="http://schemas.microsoft.com/office/drawing/2014/main" id="{1466AC0D-0F2F-58E2-C96D-E19F3DACCF94}"/>
              </a:ext>
            </a:extLst>
          </p:cNvPr>
          <p:cNvCxnSpPr>
            <a:stCxn id="78" idx="7"/>
            <a:endCxn id="81" idx="1"/>
          </p:cNvCxnSpPr>
          <p:nvPr/>
        </p:nvCxnSpPr>
        <p:spPr>
          <a:xfrm flipV="1">
            <a:off x="20371861" y="14402471"/>
            <a:ext cx="1682503" cy="855015"/>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120" name="Straight Connector 1119">
            <a:extLst>
              <a:ext uri="{FF2B5EF4-FFF2-40B4-BE49-F238E27FC236}">
                <a16:creationId xmlns:a16="http://schemas.microsoft.com/office/drawing/2014/main" id="{FD402D6B-D31B-4704-2C68-B0020EBE608E}"/>
              </a:ext>
            </a:extLst>
          </p:cNvPr>
          <p:cNvCxnSpPr>
            <a:endCxn id="83" idx="1"/>
          </p:cNvCxnSpPr>
          <p:nvPr/>
        </p:nvCxnSpPr>
        <p:spPr>
          <a:xfrm>
            <a:off x="20491666" y="15514308"/>
            <a:ext cx="1575566" cy="595493"/>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122" name="Straight Connector 1121">
            <a:extLst>
              <a:ext uri="{FF2B5EF4-FFF2-40B4-BE49-F238E27FC236}">
                <a16:creationId xmlns:a16="http://schemas.microsoft.com/office/drawing/2014/main" id="{4059272B-27EE-C4BC-6E38-1C96A7D191B7}"/>
              </a:ext>
            </a:extLst>
          </p:cNvPr>
          <p:cNvCxnSpPr>
            <a:cxnSpLocks/>
            <a:stCxn id="78" idx="5"/>
            <a:endCxn id="84" idx="1"/>
          </p:cNvCxnSpPr>
          <p:nvPr/>
        </p:nvCxnSpPr>
        <p:spPr>
          <a:xfrm>
            <a:off x="20371861" y="15773831"/>
            <a:ext cx="1695370" cy="1184715"/>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124" name="Straight Connector 1123">
            <a:extLst>
              <a:ext uri="{FF2B5EF4-FFF2-40B4-BE49-F238E27FC236}">
                <a16:creationId xmlns:a16="http://schemas.microsoft.com/office/drawing/2014/main" id="{4F6DF9CC-B4C6-0292-A6CB-B7AF4F996A63}"/>
              </a:ext>
            </a:extLst>
          </p:cNvPr>
          <p:cNvCxnSpPr>
            <a:stCxn id="79" idx="7"/>
            <a:endCxn id="81" idx="2"/>
          </p:cNvCxnSpPr>
          <p:nvPr/>
        </p:nvCxnSpPr>
        <p:spPr>
          <a:xfrm flipV="1">
            <a:off x="20384728" y="14660644"/>
            <a:ext cx="1562697" cy="1450507"/>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126" name="Straight Connector 1125">
            <a:extLst>
              <a:ext uri="{FF2B5EF4-FFF2-40B4-BE49-F238E27FC236}">
                <a16:creationId xmlns:a16="http://schemas.microsoft.com/office/drawing/2014/main" id="{6C75523C-2526-7631-9E05-D170FF3BA9E3}"/>
              </a:ext>
            </a:extLst>
          </p:cNvPr>
          <p:cNvCxnSpPr>
            <a:stCxn id="79" idx="6"/>
          </p:cNvCxnSpPr>
          <p:nvPr/>
        </p:nvCxnSpPr>
        <p:spPr>
          <a:xfrm flipV="1">
            <a:off x="20491667" y="15533464"/>
            <a:ext cx="1455758" cy="835860"/>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128" name="Straight Connector 1127">
            <a:extLst>
              <a:ext uri="{FF2B5EF4-FFF2-40B4-BE49-F238E27FC236}">
                <a16:creationId xmlns:a16="http://schemas.microsoft.com/office/drawing/2014/main" id="{B2E20DAE-26AE-205A-3920-A6097D899133}"/>
              </a:ext>
            </a:extLst>
          </p:cNvPr>
          <p:cNvCxnSpPr>
            <a:stCxn id="79" idx="5"/>
            <a:endCxn id="84" idx="2"/>
          </p:cNvCxnSpPr>
          <p:nvPr/>
        </p:nvCxnSpPr>
        <p:spPr>
          <a:xfrm>
            <a:off x="20384728" y="16627496"/>
            <a:ext cx="1575564" cy="589223"/>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130" name="Straight Connector 1129">
            <a:extLst>
              <a:ext uri="{FF2B5EF4-FFF2-40B4-BE49-F238E27FC236}">
                <a16:creationId xmlns:a16="http://schemas.microsoft.com/office/drawing/2014/main" id="{C687A891-0D0B-7D77-8B33-3F468A237EE8}"/>
              </a:ext>
            </a:extLst>
          </p:cNvPr>
          <p:cNvCxnSpPr>
            <a:stCxn id="80" idx="7"/>
            <a:endCxn id="81" idx="3"/>
          </p:cNvCxnSpPr>
          <p:nvPr/>
        </p:nvCxnSpPr>
        <p:spPr>
          <a:xfrm flipV="1">
            <a:off x="20384727" y="14918816"/>
            <a:ext cx="1669637" cy="2041080"/>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132" name="Straight Connector 1131">
            <a:extLst>
              <a:ext uri="{FF2B5EF4-FFF2-40B4-BE49-F238E27FC236}">
                <a16:creationId xmlns:a16="http://schemas.microsoft.com/office/drawing/2014/main" id="{4A2DACF2-9AB2-E655-730B-6CCD2F1C4208}"/>
              </a:ext>
            </a:extLst>
          </p:cNvPr>
          <p:cNvCxnSpPr>
            <a:stCxn id="80" idx="7"/>
            <a:endCxn id="82" idx="3"/>
          </p:cNvCxnSpPr>
          <p:nvPr/>
        </p:nvCxnSpPr>
        <p:spPr>
          <a:xfrm flipV="1">
            <a:off x="20384727" y="15772481"/>
            <a:ext cx="1669638" cy="1187415"/>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134" name="Straight Connector 1133">
            <a:extLst>
              <a:ext uri="{FF2B5EF4-FFF2-40B4-BE49-F238E27FC236}">
                <a16:creationId xmlns:a16="http://schemas.microsoft.com/office/drawing/2014/main" id="{692D6DBC-A6F6-17FC-C0BA-33C9841E7348}"/>
              </a:ext>
            </a:extLst>
          </p:cNvPr>
          <p:cNvCxnSpPr>
            <a:stCxn id="80" idx="6"/>
            <a:endCxn id="83" idx="3"/>
          </p:cNvCxnSpPr>
          <p:nvPr/>
        </p:nvCxnSpPr>
        <p:spPr>
          <a:xfrm flipV="1">
            <a:off x="20491666" y="16626146"/>
            <a:ext cx="1575566" cy="591923"/>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136" name="Straight Connector 1135">
            <a:extLst>
              <a:ext uri="{FF2B5EF4-FFF2-40B4-BE49-F238E27FC236}">
                <a16:creationId xmlns:a16="http://schemas.microsoft.com/office/drawing/2014/main" id="{903CEA95-BE50-AD74-4D9F-C3D864DDBE46}"/>
              </a:ext>
            </a:extLst>
          </p:cNvPr>
          <p:cNvCxnSpPr>
            <a:stCxn id="81" idx="7"/>
            <a:endCxn id="85" idx="1"/>
          </p:cNvCxnSpPr>
          <p:nvPr/>
        </p:nvCxnSpPr>
        <p:spPr>
          <a:xfrm>
            <a:off x="22570709" y="14402471"/>
            <a:ext cx="1767411" cy="475774"/>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138" name="Straight Connector 1137">
            <a:extLst>
              <a:ext uri="{FF2B5EF4-FFF2-40B4-BE49-F238E27FC236}">
                <a16:creationId xmlns:a16="http://schemas.microsoft.com/office/drawing/2014/main" id="{AF70C6A7-1600-578F-A9FA-6EA8EAE3FD61}"/>
              </a:ext>
            </a:extLst>
          </p:cNvPr>
          <p:cNvCxnSpPr>
            <a:stCxn id="84" idx="5"/>
            <a:endCxn id="87" idx="3"/>
          </p:cNvCxnSpPr>
          <p:nvPr/>
        </p:nvCxnSpPr>
        <p:spPr>
          <a:xfrm flipV="1">
            <a:off x="22583576" y="17128935"/>
            <a:ext cx="1754544" cy="345956"/>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142" name="Straight Connector 1141">
            <a:extLst>
              <a:ext uri="{FF2B5EF4-FFF2-40B4-BE49-F238E27FC236}">
                <a16:creationId xmlns:a16="http://schemas.microsoft.com/office/drawing/2014/main" id="{D7AE7166-FE53-949B-4BC1-6007285680EB}"/>
              </a:ext>
            </a:extLst>
          </p:cNvPr>
          <p:cNvCxnSpPr>
            <a:stCxn id="81" idx="6"/>
            <a:endCxn id="86" idx="1"/>
          </p:cNvCxnSpPr>
          <p:nvPr/>
        </p:nvCxnSpPr>
        <p:spPr>
          <a:xfrm>
            <a:off x="22677648" y="14660644"/>
            <a:ext cx="1660472" cy="1090686"/>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146" name="Straight Connector 1145">
            <a:extLst>
              <a:ext uri="{FF2B5EF4-FFF2-40B4-BE49-F238E27FC236}">
                <a16:creationId xmlns:a16="http://schemas.microsoft.com/office/drawing/2014/main" id="{4D3FC051-075E-AAD9-19F8-69EEB59FC57A}"/>
              </a:ext>
            </a:extLst>
          </p:cNvPr>
          <p:cNvCxnSpPr>
            <a:stCxn id="81" idx="5"/>
            <a:endCxn id="87" idx="1"/>
          </p:cNvCxnSpPr>
          <p:nvPr/>
        </p:nvCxnSpPr>
        <p:spPr>
          <a:xfrm>
            <a:off x="22570709" y="14918816"/>
            <a:ext cx="1767411" cy="1693774"/>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148" name="Straight Connector 1147">
            <a:extLst>
              <a:ext uri="{FF2B5EF4-FFF2-40B4-BE49-F238E27FC236}">
                <a16:creationId xmlns:a16="http://schemas.microsoft.com/office/drawing/2014/main" id="{72E23FDD-1C3F-C4B6-6BC9-C2ED01D3CE3D}"/>
              </a:ext>
            </a:extLst>
          </p:cNvPr>
          <p:cNvCxnSpPr>
            <a:stCxn id="82" idx="7"/>
            <a:endCxn id="85" idx="2"/>
          </p:cNvCxnSpPr>
          <p:nvPr/>
        </p:nvCxnSpPr>
        <p:spPr>
          <a:xfrm flipV="1">
            <a:off x="22570710" y="15136418"/>
            <a:ext cx="1660471" cy="119718"/>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150" name="Straight Connector 1149">
            <a:extLst>
              <a:ext uri="{FF2B5EF4-FFF2-40B4-BE49-F238E27FC236}">
                <a16:creationId xmlns:a16="http://schemas.microsoft.com/office/drawing/2014/main" id="{F9708632-9851-DB2D-C372-92446D509435}"/>
              </a:ext>
            </a:extLst>
          </p:cNvPr>
          <p:cNvCxnSpPr>
            <a:stCxn id="82" idx="6"/>
            <a:endCxn id="86" idx="1"/>
          </p:cNvCxnSpPr>
          <p:nvPr/>
        </p:nvCxnSpPr>
        <p:spPr>
          <a:xfrm>
            <a:off x="22677649" y="15514309"/>
            <a:ext cx="1660471" cy="237021"/>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154" name="Straight Connector 1153">
            <a:extLst>
              <a:ext uri="{FF2B5EF4-FFF2-40B4-BE49-F238E27FC236}">
                <a16:creationId xmlns:a16="http://schemas.microsoft.com/office/drawing/2014/main" id="{0BD8DA0F-E43D-229B-5146-96677D28727F}"/>
              </a:ext>
            </a:extLst>
          </p:cNvPr>
          <p:cNvCxnSpPr>
            <a:stCxn id="82" idx="5"/>
            <a:endCxn id="87" idx="1"/>
          </p:cNvCxnSpPr>
          <p:nvPr/>
        </p:nvCxnSpPr>
        <p:spPr>
          <a:xfrm>
            <a:off x="22570710" y="15772481"/>
            <a:ext cx="1767410" cy="840109"/>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156" name="Straight Connector 1155">
            <a:extLst>
              <a:ext uri="{FF2B5EF4-FFF2-40B4-BE49-F238E27FC236}">
                <a16:creationId xmlns:a16="http://schemas.microsoft.com/office/drawing/2014/main" id="{264C8226-8B5A-7205-EA28-2FF2934BAF09}"/>
              </a:ext>
            </a:extLst>
          </p:cNvPr>
          <p:cNvCxnSpPr>
            <a:stCxn id="83" idx="7"/>
            <a:endCxn id="85" idx="2"/>
          </p:cNvCxnSpPr>
          <p:nvPr/>
        </p:nvCxnSpPr>
        <p:spPr>
          <a:xfrm flipV="1">
            <a:off x="22583577" y="15136418"/>
            <a:ext cx="1647604" cy="973383"/>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158" name="Straight Connector 1157">
            <a:extLst>
              <a:ext uri="{FF2B5EF4-FFF2-40B4-BE49-F238E27FC236}">
                <a16:creationId xmlns:a16="http://schemas.microsoft.com/office/drawing/2014/main" id="{1511157D-ADD5-9257-2E79-9B05AE47A920}"/>
              </a:ext>
            </a:extLst>
          </p:cNvPr>
          <p:cNvCxnSpPr>
            <a:stCxn id="83" idx="6"/>
            <a:endCxn id="86" idx="2"/>
          </p:cNvCxnSpPr>
          <p:nvPr/>
        </p:nvCxnSpPr>
        <p:spPr>
          <a:xfrm flipV="1">
            <a:off x="22690516" y="16009503"/>
            <a:ext cx="1540665" cy="358471"/>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160" name="Straight Connector 1159">
            <a:extLst>
              <a:ext uri="{FF2B5EF4-FFF2-40B4-BE49-F238E27FC236}">
                <a16:creationId xmlns:a16="http://schemas.microsoft.com/office/drawing/2014/main" id="{9D7F8DF3-A123-0576-5AD0-236B5465FEEE}"/>
              </a:ext>
            </a:extLst>
          </p:cNvPr>
          <p:cNvCxnSpPr>
            <a:stCxn id="83" idx="5"/>
            <a:endCxn id="87" idx="2"/>
          </p:cNvCxnSpPr>
          <p:nvPr/>
        </p:nvCxnSpPr>
        <p:spPr>
          <a:xfrm>
            <a:off x="22583577" y="16626146"/>
            <a:ext cx="1647604" cy="244617"/>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162" name="Straight Connector 1161">
            <a:extLst>
              <a:ext uri="{FF2B5EF4-FFF2-40B4-BE49-F238E27FC236}">
                <a16:creationId xmlns:a16="http://schemas.microsoft.com/office/drawing/2014/main" id="{203E42B8-0D27-848F-982E-E12A0BEC74DE}"/>
              </a:ext>
            </a:extLst>
          </p:cNvPr>
          <p:cNvCxnSpPr>
            <a:stCxn id="84" idx="7"/>
            <a:endCxn id="85" idx="3"/>
          </p:cNvCxnSpPr>
          <p:nvPr/>
        </p:nvCxnSpPr>
        <p:spPr>
          <a:xfrm flipV="1">
            <a:off x="22583576" y="15394590"/>
            <a:ext cx="1754544" cy="1563956"/>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164" name="Straight Connector 1163">
            <a:extLst>
              <a:ext uri="{FF2B5EF4-FFF2-40B4-BE49-F238E27FC236}">
                <a16:creationId xmlns:a16="http://schemas.microsoft.com/office/drawing/2014/main" id="{8F8F8089-2066-AE2F-53C0-784E4E1E680B}"/>
              </a:ext>
            </a:extLst>
          </p:cNvPr>
          <p:cNvCxnSpPr>
            <a:endCxn id="86" idx="3"/>
          </p:cNvCxnSpPr>
          <p:nvPr/>
        </p:nvCxnSpPr>
        <p:spPr>
          <a:xfrm flipV="1">
            <a:off x="22690515" y="16267675"/>
            <a:ext cx="1647605" cy="949043"/>
          </a:xfrm>
          <a:prstGeom prst="line">
            <a:avLst/>
          </a:prstGeom>
          <a:ln w="38100">
            <a:solidFill>
              <a:srgbClr val="39154B"/>
            </a:solidFill>
          </a:ln>
        </p:spPr>
        <p:style>
          <a:lnRef idx="2">
            <a:schemeClr val="accent1"/>
          </a:lnRef>
          <a:fillRef idx="0">
            <a:schemeClr val="accent1"/>
          </a:fillRef>
          <a:effectRef idx="1">
            <a:schemeClr val="accent1"/>
          </a:effectRef>
          <a:fontRef idx="minor">
            <a:schemeClr val="tx1"/>
          </a:fontRef>
        </p:style>
      </p:cxnSp>
      <p:cxnSp>
        <p:nvCxnSpPr>
          <p:cNvPr id="1168" name="Straight Arrow Connector 1167">
            <a:extLst>
              <a:ext uri="{FF2B5EF4-FFF2-40B4-BE49-F238E27FC236}">
                <a16:creationId xmlns:a16="http://schemas.microsoft.com/office/drawing/2014/main" id="{472D9EFC-895B-B3E9-4B3F-631A4B064C7B}"/>
              </a:ext>
            </a:extLst>
          </p:cNvPr>
          <p:cNvCxnSpPr>
            <a:cxnSpLocks/>
            <a:endCxn id="46" idx="2"/>
          </p:cNvCxnSpPr>
          <p:nvPr/>
        </p:nvCxnSpPr>
        <p:spPr>
          <a:xfrm flipV="1">
            <a:off x="14230614" y="15117263"/>
            <a:ext cx="1035358" cy="19154"/>
          </a:xfrm>
          <a:prstGeom prst="straightConnector1">
            <a:avLst/>
          </a:prstGeom>
          <a:ln w="38100">
            <a:solidFill>
              <a:srgbClr val="39154B"/>
            </a:solidFill>
            <a:tailEnd type="triangle"/>
          </a:ln>
        </p:spPr>
        <p:style>
          <a:lnRef idx="2">
            <a:schemeClr val="accent1"/>
          </a:lnRef>
          <a:fillRef idx="0">
            <a:schemeClr val="accent1"/>
          </a:fillRef>
          <a:effectRef idx="1">
            <a:schemeClr val="accent1"/>
          </a:effectRef>
          <a:fontRef idx="minor">
            <a:schemeClr val="tx1"/>
          </a:fontRef>
        </p:style>
      </p:cxnSp>
      <p:cxnSp>
        <p:nvCxnSpPr>
          <p:cNvPr id="1171" name="Straight Arrow Connector 1170">
            <a:extLst>
              <a:ext uri="{FF2B5EF4-FFF2-40B4-BE49-F238E27FC236}">
                <a16:creationId xmlns:a16="http://schemas.microsoft.com/office/drawing/2014/main" id="{BAC13B20-ADF7-CFD9-93CA-9DE78DECAED9}"/>
              </a:ext>
            </a:extLst>
          </p:cNvPr>
          <p:cNvCxnSpPr>
            <a:cxnSpLocks/>
          </p:cNvCxnSpPr>
          <p:nvPr/>
        </p:nvCxnSpPr>
        <p:spPr>
          <a:xfrm flipV="1">
            <a:off x="14266401" y="16881144"/>
            <a:ext cx="1035358" cy="19154"/>
          </a:xfrm>
          <a:prstGeom prst="straightConnector1">
            <a:avLst/>
          </a:prstGeom>
          <a:ln w="38100">
            <a:solidFill>
              <a:srgbClr val="39154B"/>
            </a:solidFill>
            <a:tailEnd type="triangle"/>
          </a:ln>
        </p:spPr>
        <p:style>
          <a:lnRef idx="2">
            <a:schemeClr val="accent1"/>
          </a:lnRef>
          <a:fillRef idx="0">
            <a:schemeClr val="accent1"/>
          </a:fillRef>
          <a:effectRef idx="1">
            <a:schemeClr val="accent1"/>
          </a:effectRef>
          <a:fontRef idx="minor">
            <a:schemeClr val="tx1"/>
          </a:fontRef>
        </p:style>
      </p:cxnSp>
      <p:cxnSp>
        <p:nvCxnSpPr>
          <p:cNvPr id="1172" name="Straight Arrow Connector 1171">
            <a:extLst>
              <a:ext uri="{FF2B5EF4-FFF2-40B4-BE49-F238E27FC236}">
                <a16:creationId xmlns:a16="http://schemas.microsoft.com/office/drawing/2014/main" id="{4F38E2B5-C2CD-66CD-0306-14C8B0816FE2}"/>
              </a:ext>
            </a:extLst>
          </p:cNvPr>
          <p:cNvCxnSpPr>
            <a:cxnSpLocks/>
          </p:cNvCxnSpPr>
          <p:nvPr/>
        </p:nvCxnSpPr>
        <p:spPr>
          <a:xfrm flipV="1">
            <a:off x="14230613" y="15963556"/>
            <a:ext cx="1035358" cy="19154"/>
          </a:xfrm>
          <a:prstGeom prst="straightConnector1">
            <a:avLst/>
          </a:prstGeom>
          <a:ln w="38100">
            <a:solidFill>
              <a:srgbClr val="39154B"/>
            </a:solidFill>
            <a:tailEnd type="triangle"/>
          </a:ln>
        </p:spPr>
        <p:style>
          <a:lnRef idx="2">
            <a:schemeClr val="accent1"/>
          </a:lnRef>
          <a:fillRef idx="0">
            <a:schemeClr val="accent1"/>
          </a:fillRef>
          <a:effectRef idx="1">
            <a:schemeClr val="accent1"/>
          </a:effectRef>
          <a:fontRef idx="minor">
            <a:schemeClr val="tx1"/>
          </a:fontRef>
        </p:style>
      </p:cxnSp>
      <p:cxnSp>
        <p:nvCxnSpPr>
          <p:cNvPr id="1173" name="Straight Arrow Connector 1172">
            <a:extLst>
              <a:ext uri="{FF2B5EF4-FFF2-40B4-BE49-F238E27FC236}">
                <a16:creationId xmlns:a16="http://schemas.microsoft.com/office/drawing/2014/main" id="{79C2C349-52E7-9C56-2CC8-0BD437DE9C81}"/>
              </a:ext>
            </a:extLst>
          </p:cNvPr>
          <p:cNvCxnSpPr>
            <a:cxnSpLocks/>
          </p:cNvCxnSpPr>
          <p:nvPr/>
        </p:nvCxnSpPr>
        <p:spPr>
          <a:xfrm flipV="1">
            <a:off x="24961404" y="15088152"/>
            <a:ext cx="1035358" cy="19154"/>
          </a:xfrm>
          <a:prstGeom prst="straightConnector1">
            <a:avLst/>
          </a:prstGeom>
          <a:ln w="38100">
            <a:solidFill>
              <a:srgbClr val="39154B"/>
            </a:solidFill>
            <a:tailEnd type="triangle"/>
          </a:ln>
        </p:spPr>
        <p:style>
          <a:lnRef idx="2">
            <a:schemeClr val="accent1"/>
          </a:lnRef>
          <a:fillRef idx="0">
            <a:schemeClr val="accent1"/>
          </a:fillRef>
          <a:effectRef idx="1">
            <a:schemeClr val="accent1"/>
          </a:effectRef>
          <a:fontRef idx="minor">
            <a:schemeClr val="tx1"/>
          </a:fontRef>
        </p:style>
      </p:cxnSp>
      <p:cxnSp>
        <p:nvCxnSpPr>
          <p:cNvPr id="1174" name="Straight Arrow Connector 1173">
            <a:extLst>
              <a:ext uri="{FF2B5EF4-FFF2-40B4-BE49-F238E27FC236}">
                <a16:creationId xmlns:a16="http://schemas.microsoft.com/office/drawing/2014/main" id="{F4660332-EEE2-505B-613E-34C216612E4F}"/>
              </a:ext>
            </a:extLst>
          </p:cNvPr>
          <p:cNvCxnSpPr>
            <a:cxnSpLocks/>
          </p:cNvCxnSpPr>
          <p:nvPr/>
        </p:nvCxnSpPr>
        <p:spPr>
          <a:xfrm flipV="1">
            <a:off x="24961404" y="15975823"/>
            <a:ext cx="1035358" cy="19154"/>
          </a:xfrm>
          <a:prstGeom prst="straightConnector1">
            <a:avLst/>
          </a:prstGeom>
          <a:ln w="38100">
            <a:solidFill>
              <a:srgbClr val="39154B"/>
            </a:solidFill>
            <a:tailEnd type="triangle"/>
          </a:ln>
        </p:spPr>
        <p:style>
          <a:lnRef idx="2">
            <a:schemeClr val="accent1"/>
          </a:lnRef>
          <a:fillRef idx="0">
            <a:schemeClr val="accent1"/>
          </a:fillRef>
          <a:effectRef idx="1">
            <a:schemeClr val="accent1"/>
          </a:effectRef>
          <a:fontRef idx="minor">
            <a:schemeClr val="tx1"/>
          </a:fontRef>
        </p:style>
      </p:cxnSp>
      <p:cxnSp>
        <p:nvCxnSpPr>
          <p:cNvPr id="1175" name="Straight Arrow Connector 1174">
            <a:extLst>
              <a:ext uri="{FF2B5EF4-FFF2-40B4-BE49-F238E27FC236}">
                <a16:creationId xmlns:a16="http://schemas.microsoft.com/office/drawing/2014/main" id="{C48B2FE4-D5D3-CE7B-3CD6-7BBBDDBDE224}"/>
              </a:ext>
            </a:extLst>
          </p:cNvPr>
          <p:cNvCxnSpPr>
            <a:cxnSpLocks/>
          </p:cNvCxnSpPr>
          <p:nvPr/>
        </p:nvCxnSpPr>
        <p:spPr>
          <a:xfrm flipV="1">
            <a:off x="24961404" y="16851608"/>
            <a:ext cx="1035358" cy="19154"/>
          </a:xfrm>
          <a:prstGeom prst="straightConnector1">
            <a:avLst/>
          </a:prstGeom>
          <a:ln w="38100">
            <a:solidFill>
              <a:srgbClr val="39154B"/>
            </a:solidFill>
            <a:tailEnd type="triangle"/>
          </a:ln>
        </p:spPr>
        <p:style>
          <a:lnRef idx="2">
            <a:schemeClr val="accent1"/>
          </a:lnRef>
          <a:fillRef idx="0">
            <a:schemeClr val="accent1"/>
          </a:fillRef>
          <a:effectRef idx="1">
            <a:schemeClr val="accent1"/>
          </a:effectRef>
          <a:fontRef idx="minor">
            <a:schemeClr val="tx1"/>
          </a:fontRef>
        </p:style>
      </p:cxnSp>
      <p:sp>
        <p:nvSpPr>
          <p:cNvPr id="1177" name="TextBox 1176">
            <a:extLst>
              <a:ext uri="{FF2B5EF4-FFF2-40B4-BE49-F238E27FC236}">
                <a16:creationId xmlns:a16="http://schemas.microsoft.com/office/drawing/2014/main" id="{E034AB8B-C57E-FF59-8A1A-26C8AC0833E0}"/>
              </a:ext>
            </a:extLst>
          </p:cNvPr>
          <p:cNvSpPr txBox="1"/>
          <p:nvPr/>
        </p:nvSpPr>
        <p:spPr>
          <a:xfrm>
            <a:off x="12876892" y="13433800"/>
            <a:ext cx="16398421" cy="584775"/>
          </a:xfrm>
          <a:prstGeom prst="rect">
            <a:avLst/>
          </a:prstGeom>
          <a:noFill/>
        </p:spPr>
        <p:txBody>
          <a:bodyPr wrap="square" rtlCol="0">
            <a:spAutoFit/>
          </a:bodyPr>
          <a:lstStyle/>
          <a:p>
            <a:r>
              <a:rPr lang="en-US" sz="3200" b="1" dirty="0">
                <a:solidFill>
                  <a:srgbClr val="39154B"/>
                </a:solidFill>
                <a:latin typeface="Arial" panose="020B0604020202020204" pitchFamily="34" charset="0"/>
                <a:cs typeface="Arial" panose="020B0604020202020204" pitchFamily="34" charset="0"/>
              </a:rPr>
              <a:t>Figure II: Simplified Neural Network</a:t>
            </a:r>
          </a:p>
        </p:txBody>
      </p:sp>
      <p:sp>
        <p:nvSpPr>
          <p:cNvPr id="1178" name="TextBox 1177">
            <a:extLst>
              <a:ext uri="{FF2B5EF4-FFF2-40B4-BE49-F238E27FC236}">
                <a16:creationId xmlns:a16="http://schemas.microsoft.com/office/drawing/2014/main" id="{22F5F744-DCCD-4F9E-2F42-B73F629C8A96}"/>
              </a:ext>
            </a:extLst>
          </p:cNvPr>
          <p:cNvSpPr txBox="1"/>
          <p:nvPr/>
        </p:nvSpPr>
        <p:spPr>
          <a:xfrm>
            <a:off x="26705249" y="14303776"/>
            <a:ext cx="2990763" cy="2739211"/>
          </a:xfrm>
          <a:prstGeom prst="rect">
            <a:avLst/>
          </a:prstGeom>
          <a:noFill/>
        </p:spPr>
        <p:txBody>
          <a:bodyPr wrap="square" rtlCol="0">
            <a:spAutoFit/>
          </a:bodyPr>
          <a:lstStyle/>
          <a:p>
            <a:pPr algn="ctr"/>
            <a:r>
              <a:rPr lang="en-US" sz="3200" b="1" dirty="0">
                <a:solidFill>
                  <a:srgbClr val="39154B"/>
                </a:solidFill>
                <a:latin typeface="Arial" panose="020B0604020202020204" pitchFamily="34" charset="0"/>
                <a:cs typeface="Arial" panose="020B0604020202020204" pitchFamily="34" charset="0"/>
              </a:rPr>
              <a:t>Key:</a:t>
            </a:r>
          </a:p>
          <a:p>
            <a:r>
              <a:rPr lang="en-US" sz="2800" dirty="0">
                <a:solidFill>
                  <a:srgbClr val="39154B"/>
                </a:solidFill>
                <a:latin typeface="Arial" panose="020B0604020202020204" pitchFamily="34" charset="0"/>
                <a:cs typeface="Arial" panose="020B0604020202020204" pitchFamily="34" charset="0"/>
              </a:rPr>
              <a:t>Input</a:t>
            </a:r>
          </a:p>
          <a:p>
            <a:endParaRPr lang="en-US" sz="2800" dirty="0">
              <a:solidFill>
                <a:srgbClr val="39154B"/>
              </a:solidFill>
              <a:latin typeface="Arial" panose="020B0604020202020204" pitchFamily="34" charset="0"/>
              <a:cs typeface="Arial" panose="020B0604020202020204" pitchFamily="34" charset="0"/>
            </a:endParaRPr>
          </a:p>
          <a:p>
            <a:r>
              <a:rPr lang="en-US" sz="2800" dirty="0">
                <a:solidFill>
                  <a:srgbClr val="39154B"/>
                </a:solidFill>
                <a:latin typeface="Arial" panose="020B0604020202020204" pitchFamily="34" charset="0"/>
                <a:cs typeface="Arial" panose="020B0604020202020204" pitchFamily="34" charset="0"/>
              </a:rPr>
              <a:t>Hidden Layer</a:t>
            </a:r>
          </a:p>
          <a:p>
            <a:endParaRPr lang="en-US" sz="2800" dirty="0">
              <a:solidFill>
                <a:srgbClr val="39154B"/>
              </a:solidFill>
              <a:latin typeface="Arial" panose="020B0604020202020204" pitchFamily="34" charset="0"/>
              <a:cs typeface="Arial" panose="020B0604020202020204" pitchFamily="34" charset="0"/>
            </a:endParaRPr>
          </a:p>
          <a:p>
            <a:r>
              <a:rPr lang="en-US" sz="2800" dirty="0">
                <a:solidFill>
                  <a:srgbClr val="39154B"/>
                </a:solidFill>
                <a:latin typeface="Arial" panose="020B0604020202020204" pitchFamily="34" charset="0"/>
                <a:cs typeface="Arial" panose="020B0604020202020204" pitchFamily="34" charset="0"/>
              </a:rPr>
              <a:t>Output</a:t>
            </a:r>
          </a:p>
        </p:txBody>
      </p:sp>
      <p:sp>
        <p:nvSpPr>
          <p:cNvPr id="1179" name="Flowchart: Connector 1178">
            <a:extLst>
              <a:ext uri="{FF2B5EF4-FFF2-40B4-BE49-F238E27FC236}">
                <a16:creationId xmlns:a16="http://schemas.microsoft.com/office/drawing/2014/main" id="{CA23EB91-69C1-2227-C70A-8F9EBE527B06}"/>
              </a:ext>
            </a:extLst>
          </p:cNvPr>
          <p:cNvSpPr/>
          <p:nvPr/>
        </p:nvSpPr>
        <p:spPr>
          <a:xfrm>
            <a:off x="29182600" y="16414572"/>
            <a:ext cx="730223" cy="730223"/>
          </a:xfrm>
          <a:prstGeom prst="flowChartConnector">
            <a:avLst/>
          </a:prstGeom>
          <a:solidFill>
            <a:srgbClr val="DEC8EE"/>
          </a:solidFill>
          <a:ln w="38100">
            <a:solidFill>
              <a:srgbClr val="39154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0" name="Flowchart: Connector 1179">
            <a:extLst>
              <a:ext uri="{FF2B5EF4-FFF2-40B4-BE49-F238E27FC236}">
                <a16:creationId xmlns:a16="http://schemas.microsoft.com/office/drawing/2014/main" id="{9691B9B5-90F1-FC04-7475-44D2634C2674}"/>
              </a:ext>
            </a:extLst>
          </p:cNvPr>
          <p:cNvSpPr/>
          <p:nvPr/>
        </p:nvSpPr>
        <p:spPr>
          <a:xfrm>
            <a:off x="29182600" y="15571646"/>
            <a:ext cx="730223" cy="730223"/>
          </a:xfrm>
          <a:prstGeom prst="flowChartConnector">
            <a:avLst/>
          </a:prstGeom>
          <a:solidFill>
            <a:schemeClr val="accent2"/>
          </a:solidFill>
          <a:ln w="38100">
            <a:solidFill>
              <a:srgbClr val="39154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1" name="Flowchart: Connector 1180">
            <a:extLst>
              <a:ext uri="{FF2B5EF4-FFF2-40B4-BE49-F238E27FC236}">
                <a16:creationId xmlns:a16="http://schemas.microsoft.com/office/drawing/2014/main" id="{474701A3-5261-2605-B823-CB1FE48D3168}"/>
              </a:ext>
            </a:extLst>
          </p:cNvPr>
          <p:cNvSpPr/>
          <p:nvPr/>
        </p:nvSpPr>
        <p:spPr>
          <a:xfrm>
            <a:off x="29182600" y="14708003"/>
            <a:ext cx="730223" cy="730223"/>
          </a:xfrm>
          <a:prstGeom prst="flowChartConnector">
            <a:avLst/>
          </a:prstGeom>
          <a:solidFill>
            <a:srgbClr val="F5F05D"/>
          </a:solidFill>
          <a:ln w="38100">
            <a:solidFill>
              <a:srgbClr val="39154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4" name="Rectangle 1183">
            <a:extLst>
              <a:ext uri="{FF2B5EF4-FFF2-40B4-BE49-F238E27FC236}">
                <a16:creationId xmlns:a16="http://schemas.microsoft.com/office/drawing/2014/main" id="{F00163F7-FC0F-96B2-2FD7-A1AEB2B7CE4B}"/>
              </a:ext>
            </a:extLst>
          </p:cNvPr>
          <p:cNvSpPr/>
          <p:nvPr/>
        </p:nvSpPr>
        <p:spPr>
          <a:xfrm>
            <a:off x="26622375" y="14144625"/>
            <a:ext cx="3529783" cy="3158294"/>
          </a:xfrm>
          <a:prstGeom prst="rect">
            <a:avLst/>
          </a:prstGeom>
          <a:noFill/>
          <a:ln w="38100">
            <a:solidFill>
              <a:srgbClr val="39154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mc:Choice xmlns:a14="http://schemas.microsoft.com/office/drawing/2010/main" Requires="a14">
          <p:sp>
            <p:nvSpPr>
              <p:cNvPr id="1185" name="TextBox 1184">
                <a:extLst>
                  <a:ext uri="{FF2B5EF4-FFF2-40B4-BE49-F238E27FC236}">
                    <a16:creationId xmlns:a16="http://schemas.microsoft.com/office/drawing/2014/main" id="{81D958E4-99F2-0C9E-18FE-AEA33D8108FD}"/>
                  </a:ext>
                </a:extLst>
              </p:cNvPr>
              <p:cNvSpPr txBox="1"/>
              <p:nvPr/>
            </p:nvSpPr>
            <p:spPr>
              <a:xfrm>
                <a:off x="32344909" y="6747145"/>
                <a:ext cx="10507111" cy="2073901"/>
              </a:xfrm>
              <a:prstGeom prst="rect">
                <a:avLst/>
              </a:prstGeom>
              <a:noFill/>
            </p:spPr>
            <p:txBody>
              <a:bodyPr wrap="square" rtlCol="0">
                <a:spAutoFit/>
              </a:bodyPr>
              <a:lstStyle/>
              <a:p>
                <a:pPr>
                  <a:lnSpc>
                    <a:spcPct val="125000"/>
                  </a:lnSpc>
                </a:pPr>
                <a:r>
                  <a:rPr lang="en-US" sz="4800" dirty="0">
                    <a:solidFill>
                      <a:srgbClr val="39154B"/>
                    </a:solidFill>
                    <a:latin typeface="Arial" panose="020B0604020202020204" pitchFamily="34" charset="0"/>
                    <a:cs typeface="Arial" panose="020B0604020202020204" pitchFamily="34" charset="0"/>
                  </a:rPr>
                  <a:t>Process:</a:t>
                </a:r>
                <a:r>
                  <a:rPr lang="en-US" sz="3200" dirty="0">
                    <a:solidFill>
                      <a:srgbClr val="39154B"/>
                    </a:solidFill>
                    <a:latin typeface="Arial" panose="020B0604020202020204" pitchFamily="34" charset="0"/>
                    <a:cs typeface="Arial" panose="020B0604020202020204" pitchFamily="34" charset="0"/>
                  </a:rPr>
                  <a:t>: </a:t>
                </a:r>
                <a:endParaRPr lang="en-US" sz="3200" dirty="0">
                  <a:latin typeface="Arial" panose="020B0604020202020204" pitchFamily="34" charset="0"/>
                  <a:cs typeface="Arial" panose="020B0604020202020204" pitchFamily="34" charset="0"/>
                </a:endParaRPr>
              </a:p>
              <a:p>
                <a:pPr>
                  <a:lnSpc>
                    <a:spcPct val="125000"/>
                  </a:lnSpc>
                </a:pPr>
                <a:r>
                  <a:rPr lang="en-US" sz="2800" dirty="0">
                    <a:latin typeface="Arial" panose="020B0604020202020204" pitchFamily="34" charset="0"/>
                    <a:cs typeface="Arial" panose="020B0604020202020204" pitchFamily="34" charset="0"/>
                  </a:rPr>
                  <a:t>The K3 studied for this project came from the Fermat Quartic Family, defined by: </a:t>
                </a:r>
                <a14:m>
                  <m:oMath xmlns:m="http://schemas.openxmlformats.org/officeDocument/2006/math">
                    <m:nary>
                      <m:naryPr>
                        <m:chr m:val="∑"/>
                        <m:ctrlPr>
                          <a:rPr lang="en-US" sz="2800" i="1">
                            <a:solidFill>
                              <a:srgbClr val="39154B"/>
                            </a:solidFill>
                            <a:latin typeface="Cambria Math" panose="02040503050406030204" pitchFamily="18" charset="0"/>
                          </a:rPr>
                        </m:ctrlPr>
                      </m:naryPr>
                      <m:sub>
                        <m:r>
                          <m:rPr>
                            <m:brk m:alnAt="23"/>
                          </m:rPr>
                          <a:rPr lang="en-US" sz="2800" i="1">
                            <a:solidFill>
                              <a:srgbClr val="39154B"/>
                            </a:solidFill>
                            <a:latin typeface="Cambria Math" panose="02040503050406030204" pitchFamily="18" charset="0"/>
                          </a:rPr>
                          <m:t>𝑖</m:t>
                        </m:r>
                        <m:r>
                          <a:rPr lang="en-US" sz="2800" i="1">
                            <a:solidFill>
                              <a:srgbClr val="39154B"/>
                            </a:solidFill>
                            <a:latin typeface="Cambria Math" panose="02040503050406030204" pitchFamily="18" charset="0"/>
                          </a:rPr>
                          <m:t>=0</m:t>
                        </m:r>
                      </m:sub>
                      <m:sup>
                        <m:r>
                          <a:rPr lang="en-US" sz="2800" i="1">
                            <a:solidFill>
                              <a:srgbClr val="39154B"/>
                            </a:solidFill>
                            <a:latin typeface="Cambria Math" panose="02040503050406030204" pitchFamily="18" charset="0"/>
                          </a:rPr>
                          <m:t>3</m:t>
                        </m:r>
                      </m:sup>
                      <m:e>
                        <m:r>
                          <a:rPr lang="en-US" sz="2800" i="1">
                            <a:solidFill>
                              <a:srgbClr val="39154B"/>
                            </a:solidFill>
                            <a:latin typeface="Cambria Math" panose="02040503050406030204" pitchFamily="18" charset="0"/>
                          </a:rPr>
                          <m:t>𝑧</m:t>
                        </m:r>
                        <m:r>
                          <a:rPr lang="en-US" sz="2800" i="1" baseline="30000">
                            <a:solidFill>
                              <a:srgbClr val="39154B"/>
                            </a:solidFill>
                            <a:latin typeface="Cambria Math" panose="02040503050406030204" pitchFamily="18" charset="0"/>
                          </a:rPr>
                          <m:t>4</m:t>
                        </m:r>
                        <m:r>
                          <a:rPr lang="en-US" sz="2800" i="1" baseline="-25000">
                            <a:solidFill>
                              <a:srgbClr val="39154B"/>
                            </a:solidFill>
                            <a:latin typeface="Cambria Math" panose="02040503050406030204" pitchFamily="18" charset="0"/>
                          </a:rPr>
                          <m:t>𝑖</m:t>
                        </m:r>
                      </m:e>
                    </m:nary>
                    <m:r>
                      <a:rPr lang="en-US" sz="2800" i="1">
                        <a:solidFill>
                          <a:srgbClr val="39154B"/>
                        </a:solidFill>
                        <a:latin typeface="Cambria Math" panose="02040503050406030204" pitchFamily="18" charset="0"/>
                      </a:rPr>
                      <m:t>−4</m:t>
                    </m:r>
                    <m:r>
                      <a:rPr lang="en-US" sz="2800" i="1">
                        <a:solidFill>
                          <a:srgbClr val="39154B"/>
                        </a:solidFill>
                        <a:latin typeface="Cambria Math" panose="02040503050406030204" pitchFamily="18" charset="0"/>
                        <a:ea typeface="Cambria Math" panose="02040503050406030204" pitchFamily="18" charset="0"/>
                      </a:rPr>
                      <m:t>𝜓</m:t>
                    </m:r>
                    <m:nary>
                      <m:naryPr>
                        <m:chr m:val="∏"/>
                        <m:ctrlPr>
                          <a:rPr lang="en-US" sz="2800" i="1">
                            <a:solidFill>
                              <a:srgbClr val="39154B"/>
                            </a:solidFill>
                            <a:latin typeface="Cambria Math" panose="02040503050406030204" pitchFamily="18" charset="0"/>
                          </a:rPr>
                        </m:ctrlPr>
                      </m:naryPr>
                      <m:sub>
                        <m:r>
                          <m:rPr>
                            <m:brk m:alnAt="23"/>
                          </m:rPr>
                          <a:rPr lang="en-US" sz="2800" i="1">
                            <a:solidFill>
                              <a:srgbClr val="39154B"/>
                            </a:solidFill>
                            <a:latin typeface="Cambria Math" panose="02040503050406030204" pitchFamily="18" charset="0"/>
                          </a:rPr>
                          <m:t>𝑖</m:t>
                        </m:r>
                        <m:r>
                          <a:rPr lang="en-US" sz="2800" i="1">
                            <a:solidFill>
                              <a:srgbClr val="39154B"/>
                            </a:solidFill>
                            <a:latin typeface="Cambria Math" panose="02040503050406030204" pitchFamily="18" charset="0"/>
                          </a:rPr>
                          <m:t>=0</m:t>
                        </m:r>
                      </m:sub>
                      <m:sup>
                        <m:r>
                          <a:rPr lang="en-US" sz="2800" i="1">
                            <a:solidFill>
                              <a:srgbClr val="39154B"/>
                            </a:solidFill>
                            <a:latin typeface="Cambria Math" panose="02040503050406030204" pitchFamily="18" charset="0"/>
                          </a:rPr>
                          <m:t>3</m:t>
                        </m:r>
                      </m:sup>
                      <m:e>
                        <m:r>
                          <a:rPr lang="en-US" sz="2800" i="1">
                            <a:solidFill>
                              <a:srgbClr val="39154B"/>
                            </a:solidFill>
                            <a:latin typeface="Cambria Math" panose="02040503050406030204" pitchFamily="18" charset="0"/>
                          </a:rPr>
                          <m:t>𝑧</m:t>
                        </m:r>
                        <m:r>
                          <a:rPr lang="en-US" sz="2800" i="1" baseline="-25000">
                            <a:solidFill>
                              <a:srgbClr val="39154B"/>
                            </a:solidFill>
                            <a:latin typeface="Cambria Math" panose="02040503050406030204" pitchFamily="18" charset="0"/>
                          </a:rPr>
                          <m:t>𝑖</m:t>
                        </m:r>
                      </m:e>
                    </m:nary>
                    <m:r>
                      <a:rPr lang="en-US" sz="2800" i="1">
                        <a:solidFill>
                          <a:srgbClr val="39154B"/>
                        </a:solidFill>
                        <a:latin typeface="Cambria Math" panose="02040503050406030204" pitchFamily="18" charset="0"/>
                      </a:rPr>
                      <m:t>=</m:t>
                    </m:r>
                    <m:r>
                      <a:rPr lang="en-US" sz="2800" i="1">
                        <a:solidFill>
                          <a:srgbClr val="39154B"/>
                        </a:solidFill>
                        <a:latin typeface="Cambria Math" panose="02040503050406030204" pitchFamily="18" charset="0"/>
                        <a:ea typeface="Cambria Math" panose="02040503050406030204" pitchFamily="18" charset="0"/>
                      </a:rPr>
                      <m:t>𝜙</m:t>
                    </m:r>
                  </m:oMath>
                </a14:m>
                <a:endParaRPr lang="en-US" sz="2800" dirty="0">
                  <a:latin typeface="Arial" panose="020B0604020202020204" pitchFamily="34" charset="0"/>
                  <a:cs typeface="Arial" panose="020B0604020202020204" pitchFamily="34" charset="0"/>
                </a:endParaRPr>
              </a:p>
            </p:txBody>
          </p:sp>
        </mc:Choice>
        <mc:Fallback>
          <p:sp>
            <p:nvSpPr>
              <p:cNvPr id="1185" name="TextBox 1184">
                <a:extLst>
                  <a:ext uri="{FF2B5EF4-FFF2-40B4-BE49-F238E27FC236}">
                    <a16:creationId xmlns:a16="http://schemas.microsoft.com/office/drawing/2014/main" id="{81D958E4-99F2-0C9E-18FE-AEA33D8108FD}"/>
                  </a:ext>
                </a:extLst>
              </p:cNvPr>
              <p:cNvSpPr txBox="1">
                <a:spLocks noRot="1" noChangeAspect="1" noMove="1" noResize="1" noEditPoints="1" noAdjustHandles="1" noChangeArrowheads="1" noChangeShapeType="1" noTextEdit="1"/>
              </p:cNvSpPr>
              <p:nvPr/>
            </p:nvSpPr>
            <p:spPr>
              <a:xfrm>
                <a:off x="32344909" y="6747145"/>
                <a:ext cx="10507111" cy="2073901"/>
              </a:xfrm>
              <a:prstGeom prst="rect">
                <a:avLst/>
              </a:prstGeom>
              <a:blipFill>
                <a:blip r:embed="rId5"/>
                <a:stretch>
                  <a:fillRect l="-2668" t="-2353" b="-6765"/>
                </a:stretch>
              </a:blipFill>
            </p:spPr>
            <p:txBody>
              <a:bodyPr/>
              <a:lstStyle/>
              <a:p>
                <a:r>
                  <a:rPr lang="en-US">
                    <a:noFill/>
                  </a:rPr>
                  <a:t> </a:t>
                </a:r>
              </a:p>
            </p:txBody>
          </p:sp>
        </mc:Fallback>
      </mc:AlternateContent>
      <p:graphicFrame>
        <p:nvGraphicFramePr>
          <p:cNvPr id="1187" name="Table 1186">
            <a:extLst>
              <a:ext uri="{FF2B5EF4-FFF2-40B4-BE49-F238E27FC236}">
                <a16:creationId xmlns:a16="http://schemas.microsoft.com/office/drawing/2014/main" id="{AABDA3E6-A17E-DA7C-618C-73852D270657}"/>
              </a:ext>
            </a:extLst>
          </p:cNvPr>
          <p:cNvGraphicFramePr>
            <a:graphicFrameLocks noGrp="1"/>
          </p:cNvGraphicFramePr>
          <p:nvPr>
            <p:extLst>
              <p:ext uri="{D42A27DB-BD31-4B8C-83A1-F6EECF244321}">
                <p14:modId xmlns:p14="http://schemas.microsoft.com/office/powerpoint/2010/main" val="1167632787"/>
              </p:ext>
            </p:extLst>
          </p:nvPr>
        </p:nvGraphicFramePr>
        <p:xfrm>
          <a:off x="39458312" y="9459619"/>
          <a:ext cx="2811198" cy="3329224"/>
        </p:xfrm>
        <a:graphic>
          <a:graphicData uri="http://schemas.openxmlformats.org/drawingml/2006/table">
            <a:tbl>
              <a:tblPr/>
              <a:tblGrid>
                <a:gridCol w="2811198">
                  <a:extLst>
                    <a:ext uri="{9D8B030D-6E8A-4147-A177-3AD203B41FA5}">
                      <a16:colId xmlns:a16="http://schemas.microsoft.com/office/drawing/2014/main" val="842744542"/>
                    </a:ext>
                  </a:extLst>
                </a:gridCol>
              </a:tblGrid>
              <a:tr h="578181">
                <a:tc>
                  <a:txBody>
                    <a:bodyPr/>
                    <a:lstStyle/>
                    <a:p>
                      <a:pPr algn="l" fontAlgn="b">
                        <a:buNone/>
                      </a:pPr>
                      <a:r>
                        <a:rPr lang="en-US" sz="2400" b="1" i="0" u="none" strike="noStrike" dirty="0">
                          <a:solidFill>
                            <a:srgbClr val="39154B"/>
                          </a:solidFill>
                          <a:effectLst/>
                          <a:latin typeface="Arial" panose="020B0604020202020204" pitchFamily="34" charset="0"/>
                        </a:rPr>
                        <a:t>Structures</a:t>
                      </a:r>
                    </a:p>
                  </a:txBody>
                  <a:tcPr marL="4763" marR="4763" marT="4763" anchor="b">
                    <a:lnL>
                      <a:noFill/>
                    </a:lnL>
                    <a:lnR>
                      <a:noFill/>
                    </a:lnR>
                    <a:lnT>
                      <a:noFill/>
                    </a:lnT>
                    <a:lnB>
                      <a:noFill/>
                    </a:lnB>
                    <a:noFill/>
                  </a:tcPr>
                </a:tc>
                <a:extLst>
                  <a:ext uri="{0D108BD9-81ED-4DB2-BD59-A6C34878D82A}">
                    <a16:rowId xmlns:a16="http://schemas.microsoft.com/office/drawing/2014/main" val="1917657271"/>
                  </a:ext>
                </a:extLst>
              </a:tr>
              <a:tr h="568545">
                <a:tc>
                  <a:txBody>
                    <a:bodyPr/>
                    <a:lstStyle/>
                    <a:p>
                      <a:pPr algn="l" fontAlgn="b">
                        <a:buNone/>
                      </a:pPr>
                      <a:r>
                        <a:rPr lang="en-US" sz="2400" b="0" i="0" u="none" strike="noStrike" dirty="0">
                          <a:solidFill>
                            <a:srgbClr val="000000"/>
                          </a:solidFill>
                          <a:effectLst/>
                          <a:latin typeface="Arial" panose="020B0604020202020204" pitchFamily="34" charset="0"/>
                        </a:rPr>
                        <a:t>[48, 48, 48, 48]</a:t>
                      </a:r>
                    </a:p>
                  </a:txBody>
                  <a:tcPr marL="4763" marR="4763" marT="4763" anchor="b">
                    <a:lnL>
                      <a:noFill/>
                    </a:lnL>
                    <a:lnR>
                      <a:noFill/>
                    </a:lnR>
                    <a:lnT>
                      <a:noFill/>
                    </a:lnT>
                    <a:lnB>
                      <a:noFill/>
                    </a:lnB>
                    <a:noFill/>
                  </a:tcPr>
                </a:tc>
                <a:extLst>
                  <a:ext uri="{0D108BD9-81ED-4DB2-BD59-A6C34878D82A}">
                    <a16:rowId xmlns:a16="http://schemas.microsoft.com/office/drawing/2014/main" val="1506370255"/>
                  </a:ext>
                </a:extLst>
              </a:tr>
              <a:tr h="568545">
                <a:tc>
                  <a:txBody>
                    <a:bodyPr/>
                    <a:lstStyle/>
                    <a:p>
                      <a:pPr algn="l" fontAlgn="b">
                        <a:buNone/>
                      </a:pPr>
                      <a:r>
                        <a:rPr lang="en-US" sz="2400" b="0" i="0" u="none" strike="noStrike" dirty="0">
                          <a:solidFill>
                            <a:srgbClr val="000000"/>
                          </a:solidFill>
                          <a:effectLst/>
                          <a:latin typeface="Arial" panose="020B0604020202020204" pitchFamily="34" charset="0"/>
                        </a:rPr>
                        <a:t>[48, 48, 48, 48, 48]</a:t>
                      </a:r>
                    </a:p>
                  </a:txBody>
                  <a:tcPr marL="4763" marR="4763" marT="4763" anchor="b">
                    <a:lnL>
                      <a:noFill/>
                    </a:lnL>
                    <a:lnR>
                      <a:noFill/>
                    </a:lnR>
                    <a:lnT>
                      <a:noFill/>
                    </a:lnT>
                    <a:lnB>
                      <a:noFill/>
                    </a:lnB>
                    <a:noFill/>
                  </a:tcPr>
                </a:tc>
                <a:extLst>
                  <a:ext uri="{0D108BD9-81ED-4DB2-BD59-A6C34878D82A}">
                    <a16:rowId xmlns:a16="http://schemas.microsoft.com/office/drawing/2014/main" val="2048776374"/>
                  </a:ext>
                </a:extLst>
              </a:tr>
              <a:tr h="568545">
                <a:tc>
                  <a:txBody>
                    <a:bodyPr/>
                    <a:lstStyle/>
                    <a:p>
                      <a:pPr algn="l" fontAlgn="b">
                        <a:buNone/>
                      </a:pPr>
                      <a:r>
                        <a:rPr lang="en-US" sz="2400" b="0" i="0" u="none" strike="noStrike" dirty="0">
                          <a:solidFill>
                            <a:srgbClr val="000000"/>
                          </a:solidFill>
                          <a:effectLst/>
                          <a:latin typeface="Arial" panose="020B0604020202020204" pitchFamily="34" charset="0"/>
                        </a:rPr>
                        <a:t>[64, 64, 64]</a:t>
                      </a:r>
                    </a:p>
                  </a:txBody>
                  <a:tcPr marL="4763" marR="4763" marT="4763" anchor="b">
                    <a:lnL>
                      <a:noFill/>
                    </a:lnL>
                    <a:lnR>
                      <a:noFill/>
                    </a:lnR>
                    <a:lnT>
                      <a:noFill/>
                    </a:lnT>
                    <a:lnB>
                      <a:noFill/>
                    </a:lnB>
                    <a:noFill/>
                  </a:tcPr>
                </a:tc>
                <a:extLst>
                  <a:ext uri="{0D108BD9-81ED-4DB2-BD59-A6C34878D82A}">
                    <a16:rowId xmlns:a16="http://schemas.microsoft.com/office/drawing/2014/main" val="1983533834"/>
                  </a:ext>
                </a:extLst>
              </a:tr>
              <a:tr h="568545">
                <a:tc>
                  <a:txBody>
                    <a:bodyPr/>
                    <a:lstStyle/>
                    <a:p>
                      <a:pPr algn="l" rtl="0" fontAlgn="b">
                        <a:buNone/>
                      </a:pPr>
                      <a:r>
                        <a:rPr lang="en-US" sz="2400" b="0" i="0" u="none" strike="noStrike" dirty="0">
                          <a:solidFill>
                            <a:srgbClr val="000000"/>
                          </a:solidFill>
                          <a:effectLst/>
                          <a:latin typeface="Arial" panose="020B0604020202020204" pitchFamily="34" charset="0"/>
                        </a:rPr>
                        <a:t>[56, 56, 56, 56]</a:t>
                      </a:r>
                    </a:p>
                  </a:txBody>
                  <a:tcPr marL="4763" marR="4763" marT="4763" anchor="b">
                    <a:lnL>
                      <a:noFill/>
                    </a:lnL>
                    <a:lnR>
                      <a:noFill/>
                    </a:lnR>
                    <a:lnT>
                      <a:noFill/>
                    </a:lnT>
                    <a:lnB>
                      <a:noFill/>
                    </a:lnB>
                    <a:noFill/>
                  </a:tcPr>
                </a:tc>
                <a:extLst>
                  <a:ext uri="{0D108BD9-81ED-4DB2-BD59-A6C34878D82A}">
                    <a16:rowId xmlns:a16="http://schemas.microsoft.com/office/drawing/2014/main" val="1235598813"/>
                  </a:ext>
                </a:extLst>
              </a:tr>
              <a:tr h="476863">
                <a:tc>
                  <a:txBody>
                    <a:bodyPr/>
                    <a:lstStyle/>
                    <a:p>
                      <a:pPr algn="l" rtl="0" fontAlgn="b">
                        <a:buNone/>
                      </a:pPr>
                      <a:r>
                        <a:rPr lang="en-US" sz="2400" b="0" i="0" u="none" strike="noStrike" dirty="0">
                          <a:solidFill>
                            <a:srgbClr val="000000"/>
                          </a:solidFill>
                          <a:effectLst/>
                          <a:latin typeface="Arial" panose="020B0604020202020204" pitchFamily="34" charset="0"/>
                        </a:rPr>
                        <a:t>[96, 96]</a:t>
                      </a:r>
                    </a:p>
                  </a:txBody>
                  <a:tcPr marL="4763" marR="4763" marT="4763" anchor="b">
                    <a:lnL>
                      <a:noFill/>
                    </a:lnL>
                    <a:lnR>
                      <a:noFill/>
                    </a:lnR>
                    <a:lnT>
                      <a:noFill/>
                    </a:lnT>
                    <a:lnB>
                      <a:noFill/>
                    </a:lnB>
                    <a:noFill/>
                  </a:tcPr>
                </a:tc>
                <a:extLst>
                  <a:ext uri="{0D108BD9-81ED-4DB2-BD59-A6C34878D82A}">
                    <a16:rowId xmlns:a16="http://schemas.microsoft.com/office/drawing/2014/main" val="974221161"/>
                  </a:ext>
                </a:extLst>
              </a:tr>
            </a:tbl>
          </a:graphicData>
        </a:graphic>
      </p:graphicFrame>
      <p:graphicFrame>
        <p:nvGraphicFramePr>
          <p:cNvPr id="1188" name="Table 1187">
            <a:extLst>
              <a:ext uri="{FF2B5EF4-FFF2-40B4-BE49-F238E27FC236}">
                <a16:creationId xmlns:a16="http://schemas.microsoft.com/office/drawing/2014/main" id="{02990329-2420-564C-55C4-608A1942AC3E}"/>
              </a:ext>
            </a:extLst>
          </p:cNvPr>
          <p:cNvGraphicFramePr>
            <a:graphicFrameLocks noGrp="1"/>
          </p:cNvGraphicFramePr>
          <p:nvPr>
            <p:extLst>
              <p:ext uri="{D42A27DB-BD31-4B8C-83A1-F6EECF244321}">
                <p14:modId xmlns:p14="http://schemas.microsoft.com/office/powerpoint/2010/main" val="3283248194"/>
              </p:ext>
            </p:extLst>
          </p:nvPr>
        </p:nvGraphicFramePr>
        <p:xfrm>
          <a:off x="37408025" y="9509218"/>
          <a:ext cx="1982865" cy="3394736"/>
        </p:xfrm>
        <a:graphic>
          <a:graphicData uri="http://schemas.openxmlformats.org/drawingml/2006/table">
            <a:tbl>
              <a:tblPr/>
              <a:tblGrid>
                <a:gridCol w="1982865">
                  <a:extLst>
                    <a:ext uri="{9D8B030D-6E8A-4147-A177-3AD203B41FA5}">
                      <a16:colId xmlns:a16="http://schemas.microsoft.com/office/drawing/2014/main" val="4131128379"/>
                    </a:ext>
                  </a:extLst>
                </a:gridCol>
              </a:tblGrid>
              <a:tr h="913497">
                <a:tc>
                  <a:txBody>
                    <a:bodyPr/>
                    <a:lstStyle/>
                    <a:p>
                      <a:pPr algn="l" fontAlgn="b">
                        <a:buNone/>
                      </a:pPr>
                      <a:r>
                        <a:rPr lang="en-US" sz="2400" b="1" i="0" u="none" strike="noStrike" dirty="0">
                          <a:solidFill>
                            <a:srgbClr val="39154B"/>
                          </a:solidFill>
                          <a:effectLst/>
                          <a:latin typeface="Arial" panose="020B0604020202020204" pitchFamily="34" charset="0"/>
                        </a:rPr>
                        <a:t>Learning Rates</a:t>
                      </a:r>
                    </a:p>
                  </a:txBody>
                  <a:tcPr marL="4763" marR="4763" marT="4763" anchor="b">
                    <a:lnL>
                      <a:noFill/>
                    </a:lnL>
                    <a:lnR>
                      <a:noFill/>
                    </a:lnR>
                    <a:lnT>
                      <a:noFill/>
                    </a:lnT>
                    <a:lnB>
                      <a:noFill/>
                    </a:lnB>
                    <a:noFill/>
                  </a:tcPr>
                </a:tc>
                <a:extLst>
                  <a:ext uri="{0D108BD9-81ED-4DB2-BD59-A6C34878D82A}">
                    <a16:rowId xmlns:a16="http://schemas.microsoft.com/office/drawing/2014/main" val="1629701247"/>
                  </a:ext>
                </a:extLst>
              </a:tr>
              <a:tr h="656471">
                <a:tc>
                  <a:txBody>
                    <a:bodyPr/>
                    <a:lstStyle/>
                    <a:p>
                      <a:pPr algn="l" fontAlgn="b">
                        <a:buNone/>
                      </a:pPr>
                      <a:r>
                        <a:rPr lang="en-US" sz="2400" b="0" i="0" u="none" strike="noStrike" dirty="0">
                          <a:solidFill>
                            <a:srgbClr val="000000"/>
                          </a:solidFill>
                          <a:effectLst/>
                          <a:latin typeface="Arial" panose="020B0604020202020204" pitchFamily="34" charset="0"/>
                        </a:rPr>
                        <a:t>1e-2</a:t>
                      </a:r>
                    </a:p>
                  </a:txBody>
                  <a:tcPr marL="4763" marR="4763" marT="4763" anchor="b">
                    <a:lnL>
                      <a:noFill/>
                    </a:lnL>
                    <a:lnR>
                      <a:noFill/>
                    </a:lnR>
                    <a:lnT>
                      <a:noFill/>
                    </a:lnT>
                    <a:lnB>
                      <a:noFill/>
                    </a:lnB>
                    <a:noFill/>
                  </a:tcPr>
                </a:tc>
                <a:extLst>
                  <a:ext uri="{0D108BD9-81ED-4DB2-BD59-A6C34878D82A}">
                    <a16:rowId xmlns:a16="http://schemas.microsoft.com/office/drawing/2014/main" val="3314212214"/>
                  </a:ext>
                </a:extLst>
              </a:tr>
              <a:tr h="656471">
                <a:tc>
                  <a:txBody>
                    <a:bodyPr/>
                    <a:lstStyle/>
                    <a:p>
                      <a:pPr algn="l" fontAlgn="b">
                        <a:buNone/>
                      </a:pPr>
                      <a:r>
                        <a:rPr lang="en-US" sz="2400" b="0" i="0" u="none" strike="noStrike" dirty="0">
                          <a:solidFill>
                            <a:srgbClr val="000000"/>
                          </a:solidFill>
                          <a:effectLst/>
                          <a:latin typeface="Arial" panose="020B0604020202020204" pitchFamily="34" charset="0"/>
                        </a:rPr>
                        <a:t>1e-3</a:t>
                      </a:r>
                    </a:p>
                  </a:txBody>
                  <a:tcPr marL="4763" marR="4763" marT="4763" anchor="b">
                    <a:lnL>
                      <a:noFill/>
                    </a:lnL>
                    <a:lnR>
                      <a:noFill/>
                    </a:lnR>
                    <a:lnT>
                      <a:noFill/>
                    </a:lnT>
                    <a:lnB>
                      <a:noFill/>
                    </a:lnB>
                    <a:noFill/>
                  </a:tcPr>
                </a:tc>
                <a:extLst>
                  <a:ext uri="{0D108BD9-81ED-4DB2-BD59-A6C34878D82A}">
                    <a16:rowId xmlns:a16="http://schemas.microsoft.com/office/drawing/2014/main" val="4035354300"/>
                  </a:ext>
                </a:extLst>
              </a:tr>
              <a:tr h="656471">
                <a:tc>
                  <a:txBody>
                    <a:bodyPr/>
                    <a:lstStyle/>
                    <a:p>
                      <a:pPr algn="l" fontAlgn="b">
                        <a:buNone/>
                      </a:pPr>
                      <a:r>
                        <a:rPr lang="en-US" sz="2400" b="0" i="0" u="none" strike="noStrike" dirty="0">
                          <a:solidFill>
                            <a:srgbClr val="000000"/>
                          </a:solidFill>
                          <a:effectLst/>
                          <a:latin typeface="Arial" panose="020B0604020202020204" pitchFamily="34" charset="0"/>
                        </a:rPr>
                        <a:t>1e-4</a:t>
                      </a:r>
                    </a:p>
                  </a:txBody>
                  <a:tcPr marL="4763" marR="4763" marT="4763" anchor="b">
                    <a:lnL>
                      <a:noFill/>
                    </a:lnL>
                    <a:lnR>
                      <a:noFill/>
                    </a:lnR>
                    <a:lnT>
                      <a:noFill/>
                    </a:lnT>
                    <a:lnB>
                      <a:noFill/>
                    </a:lnB>
                    <a:noFill/>
                  </a:tcPr>
                </a:tc>
                <a:extLst>
                  <a:ext uri="{0D108BD9-81ED-4DB2-BD59-A6C34878D82A}">
                    <a16:rowId xmlns:a16="http://schemas.microsoft.com/office/drawing/2014/main" val="2806770127"/>
                  </a:ext>
                </a:extLst>
              </a:tr>
              <a:tr h="511826">
                <a:tc>
                  <a:txBody>
                    <a:bodyPr/>
                    <a:lstStyle/>
                    <a:p>
                      <a:pPr algn="l" fontAlgn="b">
                        <a:buNone/>
                      </a:pPr>
                      <a:r>
                        <a:rPr lang="en-US" sz="2400" b="0" i="0" u="none" strike="noStrike" dirty="0">
                          <a:solidFill>
                            <a:srgbClr val="000000"/>
                          </a:solidFill>
                          <a:effectLst/>
                          <a:latin typeface="Arial" panose="020B0604020202020204" pitchFamily="34" charset="0"/>
                        </a:rPr>
                        <a:t>1e-5</a:t>
                      </a:r>
                    </a:p>
                  </a:txBody>
                  <a:tcPr marL="4763" marR="4763" marT="4763" anchor="b">
                    <a:lnL>
                      <a:noFill/>
                    </a:lnL>
                    <a:lnR>
                      <a:noFill/>
                    </a:lnR>
                    <a:lnT>
                      <a:noFill/>
                    </a:lnT>
                    <a:lnB>
                      <a:noFill/>
                    </a:lnB>
                    <a:noFill/>
                  </a:tcPr>
                </a:tc>
                <a:extLst>
                  <a:ext uri="{0D108BD9-81ED-4DB2-BD59-A6C34878D82A}">
                    <a16:rowId xmlns:a16="http://schemas.microsoft.com/office/drawing/2014/main" val="422005193"/>
                  </a:ext>
                </a:extLst>
              </a:tr>
            </a:tbl>
          </a:graphicData>
        </a:graphic>
      </p:graphicFrame>
      <p:sp>
        <p:nvSpPr>
          <p:cNvPr id="1190" name="Rectangle 1189">
            <a:extLst>
              <a:ext uri="{FF2B5EF4-FFF2-40B4-BE49-F238E27FC236}">
                <a16:creationId xmlns:a16="http://schemas.microsoft.com/office/drawing/2014/main" id="{8B503F00-BCF1-C322-6A60-2F82F0C7B15C}"/>
              </a:ext>
            </a:extLst>
          </p:cNvPr>
          <p:cNvSpPr/>
          <p:nvPr/>
        </p:nvSpPr>
        <p:spPr>
          <a:xfrm>
            <a:off x="37296507" y="9431791"/>
            <a:ext cx="4973002" cy="3679407"/>
          </a:xfrm>
          <a:prstGeom prst="rect">
            <a:avLst/>
          </a:prstGeom>
          <a:noFill/>
          <a:ln w="38100">
            <a:solidFill>
              <a:srgbClr val="39154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1" name="TextBox 1190">
            <a:extLst>
              <a:ext uri="{FF2B5EF4-FFF2-40B4-BE49-F238E27FC236}">
                <a16:creationId xmlns:a16="http://schemas.microsoft.com/office/drawing/2014/main" id="{7F03009A-4394-F6CF-AB6B-25541A1ACD58}"/>
              </a:ext>
            </a:extLst>
          </p:cNvPr>
          <p:cNvSpPr txBox="1"/>
          <p:nvPr/>
        </p:nvSpPr>
        <p:spPr>
          <a:xfrm>
            <a:off x="32314901" y="8944590"/>
            <a:ext cx="4610724" cy="4886915"/>
          </a:xfrm>
          <a:prstGeom prst="rect">
            <a:avLst/>
          </a:prstGeom>
          <a:noFill/>
        </p:spPr>
        <p:txBody>
          <a:bodyPr wrap="square" rtlCol="0">
            <a:spAutoFit/>
          </a:bodyPr>
          <a:lstStyle/>
          <a:p>
            <a:pPr marL="457200" indent="-457200">
              <a:lnSpc>
                <a:spcPct val="125000"/>
              </a:lnSpc>
              <a:buFont typeface="Wingdings" panose="05000000000000000000" pitchFamily="2" charset="2"/>
              <a:buChar char="v"/>
            </a:pPr>
            <a:r>
              <a:rPr lang="en-US" sz="2800" dirty="0">
                <a:latin typeface="Arial" panose="020B0604020202020204" pitchFamily="34" charset="0"/>
                <a:cs typeface="Arial" panose="020B0604020202020204" pitchFamily="34" charset="0"/>
              </a:rPr>
              <a:t>Used </a:t>
            </a:r>
            <a:r>
              <a:rPr lang="en-US" sz="2800" dirty="0" err="1">
                <a:latin typeface="Arial" panose="020B0604020202020204" pitchFamily="34" charset="0"/>
                <a:cs typeface="Arial" panose="020B0604020202020204" pitchFamily="34" charset="0"/>
              </a:rPr>
              <a:t>Cymyc</a:t>
            </a:r>
            <a:r>
              <a:rPr lang="en-US" sz="2800" dirty="0">
                <a:latin typeface="Arial" panose="020B0604020202020204" pitchFamily="34" charset="0"/>
                <a:cs typeface="Arial" panose="020B0604020202020204" pitchFamily="34" charset="0"/>
              </a:rPr>
              <a:t> to define the quartic and evaluate a loss function, returning the weighted loss (Sigma Measure). </a:t>
            </a:r>
          </a:p>
          <a:p>
            <a:pPr marL="457200" indent="-457200">
              <a:lnSpc>
                <a:spcPct val="125000"/>
              </a:lnSpc>
              <a:buFont typeface="Wingdings" panose="05000000000000000000" pitchFamily="2" charset="2"/>
              <a:buChar char="v"/>
            </a:pPr>
            <a:r>
              <a:rPr lang="en-US" sz="2800" dirty="0">
                <a:latin typeface="Arial" panose="020B0604020202020204" pitchFamily="34" charset="0"/>
                <a:cs typeface="Arial" panose="020B0604020202020204" pitchFamily="34" charset="0"/>
              </a:rPr>
              <a:t>A series of tests were conducted, varying either the Learning Rate or Structure. </a:t>
            </a:r>
          </a:p>
        </p:txBody>
      </p:sp>
      <p:sp>
        <p:nvSpPr>
          <p:cNvPr id="1194" name="TextBox 1193">
            <a:extLst>
              <a:ext uri="{FF2B5EF4-FFF2-40B4-BE49-F238E27FC236}">
                <a16:creationId xmlns:a16="http://schemas.microsoft.com/office/drawing/2014/main" id="{2D71A2EB-054B-0A78-93F9-9EA48AFD98E3}"/>
              </a:ext>
            </a:extLst>
          </p:cNvPr>
          <p:cNvSpPr txBox="1"/>
          <p:nvPr/>
        </p:nvSpPr>
        <p:spPr>
          <a:xfrm>
            <a:off x="32462182" y="21033349"/>
            <a:ext cx="10507111" cy="5425524"/>
          </a:xfrm>
          <a:prstGeom prst="rect">
            <a:avLst/>
          </a:prstGeom>
          <a:noFill/>
        </p:spPr>
        <p:txBody>
          <a:bodyPr wrap="square" rtlCol="0">
            <a:spAutoFit/>
          </a:bodyPr>
          <a:lstStyle/>
          <a:p>
            <a:pPr>
              <a:lnSpc>
                <a:spcPct val="125000"/>
              </a:lnSpc>
            </a:pPr>
            <a:r>
              <a:rPr lang="en-US" sz="2800" dirty="0">
                <a:latin typeface="Arial" panose="020B0604020202020204" pitchFamily="34" charset="0"/>
                <a:cs typeface="Arial" panose="020B0604020202020204" pitchFamily="34" charset="0"/>
              </a:rPr>
              <a:t>There were many challenges encountered gathering this data. The original code I worked with returned larger Sigma Measure values than expected. I had to redo my experiments with a different set of code. Due to the time constraints, the scope of my final data was reduced. In the future, Per Berglund and I have discussed further analysis into the parameters and calculation of various features of the Fermat K3 such as their Euler Characteristic value of 24. This would allow us to further assess the accuracy of the models and create visualizations of the singularities. </a:t>
            </a:r>
          </a:p>
        </p:txBody>
      </p:sp>
    </p:spTree>
    <p:extLst>
      <p:ext uri="{BB962C8B-B14F-4D97-AF65-F5344CB8AC3E}">
        <p14:creationId xmlns:p14="http://schemas.microsoft.com/office/powerpoint/2010/main" val="231366279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E8B49EBC-8012-49EB-A634-9AC004CF8E85}">
  <ds:schemaRefs>
    <ds:schemaRef ds:uri="ESRI.ArcGIS.Mapping.OfficeIntegration.PowerPointInfo"/>
  </ds:schemaRefs>
</ds:datastoreItem>
</file>

<file path=customXml/itemProps2.xml><?xml version="1.0" encoding="utf-8"?>
<ds:datastoreItem xmlns:ds="http://schemas.openxmlformats.org/officeDocument/2006/customXml" ds:itemID="{1966D790-D06C-4361-94B8-8BED25FA40AD}">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
  <TotalTime>2945</TotalTime>
  <Words>1007</Words>
  <Application>Microsoft Office PowerPoint</Application>
  <PresentationFormat>Custom</PresentationFormat>
  <Paragraphs>131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Aptos Display</vt:lpstr>
      <vt:lpstr>Arial</vt:lpstr>
      <vt:lpstr>Cambria Math</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Rhiannon Jacobs</dc:creator>
  <cp:lastModifiedBy>Abigail Barto</cp:lastModifiedBy>
  <cp:revision>175</cp:revision>
  <dcterms:created xsi:type="dcterms:W3CDTF">2016-03-05T16:55:12Z</dcterms:created>
  <dcterms:modified xsi:type="dcterms:W3CDTF">2026-04-19T23:40:11Z</dcterms:modified>
</cp:coreProperties>
</file>