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modernComment_100_1669C4ED.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3"/>
  </p:sldMasterIdLst>
  <p:notesMasterIdLst>
    <p:notesMasterId r:id="rId5"/>
  </p:notesMasterIdLst>
  <p:sldIdLst>
    <p:sldId id="256" r:id="rId4"/>
  </p:sldIdLst>
  <p:sldSz cx="43891200" cy="32918400"/>
  <p:notesSz cx="9144000" cy="6858000"/>
  <p:defaultTextStyle>
    <a:defPPr>
      <a:defRPr lang="en-US"/>
    </a:defPPr>
    <a:lvl1pPr marL="0" algn="l" defTabSz="4301092" rtl="0" eaLnBrk="1" latinLnBrk="0" hangingPunct="1">
      <a:defRPr sz="8500" kern="1200">
        <a:solidFill>
          <a:schemeClr val="tx1"/>
        </a:solidFill>
        <a:latin typeface="+mn-lt"/>
        <a:ea typeface="+mn-ea"/>
        <a:cs typeface="+mn-cs"/>
      </a:defRPr>
    </a:lvl1pPr>
    <a:lvl2pPr marL="2150545" algn="l" defTabSz="4301092" rtl="0" eaLnBrk="1" latinLnBrk="0" hangingPunct="1">
      <a:defRPr sz="8500" kern="1200">
        <a:solidFill>
          <a:schemeClr val="tx1"/>
        </a:solidFill>
        <a:latin typeface="+mn-lt"/>
        <a:ea typeface="+mn-ea"/>
        <a:cs typeface="+mn-cs"/>
      </a:defRPr>
    </a:lvl2pPr>
    <a:lvl3pPr marL="4301092" algn="l" defTabSz="4301092" rtl="0" eaLnBrk="1" latinLnBrk="0" hangingPunct="1">
      <a:defRPr sz="8500" kern="1200">
        <a:solidFill>
          <a:schemeClr val="tx1"/>
        </a:solidFill>
        <a:latin typeface="+mn-lt"/>
        <a:ea typeface="+mn-ea"/>
        <a:cs typeface="+mn-cs"/>
      </a:defRPr>
    </a:lvl3pPr>
    <a:lvl4pPr marL="6451637" algn="l" defTabSz="4301092" rtl="0" eaLnBrk="1" latinLnBrk="0" hangingPunct="1">
      <a:defRPr sz="8500" kern="1200">
        <a:solidFill>
          <a:schemeClr val="tx1"/>
        </a:solidFill>
        <a:latin typeface="+mn-lt"/>
        <a:ea typeface="+mn-ea"/>
        <a:cs typeface="+mn-cs"/>
      </a:defRPr>
    </a:lvl4pPr>
    <a:lvl5pPr marL="8602184" algn="l" defTabSz="4301092" rtl="0" eaLnBrk="1" latinLnBrk="0" hangingPunct="1">
      <a:defRPr sz="8500" kern="1200">
        <a:solidFill>
          <a:schemeClr val="tx1"/>
        </a:solidFill>
        <a:latin typeface="+mn-lt"/>
        <a:ea typeface="+mn-ea"/>
        <a:cs typeface="+mn-cs"/>
      </a:defRPr>
    </a:lvl5pPr>
    <a:lvl6pPr marL="10752730" algn="l" defTabSz="4301092" rtl="0" eaLnBrk="1" latinLnBrk="0" hangingPunct="1">
      <a:defRPr sz="8500" kern="1200">
        <a:solidFill>
          <a:schemeClr val="tx1"/>
        </a:solidFill>
        <a:latin typeface="+mn-lt"/>
        <a:ea typeface="+mn-ea"/>
        <a:cs typeface="+mn-cs"/>
      </a:defRPr>
    </a:lvl6pPr>
    <a:lvl7pPr marL="12903275" algn="l" defTabSz="4301092" rtl="0" eaLnBrk="1" latinLnBrk="0" hangingPunct="1">
      <a:defRPr sz="8500" kern="1200">
        <a:solidFill>
          <a:schemeClr val="tx1"/>
        </a:solidFill>
        <a:latin typeface="+mn-lt"/>
        <a:ea typeface="+mn-ea"/>
        <a:cs typeface="+mn-cs"/>
      </a:defRPr>
    </a:lvl7pPr>
    <a:lvl8pPr marL="15053822" algn="l" defTabSz="4301092" rtl="0" eaLnBrk="1" latinLnBrk="0" hangingPunct="1">
      <a:defRPr sz="8500" kern="1200">
        <a:solidFill>
          <a:schemeClr val="tx1"/>
        </a:solidFill>
        <a:latin typeface="+mn-lt"/>
        <a:ea typeface="+mn-ea"/>
        <a:cs typeface="+mn-cs"/>
      </a:defRPr>
    </a:lvl8pPr>
    <a:lvl9pPr marL="17204367" algn="l" defTabSz="4301092"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D9B6718-3773-2384-5400-24BF17D27511}" name="Olivia McKay" initials="OM" userId="S::oem1008@usnh.edu::b313a3a9-60bc-41ea-8ecd-8adf2d393f1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F60"/>
    <a:srgbClr val="2E0957"/>
    <a:srgbClr val="FFC9C9"/>
    <a:srgbClr val="DEC8EE"/>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60"/>
    <p:restoredTop sz="94668"/>
  </p:normalViewPr>
  <p:slideViewPr>
    <p:cSldViewPr snapToGrid="0">
      <p:cViewPr>
        <p:scale>
          <a:sx n="53" d="100"/>
          <a:sy n="53" d="100"/>
        </p:scale>
        <p:origin x="3248" y="2088"/>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8/10/relationships/authors" Target="authors.xml"/><Relationship Id="rId4" Type="http://schemas.openxmlformats.org/officeDocument/2006/relationships/slide" Target="slides/slide1.xml"/><Relationship Id="rId9" Type="http://schemas.openxmlformats.org/officeDocument/2006/relationships/tableStyles" Target="tableStyles.xml"/></Relationships>
</file>

<file path=ppt/comments/modernComment_100_1669C4ED.xml><?xml version="1.0" encoding="utf-8"?>
<p188:cmLst xmlns:a="http://schemas.openxmlformats.org/drawingml/2006/main" xmlns:r="http://schemas.openxmlformats.org/officeDocument/2006/relationships" xmlns:p188="http://schemas.microsoft.com/office/powerpoint/2018/8/main">
  <p188:cm id="{F30657DB-A4EA-7047-B302-81A0BAD2EBCD}" authorId="{4D9B6718-3773-2384-5400-24BF17D27511}" created="2026-04-02T23:44:13.572">
    <ac:txMkLst xmlns:ac="http://schemas.microsoft.com/office/drawing/2013/main/command">
      <pc:docMk xmlns:pc="http://schemas.microsoft.com/office/powerpoint/2013/main/command"/>
      <pc:sldMk xmlns:pc="http://schemas.microsoft.com/office/powerpoint/2013/main/command" cId="376030445" sldId="256"/>
      <ac:spMk id="6" creationId="{00000000-0000-0000-0000-000000000000}"/>
      <ac:txMk cp="210" len="75">
        <ac:context len="443" hash="1438155411"/>
      </ac:txMk>
    </ac:txMkLst>
    <p188:pos x="10537889" y="2138926"/>
    <p188:txBody>
      <a:bodyPr/>
      <a:lstStyle/>
      <a:p>
        <a:r>
          <a:rPr lang="en-US"/>
          <a:t>meh</a:t>
        </a:r>
      </a:p>
    </p188:txBody>
  </p188:cm>
  <p188:cm id="{08B3E313-15BE-4843-A4ED-B5DDFD296667}" authorId="{4D9B6718-3773-2384-5400-24BF17D27511}" created="2026-04-02T23:51:16.559">
    <ac:txMkLst xmlns:ac="http://schemas.microsoft.com/office/drawing/2013/main/command">
      <pc:docMk xmlns:pc="http://schemas.microsoft.com/office/powerpoint/2013/main/command"/>
      <pc:sldMk xmlns:pc="http://schemas.microsoft.com/office/powerpoint/2013/main/command" cId="376030445" sldId="256"/>
      <ac:spMk id="106" creationId="{00000000-0000-0000-0000-000000000000}"/>
      <ac:txMk cp="591" len="103">
        <ac:context len="695" hash="993768876"/>
      </ac:txMk>
    </ac:txMkLst>
    <p188:pos x="8444382" y="4668212"/>
    <p188:txBody>
      <a:bodyPr/>
      <a:lstStyle/>
      <a:p>
        <a:r>
          <a:rPr lang="en-US"/>
          <a:t>this sentence is sort of filler</a:t>
        </a:r>
      </a:p>
    </p188:txBody>
  </p188:cm>
  <p188:cm id="{D3046C42-798A-FC46-B188-9E91D739FC0B}" authorId="{4D9B6718-3773-2384-5400-24BF17D27511}" status="resolved" created="2026-04-02T23:52:15.023" complete="100000">
    <ac:txMkLst xmlns:ac="http://schemas.microsoft.com/office/drawing/2013/main/command">
      <pc:docMk xmlns:pc="http://schemas.microsoft.com/office/powerpoint/2013/main/command"/>
      <pc:sldMk xmlns:pc="http://schemas.microsoft.com/office/powerpoint/2013/main/command" cId="376030445" sldId="256"/>
      <ac:spMk id="32" creationId="{847CADC0-971D-7959-5FDA-B8AA2C588B4C}"/>
      <ac:txMk cp="0">
        <ac:context len="689" hash="2093446477"/>
      </ac:txMk>
    </ac:txMkLst>
    <p188:pos x="7690672" y="2121901"/>
    <p188:txBody>
      <a:bodyPr/>
      <a:lstStyle/>
      <a:p>
        <a:r>
          <a:rPr lang="en-US"/>
          <a:t>each box element should be stated somewhere in text body</a:t>
        </a:r>
      </a:p>
    </p188:txBody>
    <p188:extLst>
      <p:ext xmlns:p="http://schemas.openxmlformats.org/presentationml/2006/main" uri="{57CB4572-C831-44C2-8A1C-0ADB6CCDFE69}">
        <p223:reactions xmlns:p223="http://schemas.microsoft.com/office/powerpoint/2022/03/main">
          <p223:rxn type="👍">
            <p223:instance time="2026-04-03T01:04:00.407" authorId="{4D9B6718-3773-2384-5400-24BF17D27511}"/>
          </p223:rxn>
        </p223:reactions>
      </p:ext>
    </p188:extLst>
  </p188:cm>
  <p188:cm id="{2E48EDB7-BCDB-D042-BF61-AC434A105DA2}" authorId="{4D9B6718-3773-2384-5400-24BF17D27511}" status="resolved" created="2026-04-03T00:36:16.391" complete="100000">
    <ac:txMkLst xmlns:ac="http://schemas.microsoft.com/office/drawing/2013/main/command">
      <pc:docMk xmlns:pc="http://schemas.microsoft.com/office/powerpoint/2013/main/command"/>
      <pc:sldMk xmlns:pc="http://schemas.microsoft.com/office/powerpoint/2013/main/command" cId="376030445" sldId="256"/>
      <ac:spMk id="26" creationId="{C3C7A842-34FF-6C14-9F98-21A771325D6A}"/>
      <ac:txMk cp="8">
        <ac:context len="265" hash="1374339703"/>
      </ac:txMk>
    </ac:txMkLst>
    <p188:pos x="4073218" y="651064"/>
    <p188:txBody>
      <a:bodyPr/>
      <a:lstStyle/>
      <a:p>
        <a:r>
          <a:rPr lang="en-US"/>
          <a:t>is there any other content you can include in title to make it more obvious to a random walking by</a:t>
        </a:r>
      </a:p>
    </p188:txBody>
    <p188:extLst>
      <p:ext xmlns:p="http://schemas.openxmlformats.org/presentationml/2006/main" uri="{57CB4572-C831-44C2-8A1C-0ADB6CCDFE69}">
        <p223:reactions xmlns:p223="http://schemas.microsoft.com/office/powerpoint/2022/03/main">
          <p223:rxn type="👍">
            <p223:instance time="2026-04-03T01:04:20.505" authorId="{4D9B6718-3773-2384-5400-24BF17D27511}"/>
          </p223:rxn>
        </p223:reactions>
      </p:ext>
    </p188:extLst>
  </p188:cm>
  <p188:cm id="{87A51B7A-78FA-074B-B5D4-B55C3B2A5AE2}" authorId="{4D9B6718-3773-2384-5400-24BF17D27511}" status="resolved" created="2026-04-03T00:37:34.512" complete="100000">
    <ac:txMkLst xmlns:ac="http://schemas.microsoft.com/office/drawing/2013/main/command">
      <pc:docMk xmlns:pc="http://schemas.microsoft.com/office/powerpoint/2013/main/command"/>
      <pc:sldMk xmlns:pc="http://schemas.microsoft.com/office/powerpoint/2013/main/command" cId="376030445" sldId="256"/>
      <ac:spMk id="22" creationId="{C4185151-4105-D812-C27F-A1EDC3330121}"/>
      <ac:txMk cp="264" len="10">
        <ac:context len="436" hash="4245195465"/>
      </ac:txMk>
    </ac:txMkLst>
    <p188:pos x="15083784" y="990962"/>
    <p188:txBody>
      <a:bodyPr/>
      <a:lstStyle/>
      <a:p>
        <a:r>
          <a:rPr lang="en-US"/>
          <a:t>what is meant by noticeable</a:t>
        </a:r>
      </a:p>
    </p188:txBody>
    <p188:extLst>
      <p:ext xmlns:p="http://schemas.openxmlformats.org/presentationml/2006/main" uri="{57CB4572-C831-44C2-8A1C-0ADB6CCDFE69}">
        <p223:reactions xmlns:p223="http://schemas.microsoft.com/office/powerpoint/2022/03/main">
          <p223:rxn type="👍">
            <p223:instance time="2026-04-03T01:04:48.726" authorId="{4D9B6718-3773-2384-5400-24BF17D27511}"/>
          </p223:rxn>
        </p223:reactions>
      </p:ext>
    </p188:extLst>
  </p188:cm>
  <p188:cm id="{C1F44112-8B63-0542-AAE9-05AA7E1C1FDC}" authorId="{4D9B6718-3773-2384-5400-24BF17D27511}" created="2026-04-03T00:38:13.130">
    <ac:txMkLst xmlns:ac="http://schemas.microsoft.com/office/drawing/2013/main/command">
      <pc:docMk xmlns:pc="http://schemas.microsoft.com/office/powerpoint/2013/main/command"/>
      <pc:sldMk xmlns:pc="http://schemas.microsoft.com/office/powerpoint/2013/main/command" cId="376030445" sldId="256"/>
      <ac:spMk id="22" creationId="{C4185151-4105-D812-C27F-A1EDC3330121}"/>
      <ac:txMk cp="422" len="3">
        <ac:context len="436" hash="4245195465"/>
      </ac:txMk>
    </ac:txMkLst>
    <p188:pos x="14788026" y="1342722"/>
    <p188:txBody>
      <a:bodyPr/>
      <a:lstStyle/>
      <a:p>
        <a:r>
          <a:rPr lang="en-US"/>
          <a:t>what does FIR stand for (state it before abbreviation maybe)</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7372E067-32E3-D040-899C-2A292A84D2B6}" type="datetimeFigureOut">
              <a:rPr lang="en-US" smtClean="0"/>
              <a:t>4/20/2026</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F2D83CFD-6787-EB49-8287-D3AB62EB3B40}" type="slidenum">
              <a:rPr lang="en-US" smtClean="0"/>
              <a:t>‹#›</a:t>
            </a:fld>
            <a:endParaRPr lang="en-US"/>
          </a:p>
        </p:txBody>
      </p:sp>
    </p:spTree>
    <p:extLst>
      <p:ext uri="{BB962C8B-B14F-4D97-AF65-F5344CB8AC3E}">
        <p14:creationId xmlns:p14="http://schemas.microsoft.com/office/powerpoint/2010/main" val="17617655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2D83CFD-6787-EB49-8287-D3AB62EB3B40}" type="slidenum">
              <a:rPr lang="en-US" smtClean="0"/>
              <a:t>1</a:t>
            </a:fld>
            <a:endParaRPr lang="en-US"/>
          </a:p>
        </p:txBody>
      </p:sp>
    </p:spTree>
    <p:extLst>
      <p:ext uri="{BB962C8B-B14F-4D97-AF65-F5344CB8AC3E}">
        <p14:creationId xmlns:p14="http://schemas.microsoft.com/office/powerpoint/2010/main" val="1201964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3"/>
            <a:ext cx="37307520" cy="11460480"/>
          </a:xfrm>
        </p:spPr>
        <p:txBody>
          <a:bodyPr anchor="b"/>
          <a:lstStyle>
            <a:lvl1pPr algn="ctr">
              <a:defRPr sz="29400"/>
            </a:lvl1pPr>
          </a:lstStyle>
          <a:p>
            <a:r>
              <a:rPr lang="en-US"/>
              <a:t>Click to edit Master title style</a:t>
            </a:r>
          </a:p>
        </p:txBody>
      </p:sp>
      <p:sp>
        <p:nvSpPr>
          <p:cNvPr id="3" name="Subtitle 2"/>
          <p:cNvSpPr>
            <a:spLocks noGrp="1"/>
          </p:cNvSpPr>
          <p:nvPr>
            <p:ph type="subTitle" idx="1"/>
          </p:nvPr>
        </p:nvSpPr>
        <p:spPr>
          <a:xfrm>
            <a:off x="5486400" y="17289783"/>
            <a:ext cx="32918400" cy="7947657"/>
          </a:xfrm>
        </p:spPr>
        <p:txBody>
          <a:bodyPr/>
          <a:lstStyle>
            <a:lvl1pPr marL="0" indent="0" algn="ctr">
              <a:buNone/>
              <a:defRPr sz="11800"/>
            </a:lvl1pPr>
            <a:lvl2pPr marL="2240152" indent="0" algn="ctr">
              <a:buNone/>
              <a:defRPr sz="9800"/>
            </a:lvl2pPr>
            <a:lvl3pPr marL="4480304" indent="0" algn="ctr">
              <a:buNone/>
              <a:defRPr sz="8800"/>
            </a:lvl3pPr>
            <a:lvl4pPr marL="6720456" indent="0" algn="ctr">
              <a:buNone/>
              <a:defRPr sz="7800"/>
            </a:lvl4pPr>
            <a:lvl5pPr marL="8960608" indent="0" algn="ctr">
              <a:buNone/>
              <a:defRPr sz="7800"/>
            </a:lvl5pPr>
            <a:lvl6pPr marL="11200760" indent="0" algn="ctr">
              <a:buNone/>
              <a:defRPr sz="7800"/>
            </a:lvl6pPr>
            <a:lvl7pPr marL="13440912" indent="0" algn="ctr">
              <a:buNone/>
              <a:defRPr sz="7800"/>
            </a:lvl7pPr>
            <a:lvl8pPr marL="15681064" indent="0" algn="ctr">
              <a:buNone/>
              <a:defRPr sz="7800"/>
            </a:lvl8pPr>
            <a:lvl9pPr marL="17921216" indent="0" algn="ctr">
              <a:buNone/>
              <a:defRPr sz="7800"/>
            </a:lvl9pPr>
          </a:lstStyle>
          <a:p>
            <a:r>
              <a:rPr lang="en-US"/>
              <a:t>Click to edit Master subtitle style</a:t>
            </a:r>
          </a:p>
        </p:txBody>
      </p:sp>
      <p:sp>
        <p:nvSpPr>
          <p:cNvPr id="4" name="Date Placeholder 3"/>
          <p:cNvSpPr>
            <a:spLocks noGrp="1"/>
          </p:cNvSpPr>
          <p:nvPr>
            <p:ph type="dt" sz="half" idx="10"/>
          </p:nvPr>
        </p:nvSpPr>
        <p:spPr/>
        <p:txBody>
          <a:bodyPr/>
          <a:lstStyle/>
          <a:p>
            <a:fld id="{08E81BC7-D5A5-445F-BF4D-797F02B50EB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55231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E81BC7-D5A5-445F-BF4D-797F02B50EB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547499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17522" y="1752600"/>
            <a:ext cx="27843480" cy="2789682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E81BC7-D5A5-445F-BF4D-797F02B50EB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6796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E81BC7-D5A5-445F-BF4D-797F02B50EB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377049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51"/>
            <a:ext cx="37856160" cy="13693137"/>
          </a:xfrm>
        </p:spPr>
        <p:txBody>
          <a:bodyPr anchor="b"/>
          <a:lstStyle>
            <a:lvl1pPr>
              <a:defRPr sz="29400"/>
            </a:lvl1pPr>
          </a:lstStyle>
          <a:p>
            <a:r>
              <a:rPr lang="en-US"/>
              <a:t>Click to edit Master title style</a:t>
            </a:r>
          </a:p>
        </p:txBody>
      </p:sp>
      <p:sp>
        <p:nvSpPr>
          <p:cNvPr id="3" name="Text Placeholder 2"/>
          <p:cNvSpPr>
            <a:spLocks noGrp="1"/>
          </p:cNvSpPr>
          <p:nvPr>
            <p:ph type="body" idx="1"/>
          </p:nvPr>
        </p:nvSpPr>
        <p:spPr>
          <a:xfrm>
            <a:off x="2994662" y="22029431"/>
            <a:ext cx="37856160" cy="7200897"/>
          </a:xfrm>
        </p:spPr>
        <p:txBody>
          <a:bodyPr/>
          <a:lstStyle>
            <a:lvl1pPr marL="0" indent="0">
              <a:buNone/>
              <a:defRPr sz="11800">
                <a:solidFill>
                  <a:schemeClr val="tx1"/>
                </a:solidFill>
              </a:defRPr>
            </a:lvl1pPr>
            <a:lvl2pPr marL="2240152" indent="0">
              <a:buNone/>
              <a:defRPr sz="9800">
                <a:solidFill>
                  <a:schemeClr val="tx1">
                    <a:tint val="75000"/>
                  </a:schemeClr>
                </a:solidFill>
              </a:defRPr>
            </a:lvl2pPr>
            <a:lvl3pPr marL="4480304" indent="0">
              <a:buNone/>
              <a:defRPr sz="8800">
                <a:solidFill>
                  <a:schemeClr val="tx1">
                    <a:tint val="75000"/>
                  </a:schemeClr>
                </a:solidFill>
              </a:defRPr>
            </a:lvl3pPr>
            <a:lvl4pPr marL="6720456" indent="0">
              <a:buNone/>
              <a:defRPr sz="7800">
                <a:solidFill>
                  <a:schemeClr val="tx1">
                    <a:tint val="75000"/>
                  </a:schemeClr>
                </a:solidFill>
              </a:defRPr>
            </a:lvl4pPr>
            <a:lvl5pPr marL="8960608" indent="0">
              <a:buNone/>
              <a:defRPr sz="7800">
                <a:solidFill>
                  <a:schemeClr val="tx1">
                    <a:tint val="75000"/>
                  </a:schemeClr>
                </a:solidFill>
              </a:defRPr>
            </a:lvl5pPr>
            <a:lvl6pPr marL="11200760" indent="0">
              <a:buNone/>
              <a:defRPr sz="7800">
                <a:solidFill>
                  <a:schemeClr val="tx1">
                    <a:tint val="75000"/>
                  </a:schemeClr>
                </a:solidFill>
              </a:defRPr>
            </a:lvl6pPr>
            <a:lvl7pPr marL="13440912" indent="0">
              <a:buNone/>
              <a:defRPr sz="7800">
                <a:solidFill>
                  <a:schemeClr val="tx1">
                    <a:tint val="75000"/>
                  </a:schemeClr>
                </a:solidFill>
              </a:defRPr>
            </a:lvl7pPr>
            <a:lvl8pPr marL="15681064" indent="0">
              <a:buNone/>
              <a:defRPr sz="7800">
                <a:solidFill>
                  <a:schemeClr val="tx1">
                    <a:tint val="75000"/>
                  </a:schemeClr>
                </a:solidFill>
              </a:defRPr>
            </a:lvl8pPr>
            <a:lvl9pPr marL="17921216" indent="0">
              <a:buNone/>
              <a:defRPr sz="7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E81BC7-D5A5-445F-BF4D-797F02B50EB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264123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17520" y="8763000"/>
            <a:ext cx="18653760" cy="20886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219920" y="8763000"/>
            <a:ext cx="18653760" cy="20886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E81BC7-D5A5-445F-BF4D-797F02B50EB4}" type="datetimeFigureOut">
              <a:rPr lang="en-US" smtClean="0"/>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98905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3"/>
          </a:xfrm>
        </p:spPr>
        <p:txBody>
          <a:bodyPr/>
          <a:lstStyle/>
          <a:p>
            <a:r>
              <a:rPr lang="en-US"/>
              <a:t>Click to edit Master title style</a:t>
            </a:r>
          </a:p>
        </p:txBody>
      </p:sp>
      <p:sp>
        <p:nvSpPr>
          <p:cNvPr id="3" name="Text Placeholder 2"/>
          <p:cNvSpPr>
            <a:spLocks noGrp="1"/>
          </p:cNvSpPr>
          <p:nvPr>
            <p:ph type="body" idx="1"/>
          </p:nvPr>
        </p:nvSpPr>
        <p:spPr>
          <a:xfrm>
            <a:off x="3023242" y="8069584"/>
            <a:ext cx="18568032" cy="3954777"/>
          </a:xfrm>
        </p:spPr>
        <p:txBody>
          <a:bodyPr anchor="b"/>
          <a:lstStyle>
            <a:lvl1pPr marL="0" indent="0">
              <a:buNone/>
              <a:defRPr sz="11800" b="1"/>
            </a:lvl1pPr>
            <a:lvl2pPr marL="2240152" indent="0">
              <a:buNone/>
              <a:defRPr sz="9800" b="1"/>
            </a:lvl2pPr>
            <a:lvl3pPr marL="4480304" indent="0">
              <a:buNone/>
              <a:defRPr sz="8800" b="1"/>
            </a:lvl3pPr>
            <a:lvl4pPr marL="6720456" indent="0">
              <a:buNone/>
              <a:defRPr sz="7800" b="1"/>
            </a:lvl4pPr>
            <a:lvl5pPr marL="8960608" indent="0">
              <a:buNone/>
              <a:defRPr sz="7800" b="1"/>
            </a:lvl5pPr>
            <a:lvl6pPr marL="11200760" indent="0">
              <a:buNone/>
              <a:defRPr sz="7800" b="1"/>
            </a:lvl6pPr>
            <a:lvl7pPr marL="13440912" indent="0">
              <a:buNone/>
              <a:defRPr sz="7800" b="1"/>
            </a:lvl7pPr>
            <a:lvl8pPr marL="15681064" indent="0">
              <a:buNone/>
              <a:defRPr sz="7800" b="1"/>
            </a:lvl8pPr>
            <a:lvl9pPr marL="17921216" indent="0">
              <a:buNone/>
              <a:defRPr sz="780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19922" y="8069584"/>
            <a:ext cx="18659477" cy="3954777"/>
          </a:xfrm>
        </p:spPr>
        <p:txBody>
          <a:bodyPr anchor="b"/>
          <a:lstStyle>
            <a:lvl1pPr marL="0" indent="0">
              <a:buNone/>
              <a:defRPr sz="11800" b="1"/>
            </a:lvl1pPr>
            <a:lvl2pPr marL="2240152" indent="0">
              <a:buNone/>
              <a:defRPr sz="9800" b="1"/>
            </a:lvl2pPr>
            <a:lvl3pPr marL="4480304" indent="0">
              <a:buNone/>
              <a:defRPr sz="8800" b="1"/>
            </a:lvl3pPr>
            <a:lvl4pPr marL="6720456" indent="0">
              <a:buNone/>
              <a:defRPr sz="7800" b="1"/>
            </a:lvl4pPr>
            <a:lvl5pPr marL="8960608" indent="0">
              <a:buNone/>
              <a:defRPr sz="7800" b="1"/>
            </a:lvl5pPr>
            <a:lvl6pPr marL="11200760" indent="0">
              <a:buNone/>
              <a:defRPr sz="7800" b="1"/>
            </a:lvl6pPr>
            <a:lvl7pPr marL="13440912" indent="0">
              <a:buNone/>
              <a:defRPr sz="7800" b="1"/>
            </a:lvl7pPr>
            <a:lvl8pPr marL="15681064" indent="0">
              <a:buNone/>
              <a:defRPr sz="7800" b="1"/>
            </a:lvl8pPr>
            <a:lvl9pPr marL="17921216" indent="0">
              <a:buNone/>
              <a:defRPr sz="780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E81BC7-D5A5-445F-BF4D-797F02B50EB4}" type="datetimeFigureOut">
              <a:rPr lang="en-US" smtClean="0"/>
              <a:t>4/20/2026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874506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E81BC7-D5A5-445F-BF4D-797F02B50EB4}" type="datetimeFigureOut">
              <a:rPr lang="en-US" smtClean="0"/>
              <a:t>4/20/2026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703485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81BC7-D5A5-445F-BF4D-797F02B50EB4}" type="datetimeFigureOut">
              <a:rPr lang="en-US" smtClean="0"/>
              <a:t>4/20/2026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39455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700"/>
            </a:lvl1pPr>
          </a:lstStyle>
          <a:p>
            <a:r>
              <a:rPr lang="en-US"/>
              <a:t>Click to edit Master title style</a:t>
            </a:r>
          </a:p>
        </p:txBody>
      </p:sp>
      <p:sp>
        <p:nvSpPr>
          <p:cNvPr id="3" name="Content Placeholder 2"/>
          <p:cNvSpPr>
            <a:spLocks noGrp="1"/>
          </p:cNvSpPr>
          <p:nvPr>
            <p:ph idx="1"/>
          </p:nvPr>
        </p:nvSpPr>
        <p:spPr>
          <a:xfrm>
            <a:off x="18659477" y="4739648"/>
            <a:ext cx="22219920" cy="23393400"/>
          </a:xfrm>
        </p:spPr>
        <p:txBody>
          <a:bodyPr/>
          <a:lstStyle>
            <a:lvl1pPr>
              <a:defRPr sz="15700"/>
            </a:lvl1pPr>
            <a:lvl2pPr>
              <a:defRPr sz="13700"/>
            </a:lvl2pPr>
            <a:lvl3pPr>
              <a:defRPr sz="11800"/>
            </a:lvl3pPr>
            <a:lvl4pPr>
              <a:defRPr sz="9800"/>
            </a:lvl4pPr>
            <a:lvl5pPr>
              <a:defRPr sz="9800"/>
            </a:lvl5pPr>
            <a:lvl6pPr>
              <a:defRPr sz="9800"/>
            </a:lvl6pPr>
            <a:lvl7pPr>
              <a:defRPr sz="9800"/>
            </a:lvl7pPr>
            <a:lvl8pPr>
              <a:defRPr sz="9800"/>
            </a:lvl8pPr>
            <a:lvl9pPr>
              <a:defRPr sz="9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23237" y="9875520"/>
            <a:ext cx="14156054" cy="18295623"/>
          </a:xfrm>
        </p:spPr>
        <p:txBody>
          <a:bodyPr/>
          <a:lstStyle>
            <a:lvl1pPr marL="0" indent="0">
              <a:buNone/>
              <a:defRPr sz="7800"/>
            </a:lvl1pPr>
            <a:lvl2pPr marL="2240152" indent="0">
              <a:buNone/>
              <a:defRPr sz="6900"/>
            </a:lvl2pPr>
            <a:lvl3pPr marL="4480304" indent="0">
              <a:buNone/>
              <a:defRPr sz="5900"/>
            </a:lvl3pPr>
            <a:lvl4pPr marL="6720456" indent="0">
              <a:buNone/>
              <a:defRPr sz="4900"/>
            </a:lvl4pPr>
            <a:lvl5pPr marL="8960608" indent="0">
              <a:buNone/>
              <a:defRPr sz="4900"/>
            </a:lvl5pPr>
            <a:lvl6pPr marL="11200760" indent="0">
              <a:buNone/>
              <a:defRPr sz="4900"/>
            </a:lvl6pPr>
            <a:lvl7pPr marL="13440912" indent="0">
              <a:buNone/>
              <a:defRPr sz="4900"/>
            </a:lvl7pPr>
            <a:lvl8pPr marL="15681064" indent="0">
              <a:buNone/>
              <a:defRPr sz="4900"/>
            </a:lvl8pPr>
            <a:lvl9pPr marL="17921216" indent="0">
              <a:buNone/>
              <a:defRPr sz="49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613618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700"/>
            </a:lvl1pPr>
          </a:lstStyle>
          <a:p>
            <a:r>
              <a:rPr lang="en-US"/>
              <a:t>Click to edit Master title style</a:t>
            </a:r>
          </a:p>
        </p:txBody>
      </p:sp>
      <p:sp>
        <p:nvSpPr>
          <p:cNvPr id="3" name="Picture Placeholder 2"/>
          <p:cNvSpPr>
            <a:spLocks noGrp="1" noChangeAspect="1"/>
          </p:cNvSpPr>
          <p:nvPr>
            <p:ph type="pic" idx="1"/>
          </p:nvPr>
        </p:nvSpPr>
        <p:spPr>
          <a:xfrm>
            <a:off x="18659477" y="4739648"/>
            <a:ext cx="22219920" cy="23393400"/>
          </a:xfrm>
        </p:spPr>
        <p:txBody>
          <a:bodyPr anchor="t"/>
          <a:lstStyle>
            <a:lvl1pPr marL="0" indent="0">
              <a:buNone/>
              <a:defRPr sz="15700"/>
            </a:lvl1pPr>
            <a:lvl2pPr marL="2240152" indent="0">
              <a:buNone/>
              <a:defRPr sz="13700"/>
            </a:lvl2pPr>
            <a:lvl3pPr marL="4480304" indent="0">
              <a:buNone/>
              <a:defRPr sz="11800"/>
            </a:lvl3pPr>
            <a:lvl4pPr marL="6720456" indent="0">
              <a:buNone/>
              <a:defRPr sz="9800"/>
            </a:lvl4pPr>
            <a:lvl5pPr marL="8960608" indent="0">
              <a:buNone/>
              <a:defRPr sz="9800"/>
            </a:lvl5pPr>
            <a:lvl6pPr marL="11200760" indent="0">
              <a:buNone/>
              <a:defRPr sz="9800"/>
            </a:lvl6pPr>
            <a:lvl7pPr marL="13440912" indent="0">
              <a:buNone/>
              <a:defRPr sz="9800"/>
            </a:lvl7pPr>
            <a:lvl8pPr marL="15681064" indent="0">
              <a:buNone/>
              <a:defRPr sz="9800"/>
            </a:lvl8pPr>
            <a:lvl9pPr marL="17921216" indent="0">
              <a:buNone/>
              <a:defRPr sz="9800"/>
            </a:lvl9pPr>
          </a:lstStyle>
          <a:p>
            <a:r>
              <a:rPr lang="en-US"/>
              <a:t>Click icon to add picture</a:t>
            </a:r>
          </a:p>
        </p:txBody>
      </p:sp>
      <p:sp>
        <p:nvSpPr>
          <p:cNvPr id="4" name="Text Placeholder 3"/>
          <p:cNvSpPr>
            <a:spLocks noGrp="1"/>
          </p:cNvSpPr>
          <p:nvPr>
            <p:ph type="body" sz="half" idx="2"/>
          </p:nvPr>
        </p:nvSpPr>
        <p:spPr>
          <a:xfrm>
            <a:off x="3023237" y="9875520"/>
            <a:ext cx="14156054" cy="18295623"/>
          </a:xfrm>
        </p:spPr>
        <p:txBody>
          <a:bodyPr/>
          <a:lstStyle>
            <a:lvl1pPr marL="0" indent="0">
              <a:buNone/>
              <a:defRPr sz="7800"/>
            </a:lvl1pPr>
            <a:lvl2pPr marL="2240152" indent="0">
              <a:buNone/>
              <a:defRPr sz="6900"/>
            </a:lvl2pPr>
            <a:lvl3pPr marL="4480304" indent="0">
              <a:buNone/>
              <a:defRPr sz="5900"/>
            </a:lvl3pPr>
            <a:lvl4pPr marL="6720456" indent="0">
              <a:buNone/>
              <a:defRPr sz="4900"/>
            </a:lvl4pPr>
            <a:lvl5pPr marL="8960608" indent="0">
              <a:buNone/>
              <a:defRPr sz="4900"/>
            </a:lvl5pPr>
            <a:lvl6pPr marL="11200760" indent="0">
              <a:buNone/>
              <a:defRPr sz="4900"/>
            </a:lvl6pPr>
            <a:lvl7pPr marL="13440912" indent="0">
              <a:buNone/>
              <a:defRPr sz="4900"/>
            </a:lvl7pPr>
            <a:lvl8pPr marL="15681064" indent="0">
              <a:buNone/>
              <a:defRPr sz="4900"/>
            </a:lvl8pPr>
            <a:lvl9pPr marL="17921216" indent="0">
              <a:buNone/>
              <a:defRPr sz="49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4144683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3"/>
          </a:xfrm>
          <a:prstGeom prst="rect">
            <a:avLst/>
          </a:prstGeom>
        </p:spPr>
        <p:txBody>
          <a:bodyPr vert="horz" lIns="106674" tIns="53337" rIns="106674" bIns="53337" rtlCol="0" anchor="ctr">
            <a:normAutofit/>
          </a:bodyPr>
          <a:lstStyle/>
          <a:p>
            <a:r>
              <a:rPr lang="en-US"/>
              <a:t>Click to edit Master title style</a:t>
            </a:r>
          </a:p>
        </p:txBody>
      </p:sp>
      <p:sp>
        <p:nvSpPr>
          <p:cNvPr id="3" name="Text Placeholder 2"/>
          <p:cNvSpPr>
            <a:spLocks noGrp="1"/>
          </p:cNvSpPr>
          <p:nvPr>
            <p:ph type="body" idx="1"/>
          </p:nvPr>
        </p:nvSpPr>
        <p:spPr>
          <a:xfrm>
            <a:off x="3017520" y="8763000"/>
            <a:ext cx="37856160" cy="20886423"/>
          </a:xfrm>
          <a:prstGeom prst="rect">
            <a:avLst/>
          </a:prstGeom>
        </p:spPr>
        <p:txBody>
          <a:bodyPr vert="horz" lIns="106674" tIns="53337" rIns="106674" bIns="5333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17520" y="30510488"/>
            <a:ext cx="9875520" cy="1752600"/>
          </a:xfrm>
          <a:prstGeom prst="rect">
            <a:avLst/>
          </a:prstGeom>
        </p:spPr>
        <p:txBody>
          <a:bodyPr vert="horz" lIns="106674" tIns="53337" rIns="106674" bIns="53337" rtlCol="0" anchor="ctr"/>
          <a:lstStyle>
            <a:lvl1pPr algn="l">
              <a:defRPr sz="5900">
                <a:solidFill>
                  <a:schemeClr val="tx1">
                    <a:tint val="75000"/>
                  </a:schemeClr>
                </a:solidFill>
              </a:defRPr>
            </a:lvl1pPr>
          </a:lstStyle>
          <a:p>
            <a:fld id="{08E81BC7-D5A5-445F-BF4D-797F02B50EB4}" type="datetimeFigureOut">
              <a:rPr lang="en-US" smtClean="0"/>
              <a:t>4/20/2026</a:t>
            </a:fld>
            <a:endParaRPr lang="en-US"/>
          </a:p>
        </p:txBody>
      </p:sp>
      <p:sp>
        <p:nvSpPr>
          <p:cNvPr id="5" name="Footer Placeholder 4"/>
          <p:cNvSpPr>
            <a:spLocks noGrp="1"/>
          </p:cNvSpPr>
          <p:nvPr>
            <p:ph type="ftr" sz="quarter" idx="3"/>
          </p:nvPr>
        </p:nvSpPr>
        <p:spPr>
          <a:xfrm>
            <a:off x="14538960" y="30510488"/>
            <a:ext cx="14813280" cy="1752600"/>
          </a:xfrm>
          <a:prstGeom prst="rect">
            <a:avLst/>
          </a:prstGeom>
        </p:spPr>
        <p:txBody>
          <a:bodyPr vert="horz" lIns="106674" tIns="53337" rIns="106674" bIns="53337" rtlCol="0" anchor="ctr"/>
          <a:lstStyle>
            <a:lvl1pPr algn="ctr">
              <a:defRPr sz="5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8"/>
            <a:ext cx="9875520" cy="1752600"/>
          </a:xfrm>
          <a:prstGeom prst="rect">
            <a:avLst/>
          </a:prstGeom>
        </p:spPr>
        <p:txBody>
          <a:bodyPr vert="horz" lIns="106674" tIns="53337" rIns="106674" bIns="53337" rtlCol="0" anchor="ctr"/>
          <a:lstStyle>
            <a:lvl1pPr algn="r">
              <a:defRPr sz="5900">
                <a:solidFill>
                  <a:schemeClr val="tx1">
                    <a:tint val="75000"/>
                  </a:schemeClr>
                </a:solidFill>
              </a:defRPr>
            </a:lvl1pPr>
          </a:lstStyle>
          <a:p>
            <a:fld id="{59152990-41B8-4C7F-B873-1D5366E1EAB8}" type="slidenum">
              <a:rPr lang="en-US" smtClean="0"/>
              <a:t>‹#›</a:t>
            </a:fld>
            <a:endParaRPr lang="en-US"/>
          </a:p>
        </p:txBody>
      </p:sp>
    </p:spTree>
    <p:extLst>
      <p:ext uri="{BB962C8B-B14F-4D97-AF65-F5344CB8AC3E}">
        <p14:creationId xmlns:p14="http://schemas.microsoft.com/office/powerpoint/2010/main" val="411317299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4480304" rtl="0" eaLnBrk="1" latinLnBrk="0" hangingPunct="1">
        <a:lnSpc>
          <a:spcPct val="90000"/>
        </a:lnSpc>
        <a:spcBef>
          <a:spcPct val="0"/>
        </a:spcBef>
        <a:buNone/>
        <a:defRPr sz="21600" kern="1200">
          <a:solidFill>
            <a:schemeClr val="tx1"/>
          </a:solidFill>
          <a:latin typeface="+mj-lt"/>
          <a:ea typeface="+mj-ea"/>
          <a:cs typeface="+mj-cs"/>
        </a:defRPr>
      </a:lvl1pPr>
    </p:titleStyle>
    <p:bodyStyle>
      <a:lvl1pPr marL="1120076" indent="-1120076" algn="l" defTabSz="4480304" rtl="0" eaLnBrk="1" latinLnBrk="0" hangingPunct="1">
        <a:lnSpc>
          <a:spcPct val="90000"/>
        </a:lnSpc>
        <a:spcBef>
          <a:spcPts val="4900"/>
        </a:spcBef>
        <a:buFont typeface="Arial" panose="020B0604020202020204" pitchFamily="34" charset="0"/>
        <a:buChar char="•"/>
        <a:defRPr sz="13700" kern="1200">
          <a:solidFill>
            <a:schemeClr val="tx1"/>
          </a:solidFill>
          <a:latin typeface="+mn-lt"/>
          <a:ea typeface="+mn-ea"/>
          <a:cs typeface="+mn-cs"/>
        </a:defRPr>
      </a:lvl1pPr>
      <a:lvl2pPr marL="3360228" indent="-1120076" algn="l" defTabSz="4480304" rtl="0" eaLnBrk="1" latinLnBrk="0" hangingPunct="1">
        <a:lnSpc>
          <a:spcPct val="90000"/>
        </a:lnSpc>
        <a:spcBef>
          <a:spcPts val="2450"/>
        </a:spcBef>
        <a:buFont typeface="Arial" panose="020B0604020202020204" pitchFamily="34" charset="0"/>
        <a:buChar char="•"/>
        <a:defRPr sz="11800" kern="1200">
          <a:solidFill>
            <a:schemeClr val="tx1"/>
          </a:solidFill>
          <a:latin typeface="+mn-lt"/>
          <a:ea typeface="+mn-ea"/>
          <a:cs typeface="+mn-cs"/>
        </a:defRPr>
      </a:lvl2pPr>
      <a:lvl3pPr marL="5600380" indent="-1120076" algn="l" defTabSz="4480304" rtl="0" eaLnBrk="1" latinLnBrk="0" hangingPunct="1">
        <a:lnSpc>
          <a:spcPct val="90000"/>
        </a:lnSpc>
        <a:spcBef>
          <a:spcPts val="2450"/>
        </a:spcBef>
        <a:buFont typeface="Arial" panose="020B0604020202020204" pitchFamily="34" charset="0"/>
        <a:buChar char="•"/>
        <a:defRPr sz="9800" kern="1200">
          <a:solidFill>
            <a:schemeClr val="tx1"/>
          </a:solidFill>
          <a:latin typeface="+mn-lt"/>
          <a:ea typeface="+mn-ea"/>
          <a:cs typeface="+mn-cs"/>
        </a:defRPr>
      </a:lvl3pPr>
      <a:lvl4pPr marL="784053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4pPr>
      <a:lvl5pPr marL="10080684"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p:bodyStyle>
    <p:otherStyle>
      <a:defPPr>
        <a:defRPr lang="en-US"/>
      </a:defPPr>
      <a:lvl1pPr marL="0" algn="l" defTabSz="4480304" rtl="0" eaLnBrk="1" latinLnBrk="0" hangingPunct="1">
        <a:defRPr sz="8800" kern="1200">
          <a:solidFill>
            <a:schemeClr val="tx1"/>
          </a:solidFill>
          <a:latin typeface="+mn-lt"/>
          <a:ea typeface="+mn-ea"/>
          <a:cs typeface="+mn-cs"/>
        </a:defRPr>
      </a:lvl1pPr>
      <a:lvl2pPr marL="2240152" algn="l" defTabSz="4480304" rtl="0" eaLnBrk="1" latinLnBrk="0" hangingPunct="1">
        <a:defRPr sz="8800" kern="1200">
          <a:solidFill>
            <a:schemeClr val="tx1"/>
          </a:solidFill>
          <a:latin typeface="+mn-lt"/>
          <a:ea typeface="+mn-ea"/>
          <a:cs typeface="+mn-cs"/>
        </a:defRPr>
      </a:lvl2pPr>
      <a:lvl3pPr marL="4480304" algn="l" defTabSz="4480304" rtl="0" eaLnBrk="1" latinLnBrk="0" hangingPunct="1">
        <a:defRPr sz="8800" kern="1200">
          <a:solidFill>
            <a:schemeClr val="tx1"/>
          </a:solidFill>
          <a:latin typeface="+mn-lt"/>
          <a:ea typeface="+mn-ea"/>
          <a:cs typeface="+mn-cs"/>
        </a:defRPr>
      </a:lvl3pPr>
      <a:lvl4pPr marL="6720456" algn="l" defTabSz="4480304" rtl="0" eaLnBrk="1" latinLnBrk="0" hangingPunct="1">
        <a:defRPr sz="8800" kern="1200">
          <a:solidFill>
            <a:schemeClr val="tx1"/>
          </a:solidFill>
          <a:latin typeface="+mn-lt"/>
          <a:ea typeface="+mn-ea"/>
          <a:cs typeface="+mn-cs"/>
        </a:defRPr>
      </a:lvl4pPr>
      <a:lvl5pPr marL="8960608" algn="l" defTabSz="4480304" rtl="0" eaLnBrk="1" latinLnBrk="0" hangingPunct="1">
        <a:defRPr sz="8800" kern="1200">
          <a:solidFill>
            <a:schemeClr val="tx1"/>
          </a:solidFill>
          <a:latin typeface="+mn-lt"/>
          <a:ea typeface="+mn-ea"/>
          <a:cs typeface="+mn-cs"/>
        </a:defRPr>
      </a:lvl5pPr>
      <a:lvl6pPr marL="11200760" algn="l" defTabSz="4480304" rtl="0" eaLnBrk="1" latinLnBrk="0" hangingPunct="1">
        <a:defRPr sz="8800" kern="1200">
          <a:solidFill>
            <a:schemeClr val="tx1"/>
          </a:solidFill>
          <a:latin typeface="+mn-lt"/>
          <a:ea typeface="+mn-ea"/>
          <a:cs typeface="+mn-cs"/>
        </a:defRPr>
      </a:lvl6pPr>
      <a:lvl7pPr marL="13440912" algn="l" defTabSz="4480304" rtl="0" eaLnBrk="1" latinLnBrk="0" hangingPunct="1">
        <a:defRPr sz="8800" kern="1200">
          <a:solidFill>
            <a:schemeClr val="tx1"/>
          </a:solidFill>
          <a:latin typeface="+mn-lt"/>
          <a:ea typeface="+mn-ea"/>
          <a:cs typeface="+mn-cs"/>
        </a:defRPr>
      </a:lvl7pPr>
      <a:lvl8pPr marL="15681064" algn="l" defTabSz="4480304" rtl="0" eaLnBrk="1" latinLnBrk="0" hangingPunct="1">
        <a:defRPr sz="8800" kern="1200">
          <a:solidFill>
            <a:schemeClr val="tx1"/>
          </a:solidFill>
          <a:latin typeface="+mn-lt"/>
          <a:ea typeface="+mn-ea"/>
          <a:cs typeface="+mn-cs"/>
        </a:defRPr>
      </a:lvl8pPr>
      <a:lvl9pPr marL="17921216" algn="l" defTabSz="4480304" rtl="0" eaLnBrk="1" latinLnBrk="0" hangingPunct="1">
        <a:defRPr sz="8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microsoft.com/office/2018/10/relationships/comments" Target="../comments/modernComment_100_1669C4ED.xm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Subtitle 2">
            <a:extLst>
              <a:ext uri="{FF2B5EF4-FFF2-40B4-BE49-F238E27FC236}">
                <a16:creationId xmlns:a16="http://schemas.microsoft.com/office/drawing/2014/main" id="{4C83958B-E48A-777C-330F-1CFA72179C23}"/>
              </a:ext>
            </a:extLst>
          </p:cNvPr>
          <p:cNvSpPr txBox="1">
            <a:spLocks/>
          </p:cNvSpPr>
          <p:nvPr/>
        </p:nvSpPr>
        <p:spPr>
          <a:xfrm>
            <a:off x="32691942" y="5855694"/>
            <a:ext cx="10829730" cy="15850828"/>
          </a:xfrm>
          <a:prstGeom prst="rect">
            <a:avLst/>
          </a:prstGeom>
          <a:noFill/>
          <a:ln>
            <a:solidFill>
              <a:schemeClr val="tx1"/>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571500" indent="-571500" algn="l">
              <a:lnSpc>
                <a:spcPct val="120000"/>
              </a:lnSpc>
              <a:spcBef>
                <a:spcPts val="0"/>
              </a:spcBef>
              <a:buChar char="•"/>
            </a:pPr>
            <a:r>
              <a:rPr lang="en-US" sz="2400">
                <a:latin typeface="Cambria"/>
                <a:ea typeface="Cambria"/>
                <a:cs typeface="+mn-lt"/>
              </a:rPr>
              <a:t>Written in C to interface the</a:t>
            </a:r>
            <a:r>
              <a:rPr lang="en-US" sz="2400" b="1">
                <a:latin typeface="Cambria"/>
                <a:ea typeface="Cambria"/>
                <a:cs typeface="+mn-lt"/>
              </a:rPr>
              <a:t> Espressif ESP32-S3-WROOM-1 </a:t>
            </a:r>
            <a:r>
              <a:rPr lang="en-US" sz="2400">
                <a:latin typeface="Cambria"/>
                <a:ea typeface="Cambria"/>
                <a:cs typeface="+mn-lt"/>
              </a:rPr>
              <a:t>Microcontroller (MCU)</a:t>
            </a:r>
          </a:p>
          <a:p>
            <a:pPr marL="571500" indent="-571500" algn="l">
              <a:lnSpc>
                <a:spcPct val="120000"/>
              </a:lnSpc>
              <a:spcBef>
                <a:spcPts val="0"/>
              </a:spcBef>
              <a:buChar char="•"/>
            </a:pPr>
            <a:r>
              <a:rPr lang="en-US" sz="2400">
                <a:latin typeface="Cambria"/>
                <a:ea typeface="Cambria"/>
                <a:cs typeface="+mn-lt"/>
              </a:rPr>
              <a:t>Integrated ESP-IDF for hardware development and the ESP-DSP library for refined on-chip filter design.</a:t>
            </a:r>
            <a:endParaRPr lang="en-US" sz="2400">
              <a:latin typeface="Cambria"/>
              <a:ea typeface="Cambria"/>
              <a:cs typeface="Calibri"/>
            </a:endParaRPr>
          </a:p>
          <a:p>
            <a:pPr marL="571500" indent="-571500" algn="l">
              <a:lnSpc>
                <a:spcPct val="120000"/>
              </a:lnSpc>
              <a:spcBef>
                <a:spcPts val="0"/>
              </a:spcBef>
              <a:buFont typeface="Arial" panose="020B0604020202020204" pitchFamily="34" charset="0"/>
              <a:buChar char="•"/>
            </a:pPr>
            <a:r>
              <a:rPr lang="en-US" sz="2400">
                <a:latin typeface="Cambria"/>
                <a:ea typeface="Cambria"/>
                <a:cs typeface="+mn-lt"/>
              </a:rPr>
              <a:t>MCU handles calibration. equalization, and playback:</a:t>
            </a:r>
          </a:p>
          <a:p>
            <a:pPr marL="1257300" lvl="1" indent="-571500" algn="l">
              <a:lnSpc>
                <a:spcPct val="120000"/>
              </a:lnSpc>
              <a:spcBef>
                <a:spcPts val="0"/>
              </a:spcBef>
              <a:buFont typeface="Courier New" panose="020B0604020202020204" pitchFamily="34" charset="0"/>
              <a:buChar char="o"/>
            </a:pPr>
            <a:r>
              <a:rPr lang="en-US" sz="2400" b="1">
                <a:latin typeface="Cambria"/>
                <a:ea typeface="Cambria"/>
                <a:cs typeface="+mn-lt"/>
              </a:rPr>
              <a:t>Calibration</a:t>
            </a:r>
            <a:r>
              <a:rPr lang="en-US" sz="2400">
                <a:latin typeface="Cambria"/>
                <a:ea typeface="Cambria"/>
                <a:cs typeface="+mn-lt"/>
              </a:rPr>
              <a:t>: Uses a binary-search tone test across 41 logarithmic frequency bands (30 Hz - 20 kHz) to identify user hearing thresholds.</a:t>
            </a:r>
          </a:p>
          <a:p>
            <a:pPr marL="1257300" lvl="1" indent="-571500" algn="l">
              <a:lnSpc>
                <a:spcPct val="120000"/>
              </a:lnSpc>
              <a:spcBef>
                <a:spcPts val="0"/>
              </a:spcBef>
              <a:buFont typeface="Courier New" panose="020B0604020202020204" pitchFamily="34" charset="0"/>
              <a:buChar char="o"/>
            </a:pPr>
            <a:r>
              <a:rPr lang="en-US" sz="2400" b="1">
                <a:latin typeface="Cambria"/>
                <a:ea typeface="Cambria"/>
                <a:cs typeface="+mn-lt"/>
              </a:rPr>
              <a:t>Equalization</a:t>
            </a:r>
            <a:r>
              <a:rPr lang="en-US" sz="2400">
                <a:latin typeface="Cambria"/>
                <a:ea typeface="Cambria"/>
                <a:cs typeface="+mn-lt"/>
              </a:rPr>
              <a:t>: A 41-band parametric equalizer utilizes peaking Finite Impulse Response filters to boost audible frequencies. This processing is applied in real time to .wav files stored within an external SD card. </a:t>
            </a:r>
          </a:p>
          <a:p>
            <a:pPr marL="1257300" lvl="1" indent="-571500" algn="l">
              <a:lnSpc>
                <a:spcPct val="120000"/>
              </a:lnSpc>
              <a:spcBef>
                <a:spcPts val="0"/>
              </a:spcBef>
              <a:buFont typeface="Courier New" panose="020B0604020202020204" pitchFamily="34" charset="0"/>
              <a:buChar char="o"/>
            </a:pPr>
            <a:r>
              <a:rPr lang="en-US" sz="2400" b="1">
                <a:latin typeface="Cambria"/>
                <a:ea typeface="Cambria"/>
                <a:cs typeface="+mn-lt"/>
              </a:rPr>
              <a:t>Playback</a:t>
            </a:r>
            <a:r>
              <a:rPr lang="en-US" sz="2400">
                <a:latin typeface="Cambria"/>
                <a:ea typeface="Cambria"/>
                <a:cs typeface="+mn-lt"/>
              </a:rPr>
              <a:t>: MCU will send the processed .wav file to the speaker driver</a:t>
            </a:r>
            <a:endParaRPr lang="en-US" sz="3700">
              <a:latin typeface="Cambria" panose="02040503050406030204" pitchFamily="18" charset="0"/>
            </a:endParaRPr>
          </a:p>
        </p:txBody>
      </p:sp>
      <p:sp>
        <p:nvSpPr>
          <p:cNvPr id="2" name="Title 1"/>
          <p:cNvSpPr>
            <a:spLocks noGrp="1"/>
          </p:cNvSpPr>
          <p:nvPr>
            <p:ph type="ctrTitle"/>
          </p:nvPr>
        </p:nvSpPr>
        <p:spPr>
          <a:xfrm>
            <a:off x="8750" y="2170"/>
            <a:ext cx="43891200" cy="4295310"/>
          </a:xfrm>
          <a:solidFill>
            <a:srgbClr val="002060"/>
          </a:solidFill>
          <a:ln w="101600">
            <a:solidFill>
              <a:srgbClr val="002060"/>
            </a:solidFill>
          </a:ln>
        </p:spPr>
        <p:style>
          <a:lnRef idx="2">
            <a:schemeClr val="dk1"/>
          </a:lnRef>
          <a:fillRef idx="1">
            <a:schemeClr val="lt1"/>
          </a:fillRef>
          <a:effectRef idx="0">
            <a:schemeClr val="dk1"/>
          </a:effectRef>
          <a:fontRef idx="minor">
            <a:schemeClr val="dk1"/>
          </a:fontRef>
        </p:style>
        <p:txBody>
          <a:bodyPr anchor="ctr">
            <a:normAutofit/>
          </a:bodyPr>
          <a:lstStyle/>
          <a:p>
            <a:r>
              <a:rPr lang="en-US" sz="8000">
                <a:solidFill>
                  <a:schemeClr val="bg1"/>
                </a:solidFill>
                <a:latin typeface="Cambria"/>
                <a:ea typeface="Cambria"/>
                <a:cs typeface="+mn-lt"/>
              </a:rPr>
              <a:t>User Calibrated Frequency Mapping Headset</a:t>
            </a:r>
            <a:br>
              <a:rPr lang="en-US" sz="7200">
                <a:latin typeface="Cambria"/>
                <a:ea typeface="Cambria"/>
                <a:cs typeface="+mn-lt"/>
              </a:rPr>
            </a:br>
            <a:r>
              <a:rPr lang="en-US" sz="5600" u="sng">
                <a:solidFill>
                  <a:schemeClr val="bg1"/>
                </a:solidFill>
                <a:latin typeface="Cambria"/>
                <a:ea typeface="Cambria"/>
                <a:cs typeface="Arial"/>
              </a:rPr>
              <a:t>Colin Casey, Olivia McKay, Yash Patel</a:t>
            </a:r>
            <a:br>
              <a:rPr lang="en-US" sz="5600" u="sng">
                <a:latin typeface="Cambria"/>
                <a:ea typeface="Cambria"/>
                <a:cs typeface="Arial" panose="020B0604020202020204" pitchFamily="34" charset="0"/>
              </a:rPr>
            </a:br>
            <a:r>
              <a:rPr lang="en-US" sz="5600">
                <a:solidFill>
                  <a:schemeClr val="bg1"/>
                </a:solidFill>
                <a:latin typeface="Cambria"/>
                <a:ea typeface="Cambria"/>
                <a:cs typeface="Arial"/>
              </a:rPr>
              <a:t>Faculty Advisor: Professor John R. LaCourse</a:t>
            </a:r>
            <a:br>
              <a:rPr lang="en-US" sz="5600">
                <a:latin typeface="Cambria"/>
                <a:ea typeface="Cambria"/>
                <a:cs typeface="Arial"/>
              </a:rPr>
            </a:br>
            <a:r>
              <a:rPr lang="en-US" sz="5600" i="1">
                <a:solidFill>
                  <a:schemeClr val="bg1"/>
                </a:solidFill>
                <a:latin typeface="Cambria"/>
                <a:ea typeface="Cambria"/>
                <a:cs typeface="Arial"/>
              </a:rPr>
              <a:t>Department of Electrical and Computer Engineering,  University of New Hampshire</a:t>
            </a:r>
            <a:endParaRPr lang="en-US" sz="9300" i="1">
              <a:solidFill>
                <a:schemeClr val="bg1"/>
              </a:solidFill>
              <a:latin typeface="Cambria"/>
              <a:ea typeface="Cambria"/>
              <a:cs typeface="Arial"/>
            </a:endParaRPr>
          </a:p>
        </p:txBody>
      </p:sp>
      <p:sp>
        <p:nvSpPr>
          <p:cNvPr id="6" name="Subtitle 2"/>
          <p:cNvSpPr txBox="1">
            <a:spLocks/>
          </p:cNvSpPr>
          <p:nvPr/>
        </p:nvSpPr>
        <p:spPr>
          <a:xfrm>
            <a:off x="369528" y="5840781"/>
            <a:ext cx="10914812" cy="5013927"/>
          </a:xfrm>
          <a:prstGeom prst="rect">
            <a:avLst/>
          </a:prstGeom>
          <a:noFill/>
          <a:ln>
            <a:solidFill>
              <a:srgbClr val="001F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eaLnBrk="0" fontAlgn="base" hangingPunct="0">
              <a:lnSpc>
                <a:spcPct val="100000"/>
              </a:lnSpc>
              <a:spcBef>
                <a:spcPts val="0"/>
              </a:spcBef>
            </a:pPr>
            <a:br>
              <a:rPr lang="en-US" sz="2400">
                <a:latin typeface="Cambria" panose="02040503050406030204" pitchFamily="18" charset="0"/>
              </a:rPr>
            </a:br>
            <a:r>
              <a:rPr lang="en-US" sz="2400" b="1">
                <a:latin typeface="Cambria"/>
                <a:ea typeface="Cambria"/>
              </a:rPr>
              <a:t>Goal: </a:t>
            </a:r>
            <a:r>
              <a:rPr lang="en-US" sz="2400">
                <a:latin typeface="Cambria"/>
                <a:ea typeface="Cambria"/>
              </a:rPr>
              <a:t>Design and develop a cost-effective headset capable of storing a custom user hearing profile.</a:t>
            </a:r>
            <a:br>
              <a:rPr lang="en-US" sz="2400">
                <a:latin typeface="Cambria"/>
                <a:ea typeface="Cambria"/>
              </a:rPr>
            </a:br>
            <a:endParaRPr lang="en-US" sz="2400">
              <a:latin typeface="Cambria"/>
              <a:ea typeface="Cambria"/>
            </a:endParaRPr>
          </a:p>
          <a:p>
            <a:pPr algn="l" eaLnBrk="0" fontAlgn="base" hangingPunct="0">
              <a:lnSpc>
                <a:spcPct val="100000"/>
              </a:lnSpc>
              <a:spcBef>
                <a:spcPts val="0"/>
              </a:spcBef>
            </a:pPr>
            <a:r>
              <a:rPr lang="en-US" sz="2400" b="1">
                <a:latin typeface="Cambria"/>
                <a:ea typeface="Cambria"/>
              </a:rPr>
              <a:t>Motivation: </a:t>
            </a:r>
            <a:r>
              <a:rPr lang="en-US" sz="2400">
                <a:latin typeface="Cambria"/>
                <a:ea typeface="Cambria"/>
              </a:rPr>
              <a:t>Improve audio quality for individual listeners by tailoring playback to their hearing response. This concept could also be extended beyond headsets to other audio systems.</a:t>
            </a:r>
            <a:br>
              <a:rPr lang="en-US" sz="2400">
                <a:latin typeface="Cambria"/>
                <a:ea typeface="Cambria"/>
              </a:rPr>
            </a:br>
            <a:endParaRPr lang="en-US" sz="2400">
              <a:latin typeface="Cambria"/>
              <a:ea typeface="Cambria"/>
            </a:endParaRPr>
          </a:p>
          <a:p>
            <a:pPr algn="l" eaLnBrk="0" fontAlgn="base" hangingPunct="0">
              <a:lnSpc>
                <a:spcPct val="100000"/>
              </a:lnSpc>
              <a:spcBef>
                <a:spcPts val="0"/>
              </a:spcBef>
            </a:pPr>
            <a:r>
              <a:rPr lang="en-US" sz="2400" b="1">
                <a:latin typeface="Cambria"/>
                <a:ea typeface="Cambria"/>
              </a:rPr>
              <a:t>Requirements:</a:t>
            </a:r>
          </a:p>
          <a:p>
            <a:pPr marL="515620" indent="-398145" algn="l" eaLnBrk="0" fontAlgn="base" hangingPunct="0">
              <a:lnSpc>
                <a:spcPct val="100000"/>
              </a:lnSpc>
              <a:spcBef>
                <a:spcPts val="0"/>
              </a:spcBef>
              <a:buFont typeface="Arial" panose="020B0604020202020204" pitchFamily="34" charset="0"/>
              <a:buChar char="•"/>
            </a:pPr>
            <a:r>
              <a:rPr lang="en-US" sz="2400">
                <a:latin typeface="Cambria"/>
                <a:ea typeface="Cambria"/>
              </a:rPr>
              <a:t> Minimum sampling rate of 40 kHz</a:t>
            </a:r>
          </a:p>
          <a:p>
            <a:pPr marL="515620" indent="-398145" algn="l" eaLnBrk="0" fontAlgn="base" hangingPunct="0">
              <a:lnSpc>
                <a:spcPct val="100000"/>
              </a:lnSpc>
              <a:spcBef>
                <a:spcPts val="0"/>
              </a:spcBef>
              <a:buFont typeface="Arial" panose="020B0604020202020204" pitchFamily="34" charset="0"/>
              <a:buChar char="•"/>
            </a:pPr>
            <a:r>
              <a:rPr lang="en-US" sz="2400">
                <a:latin typeface="Cambria"/>
                <a:ea typeface="Cambria"/>
              </a:rPr>
              <a:t> 16-bit mono WAV file input</a:t>
            </a:r>
          </a:p>
          <a:p>
            <a:pPr marL="515620" indent="-398145" algn="l" eaLnBrk="0" fontAlgn="base" hangingPunct="0">
              <a:lnSpc>
                <a:spcPct val="100000"/>
              </a:lnSpc>
              <a:spcBef>
                <a:spcPts val="0"/>
              </a:spcBef>
              <a:buFont typeface="Arial" panose="020B0604020202020204" pitchFamily="34" charset="0"/>
              <a:buChar char="•"/>
            </a:pPr>
            <a:r>
              <a:rPr lang="en-US" sz="2400">
                <a:latin typeface="Cambria"/>
                <a:ea typeface="Cambria"/>
              </a:rPr>
              <a:t> Adjustable frequency bands based on an individual’s hearing frequency spectrum</a:t>
            </a:r>
          </a:p>
          <a:p>
            <a:endParaRPr lang="en-US" sz="2400">
              <a:latin typeface="Cambria" panose="02040503050406030204" pitchFamily="18" charset="0"/>
            </a:endParaRPr>
          </a:p>
        </p:txBody>
      </p:sp>
      <p:sp>
        <p:nvSpPr>
          <p:cNvPr id="7" name="Subtitle 2"/>
          <p:cNvSpPr txBox="1">
            <a:spLocks/>
          </p:cNvSpPr>
          <p:nvPr/>
        </p:nvSpPr>
        <p:spPr>
          <a:xfrm>
            <a:off x="369528" y="11184262"/>
            <a:ext cx="10914812"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500">
                <a:solidFill>
                  <a:schemeClr val="bg1"/>
                </a:solidFill>
                <a:latin typeface="Cambria" panose="02040503050406030204" pitchFamily="18" charset="0"/>
              </a:rPr>
              <a:t>Preliminary Research</a:t>
            </a:r>
          </a:p>
        </p:txBody>
      </p:sp>
      <p:sp>
        <p:nvSpPr>
          <p:cNvPr id="9" name="Subtitle 2"/>
          <p:cNvSpPr txBox="1">
            <a:spLocks/>
          </p:cNvSpPr>
          <p:nvPr/>
        </p:nvSpPr>
        <p:spPr>
          <a:xfrm>
            <a:off x="12089398" y="4938215"/>
            <a:ext cx="19635985" cy="916449"/>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500">
                <a:solidFill>
                  <a:schemeClr val="bg1"/>
                </a:solidFill>
                <a:latin typeface="Cambria"/>
                <a:ea typeface="Cambria"/>
              </a:rPr>
              <a:t>Digital Filter System</a:t>
            </a:r>
            <a:endParaRPr lang="en-US" sz="5500">
              <a:solidFill>
                <a:schemeClr val="bg1"/>
              </a:solidFill>
              <a:latin typeface="Cambria" panose="02040503050406030204" pitchFamily="18" charset="0"/>
              <a:ea typeface="Cambria"/>
            </a:endParaRPr>
          </a:p>
        </p:txBody>
      </p:sp>
      <p:sp>
        <p:nvSpPr>
          <p:cNvPr id="12" name="Subtitle 2"/>
          <p:cNvSpPr txBox="1">
            <a:spLocks/>
          </p:cNvSpPr>
          <p:nvPr/>
        </p:nvSpPr>
        <p:spPr>
          <a:xfrm>
            <a:off x="32689267" y="28109903"/>
            <a:ext cx="10858364" cy="4278490"/>
          </a:xfrm>
          <a:prstGeom prst="rect">
            <a:avLst/>
          </a:prstGeom>
          <a:noFill/>
          <a:ln>
            <a:solidFill>
              <a:srgbClr val="001F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400"/>
              </a:spcBef>
            </a:pPr>
            <a:endParaRPr lang="en-US" sz="2400">
              <a:latin typeface="Cambria"/>
              <a:ea typeface="Cambria"/>
              <a:cs typeface="Calibri"/>
            </a:endParaRPr>
          </a:p>
        </p:txBody>
      </p:sp>
      <p:sp>
        <p:nvSpPr>
          <p:cNvPr id="13" name="Subtitle 2"/>
          <p:cNvSpPr txBox="1">
            <a:spLocks/>
          </p:cNvSpPr>
          <p:nvPr/>
        </p:nvSpPr>
        <p:spPr>
          <a:xfrm>
            <a:off x="369597" y="4927623"/>
            <a:ext cx="10914743"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500">
                <a:solidFill>
                  <a:schemeClr val="bg1"/>
                </a:solidFill>
                <a:latin typeface="Cambria"/>
                <a:ea typeface="Cambria"/>
              </a:rPr>
              <a:t>Introduction</a:t>
            </a:r>
          </a:p>
        </p:txBody>
      </p:sp>
      <p:sp>
        <p:nvSpPr>
          <p:cNvPr id="15" name="Subtitle 2"/>
          <p:cNvSpPr txBox="1">
            <a:spLocks/>
          </p:cNvSpPr>
          <p:nvPr/>
        </p:nvSpPr>
        <p:spPr>
          <a:xfrm>
            <a:off x="32691941" y="4944876"/>
            <a:ext cx="10829661"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500">
                <a:solidFill>
                  <a:schemeClr val="bg1"/>
                </a:solidFill>
                <a:latin typeface="Cambria" panose="02040503050406030204" pitchFamily="18" charset="0"/>
              </a:rPr>
              <a:t>Software Design</a:t>
            </a:r>
          </a:p>
        </p:txBody>
      </p:sp>
      <p:sp>
        <p:nvSpPr>
          <p:cNvPr id="16" name="Subtitle 2"/>
          <p:cNvSpPr txBox="1">
            <a:spLocks/>
          </p:cNvSpPr>
          <p:nvPr/>
        </p:nvSpPr>
        <p:spPr>
          <a:xfrm>
            <a:off x="12089398" y="5840781"/>
            <a:ext cx="19635985" cy="12666853"/>
          </a:xfrm>
          <a:prstGeom prst="rect">
            <a:avLst/>
          </a:prstGeom>
          <a:ln>
            <a:solidFill>
              <a:srgbClr val="001F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700">
              <a:latin typeface="Cambria" panose="02040503050406030204" pitchFamily="18" charset="0"/>
            </a:endParaRPr>
          </a:p>
        </p:txBody>
      </p:sp>
      <p:sp>
        <p:nvSpPr>
          <p:cNvPr id="17" name="Subtitle 2"/>
          <p:cNvSpPr txBox="1">
            <a:spLocks/>
          </p:cNvSpPr>
          <p:nvPr/>
        </p:nvSpPr>
        <p:spPr>
          <a:xfrm>
            <a:off x="32687545" y="27110778"/>
            <a:ext cx="10860086" cy="1028965"/>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500">
                <a:solidFill>
                  <a:schemeClr val="bg1"/>
                </a:solidFill>
                <a:latin typeface="Cambria"/>
                <a:ea typeface="Cambria"/>
              </a:rPr>
              <a:t>Conclusions</a:t>
            </a:r>
          </a:p>
        </p:txBody>
      </p:sp>
      <p:sp>
        <p:nvSpPr>
          <p:cNvPr id="19" name="Subtitle 2"/>
          <p:cNvSpPr txBox="1">
            <a:spLocks/>
          </p:cNvSpPr>
          <p:nvPr/>
        </p:nvSpPr>
        <p:spPr>
          <a:xfrm>
            <a:off x="453582" y="27409016"/>
            <a:ext cx="10781463" cy="5509384"/>
          </a:xfrm>
          <a:prstGeom prst="rect">
            <a:avLst/>
          </a:prstGeom>
          <a:noFill/>
          <a:ln>
            <a:noFill/>
          </a:ln>
        </p:spPr>
        <p:txBody>
          <a:bodyPr vert="horz" lIns="106674" tIns="53337" rIns="106674" bIns="53337" rtlCol="0" anchor="t">
            <a:normAutofit fontScale="25000" lnSpcReduction="2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422275" lvl="0" indent="-422275" algn="l">
              <a:spcBef>
                <a:spcPts val="500"/>
              </a:spcBef>
              <a:buFont typeface="Arial" panose="020B0604020202020204" pitchFamily="34" charset="0"/>
              <a:buChar char="•"/>
            </a:pPr>
            <a:r>
              <a:rPr lang="en-US" sz="9600">
                <a:latin typeface="Cambria" panose="02040503050406030204" pitchFamily="18" charset="0"/>
              </a:rPr>
              <a:t>Preliminary research included background study in audio design, hearing response trends, MATLAB analysis, and component selection.</a:t>
            </a:r>
          </a:p>
          <a:p>
            <a:pPr lvl="0" algn="l">
              <a:spcBef>
                <a:spcPts val="500"/>
              </a:spcBef>
            </a:pPr>
            <a:endParaRPr lang="en-US" sz="9600">
              <a:latin typeface="Cambria" panose="02040503050406030204" pitchFamily="18" charset="0"/>
            </a:endParaRPr>
          </a:p>
          <a:p>
            <a:pPr marL="422275" lvl="0" indent="-422275" algn="l">
              <a:spcBef>
                <a:spcPts val="500"/>
              </a:spcBef>
              <a:buFont typeface="Arial" panose="020B0604020202020204" pitchFamily="34" charset="0"/>
              <a:buChar char="•"/>
            </a:pPr>
            <a:r>
              <a:rPr lang="en-US" sz="9600" i="1">
                <a:latin typeface="Cambria" panose="02040503050406030204" pitchFamily="18" charset="0"/>
              </a:rPr>
              <a:t>Figure 1</a:t>
            </a:r>
            <a:r>
              <a:rPr lang="en-US" sz="9600">
                <a:latin typeface="Cambria" panose="02040503050406030204" pitchFamily="18" charset="0"/>
              </a:rPr>
              <a:t> shows that hearing threshold increases with age for both male and female listeners, with a more noticeable rise in the older age groups.</a:t>
            </a:r>
          </a:p>
          <a:p>
            <a:pPr lvl="0" algn="l">
              <a:spcBef>
                <a:spcPts val="500"/>
              </a:spcBef>
            </a:pPr>
            <a:endParaRPr lang="en-US" sz="9600">
              <a:latin typeface="Cambria" panose="02040503050406030204" pitchFamily="18" charset="0"/>
            </a:endParaRPr>
          </a:p>
          <a:p>
            <a:pPr marL="422275" lvl="0" indent="-422275" algn="l">
              <a:spcBef>
                <a:spcPts val="500"/>
              </a:spcBef>
              <a:buFont typeface="Arial" panose="020B0604020202020204" pitchFamily="34" charset="0"/>
              <a:buChar char="•"/>
            </a:pPr>
            <a:r>
              <a:rPr lang="en-US" sz="9600">
                <a:latin typeface="Cambria" panose="02040503050406030204" pitchFamily="18" charset="0"/>
              </a:rPr>
              <a:t>The age-based trend in </a:t>
            </a:r>
            <a:r>
              <a:rPr lang="en-US" sz="9600" i="1">
                <a:latin typeface="Cambria" panose="02040503050406030204" pitchFamily="18" charset="0"/>
              </a:rPr>
              <a:t>Figure 1</a:t>
            </a:r>
            <a:r>
              <a:rPr lang="en-US" sz="9600">
                <a:latin typeface="Cambria" panose="02040503050406030204" pitchFamily="18" charset="0"/>
              </a:rPr>
              <a:t> suggests that hearing sensitivity generally declines over time, supporting the need for a user-specific calibration process.</a:t>
            </a:r>
          </a:p>
          <a:p>
            <a:pPr lvl="0" algn="l">
              <a:spcBef>
                <a:spcPts val="500"/>
              </a:spcBef>
            </a:pPr>
            <a:endParaRPr lang="en-US" sz="9600">
              <a:latin typeface="Cambria" panose="02040503050406030204" pitchFamily="18" charset="0"/>
            </a:endParaRPr>
          </a:p>
          <a:p>
            <a:pPr marL="422275" lvl="0" indent="-422275" algn="l">
              <a:spcBef>
                <a:spcPts val="500"/>
              </a:spcBef>
              <a:buFont typeface="Arial" panose="020B0604020202020204" pitchFamily="34" charset="0"/>
              <a:buChar char="•"/>
            </a:pPr>
            <a:r>
              <a:rPr lang="en-US" sz="9600" i="1">
                <a:latin typeface="Cambria" panose="02040503050406030204" pitchFamily="18" charset="0"/>
              </a:rPr>
              <a:t>Figure 2</a:t>
            </a:r>
            <a:r>
              <a:rPr lang="en-US" sz="9600">
                <a:latin typeface="Cambria" panose="02040503050406030204" pitchFamily="18" charset="0"/>
              </a:rPr>
              <a:t> shows that hearing threshold increases with frequency more sharply for male listeners, while the female response remains comparatively more gradual across the measured range.</a:t>
            </a:r>
          </a:p>
          <a:p>
            <a:pPr lvl="0" algn="l">
              <a:spcBef>
                <a:spcPts val="500"/>
              </a:spcBef>
            </a:pPr>
            <a:endParaRPr lang="en-US" sz="9600">
              <a:latin typeface="Cambria" panose="02040503050406030204" pitchFamily="18" charset="0"/>
            </a:endParaRPr>
          </a:p>
          <a:p>
            <a:pPr marL="422275" lvl="0" indent="-422275" algn="l">
              <a:spcBef>
                <a:spcPts val="500"/>
              </a:spcBef>
              <a:buFont typeface="Arial" panose="020B0604020202020204" pitchFamily="34" charset="0"/>
              <a:buChar char="•"/>
            </a:pPr>
            <a:r>
              <a:rPr lang="en-US" sz="9600">
                <a:latin typeface="Cambria" panose="02040503050406030204" pitchFamily="18" charset="0"/>
              </a:rPr>
              <a:t>Together, </a:t>
            </a:r>
            <a:r>
              <a:rPr lang="en-US" sz="9600" i="1">
                <a:latin typeface="Cambria" panose="02040503050406030204" pitchFamily="18" charset="0"/>
              </a:rPr>
              <a:t>Figures 1 and 2</a:t>
            </a:r>
            <a:r>
              <a:rPr lang="en-US" sz="9600">
                <a:latin typeface="Cambria" panose="02040503050406030204" pitchFamily="18" charset="0"/>
              </a:rPr>
              <a:t> support the need for frequency-dependent gain adjustment, particularly in the higher-frequency range where hearing differences become more pronounced.</a:t>
            </a:r>
          </a:p>
          <a:p>
            <a:pPr algn="l">
              <a:spcBef>
                <a:spcPts val="500"/>
              </a:spcBef>
              <a:spcAft>
                <a:spcPts val="600"/>
              </a:spcAft>
            </a:pPr>
            <a:endParaRPr lang="en-US" sz="10050">
              <a:latin typeface="Calibri"/>
              <a:ea typeface="Calibri"/>
              <a:cs typeface="Calibri"/>
            </a:endParaRPr>
          </a:p>
        </p:txBody>
      </p:sp>
      <p:sp>
        <p:nvSpPr>
          <p:cNvPr id="30" name="Subtitle 2"/>
          <p:cNvSpPr txBox="1">
            <a:spLocks/>
          </p:cNvSpPr>
          <p:nvPr/>
        </p:nvSpPr>
        <p:spPr>
          <a:xfrm>
            <a:off x="12104880" y="19016001"/>
            <a:ext cx="19629912" cy="868329"/>
          </a:xfrm>
          <a:prstGeom prst="rect">
            <a:avLst/>
          </a:prstGeom>
          <a:solidFill>
            <a:srgbClr val="002060"/>
          </a:solidFill>
          <a:ln>
            <a:solidFill>
              <a:srgbClr val="001F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500">
                <a:solidFill>
                  <a:schemeClr val="bg1"/>
                </a:solidFill>
                <a:latin typeface="Cambria"/>
                <a:ea typeface="Cambria"/>
              </a:rPr>
              <a:t>System Block Diagrams</a:t>
            </a:r>
          </a:p>
        </p:txBody>
      </p:sp>
      <p:sp>
        <p:nvSpPr>
          <p:cNvPr id="33" name="Subtitle 2"/>
          <p:cNvSpPr txBox="1">
            <a:spLocks/>
          </p:cNvSpPr>
          <p:nvPr/>
        </p:nvSpPr>
        <p:spPr>
          <a:xfrm>
            <a:off x="12098962" y="26140418"/>
            <a:ext cx="19647663" cy="6247974"/>
          </a:xfrm>
          <a:prstGeom prst="rect">
            <a:avLst/>
          </a:prstGeom>
          <a:ln>
            <a:solidFill>
              <a:srgbClr val="001F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700">
              <a:latin typeface="Cambria" panose="02040503050406030204" pitchFamily="18" charset="0"/>
            </a:endParaRPr>
          </a:p>
        </p:txBody>
      </p:sp>
      <p:sp>
        <p:nvSpPr>
          <p:cNvPr id="31" name="Subtitle 2"/>
          <p:cNvSpPr txBox="1">
            <a:spLocks/>
          </p:cNvSpPr>
          <p:nvPr/>
        </p:nvSpPr>
        <p:spPr>
          <a:xfrm>
            <a:off x="12104845" y="19873073"/>
            <a:ext cx="19629947" cy="5930558"/>
          </a:xfrm>
          <a:prstGeom prst="rect">
            <a:avLst/>
          </a:prstGeom>
          <a:ln>
            <a:solidFill>
              <a:srgbClr val="001F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700">
              <a:latin typeface="Cambria" panose="02040503050406030204" pitchFamily="18" charset="0"/>
            </a:endParaRPr>
          </a:p>
        </p:txBody>
      </p:sp>
      <p:pic>
        <p:nvPicPr>
          <p:cNvPr id="161" name="Picture 16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59303" y="908430"/>
            <a:ext cx="2298576" cy="3042233"/>
          </a:xfrm>
          <a:prstGeom prst="rect">
            <a:avLst/>
          </a:prstGeom>
        </p:spPr>
      </p:pic>
      <p:sp>
        <p:nvSpPr>
          <p:cNvPr id="4" name="TextBox 3"/>
          <p:cNvSpPr txBox="1"/>
          <p:nvPr/>
        </p:nvSpPr>
        <p:spPr>
          <a:xfrm>
            <a:off x="32984920" y="12216858"/>
            <a:ext cx="5657401" cy="553992"/>
          </a:xfrm>
          <a:prstGeom prst="rect">
            <a:avLst/>
          </a:prstGeom>
          <a:noFill/>
        </p:spPr>
        <p:txBody>
          <a:bodyPr wrap="square" lIns="106674" tIns="53337" rIns="106674" bIns="53337" rtlCol="0">
            <a:spAutoFit/>
          </a:bodyPr>
          <a:lstStyle/>
          <a:p>
            <a:endParaRPr lang="en-US" sz="2900">
              <a:latin typeface="Cambria" panose="02040503050406030204" pitchFamily="18" charset="0"/>
            </a:endParaRPr>
          </a:p>
        </p:txBody>
      </p:sp>
      <p:sp>
        <p:nvSpPr>
          <p:cNvPr id="99" name="Subtitle 2"/>
          <p:cNvSpPr txBox="1">
            <a:spLocks/>
          </p:cNvSpPr>
          <p:nvPr/>
        </p:nvSpPr>
        <p:spPr>
          <a:xfrm>
            <a:off x="369562" y="12097421"/>
            <a:ext cx="10914743" cy="20290972"/>
          </a:xfrm>
          <a:prstGeom prst="rect">
            <a:avLst/>
          </a:prstGeom>
          <a:ln>
            <a:solidFill>
              <a:srgbClr val="001F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endParaRPr lang="en-US" sz="2900">
              <a:latin typeface="Cambria" panose="02040503050406030204" pitchFamily="18" charset="0"/>
            </a:endParaRPr>
          </a:p>
        </p:txBody>
      </p:sp>
      <p:sp>
        <p:nvSpPr>
          <p:cNvPr id="106" name="TextBox 105"/>
          <p:cNvSpPr txBox="1"/>
          <p:nvPr/>
        </p:nvSpPr>
        <p:spPr>
          <a:xfrm>
            <a:off x="22749684" y="20381436"/>
            <a:ext cx="8817387" cy="4909030"/>
          </a:xfrm>
          <a:prstGeom prst="rect">
            <a:avLst/>
          </a:prstGeom>
          <a:noFill/>
        </p:spPr>
        <p:txBody>
          <a:bodyPr wrap="square" lIns="106674" tIns="53337" rIns="106674" bIns="53337" rtlCol="0" anchor="t">
            <a:spAutoFit/>
          </a:bodyPr>
          <a:lstStyle/>
          <a:p>
            <a:r>
              <a:rPr lang="en-US" sz="2400">
                <a:latin typeface="Cambria"/>
                <a:ea typeface="Cambria"/>
                <a:cs typeface="+mn-lt"/>
              </a:rPr>
              <a:t> </a:t>
            </a:r>
            <a:r>
              <a:rPr lang="en-US" sz="2400" i="1">
                <a:latin typeface="Cambria"/>
                <a:ea typeface="Cambria"/>
                <a:cs typeface="+mn-lt"/>
              </a:rPr>
              <a:t>Figure 4</a:t>
            </a:r>
            <a:r>
              <a:rPr lang="en-US" sz="2400">
                <a:latin typeface="Cambria"/>
                <a:ea typeface="Cambria"/>
                <a:cs typeface="+mn-lt"/>
              </a:rPr>
              <a:t> is the how the data for the memory profile is gathered.</a:t>
            </a:r>
          </a:p>
          <a:p>
            <a:pPr marL="342900" indent="-342900">
              <a:buFont typeface="Arial"/>
              <a:buChar char="•"/>
            </a:pPr>
            <a:r>
              <a:rPr lang="en-US" sz="2400">
                <a:latin typeface="Cambria"/>
                <a:ea typeface="Cambria"/>
                <a:cs typeface="+mn-lt"/>
              </a:rPr>
              <a:t>Function Generator plays a start frequency, at 400Hz</a:t>
            </a:r>
          </a:p>
          <a:p>
            <a:pPr marL="342900" indent="-342900">
              <a:buFont typeface="Arial"/>
              <a:buChar char="•"/>
            </a:pPr>
            <a:r>
              <a:rPr lang="en-US" sz="2400">
                <a:latin typeface="Cambria"/>
                <a:ea typeface="Cambria"/>
                <a:cs typeface="+mn-lt"/>
              </a:rPr>
              <a:t>User indicates whether they can hear that tone or not, the user's response is then sent to the memory profile, and we use a binary search algorithm to select the next frequency.</a:t>
            </a:r>
          </a:p>
          <a:p>
            <a:pPr marL="342900" indent="-342900">
              <a:buFont typeface="Arial"/>
              <a:buChar char="•"/>
            </a:pPr>
            <a:r>
              <a:rPr lang="en-US" sz="2400">
                <a:latin typeface="Cambria"/>
                <a:ea typeface="Cambria"/>
                <a:cs typeface="+mn-lt"/>
              </a:rPr>
              <a:t>These frequencies are responded to and recorded the same way to build a complete audio profile. </a:t>
            </a:r>
          </a:p>
          <a:p>
            <a:pPr marL="628650" lvl="1" indent="-285750">
              <a:buFont typeface="Courier New"/>
              <a:buChar char="o"/>
            </a:pPr>
            <a:r>
              <a:rPr lang="en-US" sz="2400">
                <a:latin typeface="Cambria"/>
                <a:ea typeface="Cambria"/>
                <a:cs typeface="+mn-lt"/>
              </a:rPr>
              <a:t>The frequencies start from 400 Hz and continue playing higher increments until 20 kHz. </a:t>
            </a:r>
          </a:p>
          <a:p>
            <a:pPr marL="628650" lvl="1" indent="-285750">
              <a:buFont typeface="Courier New"/>
              <a:buChar char="o"/>
            </a:pPr>
            <a:r>
              <a:rPr lang="en-US" sz="2400">
                <a:latin typeface="Cambria"/>
                <a:ea typeface="Cambria"/>
                <a:cs typeface="+mn-lt"/>
              </a:rPr>
              <a:t>Once the high band is completed it starts again at 400 Hz and plays the lower frequencies, ending at 30 Hz. </a:t>
            </a:r>
          </a:p>
          <a:p>
            <a:pPr marL="342900" indent="-342900">
              <a:buFont typeface="Arial"/>
              <a:buChar char="•"/>
            </a:pPr>
            <a:r>
              <a:rPr lang="en-US" sz="2400">
                <a:latin typeface="Cambria"/>
                <a:ea typeface="Cambria"/>
                <a:cs typeface="+mn-lt"/>
              </a:rPr>
              <a:t>High end industry speakers are used for effective frequency range and clarity with minimal distortion. </a:t>
            </a:r>
            <a:endParaRPr lang="en-US" sz="2400">
              <a:latin typeface="Cambria"/>
              <a:ea typeface="Cambria"/>
              <a:cs typeface="Calibri"/>
            </a:endParaRPr>
          </a:p>
        </p:txBody>
      </p:sp>
      <p:sp>
        <p:nvSpPr>
          <p:cNvPr id="14" name="Rectangle 1">
            <a:extLst>
              <a:ext uri="{FF2B5EF4-FFF2-40B4-BE49-F238E27FC236}">
                <a16:creationId xmlns:a16="http://schemas.microsoft.com/office/drawing/2014/main" id="{D1A08422-5616-E5BA-A9EA-879BF5A5D1EA}"/>
              </a:ext>
            </a:extLst>
          </p:cNvPr>
          <p:cNvSpPr>
            <a:spLocks noChangeArrowheads="1"/>
          </p:cNvSpPr>
          <p:nvPr/>
        </p:nvSpPr>
        <p:spPr bwMode="auto">
          <a:xfrm>
            <a:off x="152400" y="242500"/>
            <a:ext cx="18473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200" b="0" i="0" u="none" strike="noStrike" cap="none" normalizeH="0" baseline="0">
              <a:ln>
                <a:noFill/>
              </a:ln>
              <a:solidFill>
                <a:schemeClr val="tx1"/>
              </a:solidFill>
              <a:effectLst/>
              <a:latin typeface="Times New Roman"/>
              <a:cs typeface="Times New Roman"/>
            </a:endParaRPr>
          </a:p>
        </p:txBody>
      </p:sp>
      <p:sp>
        <p:nvSpPr>
          <p:cNvPr id="18" name="Subtitle 2">
            <a:extLst>
              <a:ext uri="{FF2B5EF4-FFF2-40B4-BE49-F238E27FC236}">
                <a16:creationId xmlns:a16="http://schemas.microsoft.com/office/drawing/2014/main" id="{B93CDC5A-BCE0-EE36-07D5-74FD4EB2187A}"/>
              </a:ext>
            </a:extLst>
          </p:cNvPr>
          <p:cNvSpPr txBox="1">
            <a:spLocks/>
          </p:cNvSpPr>
          <p:nvPr/>
        </p:nvSpPr>
        <p:spPr>
          <a:xfrm>
            <a:off x="32687544" y="21980013"/>
            <a:ext cx="10847600" cy="1000012"/>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500">
                <a:solidFill>
                  <a:schemeClr val="bg1"/>
                </a:solidFill>
                <a:latin typeface="Cambria" panose="02040503050406030204" pitchFamily="18" charset="0"/>
              </a:rPr>
              <a:t>Results</a:t>
            </a:r>
          </a:p>
        </p:txBody>
      </p:sp>
      <p:sp>
        <p:nvSpPr>
          <p:cNvPr id="23" name="Subtitle 2">
            <a:extLst>
              <a:ext uri="{FF2B5EF4-FFF2-40B4-BE49-F238E27FC236}">
                <a16:creationId xmlns:a16="http://schemas.microsoft.com/office/drawing/2014/main" id="{2C939945-87DC-4467-3E26-4102F905CDC1}"/>
              </a:ext>
            </a:extLst>
          </p:cNvPr>
          <p:cNvSpPr txBox="1">
            <a:spLocks/>
          </p:cNvSpPr>
          <p:nvPr/>
        </p:nvSpPr>
        <p:spPr>
          <a:xfrm>
            <a:off x="32687544" y="22980025"/>
            <a:ext cx="10847600" cy="3667667"/>
          </a:xfrm>
          <a:prstGeom prst="rect">
            <a:avLst/>
          </a:prstGeom>
          <a:noFill/>
          <a:ln>
            <a:solidFill>
              <a:srgbClr val="001F60"/>
            </a:solidFill>
          </a:ln>
        </p:spPr>
        <p:txBody>
          <a:bodyPr vert="horz" lIns="106674" tIns="53337" rIns="106674" bIns="53337" rtlCol="0" anchor="t">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2400"/>
          </a:p>
          <a:p>
            <a:br>
              <a:rPr lang="en-US" sz="2400"/>
            </a:br>
            <a:endParaRPr lang="en-US" sz="2400">
              <a:latin typeface="Cambria" panose="02040503050406030204" pitchFamily="18" charset="0"/>
            </a:endParaRPr>
          </a:p>
        </p:txBody>
      </p:sp>
      <p:sp>
        <p:nvSpPr>
          <p:cNvPr id="26" name="TextBox 25">
            <a:extLst>
              <a:ext uri="{FF2B5EF4-FFF2-40B4-BE49-F238E27FC236}">
                <a16:creationId xmlns:a16="http://schemas.microsoft.com/office/drawing/2014/main" id="{C3C7A842-34FF-6C14-9F98-21A771325D6A}"/>
              </a:ext>
            </a:extLst>
          </p:cNvPr>
          <p:cNvSpPr txBox="1"/>
          <p:nvPr/>
        </p:nvSpPr>
        <p:spPr>
          <a:xfrm>
            <a:off x="32984920" y="14793983"/>
            <a:ext cx="10331657" cy="1585043"/>
          </a:xfrm>
          <a:prstGeom prst="rect">
            <a:avLst/>
          </a:prstGeom>
          <a:noFill/>
        </p:spPr>
        <p:txBody>
          <a:bodyPr wrap="square" lIns="106674" tIns="53337" rIns="106674" bIns="53337" rtlCol="0" anchor="t">
            <a:spAutoFit/>
          </a:bodyPr>
          <a:lstStyle/>
          <a:p>
            <a:r>
              <a:rPr lang="en-US" sz="2400" b="1">
                <a:latin typeface="Cambria"/>
                <a:ea typeface="Cambria"/>
                <a:cs typeface="Times New Roman"/>
              </a:rPr>
              <a:t>Table 1. 5 Most Noticeable Frequencies</a:t>
            </a:r>
          </a:p>
          <a:p>
            <a:r>
              <a:rPr lang="en-US" sz="2400">
                <a:latin typeface="Cambria"/>
                <a:ea typeface="Cambria"/>
                <a:cs typeface="Times New Roman"/>
              </a:rPr>
              <a:t>The 5 most influential output frequencies are shown in </a:t>
            </a:r>
            <a:r>
              <a:rPr lang="en-US" sz="2400" i="1">
                <a:latin typeface="Cambria"/>
                <a:ea typeface="Cambria"/>
                <a:cs typeface="Times New Roman"/>
              </a:rPr>
              <a:t>Table 1.</a:t>
            </a:r>
            <a:r>
              <a:rPr lang="en-US" sz="2400">
                <a:latin typeface="Cambria"/>
                <a:ea typeface="Cambria"/>
                <a:cs typeface="Times New Roman"/>
              </a:rPr>
              <a:t> This is data from an ESP32 sample that shows the transition to a low-frequency biased profile below 160 Hz. </a:t>
            </a:r>
            <a:r>
              <a:rPr lang="en-US" sz="2400" i="1">
                <a:latin typeface="Cambria"/>
                <a:ea typeface="Cambria"/>
                <a:cs typeface="Times New Roman"/>
              </a:rPr>
              <a:t>Table 1</a:t>
            </a:r>
            <a:r>
              <a:rPr lang="en-US" sz="2400">
                <a:latin typeface="Cambria"/>
                <a:ea typeface="Cambria"/>
                <a:cs typeface="Times New Roman"/>
              </a:rPr>
              <a:t> prioritizes bass and sub-bass reinforcements.</a:t>
            </a:r>
          </a:p>
        </p:txBody>
      </p:sp>
      <p:sp>
        <p:nvSpPr>
          <p:cNvPr id="22" name="TextBox 21">
            <a:extLst>
              <a:ext uri="{FF2B5EF4-FFF2-40B4-BE49-F238E27FC236}">
                <a16:creationId xmlns:a16="http://schemas.microsoft.com/office/drawing/2014/main" id="{C4185151-4105-D812-C27F-A1EDC3330121}"/>
              </a:ext>
            </a:extLst>
          </p:cNvPr>
          <p:cNvSpPr txBox="1"/>
          <p:nvPr/>
        </p:nvSpPr>
        <p:spPr>
          <a:xfrm>
            <a:off x="12098807" y="17295236"/>
            <a:ext cx="19635985"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latin typeface="Cambria"/>
                <a:ea typeface="Cambria"/>
                <a:cs typeface="Calibri"/>
              </a:rPr>
              <a:t>The filter array illustrates each filter and its corresponding bandwidth, with each filter activated or deactivated according to the user’s response. The red lines mark the test frequencies, and the black dashed line shows the −20 dB point at which a frequency is noticeable. Each filter's bandwidth is then added and recombined into a reconstructed spectrum, based on the activated frequencies. Each filter is a 6000 tap FIR filter. </a:t>
            </a:r>
            <a:br>
              <a:rPr lang="en-US" sz="2400"/>
            </a:br>
            <a:endParaRPr lang="en-US" sz="2400">
              <a:latin typeface="Calibri"/>
              <a:ea typeface="Calibri"/>
              <a:cs typeface="Calibri"/>
            </a:endParaRPr>
          </a:p>
        </p:txBody>
      </p:sp>
      <p:sp>
        <p:nvSpPr>
          <p:cNvPr id="32" name="TextBox 31">
            <a:extLst>
              <a:ext uri="{FF2B5EF4-FFF2-40B4-BE49-F238E27FC236}">
                <a16:creationId xmlns:a16="http://schemas.microsoft.com/office/drawing/2014/main" id="{847CADC0-971D-7959-5FDA-B8AA2C588B4C}"/>
              </a:ext>
            </a:extLst>
          </p:cNvPr>
          <p:cNvSpPr txBox="1"/>
          <p:nvPr/>
        </p:nvSpPr>
        <p:spPr>
          <a:xfrm>
            <a:off x="12264881" y="26488949"/>
            <a:ext cx="9222930" cy="5278362"/>
          </a:xfrm>
          <a:prstGeom prst="rect">
            <a:avLst/>
          </a:prstGeom>
          <a:noFill/>
        </p:spPr>
        <p:txBody>
          <a:bodyPr wrap="square" lIns="106674" tIns="53337" rIns="106674" bIns="53337" rtlCol="0" anchor="t">
            <a:spAutoFit/>
          </a:bodyPr>
          <a:lstStyle/>
          <a:p>
            <a:r>
              <a:rPr lang="en-US" sz="2400" i="1">
                <a:latin typeface="Cambria"/>
                <a:ea typeface="Cambria"/>
                <a:cs typeface="+mn-lt"/>
              </a:rPr>
              <a:t>Figure 5</a:t>
            </a:r>
            <a:r>
              <a:rPr lang="en-US" sz="2400">
                <a:latin typeface="Cambria"/>
                <a:ea typeface="Cambria"/>
                <a:cs typeface="+mn-lt"/>
              </a:rPr>
              <a:t> shows how the signal processing architecture is modeled.</a:t>
            </a:r>
            <a:endParaRPr lang="en-US" sz="2400">
              <a:latin typeface="Cambria"/>
              <a:ea typeface="Cambria"/>
            </a:endParaRPr>
          </a:p>
          <a:p>
            <a:pPr marL="342900" indent="-342900">
              <a:buFont typeface="Arial"/>
              <a:buChar char="•"/>
            </a:pPr>
            <a:r>
              <a:rPr lang="en-US" sz="2400">
                <a:latin typeface="Cambria"/>
                <a:ea typeface="Cambria"/>
                <a:cs typeface="+mn-lt"/>
              </a:rPr>
              <a:t>Four individual external microphones detect ambient sound</a:t>
            </a:r>
          </a:p>
          <a:p>
            <a:pPr marL="342900" indent="-342900">
              <a:buFont typeface="Arial"/>
              <a:buChar char="•"/>
            </a:pPr>
            <a:r>
              <a:rPr lang="en-US" sz="2400">
                <a:latin typeface="Cambria"/>
                <a:ea typeface="Cambria"/>
                <a:cs typeface="+mn-lt"/>
              </a:rPr>
              <a:t>The audio is resampled at 48 kHz, then passed through a 180° phase shift.</a:t>
            </a:r>
            <a:endParaRPr lang="en-US" sz="2400">
              <a:latin typeface="Cambria"/>
              <a:ea typeface="Cambria"/>
              <a:cs typeface="Calibri"/>
            </a:endParaRPr>
          </a:p>
          <a:p>
            <a:pPr marL="342900" indent="-342900">
              <a:buFont typeface="Arial"/>
              <a:buChar char="•"/>
            </a:pPr>
            <a:r>
              <a:rPr lang="en-US" sz="2400">
                <a:latin typeface="Cambria"/>
                <a:ea typeface="Cambria"/>
                <a:cs typeface="+mn-lt"/>
              </a:rPr>
              <a:t>Concurrently, the Audio source is passed through the full filter array, based on the results of the hearing test</a:t>
            </a:r>
          </a:p>
          <a:p>
            <a:pPr marL="742950" lvl="1" indent="-457200">
              <a:buFont typeface="Courier New"/>
              <a:buChar char="o"/>
            </a:pPr>
            <a:r>
              <a:rPr lang="en-US" sz="2400">
                <a:latin typeface="Cambria"/>
                <a:ea typeface="Cambria"/>
                <a:cs typeface="+mn-lt"/>
              </a:rPr>
              <a:t>Heard frequencies are amplified, unheard frequencies are dampened based on filter activation.</a:t>
            </a:r>
          </a:p>
          <a:p>
            <a:pPr marL="342900" indent="-342900">
              <a:buFont typeface="Arial"/>
              <a:buChar char="•"/>
            </a:pPr>
            <a:r>
              <a:rPr lang="en-US" sz="2400">
                <a:latin typeface="Cambria"/>
                <a:ea typeface="Cambria"/>
                <a:cs typeface="+mn-lt"/>
              </a:rPr>
              <a:t>The output from the filter array is then passed through an equalization stage, where it can be controlled by volume for the user's preference.</a:t>
            </a:r>
          </a:p>
          <a:p>
            <a:pPr marL="342900" indent="-342900">
              <a:buFont typeface="Arial"/>
              <a:buChar char="•"/>
            </a:pPr>
            <a:r>
              <a:rPr lang="en-US" sz="2400">
                <a:latin typeface="Cambria"/>
                <a:ea typeface="Cambria"/>
                <a:cs typeface="+mn-lt"/>
              </a:rPr>
              <a:t>These two signals get combined, and since the 180° phase shift cancels out external noise, the output is a clearer form of the input signal.</a:t>
            </a:r>
            <a:endParaRPr lang="en-US" sz="2400">
              <a:latin typeface="Cambria"/>
              <a:ea typeface="Cambria"/>
              <a:cs typeface="Calibri"/>
            </a:endParaRPr>
          </a:p>
        </p:txBody>
      </p:sp>
      <p:sp>
        <p:nvSpPr>
          <p:cNvPr id="34" name="TextBox 33">
            <a:extLst>
              <a:ext uri="{FF2B5EF4-FFF2-40B4-BE49-F238E27FC236}">
                <a16:creationId xmlns:a16="http://schemas.microsoft.com/office/drawing/2014/main" id="{558997C3-3F35-73AF-2077-8A759A58CA86}"/>
              </a:ext>
            </a:extLst>
          </p:cNvPr>
          <p:cNvSpPr txBox="1"/>
          <p:nvPr/>
        </p:nvSpPr>
        <p:spPr>
          <a:xfrm>
            <a:off x="12109440" y="16904835"/>
            <a:ext cx="19327789" cy="461665"/>
          </a:xfrm>
          <a:prstGeom prst="rect">
            <a:avLst/>
          </a:prstGeom>
          <a:noFill/>
        </p:spPr>
        <p:txBody>
          <a:bodyPr wrap="square">
            <a:spAutoFit/>
          </a:bodyPr>
          <a:lstStyle/>
          <a:p>
            <a:r>
              <a:rPr lang="en-US" sz="2400" b="1" kern="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Figure 3. Filter Array Response with Test Frequencies and Noticeability Threshold</a:t>
            </a:r>
            <a:r>
              <a:rPr lang="en-US" sz="2400" b="1">
                <a:effectLst/>
                <a:latin typeface="Cambria" panose="02040503050406030204" pitchFamily="18" charset="0"/>
              </a:rPr>
              <a:t> </a:t>
            </a:r>
            <a:endParaRPr lang="en-US" sz="2400" b="1">
              <a:latin typeface="Cambria" panose="02040503050406030204" pitchFamily="18" charset="0"/>
            </a:endParaRPr>
          </a:p>
        </p:txBody>
      </p:sp>
      <p:graphicFrame>
        <p:nvGraphicFramePr>
          <p:cNvPr id="29" name="Table 28">
            <a:extLst>
              <a:ext uri="{FF2B5EF4-FFF2-40B4-BE49-F238E27FC236}">
                <a16:creationId xmlns:a16="http://schemas.microsoft.com/office/drawing/2014/main" id="{FA78D870-6A63-53D4-D8EA-5DA3AE1E7D4F}"/>
              </a:ext>
            </a:extLst>
          </p:cNvPr>
          <p:cNvGraphicFramePr>
            <a:graphicFrameLocks noGrp="1"/>
          </p:cNvGraphicFramePr>
          <p:nvPr>
            <p:extLst>
              <p:ext uri="{D42A27DB-BD31-4B8C-83A1-F6EECF244321}">
                <p14:modId xmlns:p14="http://schemas.microsoft.com/office/powerpoint/2010/main" val="2601949461"/>
              </p:ext>
            </p:extLst>
          </p:nvPr>
        </p:nvGraphicFramePr>
        <p:xfrm>
          <a:off x="32918116" y="10943355"/>
          <a:ext cx="10377128" cy="3818185"/>
        </p:xfrm>
        <a:graphic>
          <a:graphicData uri="http://schemas.openxmlformats.org/drawingml/2006/table">
            <a:tbl>
              <a:tblPr firstRow="1" bandRow="1">
                <a:tableStyleId>{5C22544A-7EE6-4342-B048-85BDC9FD1C3A}</a:tableStyleId>
              </a:tblPr>
              <a:tblGrid>
                <a:gridCol w="2594282">
                  <a:extLst>
                    <a:ext uri="{9D8B030D-6E8A-4147-A177-3AD203B41FA5}">
                      <a16:colId xmlns:a16="http://schemas.microsoft.com/office/drawing/2014/main" val="2274141527"/>
                    </a:ext>
                  </a:extLst>
                </a:gridCol>
                <a:gridCol w="2594282">
                  <a:extLst>
                    <a:ext uri="{9D8B030D-6E8A-4147-A177-3AD203B41FA5}">
                      <a16:colId xmlns:a16="http://schemas.microsoft.com/office/drawing/2014/main" val="49130047"/>
                    </a:ext>
                  </a:extLst>
                </a:gridCol>
                <a:gridCol w="2594282">
                  <a:extLst>
                    <a:ext uri="{9D8B030D-6E8A-4147-A177-3AD203B41FA5}">
                      <a16:colId xmlns:a16="http://schemas.microsoft.com/office/drawing/2014/main" val="3058128904"/>
                    </a:ext>
                  </a:extLst>
                </a:gridCol>
                <a:gridCol w="2594282">
                  <a:extLst>
                    <a:ext uri="{9D8B030D-6E8A-4147-A177-3AD203B41FA5}">
                      <a16:colId xmlns:a16="http://schemas.microsoft.com/office/drawing/2014/main" val="914411659"/>
                    </a:ext>
                  </a:extLst>
                </a:gridCol>
              </a:tblGrid>
              <a:tr h="953429">
                <a:tc>
                  <a:txBody>
                    <a:bodyPr/>
                    <a:lstStyle/>
                    <a:p>
                      <a:pPr lvl="0">
                        <a:buNone/>
                      </a:pPr>
                      <a:r>
                        <a:rPr lang="en-US" sz="2400" b="1">
                          <a:latin typeface="Cambria"/>
                          <a:ea typeface="Cambria"/>
                        </a:rPr>
                        <a:t>Rank  (#)</a:t>
                      </a:r>
                    </a:p>
                  </a:txBody>
                  <a:tcPr>
                    <a:solidFill>
                      <a:srgbClr val="001F60"/>
                    </a:solidFill>
                  </a:tcPr>
                </a:tc>
                <a:tc>
                  <a:txBody>
                    <a:bodyPr/>
                    <a:lstStyle/>
                    <a:p>
                      <a:pPr lvl="0">
                        <a:buNone/>
                      </a:pPr>
                      <a:r>
                        <a:rPr lang="en-US" sz="2400" b="1" i="0" u="none" strike="noStrike" noProof="0">
                          <a:latin typeface="Cambria"/>
                          <a:ea typeface="Cambria"/>
                          <a:cs typeface="Calibri"/>
                        </a:rPr>
                        <a:t>Frequency (Hz)</a:t>
                      </a:r>
                      <a:endParaRPr lang="en-US" sz="2400" b="1">
                        <a:latin typeface="Cambria"/>
                        <a:ea typeface="Cambria"/>
                      </a:endParaRPr>
                    </a:p>
                  </a:txBody>
                  <a:tcPr>
                    <a:solidFill>
                      <a:srgbClr val="001F60"/>
                    </a:solidFill>
                  </a:tcPr>
                </a:tc>
                <a:tc>
                  <a:txBody>
                    <a:bodyPr/>
                    <a:lstStyle/>
                    <a:p>
                      <a:pPr lvl="0">
                        <a:buNone/>
                      </a:pPr>
                      <a:r>
                        <a:rPr lang="en-US" sz="2400" b="1" i="0" u="none" strike="noStrike" noProof="0">
                          <a:latin typeface="Cambria"/>
                          <a:ea typeface="Cambria"/>
                          <a:cs typeface="Calibri"/>
                        </a:rPr>
                        <a:t>Amplitude (dB)</a:t>
                      </a:r>
                      <a:endParaRPr lang="en-US" sz="2400" b="1">
                        <a:latin typeface="Cambria"/>
                        <a:ea typeface="Cambria"/>
                      </a:endParaRPr>
                    </a:p>
                  </a:txBody>
                  <a:tcPr>
                    <a:solidFill>
                      <a:srgbClr val="001F60"/>
                    </a:solidFill>
                  </a:tcPr>
                </a:tc>
                <a:tc>
                  <a:txBody>
                    <a:bodyPr/>
                    <a:lstStyle/>
                    <a:p>
                      <a:pPr lvl="0">
                        <a:buNone/>
                      </a:pPr>
                      <a:r>
                        <a:rPr lang="en-US" sz="2400" b="1" i="0" u="none" strike="noStrike" noProof="0">
                          <a:latin typeface="Cambria"/>
                          <a:ea typeface="Cambria"/>
                          <a:cs typeface="Calibri"/>
                        </a:rPr>
                        <a:t>Significance</a:t>
                      </a:r>
                      <a:endParaRPr lang="en-US" sz="2400" b="1">
                        <a:latin typeface="Cambria"/>
                        <a:ea typeface="Cambria"/>
                      </a:endParaRPr>
                    </a:p>
                  </a:txBody>
                  <a:tcPr>
                    <a:solidFill>
                      <a:srgbClr val="001F60"/>
                    </a:solidFill>
                  </a:tcPr>
                </a:tc>
                <a:extLst>
                  <a:ext uri="{0D108BD9-81ED-4DB2-BD59-A6C34878D82A}">
                    <a16:rowId xmlns:a16="http://schemas.microsoft.com/office/drawing/2014/main" val="3896781443"/>
                  </a:ext>
                </a:extLst>
              </a:tr>
              <a:tr h="510449">
                <a:tc>
                  <a:txBody>
                    <a:bodyPr/>
                    <a:lstStyle/>
                    <a:p>
                      <a:pPr lvl="0">
                        <a:buNone/>
                      </a:pPr>
                      <a:r>
                        <a:rPr lang="en-US" sz="2400">
                          <a:latin typeface="Cambria"/>
                          <a:ea typeface="Cambria"/>
                        </a:rPr>
                        <a:t>1</a:t>
                      </a:r>
                    </a:p>
                  </a:txBody>
                  <a:tcPr/>
                </a:tc>
                <a:tc>
                  <a:txBody>
                    <a:bodyPr/>
                    <a:lstStyle/>
                    <a:p>
                      <a:pPr lvl="0">
                        <a:buNone/>
                      </a:pPr>
                      <a:r>
                        <a:rPr lang="en-US" sz="2400">
                          <a:latin typeface="Cambria"/>
                          <a:ea typeface="Cambria"/>
                        </a:rPr>
                        <a:t>1</a:t>
                      </a:r>
                    </a:p>
                  </a:txBody>
                  <a:tcPr/>
                </a:tc>
                <a:tc>
                  <a:txBody>
                    <a:bodyPr/>
                    <a:lstStyle/>
                    <a:p>
                      <a:pPr lvl="0">
                        <a:buNone/>
                      </a:pPr>
                      <a:r>
                        <a:rPr lang="en-US" sz="2400">
                          <a:latin typeface="Cambria"/>
                          <a:ea typeface="Cambria"/>
                        </a:rPr>
                        <a:t>10690.76</a:t>
                      </a:r>
                    </a:p>
                  </a:txBody>
                  <a:tcPr/>
                </a:tc>
                <a:tc>
                  <a:txBody>
                    <a:bodyPr/>
                    <a:lstStyle/>
                    <a:p>
                      <a:pPr lvl="0">
                        <a:buNone/>
                      </a:pPr>
                      <a:r>
                        <a:rPr lang="en-US" sz="2400">
                          <a:latin typeface="Cambria"/>
                          <a:ea typeface="Cambria"/>
                        </a:rPr>
                        <a:t>DC Bias</a:t>
                      </a:r>
                    </a:p>
                  </a:txBody>
                  <a:tcPr/>
                </a:tc>
                <a:extLst>
                  <a:ext uri="{0D108BD9-81ED-4DB2-BD59-A6C34878D82A}">
                    <a16:rowId xmlns:a16="http://schemas.microsoft.com/office/drawing/2014/main" val="2639679311"/>
                  </a:ext>
                </a:extLst>
              </a:tr>
              <a:tr h="510449">
                <a:tc>
                  <a:txBody>
                    <a:bodyPr/>
                    <a:lstStyle/>
                    <a:p>
                      <a:pPr lvl="0">
                        <a:buNone/>
                      </a:pPr>
                      <a:r>
                        <a:rPr lang="en-US" sz="2400">
                          <a:latin typeface="Cambria"/>
                          <a:ea typeface="Cambria"/>
                        </a:rPr>
                        <a:t>2</a:t>
                      </a:r>
                    </a:p>
                  </a:txBody>
                  <a:tcPr/>
                </a:tc>
                <a:tc>
                  <a:txBody>
                    <a:bodyPr/>
                    <a:lstStyle/>
                    <a:p>
                      <a:pPr lvl="0">
                        <a:buNone/>
                      </a:pPr>
                      <a:r>
                        <a:rPr lang="en-US" sz="2400">
                          <a:latin typeface="Cambria"/>
                          <a:ea typeface="Cambria"/>
                        </a:rPr>
                        <a:t>68.67</a:t>
                      </a:r>
                    </a:p>
                  </a:txBody>
                  <a:tcPr/>
                </a:tc>
                <a:tc>
                  <a:txBody>
                    <a:bodyPr/>
                    <a:lstStyle/>
                    <a:p>
                      <a:pPr lvl="0">
                        <a:buNone/>
                      </a:pPr>
                      <a:r>
                        <a:rPr lang="en-US" sz="2400">
                          <a:latin typeface="Cambria"/>
                          <a:ea typeface="Cambria"/>
                        </a:rPr>
                        <a:t>9824.54</a:t>
                      </a:r>
                    </a:p>
                  </a:txBody>
                  <a:tcPr/>
                </a:tc>
                <a:tc>
                  <a:txBody>
                    <a:bodyPr/>
                    <a:lstStyle/>
                    <a:p>
                      <a:pPr lvl="0">
                        <a:buNone/>
                      </a:pPr>
                      <a:r>
                        <a:rPr lang="en-US" sz="2400">
                          <a:latin typeface="Cambria"/>
                          <a:ea typeface="Cambria"/>
                        </a:rPr>
                        <a:t>Primary Bass</a:t>
                      </a:r>
                    </a:p>
                  </a:txBody>
                  <a:tcPr/>
                </a:tc>
                <a:extLst>
                  <a:ext uri="{0D108BD9-81ED-4DB2-BD59-A6C34878D82A}">
                    <a16:rowId xmlns:a16="http://schemas.microsoft.com/office/drawing/2014/main" val="1637440641"/>
                  </a:ext>
                </a:extLst>
              </a:tr>
              <a:tr h="510449">
                <a:tc>
                  <a:txBody>
                    <a:bodyPr/>
                    <a:lstStyle/>
                    <a:p>
                      <a:pPr lvl="0">
                        <a:buNone/>
                      </a:pPr>
                      <a:r>
                        <a:rPr lang="en-US" sz="2400">
                          <a:latin typeface="Cambria"/>
                          <a:ea typeface="Cambria"/>
                        </a:rPr>
                        <a:t>3</a:t>
                      </a:r>
                    </a:p>
                  </a:txBody>
                  <a:tcPr/>
                </a:tc>
                <a:tc>
                  <a:txBody>
                    <a:bodyPr/>
                    <a:lstStyle/>
                    <a:p>
                      <a:pPr lvl="0">
                        <a:buNone/>
                      </a:pPr>
                      <a:r>
                        <a:rPr lang="en-US" sz="2400">
                          <a:latin typeface="Cambria"/>
                          <a:ea typeface="Cambria"/>
                        </a:rPr>
                        <a:t>159.33</a:t>
                      </a:r>
                    </a:p>
                  </a:txBody>
                  <a:tcPr/>
                </a:tc>
                <a:tc>
                  <a:txBody>
                    <a:bodyPr/>
                    <a:lstStyle/>
                    <a:p>
                      <a:pPr lvl="0">
                        <a:buNone/>
                      </a:pPr>
                      <a:r>
                        <a:rPr lang="en-US" sz="2400">
                          <a:latin typeface="Cambria"/>
                          <a:ea typeface="Cambria"/>
                        </a:rPr>
                        <a:t>8440.02</a:t>
                      </a:r>
                    </a:p>
                  </a:txBody>
                  <a:tcPr/>
                </a:tc>
                <a:tc>
                  <a:txBody>
                    <a:bodyPr/>
                    <a:lstStyle/>
                    <a:p>
                      <a:pPr lvl="0">
                        <a:buNone/>
                      </a:pPr>
                      <a:r>
                        <a:rPr lang="en-US" sz="2400">
                          <a:latin typeface="Cambria"/>
                          <a:ea typeface="Cambria"/>
                        </a:rPr>
                        <a:t>Upper Bass</a:t>
                      </a:r>
                    </a:p>
                  </a:txBody>
                  <a:tcPr/>
                </a:tc>
                <a:extLst>
                  <a:ext uri="{0D108BD9-81ED-4DB2-BD59-A6C34878D82A}">
                    <a16:rowId xmlns:a16="http://schemas.microsoft.com/office/drawing/2014/main" val="4041191247"/>
                  </a:ext>
                </a:extLst>
              </a:tr>
              <a:tr h="510449">
                <a:tc>
                  <a:txBody>
                    <a:bodyPr/>
                    <a:lstStyle/>
                    <a:p>
                      <a:pPr lvl="0">
                        <a:buNone/>
                      </a:pPr>
                      <a:r>
                        <a:rPr lang="en-US" sz="2400">
                          <a:latin typeface="Cambria"/>
                          <a:ea typeface="Cambria"/>
                        </a:rPr>
                        <a:t>4</a:t>
                      </a:r>
                    </a:p>
                  </a:txBody>
                  <a:tcPr/>
                </a:tc>
                <a:tc>
                  <a:txBody>
                    <a:bodyPr/>
                    <a:lstStyle/>
                    <a:p>
                      <a:pPr lvl="0">
                        <a:buNone/>
                      </a:pPr>
                      <a:r>
                        <a:rPr lang="en-US" sz="2400">
                          <a:latin typeface="Cambria"/>
                          <a:ea typeface="Cambria"/>
                        </a:rPr>
                        <a:t>84.67</a:t>
                      </a:r>
                    </a:p>
                  </a:txBody>
                  <a:tcPr/>
                </a:tc>
                <a:tc>
                  <a:txBody>
                    <a:bodyPr/>
                    <a:lstStyle/>
                    <a:p>
                      <a:pPr lvl="0">
                        <a:buNone/>
                      </a:pPr>
                      <a:r>
                        <a:rPr lang="en-US" sz="2400">
                          <a:latin typeface="Cambria"/>
                          <a:ea typeface="Cambria"/>
                        </a:rPr>
                        <a:t>8168.35</a:t>
                      </a:r>
                    </a:p>
                  </a:txBody>
                  <a:tcPr/>
                </a:tc>
                <a:tc>
                  <a:txBody>
                    <a:bodyPr/>
                    <a:lstStyle/>
                    <a:p>
                      <a:pPr lvl="0">
                        <a:buNone/>
                      </a:pPr>
                      <a:r>
                        <a:rPr lang="en-US" sz="2400">
                          <a:latin typeface="Cambria"/>
                          <a:ea typeface="Cambria"/>
                        </a:rPr>
                        <a:t>Low-Frequency Body</a:t>
                      </a:r>
                    </a:p>
                  </a:txBody>
                  <a:tcPr/>
                </a:tc>
                <a:extLst>
                  <a:ext uri="{0D108BD9-81ED-4DB2-BD59-A6C34878D82A}">
                    <a16:rowId xmlns:a16="http://schemas.microsoft.com/office/drawing/2014/main" val="1573007110"/>
                  </a:ext>
                </a:extLst>
              </a:tr>
              <a:tr h="510449">
                <a:tc>
                  <a:txBody>
                    <a:bodyPr/>
                    <a:lstStyle/>
                    <a:p>
                      <a:pPr lvl="0">
                        <a:buNone/>
                      </a:pPr>
                      <a:r>
                        <a:rPr lang="en-US" sz="2400">
                          <a:latin typeface="Cambria"/>
                          <a:ea typeface="Cambria"/>
                        </a:rPr>
                        <a:t>5</a:t>
                      </a:r>
                    </a:p>
                  </a:txBody>
                  <a:tcPr/>
                </a:tc>
                <a:tc>
                  <a:txBody>
                    <a:bodyPr/>
                    <a:lstStyle/>
                    <a:p>
                      <a:pPr lvl="0">
                        <a:buNone/>
                      </a:pPr>
                      <a:r>
                        <a:rPr lang="en-US" sz="2400">
                          <a:latin typeface="Cambria"/>
                          <a:ea typeface="Cambria"/>
                        </a:rPr>
                        <a:t>104.67</a:t>
                      </a:r>
                    </a:p>
                  </a:txBody>
                  <a:tcPr/>
                </a:tc>
                <a:tc>
                  <a:txBody>
                    <a:bodyPr/>
                    <a:lstStyle/>
                    <a:p>
                      <a:pPr lvl="0">
                        <a:buNone/>
                      </a:pPr>
                      <a:r>
                        <a:rPr lang="en-US" sz="2400">
                          <a:latin typeface="Cambria"/>
                          <a:ea typeface="Cambria"/>
                        </a:rPr>
                        <a:t>7383.37</a:t>
                      </a:r>
                    </a:p>
                  </a:txBody>
                  <a:tcPr/>
                </a:tc>
                <a:tc>
                  <a:txBody>
                    <a:bodyPr/>
                    <a:lstStyle/>
                    <a:p>
                      <a:pPr lvl="0">
                        <a:buNone/>
                      </a:pPr>
                      <a:r>
                        <a:rPr lang="en-US" sz="2400">
                          <a:latin typeface="Cambria"/>
                          <a:ea typeface="Cambria"/>
                        </a:rPr>
                        <a:t>Kick Range</a:t>
                      </a:r>
                    </a:p>
                  </a:txBody>
                  <a:tcPr/>
                </a:tc>
                <a:extLst>
                  <a:ext uri="{0D108BD9-81ED-4DB2-BD59-A6C34878D82A}">
                    <a16:rowId xmlns:a16="http://schemas.microsoft.com/office/drawing/2014/main" val="3807811862"/>
                  </a:ext>
                </a:extLst>
              </a:tr>
            </a:tbl>
          </a:graphicData>
        </a:graphic>
      </p:graphicFrame>
      <p:graphicFrame>
        <p:nvGraphicFramePr>
          <p:cNvPr id="42" name="Table 41">
            <a:extLst>
              <a:ext uri="{FF2B5EF4-FFF2-40B4-BE49-F238E27FC236}">
                <a16:creationId xmlns:a16="http://schemas.microsoft.com/office/drawing/2014/main" id="{12DF4407-8658-5478-478D-0746C2F0092E}"/>
              </a:ext>
            </a:extLst>
          </p:cNvPr>
          <p:cNvGraphicFramePr>
            <a:graphicFrameLocks noGrp="1"/>
          </p:cNvGraphicFramePr>
          <p:nvPr>
            <p:extLst>
              <p:ext uri="{D42A27DB-BD31-4B8C-83A1-F6EECF244321}">
                <p14:modId xmlns:p14="http://schemas.microsoft.com/office/powerpoint/2010/main" val="2324542190"/>
              </p:ext>
            </p:extLst>
          </p:nvPr>
        </p:nvGraphicFramePr>
        <p:xfrm>
          <a:off x="32938105" y="16602819"/>
          <a:ext cx="10321924" cy="3781049"/>
        </p:xfrm>
        <a:graphic>
          <a:graphicData uri="http://schemas.openxmlformats.org/drawingml/2006/table">
            <a:tbl>
              <a:tblPr firstRow="1" bandRow="1">
                <a:tableStyleId>{5C22544A-7EE6-4342-B048-85BDC9FD1C3A}</a:tableStyleId>
              </a:tblPr>
              <a:tblGrid>
                <a:gridCol w="2580481">
                  <a:extLst>
                    <a:ext uri="{9D8B030D-6E8A-4147-A177-3AD203B41FA5}">
                      <a16:colId xmlns:a16="http://schemas.microsoft.com/office/drawing/2014/main" val="2274141527"/>
                    </a:ext>
                  </a:extLst>
                </a:gridCol>
                <a:gridCol w="2580481">
                  <a:extLst>
                    <a:ext uri="{9D8B030D-6E8A-4147-A177-3AD203B41FA5}">
                      <a16:colId xmlns:a16="http://schemas.microsoft.com/office/drawing/2014/main" val="49130047"/>
                    </a:ext>
                  </a:extLst>
                </a:gridCol>
                <a:gridCol w="2580481">
                  <a:extLst>
                    <a:ext uri="{9D8B030D-6E8A-4147-A177-3AD203B41FA5}">
                      <a16:colId xmlns:a16="http://schemas.microsoft.com/office/drawing/2014/main" val="3058128904"/>
                    </a:ext>
                  </a:extLst>
                </a:gridCol>
                <a:gridCol w="2580481">
                  <a:extLst>
                    <a:ext uri="{9D8B030D-6E8A-4147-A177-3AD203B41FA5}">
                      <a16:colId xmlns:a16="http://schemas.microsoft.com/office/drawing/2014/main" val="3731949741"/>
                    </a:ext>
                  </a:extLst>
                </a:gridCol>
              </a:tblGrid>
              <a:tr h="882245">
                <a:tc>
                  <a:txBody>
                    <a:bodyPr/>
                    <a:lstStyle/>
                    <a:p>
                      <a:pPr lvl="0">
                        <a:buNone/>
                      </a:pPr>
                      <a:r>
                        <a:rPr lang="en-US" sz="2400" b="1" i="0" u="none" strike="noStrike" noProof="0">
                          <a:latin typeface="Cambria"/>
                          <a:ea typeface="Cambria"/>
                          <a:cs typeface="Times New Roman"/>
                        </a:rPr>
                        <a:t>Sound Region</a:t>
                      </a:r>
                      <a:endParaRPr lang="en-US" sz="2400" b="1">
                        <a:latin typeface="Cambria"/>
                        <a:ea typeface="Cambria"/>
                        <a:cs typeface="Times New Roman"/>
                      </a:endParaRPr>
                    </a:p>
                  </a:txBody>
                  <a:tcPr>
                    <a:solidFill>
                      <a:srgbClr val="001F60"/>
                    </a:solidFill>
                  </a:tcPr>
                </a:tc>
                <a:tc>
                  <a:txBody>
                    <a:bodyPr/>
                    <a:lstStyle/>
                    <a:p>
                      <a:pPr lvl="0">
                        <a:buNone/>
                      </a:pPr>
                      <a:r>
                        <a:rPr lang="en-US" sz="2400" b="1" i="0" u="none" strike="noStrike" noProof="0">
                          <a:latin typeface="Cambria"/>
                          <a:ea typeface="Cambria"/>
                          <a:cs typeface="Times New Roman"/>
                        </a:rPr>
                        <a:t>Band</a:t>
                      </a:r>
                      <a:endParaRPr lang="en-US" sz="2400" b="1">
                        <a:latin typeface="Cambria"/>
                        <a:ea typeface="Cambria"/>
                        <a:cs typeface="Times New Roman"/>
                      </a:endParaRPr>
                    </a:p>
                  </a:txBody>
                  <a:tcPr>
                    <a:solidFill>
                      <a:srgbClr val="001F60"/>
                    </a:solidFill>
                  </a:tcPr>
                </a:tc>
                <a:tc>
                  <a:txBody>
                    <a:bodyPr/>
                    <a:lstStyle/>
                    <a:p>
                      <a:pPr lvl="0">
                        <a:buNone/>
                      </a:pPr>
                      <a:r>
                        <a:rPr lang="en-US" sz="2400" b="1" i="0" u="none" strike="noStrike" noProof="0">
                          <a:latin typeface="Cambria"/>
                          <a:ea typeface="Cambria"/>
                          <a:cs typeface="Times New Roman"/>
                        </a:rPr>
                        <a:t>Frequency Range</a:t>
                      </a:r>
                    </a:p>
                  </a:txBody>
                  <a:tcPr>
                    <a:solidFill>
                      <a:srgbClr val="001F60"/>
                    </a:solidFill>
                  </a:tcPr>
                </a:tc>
                <a:tc>
                  <a:txBody>
                    <a:bodyPr/>
                    <a:lstStyle/>
                    <a:p>
                      <a:pPr lvl="0">
                        <a:buNone/>
                      </a:pPr>
                      <a:r>
                        <a:rPr lang="en-US" sz="2400" b="1" i="0" u="none" strike="noStrike" noProof="0">
                          <a:latin typeface="Cambria"/>
                          <a:ea typeface="Cambria"/>
                          <a:cs typeface="Times New Roman"/>
                        </a:rPr>
                        <a:t>Average Energy Ratio</a:t>
                      </a:r>
                    </a:p>
                  </a:txBody>
                  <a:tcPr>
                    <a:solidFill>
                      <a:srgbClr val="001F60"/>
                    </a:solidFill>
                  </a:tcPr>
                </a:tc>
                <a:extLst>
                  <a:ext uri="{0D108BD9-81ED-4DB2-BD59-A6C34878D82A}">
                    <a16:rowId xmlns:a16="http://schemas.microsoft.com/office/drawing/2014/main" val="3896781443"/>
                  </a:ext>
                </a:extLst>
              </a:tr>
              <a:tr h="483134">
                <a:tc>
                  <a:txBody>
                    <a:bodyPr/>
                    <a:lstStyle/>
                    <a:p>
                      <a:pPr lvl="0">
                        <a:buNone/>
                      </a:pPr>
                      <a:r>
                        <a:rPr lang="en-US" sz="2400">
                          <a:latin typeface="Cambria"/>
                          <a:ea typeface="Cambria"/>
                          <a:cs typeface="Times New Roman"/>
                        </a:rPr>
                        <a:t>Deep Sub-Bass</a:t>
                      </a:r>
                    </a:p>
                  </a:txBody>
                  <a:tcPr/>
                </a:tc>
                <a:tc>
                  <a:txBody>
                    <a:bodyPr/>
                    <a:lstStyle/>
                    <a:p>
                      <a:pPr lvl="0">
                        <a:buNone/>
                      </a:pPr>
                      <a:r>
                        <a:rPr lang="en-US" sz="2400">
                          <a:latin typeface="Cambria"/>
                          <a:ea typeface="Cambria"/>
                          <a:cs typeface="Times New Roman"/>
                        </a:rPr>
                        <a:t>0-1</a:t>
                      </a:r>
                    </a:p>
                  </a:txBody>
                  <a:tcPr/>
                </a:tc>
                <a:tc>
                  <a:txBody>
                    <a:bodyPr/>
                    <a:lstStyle/>
                    <a:p>
                      <a:pPr lvl="0">
                        <a:buNone/>
                      </a:pPr>
                      <a:r>
                        <a:rPr lang="en-US" sz="2400">
                          <a:latin typeface="Cambria"/>
                          <a:ea typeface="Cambria"/>
                          <a:cs typeface="Times New Roman"/>
                        </a:rPr>
                        <a:t>33.5-51.0 Hz</a:t>
                      </a:r>
                    </a:p>
                  </a:txBody>
                  <a:tcPr/>
                </a:tc>
                <a:tc>
                  <a:txBody>
                    <a:bodyPr/>
                    <a:lstStyle/>
                    <a:p>
                      <a:pPr lvl="0">
                        <a:buNone/>
                      </a:pPr>
                      <a:r>
                        <a:rPr lang="en-US" sz="2400">
                          <a:latin typeface="Cambria"/>
                          <a:ea typeface="Cambria"/>
                          <a:cs typeface="Times New Roman"/>
                        </a:rPr>
                        <a:t>1.7 x 10</a:t>
                      </a:r>
                      <a:r>
                        <a:rPr lang="en-US" sz="2400" baseline="30000">
                          <a:latin typeface="Cambria"/>
                          <a:ea typeface="Cambria"/>
                          <a:cs typeface="Times New Roman"/>
                        </a:rPr>
                        <a:t>9</a:t>
                      </a:r>
                    </a:p>
                  </a:txBody>
                  <a:tcPr/>
                </a:tc>
                <a:extLst>
                  <a:ext uri="{0D108BD9-81ED-4DB2-BD59-A6C34878D82A}">
                    <a16:rowId xmlns:a16="http://schemas.microsoft.com/office/drawing/2014/main" val="2639679311"/>
                  </a:ext>
                </a:extLst>
              </a:tr>
              <a:tr h="483134">
                <a:tc>
                  <a:txBody>
                    <a:bodyPr/>
                    <a:lstStyle/>
                    <a:p>
                      <a:pPr lvl="0">
                        <a:buNone/>
                      </a:pPr>
                      <a:r>
                        <a:rPr lang="en-US" sz="2400">
                          <a:latin typeface="Cambria"/>
                          <a:ea typeface="Cambria"/>
                          <a:cs typeface="Times New Roman"/>
                        </a:rPr>
                        <a:t>Bass</a:t>
                      </a:r>
                    </a:p>
                  </a:txBody>
                  <a:tcPr/>
                </a:tc>
                <a:tc>
                  <a:txBody>
                    <a:bodyPr/>
                    <a:lstStyle/>
                    <a:p>
                      <a:pPr lvl="0">
                        <a:buNone/>
                      </a:pPr>
                      <a:r>
                        <a:rPr lang="en-US" sz="2400">
                          <a:latin typeface="Cambria"/>
                          <a:ea typeface="Cambria"/>
                          <a:cs typeface="Times New Roman"/>
                        </a:rPr>
                        <a:t>2</a:t>
                      </a:r>
                    </a:p>
                  </a:txBody>
                  <a:tcPr/>
                </a:tc>
                <a:tc>
                  <a:txBody>
                    <a:bodyPr/>
                    <a:lstStyle/>
                    <a:p>
                      <a:pPr lvl="0">
                        <a:buNone/>
                      </a:pPr>
                      <a:r>
                        <a:rPr lang="en-US" sz="2400">
                          <a:latin typeface="Cambria"/>
                          <a:ea typeface="Cambria"/>
                          <a:cs typeface="Times New Roman"/>
                        </a:rPr>
                        <a:t>51.0-62.5 Hz</a:t>
                      </a:r>
                    </a:p>
                  </a:txBody>
                  <a:tcPr/>
                </a:tc>
                <a:tc>
                  <a:txBody>
                    <a:bodyPr/>
                    <a:lstStyle/>
                    <a:p>
                      <a:pPr lvl="0">
                        <a:buNone/>
                      </a:pPr>
                      <a:r>
                        <a:rPr lang="en-US" sz="2400">
                          <a:latin typeface="Cambria"/>
                          <a:ea typeface="Cambria"/>
                          <a:cs typeface="Times New Roman"/>
                        </a:rPr>
                        <a:t>1.8 x 10</a:t>
                      </a:r>
                      <a:r>
                        <a:rPr lang="en-US" sz="2400" baseline="30000">
                          <a:latin typeface="Cambria"/>
                          <a:ea typeface="Cambria"/>
                          <a:cs typeface="Times New Roman"/>
                        </a:rPr>
                        <a:t>8</a:t>
                      </a:r>
                    </a:p>
                  </a:txBody>
                  <a:tcPr/>
                </a:tc>
                <a:extLst>
                  <a:ext uri="{0D108BD9-81ED-4DB2-BD59-A6C34878D82A}">
                    <a16:rowId xmlns:a16="http://schemas.microsoft.com/office/drawing/2014/main" val="1637440641"/>
                  </a:ext>
                </a:extLst>
              </a:tr>
              <a:tr h="483134">
                <a:tc>
                  <a:txBody>
                    <a:bodyPr/>
                    <a:lstStyle/>
                    <a:p>
                      <a:pPr lvl="0">
                        <a:buNone/>
                      </a:pPr>
                      <a:r>
                        <a:rPr lang="en-US" sz="2400">
                          <a:latin typeface="Cambria"/>
                          <a:ea typeface="Cambria"/>
                          <a:cs typeface="Times New Roman"/>
                        </a:rPr>
                        <a:t>Lower Mid-Range</a:t>
                      </a:r>
                    </a:p>
                  </a:txBody>
                  <a:tcPr/>
                </a:tc>
                <a:tc>
                  <a:txBody>
                    <a:bodyPr/>
                    <a:lstStyle/>
                    <a:p>
                      <a:pPr lvl="0">
                        <a:buNone/>
                      </a:pPr>
                      <a:r>
                        <a:rPr lang="en-US" sz="2400">
                          <a:latin typeface="Cambria"/>
                          <a:ea typeface="Cambria"/>
                          <a:cs typeface="Times New Roman"/>
                        </a:rPr>
                        <a:t>3-9</a:t>
                      </a:r>
                    </a:p>
                  </a:txBody>
                  <a:tcPr/>
                </a:tc>
                <a:tc>
                  <a:txBody>
                    <a:bodyPr/>
                    <a:lstStyle/>
                    <a:p>
                      <a:pPr lvl="0">
                        <a:buNone/>
                      </a:pPr>
                      <a:r>
                        <a:rPr lang="en-US" sz="2400">
                          <a:latin typeface="Cambria"/>
                          <a:ea typeface="Cambria"/>
                          <a:cs typeface="Times New Roman"/>
                        </a:rPr>
                        <a:t>62.5-271.5 Hz</a:t>
                      </a:r>
                    </a:p>
                  </a:txBody>
                  <a:tcPr/>
                </a:tc>
                <a:tc>
                  <a:txBody>
                    <a:bodyPr/>
                    <a:lstStyle/>
                    <a:p>
                      <a:pPr lvl="0">
                        <a:buNone/>
                      </a:pPr>
                      <a:r>
                        <a:rPr lang="en-US" sz="2400">
                          <a:latin typeface="Cambria"/>
                          <a:ea typeface="Cambria"/>
                          <a:cs typeface="Times New Roman"/>
                        </a:rPr>
                        <a:t>25.0 </a:t>
                      </a:r>
                    </a:p>
                  </a:txBody>
                  <a:tcPr/>
                </a:tc>
                <a:extLst>
                  <a:ext uri="{0D108BD9-81ED-4DB2-BD59-A6C34878D82A}">
                    <a16:rowId xmlns:a16="http://schemas.microsoft.com/office/drawing/2014/main" val="4041191247"/>
                  </a:ext>
                </a:extLst>
              </a:tr>
              <a:tr h="483134">
                <a:tc>
                  <a:txBody>
                    <a:bodyPr/>
                    <a:lstStyle/>
                    <a:p>
                      <a:pPr lvl="0">
                        <a:buNone/>
                      </a:pPr>
                      <a:r>
                        <a:rPr lang="en-US" sz="2400">
                          <a:latin typeface="Cambria"/>
                          <a:ea typeface="Cambria"/>
                          <a:cs typeface="Times New Roman"/>
                        </a:rPr>
                        <a:t>Mid-Range</a:t>
                      </a:r>
                    </a:p>
                  </a:txBody>
                  <a:tcPr/>
                </a:tc>
                <a:tc>
                  <a:txBody>
                    <a:bodyPr/>
                    <a:lstStyle/>
                    <a:p>
                      <a:pPr lvl="0">
                        <a:buNone/>
                      </a:pPr>
                      <a:r>
                        <a:rPr lang="en-US" sz="2400">
                          <a:latin typeface="Cambria"/>
                          <a:ea typeface="Cambria"/>
                          <a:cs typeface="Times New Roman"/>
                        </a:rPr>
                        <a:t>10-20</a:t>
                      </a:r>
                    </a:p>
                  </a:txBody>
                  <a:tcPr/>
                </a:tc>
                <a:tc>
                  <a:txBody>
                    <a:bodyPr/>
                    <a:lstStyle/>
                    <a:p>
                      <a:pPr lvl="0">
                        <a:buNone/>
                      </a:pPr>
                      <a:r>
                        <a:rPr lang="en-US" sz="2400">
                          <a:latin typeface="Cambria"/>
                          <a:ea typeface="Cambria"/>
                          <a:cs typeface="Times New Roman"/>
                        </a:rPr>
                        <a:t>271.5-2.7 kHz</a:t>
                      </a:r>
                    </a:p>
                  </a:txBody>
                  <a:tcPr/>
                </a:tc>
                <a:tc>
                  <a:txBody>
                    <a:bodyPr/>
                    <a:lstStyle/>
                    <a:p>
                      <a:pPr lvl="0">
                        <a:buNone/>
                      </a:pPr>
                      <a:r>
                        <a:rPr lang="en-US" sz="2400">
                          <a:latin typeface="Cambria"/>
                          <a:ea typeface="Cambria"/>
                          <a:cs typeface="Times New Roman"/>
                        </a:rPr>
                        <a:t>8.0</a:t>
                      </a:r>
                    </a:p>
                  </a:txBody>
                  <a:tcPr/>
                </a:tc>
                <a:extLst>
                  <a:ext uri="{0D108BD9-81ED-4DB2-BD59-A6C34878D82A}">
                    <a16:rowId xmlns:a16="http://schemas.microsoft.com/office/drawing/2014/main" val="1573007110"/>
                  </a:ext>
                </a:extLst>
              </a:tr>
              <a:tr h="483134">
                <a:tc>
                  <a:txBody>
                    <a:bodyPr/>
                    <a:lstStyle/>
                    <a:p>
                      <a:pPr lvl="0">
                        <a:buNone/>
                      </a:pPr>
                      <a:r>
                        <a:rPr lang="en-US" sz="2400">
                          <a:latin typeface="Cambria"/>
                          <a:ea typeface="Cambria"/>
                          <a:cs typeface="Times New Roman"/>
                        </a:rPr>
                        <a:t>Mid High</a:t>
                      </a:r>
                    </a:p>
                  </a:txBody>
                  <a:tcPr/>
                </a:tc>
                <a:tc>
                  <a:txBody>
                    <a:bodyPr/>
                    <a:lstStyle/>
                    <a:p>
                      <a:pPr lvl="0">
                        <a:buNone/>
                      </a:pPr>
                      <a:r>
                        <a:rPr lang="en-US" sz="2400">
                          <a:latin typeface="Cambria"/>
                          <a:ea typeface="Cambria"/>
                          <a:cs typeface="Times New Roman"/>
                        </a:rPr>
                        <a:t>21-30</a:t>
                      </a:r>
                    </a:p>
                  </a:txBody>
                  <a:tcPr/>
                </a:tc>
                <a:tc>
                  <a:txBody>
                    <a:bodyPr/>
                    <a:lstStyle/>
                    <a:p>
                      <a:pPr lvl="0">
                        <a:buNone/>
                      </a:pPr>
                      <a:r>
                        <a:rPr lang="en-US" sz="2400">
                          <a:latin typeface="Cambria"/>
                          <a:ea typeface="Cambria"/>
                          <a:cs typeface="Times New Roman"/>
                        </a:rPr>
                        <a:t>2.7-9.7 kHz</a:t>
                      </a:r>
                    </a:p>
                  </a:txBody>
                  <a:tcPr/>
                </a:tc>
                <a:tc>
                  <a:txBody>
                    <a:bodyPr/>
                    <a:lstStyle/>
                    <a:p>
                      <a:pPr lvl="0">
                        <a:buNone/>
                      </a:pPr>
                      <a:r>
                        <a:rPr lang="en-US" sz="2400">
                          <a:latin typeface="Cambria"/>
                          <a:ea typeface="Cambria"/>
                          <a:cs typeface="Times New Roman"/>
                        </a:rPr>
                        <a:t>15.0</a:t>
                      </a:r>
                    </a:p>
                  </a:txBody>
                  <a:tcPr/>
                </a:tc>
                <a:extLst>
                  <a:ext uri="{0D108BD9-81ED-4DB2-BD59-A6C34878D82A}">
                    <a16:rowId xmlns:a16="http://schemas.microsoft.com/office/drawing/2014/main" val="3807811862"/>
                  </a:ext>
                </a:extLst>
              </a:tr>
              <a:tr h="483134">
                <a:tc>
                  <a:txBody>
                    <a:bodyPr/>
                    <a:lstStyle/>
                    <a:p>
                      <a:pPr lvl="0">
                        <a:buNone/>
                      </a:pPr>
                      <a:r>
                        <a:rPr lang="en-US" sz="2400">
                          <a:latin typeface="Cambria"/>
                          <a:ea typeface="Cambria"/>
                          <a:cs typeface="Times New Roman"/>
                        </a:rPr>
                        <a:t>High-Range</a:t>
                      </a:r>
                    </a:p>
                  </a:txBody>
                  <a:tcPr/>
                </a:tc>
                <a:tc>
                  <a:txBody>
                    <a:bodyPr/>
                    <a:lstStyle/>
                    <a:p>
                      <a:pPr lvl="0">
                        <a:buNone/>
                      </a:pPr>
                      <a:r>
                        <a:rPr lang="en-US" sz="2400">
                          <a:latin typeface="Cambria"/>
                          <a:ea typeface="Cambria"/>
                          <a:cs typeface="Times New Roman"/>
                        </a:rPr>
                        <a:t>31-41</a:t>
                      </a:r>
                    </a:p>
                  </a:txBody>
                  <a:tcPr/>
                </a:tc>
                <a:tc>
                  <a:txBody>
                    <a:bodyPr/>
                    <a:lstStyle/>
                    <a:p>
                      <a:pPr lvl="0">
                        <a:buNone/>
                      </a:pPr>
                      <a:r>
                        <a:rPr lang="en-US" sz="2400">
                          <a:latin typeface="Cambria"/>
                          <a:ea typeface="Cambria"/>
                          <a:cs typeface="Times New Roman"/>
                        </a:rPr>
                        <a:t>9.7-20.0 kHz</a:t>
                      </a:r>
                    </a:p>
                  </a:txBody>
                  <a:tcPr/>
                </a:tc>
                <a:tc>
                  <a:txBody>
                    <a:bodyPr/>
                    <a:lstStyle/>
                    <a:p>
                      <a:pPr lvl="0">
                        <a:buNone/>
                      </a:pPr>
                      <a:r>
                        <a:rPr lang="en-US" sz="2400">
                          <a:latin typeface="Cambria"/>
                          <a:ea typeface="Cambria"/>
                          <a:cs typeface="Times New Roman"/>
                        </a:rPr>
                        <a:t>23.0</a:t>
                      </a:r>
                    </a:p>
                  </a:txBody>
                  <a:tcPr/>
                </a:tc>
                <a:extLst>
                  <a:ext uri="{0D108BD9-81ED-4DB2-BD59-A6C34878D82A}">
                    <a16:rowId xmlns:a16="http://schemas.microsoft.com/office/drawing/2014/main" val="1257012672"/>
                  </a:ext>
                </a:extLst>
              </a:tr>
            </a:tbl>
          </a:graphicData>
        </a:graphic>
      </p:graphicFrame>
      <p:sp>
        <p:nvSpPr>
          <p:cNvPr id="11" name="TextBox 10">
            <a:extLst>
              <a:ext uri="{FF2B5EF4-FFF2-40B4-BE49-F238E27FC236}">
                <a16:creationId xmlns:a16="http://schemas.microsoft.com/office/drawing/2014/main" id="{2C95DC6D-BFB7-2F22-01CD-3EA735A9AA12}"/>
              </a:ext>
            </a:extLst>
          </p:cNvPr>
          <p:cNvSpPr txBox="1"/>
          <p:nvPr/>
        </p:nvSpPr>
        <p:spPr>
          <a:xfrm>
            <a:off x="32918116" y="20491254"/>
            <a:ext cx="10331657" cy="1215711"/>
          </a:xfrm>
          <a:prstGeom prst="rect">
            <a:avLst/>
          </a:prstGeom>
          <a:noFill/>
        </p:spPr>
        <p:txBody>
          <a:bodyPr wrap="square" lIns="106674" tIns="53337" rIns="106674" bIns="53337" rtlCol="0" anchor="t">
            <a:spAutoFit/>
          </a:bodyPr>
          <a:lstStyle/>
          <a:p>
            <a:r>
              <a:rPr lang="en-US" sz="2400" b="1">
                <a:latin typeface="Cambria"/>
                <a:ea typeface="Cambria"/>
                <a:cs typeface="Times New Roman"/>
              </a:rPr>
              <a:t>Table 2. Key Frequency Region Energy</a:t>
            </a:r>
            <a:endParaRPr lang="en-US" sz="2400">
              <a:latin typeface="Cambria"/>
              <a:ea typeface="Cambria"/>
              <a:cs typeface="Times New Roman"/>
            </a:endParaRPr>
          </a:p>
          <a:p>
            <a:r>
              <a:rPr lang="en-US" sz="2400" i="1">
                <a:latin typeface="Cambria"/>
                <a:ea typeface="Cambria"/>
                <a:cs typeface="Times New Roman"/>
              </a:rPr>
              <a:t>Table 2</a:t>
            </a:r>
            <a:r>
              <a:rPr lang="en-US" sz="2400">
                <a:latin typeface="Cambria"/>
                <a:ea typeface="Cambria"/>
                <a:cs typeface="Times New Roman"/>
              </a:rPr>
              <a:t> summarizes the 32-band regions, highlighting the 1.7x10</a:t>
            </a:r>
            <a:r>
              <a:rPr lang="en-US" sz="2400" baseline="30000">
                <a:latin typeface="Cambria"/>
                <a:ea typeface="Cambria"/>
                <a:cs typeface="Times New Roman"/>
              </a:rPr>
              <a:t>9 </a:t>
            </a:r>
            <a:r>
              <a:rPr lang="en-US" sz="2400">
                <a:latin typeface="Cambria"/>
                <a:ea typeface="Cambria"/>
                <a:cs typeface="Times New Roman"/>
              </a:rPr>
              <a:t>subbass amplification, alongside midrange and high-frequency gain.</a:t>
            </a:r>
          </a:p>
        </p:txBody>
      </p:sp>
      <p:pic>
        <p:nvPicPr>
          <p:cNvPr id="24" name="Picture 23" descr="A group of different colored lines&#10;&#10;AI-generated content may be incorrect.">
            <a:extLst>
              <a:ext uri="{FF2B5EF4-FFF2-40B4-BE49-F238E27FC236}">
                <a16:creationId xmlns:a16="http://schemas.microsoft.com/office/drawing/2014/main" id="{834CA587-6145-966D-C016-680B113BEAEA}"/>
              </a:ext>
            </a:extLst>
          </p:cNvPr>
          <p:cNvPicPr>
            <a:picLocks noChangeAspect="1"/>
          </p:cNvPicPr>
          <p:nvPr/>
        </p:nvPicPr>
        <p:blipFill>
          <a:blip r:embed="rId5"/>
          <a:stretch>
            <a:fillRect/>
          </a:stretch>
        </p:blipFill>
        <p:spPr>
          <a:xfrm>
            <a:off x="12109440" y="5854664"/>
            <a:ext cx="19610170" cy="11050171"/>
          </a:xfrm>
          <a:prstGeom prst="rect">
            <a:avLst/>
          </a:prstGeom>
          <a:ln w="9525">
            <a:solidFill>
              <a:schemeClr val="tx1"/>
            </a:solidFill>
          </a:ln>
        </p:spPr>
      </p:pic>
      <p:sp>
        <p:nvSpPr>
          <p:cNvPr id="27" name="TextBox 26">
            <a:extLst>
              <a:ext uri="{FF2B5EF4-FFF2-40B4-BE49-F238E27FC236}">
                <a16:creationId xmlns:a16="http://schemas.microsoft.com/office/drawing/2014/main" id="{C4BD753F-DDE8-920C-7781-9B513265CBA1}"/>
              </a:ext>
            </a:extLst>
          </p:cNvPr>
          <p:cNvSpPr txBox="1"/>
          <p:nvPr/>
        </p:nvSpPr>
        <p:spPr>
          <a:xfrm>
            <a:off x="12406315" y="25244352"/>
            <a:ext cx="10299595" cy="461665"/>
          </a:xfrm>
          <a:prstGeom prst="rect">
            <a:avLst/>
          </a:prstGeom>
          <a:noFill/>
        </p:spPr>
        <p:txBody>
          <a:bodyPr wrap="square" lIns="91440" tIns="45720" rIns="91440" bIns="45720" anchor="t">
            <a:spAutoFit/>
          </a:bodyPr>
          <a:lstStyle/>
          <a:p>
            <a:r>
              <a:rPr lang="en-US" sz="2400" b="1">
                <a:latin typeface="Cambria"/>
                <a:ea typeface="Cambria"/>
                <a:cs typeface="+mn-lt"/>
              </a:rPr>
              <a:t>Figure 4. Calibration System</a:t>
            </a:r>
          </a:p>
        </p:txBody>
      </p:sp>
      <p:sp>
        <p:nvSpPr>
          <p:cNvPr id="28" name="TextBox 27">
            <a:extLst>
              <a:ext uri="{FF2B5EF4-FFF2-40B4-BE49-F238E27FC236}">
                <a16:creationId xmlns:a16="http://schemas.microsoft.com/office/drawing/2014/main" id="{24ACB5E6-5633-98F0-5D05-8505F7E0DFAF}"/>
              </a:ext>
            </a:extLst>
          </p:cNvPr>
          <p:cNvSpPr txBox="1"/>
          <p:nvPr/>
        </p:nvSpPr>
        <p:spPr>
          <a:xfrm>
            <a:off x="21653730" y="31828886"/>
            <a:ext cx="9626765" cy="461665"/>
          </a:xfrm>
          <a:prstGeom prst="rect">
            <a:avLst/>
          </a:prstGeom>
          <a:noFill/>
        </p:spPr>
        <p:txBody>
          <a:bodyPr wrap="square" lIns="91440" tIns="45720" rIns="91440" bIns="45720" anchor="t">
            <a:spAutoFit/>
          </a:bodyPr>
          <a:lstStyle/>
          <a:p>
            <a:r>
              <a:rPr lang="en-US" sz="2400" b="1">
                <a:latin typeface="Cambria"/>
                <a:ea typeface="Cambria"/>
                <a:cs typeface="+mn-lt"/>
              </a:rPr>
              <a:t>Figure 5. Active System</a:t>
            </a:r>
          </a:p>
        </p:txBody>
      </p:sp>
      <p:pic>
        <p:nvPicPr>
          <p:cNvPr id="20" name="Picture 19">
            <a:extLst>
              <a:ext uri="{FF2B5EF4-FFF2-40B4-BE49-F238E27FC236}">
                <a16:creationId xmlns:a16="http://schemas.microsoft.com/office/drawing/2014/main" id="{B4EAEBBF-BFA8-37BA-6994-D07D6A23C586}"/>
              </a:ext>
            </a:extLst>
          </p:cNvPr>
          <p:cNvPicPr>
            <a:picLocks noChangeAspect="1"/>
          </p:cNvPicPr>
          <p:nvPr/>
        </p:nvPicPr>
        <p:blipFill>
          <a:blip r:embed="rId6"/>
          <a:srcRect r="49464"/>
          <a:stretch>
            <a:fillRect/>
          </a:stretch>
        </p:blipFill>
        <p:spPr>
          <a:xfrm>
            <a:off x="2091172" y="12192573"/>
            <a:ext cx="7596612" cy="7069686"/>
          </a:xfrm>
          <a:prstGeom prst="rect">
            <a:avLst/>
          </a:prstGeom>
        </p:spPr>
      </p:pic>
      <p:pic>
        <p:nvPicPr>
          <p:cNvPr id="21" name="Picture 20">
            <a:extLst>
              <a:ext uri="{FF2B5EF4-FFF2-40B4-BE49-F238E27FC236}">
                <a16:creationId xmlns:a16="http://schemas.microsoft.com/office/drawing/2014/main" id="{0CA6D58F-EEEF-D613-B947-06C99AC64814}"/>
              </a:ext>
            </a:extLst>
          </p:cNvPr>
          <p:cNvPicPr>
            <a:picLocks noChangeAspect="1"/>
          </p:cNvPicPr>
          <p:nvPr/>
        </p:nvPicPr>
        <p:blipFill>
          <a:blip r:embed="rId6"/>
          <a:srcRect l="50000"/>
          <a:stretch>
            <a:fillRect/>
          </a:stretch>
        </p:blipFill>
        <p:spPr>
          <a:xfrm>
            <a:off x="2077480" y="19801647"/>
            <a:ext cx="7533665" cy="7086263"/>
          </a:xfrm>
          <a:prstGeom prst="rect">
            <a:avLst/>
          </a:prstGeom>
        </p:spPr>
      </p:pic>
      <p:pic>
        <p:nvPicPr>
          <p:cNvPr id="3" name="Picture 2" descr="A diagram of a sound system&#10;&#10;AI-generated content may be incorrect.">
            <a:extLst>
              <a:ext uri="{FF2B5EF4-FFF2-40B4-BE49-F238E27FC236}">
                <a16:creationId xmlns:a16="http://schemas.microsoft.com/office/drawing/2014/main" id="{F3C2EEA1-FB34-0F75-34DC-249F5491D7F7}"/>
              </a:ext>
            </a:extLst>
          </p:cNvPr>
          <p:cNvPicPr>
            <a:picLocks noChangeAspect="1"/>
          </p:cNvPicPr>
          <p:nvPr/>
        </p:nvPicPr>
        <p:blipFill>
          <a:blip r:embed="rId7"/>
          <a:srcRect l="1892"/>
          <a:stretch>
            <a:fillRect/>
          </a:stretch>
        </p:blipFill>
        <p:spPr>
          <a:xfrm>
            <a:off x="21653730" y="26440817"/>
            <a:ext cx="9803106" cy="5326494"/>
          </a:xfrm>
          <a:prstGeom prst="rect">
            <a:avLst/>
          </a:prstGeom>
          <a:solidFill>
            <a:schemeClr val="tx1"/>
          </a:solidFill>
          <a:ln w="9525">
            <a:solidFill>
              <a:schemeClr val="tx1"/>
            </a:solidFill>
          </a:ln>
        </p:spPr>
      </p:pic>
      <p:sp>
        <p:nvSpPr>
          <p:cNvPr id="10" name="TextBox 9">
            <a:extLst>
              <a:ext uri="{FF2B5EF4-FFF2-40B4-BE49-F238E27FC236}">
                <a16:creationId xmlns:a16="http://schemas.microsoft.com/office/drawing/2014/main" id="{2ADAA309-8018-0D0B-B22F-241A2A195F60}"/>
              </a:ext>
            </a:extLst>
          </p:cNvPr>
          <p:cNvSpPr txBox="1"/>
          <p:nvPr/>
        </p:nvSpPr>
        <p:spPr>
          <a:xfrm>
            <a:off x="631171" y="26782180"/>
            <a:ext cx="10391344" cy="400110"/>
          </a:xfrm>
          <a:prstGeom prst="rect">
            <a:avLst/>
          </a:prstGeom>
          <a:noFill/>
        </p:spPr>
        <p:txBody>
          <a:bodyPr wrap="square">
            <a:spAutoFit/>
          </a:bodyPr>
          <a:lstStyle/>
          <a:p>
            <a:r>
              <a:rPr lang="en-US" sz="2000" b="1" i="0" u="none" strike="noStrike">
                <a:solidFill>
                  <a:srgbClr val="000000"/>
                </a:solidFill>
                <a:effectLst/>
                <a:latin typeface="Cambria" panose="02040503050406030204" pitchFamily="18" charset="0"/>
              </a:rPr>
              <a:t>Figure 2. Hearing Threshold as a Function of Frequency for Male and Female Listeners</a:t>
            </a:r>
            <a:endParaRPr lang="en-US" sz="2000" b="1">
              <a:latin typeface="Cambria" panose="02040503050406030204" pitchFamily="18" charset="0"/>
            </a:endParaRPr>
          </a:p>
        </p:txBody>
      </p:sp>
      <p:pic>
        <p:nvPicPr>
          <p:cNvPr id="8" name="Picture 7" descr="A diagram of a computer process&#10;&#10;AI-generated content may be incorrect.">
            <a:extLst>
              <a:ext uri="{FF2B5EF4-FFF2-40B4-BE49-F238E27FC236}">
                <a16:creationId xmlns:a16="http://schemas.microsoft.com/office/drawing/2014/main" id="{D94F9FCF-3EFF-7CCC-A752-B22F604516A9}"/>
              </a:ext>
            </a:extLst>
          </p:cNvPr>
          <p:cNvPicPr>
            <a:picLocks noChangeAspect="1"/>
          </p:cNvPicPr>
          <p:nvPr/>
        </p:nvPicPr>
        <p:blipFill>
          <a:blip r:embed="rId8"/>
          <a:stretch>
            <a:fillRect/>
          </a:stretch>
        </p:blipFill>
        <p:spPr>
          <a:xfrm>
            <a:off x="12406315" y="20221117"/>
            <a:ext cx="9982050" cy="4958595"/>
          </a:xfrm>
          <a:prstGeom prst="rect">
            <a:avLst/>
          </a:prstGeom>
          <a:ln w="9525">
            <a:solidFill>
              <a:schemeClr val="tx1"/>
            </a:solidFill>
          </a:ln>
        </p:spPr>
      </p:pic>
      <p:sp>
        <p:nvSpPr>
          <p:cNvPr id="37" name="TextBox 36">
            <a:extLst>
              <a:ext uri="{FF2B5EF4-FFF2-40B4-BE49-F238E27FC236}">
                <a16:creationId xmlns:a16="http://schemas.microsoft.com/office/drawing/2014/main" id="{82BB5D6B-1148-E329-F983-F4D61DDDC448}"/>
              </a:ext>
            </a:extLst>
          </p:cNvPr>
          <p:cNvSpPr txBox="1"/>
          <p:nvPr/>
        </p:nvSpPr>
        <p:spPr>
          <a:xfrm>
            <a:off x="543912" y="19128110"/>
            <a:ext cx="10691133" cy="415492"/>
          </a:xfrm>
          <a:prstGeom prst="rect">
            <a:avLst/>
          </a:prstGeom>
          <a:noFill/>
        </p:spPr>
        <p:txBody>
          <a:bodyPr wrap="square" lIns="106674" tIns="53337" rIns="106674" bIns="53337" rtlCol="0">
            <a:spAutoFit/>
          </a:bodyPr>
          <a:lstStyle/>
          <a:p>
            <a:r>
              <a:rPr lang="en-US" sz="2000" b="1">
                <a:latin typeface="Cambria"/>
                <a:ea typeface="Cambria"/>
              </a:rPr>
              <a:t>Figure 1. Hearing Threshold as a Function of Age for Male and Female Listeners</a:t>
            </a:r>
          </a:p>
        </p:txBody>
      </p:sp>
      <p:sp>
        <p:nvSpPr>
          <p:cNvPr id="25" name="TextBox 24">
            <a:extLst>
              <a:ext uri="{FF2B5EF4-FFF2-40B4-BE49-F238E27FC236}">
                <a16:creationId xmlns:a16="http://schemas.microsoft.com/office/drawing/2014/main" id="{D18BE9E0-F55D-2C42-167F-CAA5FD588C55}"/>
              </a:ext>
            </a:extLst>
          </p:cNvPr>
          <p:cNvSpPr txBox="1"/>
          <p:nvPr/>
        </p:nvSpPr>
        <p:spPr>
          <a:xfrm>
            <a:off x="32723300" y="22987907"/>
            <a:ext cx="10536729" cy="3765133"/>
          </a:xfrm>
          <a:prstGeom prst="rect">
            <a:avLst/>
          </a:prstGeom>
          <a:noFill/>
        </p:spPr>
        <p:txBody>
          <a:bodyPr wrap="square" lIns="91440" tIns="45720" rIns="91440" bIns="45720" anchor="t">
            <a:spAutoFit/>
          </a:bodyPr>
          <a:lstStyle/>
          <a:p>
            <a:pPr marL="412750" indent="-412750" algn="l">
              <a:spcBef>
                <a:spcPts val="100"/>
              </a:spcBef>
              <a:buFont typeface="Arial" panose="020B0604020202020204" pitchFamily="34" charset="0"/>
              <a:buChar char="•"/>
            </a:pPr>
            <a:r>
              <a:rPr lang="en-US" sz="2400">
                <a:latin typeface="Cambria"/>
                <a:ea typeface="Cambria"/>
              </a:rPr>
              <a:t>Prototype hardware signal flow was set up successfully on a breadboard.</a:t>
            </a:r>
          </a:p>
          <a:p>
            <a:pPr algn="l">
              <a:spcBef>
                <a:spcPts val="100"/>
              </a:spcBef>
            </a:pPr>
            <a:endParaRPr lang="en-US" sz="1000">
              <a:latin typeface="Cambria"/>
              <a:ea typeface="Cambria"/>
            </a:endParaRPr>
          </a:p>
          <a:p>
            <a:pPr marL="412750" indent="-412750" algn="l">
              <a:spcBef>
                <a:spcPts val="100"/>
              </a:spcBef>
              <a:buFont typeface="Arial" panose="020B0604020202020204" pitchFamily="34" charset="0"/>
              <a:buChar char="•"/>
            </a:pPr>
            <a:r>
              <a:rPr lang="en-US" sz="2400">
                <a:latin typeface="Cambria"/>
                <a:ea typeface="Cambria"/>
              </a:rPr>
              <a:t>MATLAB simulations verified the multi-band personalized filter response.</a:t>
            </a:r>
          </a:p>
          <a:p>
            <a:pPr algn="l">
              <a:spcBef>
                <a:spcPts val="100"/>
              </a:spcBef>
            </a:pPr>
            <a:endParaRPr lang="en-US" sz="1000">
              <a:latin typeface="Cambria"/>
              <a:ea typeface="Cambria"/>
            </a:endParaRPr>
          </a:p>
          <a:p>
            <a:pPr marL="412750" lvl="0" indent="-412750" algn="l">
              <a:spcBef>
                <a:spcPts val="100"/>
              </a:spcBef>
              <a:buFont typeface="Arial" panose="020B0604020202020204" pitchFamily="34" charset="0"/>
              <a:buChar char="•"/>
            </a:pPr>
            <a:r>
              <a:rPr lang="en-US" sz="2400">
                <a:latin typeface="Cambria" panose="02040503050406030204" pitchFamily="18" charset="0"/>
              </a:rPr>
              <a:t>Calibration and active-use models were refined into an implementable 40k Hz DSP workflow.</a:t>
            </a:r>
          </a:p>
          <a:p>
            <a:pPr lvl="0" algn="l">
              <a:spcBef>
                <a:spcPts val="100"/>
              </a:spcBef>
            </a:pPr>
            <a:endParaRPr lang="en-US" sz="1000">
              <a:latin typeface="Cambria" panose="02040503050406030204" pitchFamily="18" charset="0"/>
              <a:ea typeface="Cambria" panose="02040503050406030204" pitchFamily="18" charset="0"/>
            </a:endParaRPr>
          </a:p>
          <a:p>
            <a:pPr marL="412750" lvl="0" indent="-412750" algn="l">
              <a:spcBef>
                <a:spcPts val="100"/>
              </a:spcBef>
              <a:buFont typeface="Arial" panose="020B0604020202020204" pitchFamily="34" charset="0"/>
              <a:buChar char="•"/>
            </a:pPr>
            <a:r>
              <a:rPr lang="en-US" sz="2400">
                <a:latin typeface="Cambria" panose="02040503050406030204" pitchFamily="18" charset="0"/>
              </a:rPr>
              <a:t>Embedded software structure was developed for calibration, equalization, and playback.</a:t>
            </a:r>
          </a:p>
          <a:p>
            <a:pPr lvl="0" algn="l">
              <a:spcBef>
                <a:spcPts val="100"/>
              </a:spcBef>
            </a:pPr>
            <a:endParaRPr lang="en-US" sz="600">
              <a:latin typeface="Cambria" panose="02040503050406030204" pitchFamily="18" charset="0"/>
              <a:ea typeface="Cambria" panose="02040503050406030204" pitchFamily="18" charset="0"/>
            </a:endParaRPr>
          </a:p>
          <a:p>
            <a:pPr marL="412750" lvl="0" indent="-412750" algn="l">
              <a:spcBef>
                <a:spcPts val="100"/>
              </a:spcBef>
              <a:buFont typeface="Arial" panose="020B0604020202020204" pitchFamily="34" charset="0"/>
              <a:buChar char="•"/>
            </a:pPr>
            <a:r>
              <a:rPr lang="en-US" sz="2400">
                <a:latin typeface="Cambria" panose="02040503050406030204" pitchFamily="18" charset="0"/>
              </a:rPr>
              <a:t>The prototype remained within the project budget, supporting cost-effective implementation.</a:t>
            </a:r>
            <a:endParaRPr lang="en-US" sz="2400">
              <a:latin typeface="Cambria" panose="02040503050406030204" pitchFamily="18" charset="0"/>
              <a:ea typeface="Cambria" panose="02040503050406030204" pitchFamily="18" charset="0"/>
            </a:endParaRPr>
          </a:p>
        </p:txBody>
      </p:sp>
      <p:sp>
        <p:nvSpPr>
          <p:cNvPr id="36" name="TextBox 35">
            <a:extLst>
              <a:ext uri="{FF2B5EF4-FFF2-40B4-BE49-F238E27FC236}">
                <a16:creationId xmlns:a16="http://schemas.microsoft.com/office/drawing/2014/main" id="{87C7460C-DDD9-CEEE-B807-ABD01CCF240D}"/>
              </a:ext>
            </a:extLst>
          </p:cNvPr>
          <p:cNvSpPr txBox="1"/>
          <p:nvPr/>
        </p:nvSpPr>
        <p:spPr>
          <a:xfrm>
            <a:off x="32679455" y="28105118"/>
            <a:ext cx="10826230" cy="3939540"/>
          </a:xfrm>
          <a:prstGeom prst="rect">
            <a:avLst/>
          </a:prstGeom>
          <a:noFill/>
          <a:ln>
            <a:noFill/>
          </a:ln>
        </p:spPr>
        <p:txBody>
          <a:bodyPr wrap="square">
            <a:spAutoFit/>
          </a:bodyPr>
          <a:lstStyle/>
          <a:p>
            <a:pPr marL="342900" indent="-342900" algn="l">
              <a:spcBef>
                <a:spcPts val="400"/>
              </a:spcBef>
              <a:buChar char="•"/>
            </a:pPr>
            <a:r>
              <a:rPr lang="en-US" sz="2400">
                <a:latin typeface="Cambria"/>
                <a:ea typeface="Cambria"/>
                <a:cs typeface="+mn-lt"/>
              </a:rPr>
              <a:t>This cost-effective prototype integrates a personalized frequency equalization profile with a hybrid dual-microphone Active Noise Cancellation (ANC) system.</a:t>
            </a:r>
            <a:endParaRPr lang="en-US" sz="2400">
              <a:latin typeface="Cambria"/>
              <a:ea typeface="Cambria"/>
              <a:cs typeface="Calibri" panose="020F0502020204030204"/>
            </a:endParaRPr>
          </a:p>
          <a:p>
            <a:pPr marL="342900" indent="-342900" algn="l">
              <a:spcBef>
                <a:spcPts val="400"/>
              </a:spcBef>
              <a:buChar char="•"/>
            </a:pPr>
            <a:r>
              <a:rPr lang="en-US" sz="2400">
                <a:latin typeface="Cambria"/>
                <a:ea typeface="Cambria"/>
                <a:cs typeface="+mn-lt"/>
              </a:rPr>
              <a:t>The calibration process enables scalable customization for different hearing spectrums, while the hybrid ANC effectively reduces residual noise without interfering with the desired program audio.</a:t>
            </a:r>
          </a:p>
          <a:p>
            <a:pPr marL="342900" indent="-342900" algn="l">
              <a:spcBef>
                <a:spcPts val="400"/>
              </a:spcBef>
              <a:buChar char="•"/>
            </a:pPr>
            <a:r>
              <a:rPr lang="en-US" sz="2400">
                <a:latin typeface="Cambria"/>
                <a:ea typeface="Cambria"/>
                <a:cs typeface="Calibri"/>
              </a:rPr>
              <a:t>The system utilizes high-speed sampling at 40 kHz and FFT-based spectral analysis to ensure precise real-time anti-noise generation and audio equalization.</a:t>
            </a:r>
          </a:p>
          <a:p>
            <a:pPr marL="342900" indent="-342900" algn="l">
              <a:spcBef>
                <a:spcPts val="400"/>
              </a:spcBef>
              <a:buChar char="•"/>
            </a:pPr>
            <a:r>
              <a:rPr lang="en-US" sz="2400">
                <a:latin typeface="Cambria"/>
                <a:ea typeface="Cambria"/>
                <a:cs typeface="Calibri"/>
              </a:rPr>
              <a:t>The system supports multiple saved calibration profiles, enabling users to select and apply settings tailored to different environments. </a:t>
            </a:r>
          </a:p>
        </p:txBody>
      </p:sp>
    </p:spTree>
    <p:extLst>
      <p:ext uri="{BB962C8B-B14F-4D97-AF65-F5344CB8AC3E}">
        <p14:creationId xmlns:p14="http://schemas.microsoft.com/office/powerpoint/2010/main" val="376030445"/>
      </p:ext>
    </p:extLst>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E8B49EBC-8012-49EB-A634-9AC004CF8E85}">
  <ds:schemaRefs>
    <ds:schemaRef ds:uri="ESRI.ArcGIS.Mapping.OfficeIntegration.PowerPointInfo"/>
  </ds:schemaRefs>
</ds:datastoreItem>
</file>

<file path=customXml/itemProps2.xml><?xml version="1.0" encoding="utf-8"?>
<ds:datastoreItem xmlns:ds="http://schemas.openxmlformats.org/officeDocument/2006/customXml" ds:itemID="{1966D790-D06C-4361-94B8-8BED25FA40AD}">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1049</Words>
  <Application>Microsoft Office PowerPoint</Application>
  <PresentationFormat>Custom</PresentationFormat>
  <Paragraphs>121</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User Calibrated Frequency Mapping Headset Colin Casey, Olivia McKay, Yash Patel Faculty Advisor: Professor John R. LaCourse Department of Electrical and Computer Engineering,  University of New Hampshire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Olivia McKay</cp:lastModifiedBy>
  <cp:revision>4</cp:revision>
  <dcterms:created xsi:type="dcterms:W3CDTF">2016-03-05T16:55:12Z</dcterms:created>
  <dcterms:modified xsi:type="dcterms:W3CDTF">2026-04-20T22:26:23Z</dcterms:modified>
</cp:coreProperties>
</file>