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0.xml" ContentType="application/vnd.ms-powerpoint.comment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8"/>
  </p:notesMasterIdLst>
  <p:sldIdLst>
    <p:sldId id="256" r:id="rId5"/>
    <p:sldId id="258" r:id="rId6"/>
    <p:sldId id="257" r:id="rId7"/>
  </p:sldIdLst>
  <p:sldSz cx="38404800" cy="32918400"/>
  <p:notesSz cx="32100838" cy="375872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Untitled Section" id="{43A5D049-4FF7-42D7-A19B-C4E425486420}">
          <p14:sldIdLst>
            <p14:sldId id="256"/>
            <p14:sldId id="258"/>
            <p14:sldId id="257"/>
          </p14:sldIdLst>
        </p14:section>
      </p14:sectionLst>
    </p:ext>
    <p:ext uri="{EFAFB233-063F-42B5-8137-9DF3F51BA10A}">
      <p15:sldGuideLst xmlns:p15="http://schemas.microsoft.com/office/powerpoint/2012/main">
        <p15:guide id="1" orient="horz" pos="10320" userDrawn="1">
          <p15:clr>
            <a:srgbClr val="A4A3A4"/>
          </p15:clr>
        </p15:guide>
        <p15:guide id="2" pos="1207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6F5A14-0821-492B-2F7F-868C3DD2D0C0}" name="Marlon Pinto" initials="" userId="S::mp1629@usnh.edu::824a4e08-d233-4a31-b27b-b1ae8059de39" providerId="AD"/>
  <p188:author id="{20A89E1F-F090-B682-2BA5-550C95AC6F55}" name="Ty Valley" initials="TV" userId="S::tmv1020@usnh.edu::3a1dffa8-ef98-4e29-ae89-af7bf82f1035" providerId="AD"/>
  <p188:author id="{71BA3659-24AF-64B3-AB90-DDF3FF47C9DE}" name="Linqing Li" initials="LL" userId="S::ll1124@usnh.edu::53032458-91b9-479a-a5b1-8ac87693f0c0" providerId="AD"/>
  <p188:author id="{BA24EF69-CF00-CC3B-9F5E-3E3685AC88A4}" name="Evan Kennedy" initials="EK" userId="S::eak1048@usnh.edu::b22b0be3-2df4-408d-8291-8818ff68fc20" providerId="AD"/>
  <p188:author id="{A92F7180-0BC6-AF0C-C052-AB19A2736CC3}" name="Andrew Critides" initials="AC" userId="S::ajc1295@usnh.edu::9b9a42c5-3178-40b7-ae5d-6190f87831ee" providerId="AD"/>
  <p188:author id="{1A29C9A6-13D9-EF46-4B89-E331D64C9760}" name="Saniya Yesmin Bubli" initials="SB" userId="S::sb1508@usnh.edu::b9230f00-5a5f-45dd-bb05-6a0217a9d31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qing Li" initials="LL" lastIdx="3" clrIdx="0">
    <p:extLst>
      <p:ext uri="{19B8F6BF-5375-455C-9EA6-DF929625EA0E}">
        <p15:presenceInfo xmlns:p15="http://schemas.microsoft.com/office/powerpoint/2012/main" userId="S::ll1124@usnh.edu::53032458-91b9-479a-a5b1-8ac87693f0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3399FF"/>
    <a:srgbClr val="99CCFF"/>
    <a:srgbClr val="66CCFF"/>
    <a:srgbClr val="0729B9"/>
    <a:srgbClr val="0099FF"/>
    <a:srgbClr val="584E4D"/>
    <a:srgbClr val="059E05"/>
    <a:srgbClr val="6699FF"/>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5CDAA8-EF82-43D3-8A4D-A2CE4606BA76}" v="1" dt="2026-04-20T21:49:16.484"/>
    <p1510:client id="{C0B8FF69-40BC-4394-9944-F4412A308A01}" v="1325" dt="2026-04-17T14:46:55.915"/>
    <p1510:client id="{FB5AF79A-2BC9-4920-BDC2-AB91C83B84BF}" v="121" dt="2026-04-20T14:41:40.3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4" d="100"/>
          <a:sy n="44" d="100"/>
        </p:scale>
        <p:origin x="-2190" y="-402"/>
      </p:cViewPr>
      <p:guideLst>
        <p:guide orient="horz" pos="10320"/>
        <p:guide pos="1207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5" Type="http://schemas.microsoft.com/office/2018/10/relationships/authors" Target="authors.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commentAuthors" Target="commentAuthors.xml"/><Relationship Id="rId14"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https://universitysystemnh-my.sharepoint.com/personal/eak1048_usnh_edu/Documents/Li%20Lab/DEX%2050%20mg-ml%20DOX%20250%20ug-ml%20vary(UV,T)/sharecopy-DEX%2050%20mg-ml%20DOX%20250%20ug-ml%20vary(UV,T)combine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0" i="0" u="none" strike="noStrike" kern="1200" spc="0" baseline="0">
                <a:solidFill>
                  <a:srgbClr val="000000">
                    <a:lumMod val="65000"/>
                    <a:lumOff val="35000"/>
                  </a:srgbClr>
                </a:solidFill>
              </a:rPr>
              <a:t>Polymer Concentration and Temperature’s Affect on Drug Release in DexMA Hydrogels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963954297276056"/>
          <c:y val="0.14642207476108735"/>
          <c:w val="0.81072794007854776"/>
          <c:h val="0.57341511919349697"/>
        </c:manualLayout>
      </c:layout>
      <c:scatterChart>
        <c:scatterStyle val="lineMarker"/>
        <c:varyColors val="0"/>
        <c:ser>
          <c:idx val="3"/>
          <c:order val="0"/>
          <c:tx>
            <c:strRef>
              <c:f>cumulative!$Y$7</c:f>
              <c:strCache>
                <c:ptCount val="1"/>
                <c:pt idx="0">
                  <c:v>50mg/ml NPS</c:v>
                </c:pt>
              </c:strCache>
            </c:strRef>
          </c:tx>
          <c:spPr>
            <a:ln w="19050" cap="rnd">
              <a:solidFill>
                <a:srgbClr val="0070C0"/>
              </a:solidFill>
              <a:round/>
            </a:ln>
            <a:effectLst/>
          </c:spPr>
          <c:marker>
            <c:symbol val="none"/>
          </c:marker>
          <c:xVal>
            <c:numRef>
              <c:f>cumulative!$U$8:$U$12</c:f>
              <c:numCache>
                <c:formatCode>General</c:formatCode>
                <c:ptCount val="5"/>
                <c:pt idx="0">
                  <c:v>0</c:v>
                </c:pt>
                <c:pt idx="1">
                  <c:v>1</c:v>
                </c:pt>
                <c:pt idx="2">
                  <c:v>2</c:v>
                </c:pt>
                <c:pt idx="3">
                  <c:v>3</c:v>
                </c:pt>
                <c:pt idx="4">
                  <c:v>4</c:v>
                </c:pt>
              </c:numCache>
            </c:numRef>
          </c:xVal>
          <c:yVal>
            <c:numRef>
              <c:f>cumulative!$Y$8:$Y$12</c:f>
              <c:numCache>
                <c:formatCode>General</c:formatCode>
                <c:ptCount val="5"/>
                <c:pt idx="0">
                  <c:v>4.7716729999999998</c:v>
                </c:pt>
                <c:pt idx="1">
                  <c:v>4.7716729999999998</c:v>
                </c:pt>
                <c:pt idx="2">
                  <c:v>8.0707529999999998</c:v>
                </c:pt>
                <c:pt idx="3">
                  <c:v>8.8699399999999997</c:v>
                </c:pt>
                <c:pt idx="4">
                  <c:v>9.3467699999999994</c:v>
                </c:pt>
              </c:numCache>
            </c:numRef>
          </c:yVal>
          <c:smooth val="0"/>
          <c:extLst>
            <c:ext xmlns:c16="http://schemas.microsoft.com/office/drawing/2014/chart" uri="{C3380CC4-5D6E-409C-BE32-E72D297353CC}">
              <c16:uniqueId val="{00000000-091F-45FE-9D9A-BD5BCD648BD3}"/>
            </c:ext>
          </c:extLst>
        </c:ser>
        <c:ser>
          <c:idx val="4"/>
          <c:order val="1"/>
          <c:tx>
            <c:strRef>
              <c:f>cumulative!$Z$7</c:f>
              <c:strCache>
                <c:ptCount val="1"/>
                <c:pt idx="0">
                  <c:v>50mg/ml 24C</c:v>
                </c:pt>
              </c:strCache>
            </c:strRef>
          </c:tx>
          <c:spPr>
            <a:ln w="19050" cap="rnd">
              <a:solidFill>
                <a:srgbClr val="00B050"/>
              </a:solidFill>
              <a:prstDash val="solid"/>
              <a:round/>
            </a:ln>
            <a:effectLst/>
          </c:spPr>
          <c:marker>
            <c:symbol val="none"/>
          </c:marker>
          <c:xVal>
            <c:numRef>
              <c:f>cumulative!$U$8:$U$12</c:f>
              <c:numCache>
                <c:formatCode>General</c:formatCode>
                <c:ptCount val="5"/>
                <c:pt idx="0">
                  <c:v>0</c:v>
                </c:pt>
                <c:pt idx="1">
                  <c:v>1</c:v>
                </c:pt>
                <c:pt idx="2">
                  <c:v>2</c:v>
                </c:pt>
                <c:pt idx="3">
                  <c:v>3</c:v>
                </c:pt>
                <c:pt idx="4">
                  <c:v>4</c:v>
                </c:pt>
              </c:numCache>
            </c:numRef>
          </c:xVal>
          <c:yVal>
            <c:numRef>
              <c:f>cumulative!$Z$8:$Z$12</c:f>
              <c:numCache>
                <c:formatCode>General</c:formatCode>
                <c:ptCount val="5"/>
                <c:pt idx="0">
                  <c:v>4.5016449999999999</c:v>
                </c:pt>
                <c:pt idx="1">
                  <c:v>4.5016449999999999</c:v>
                </c:pt>
                <c:pt idx="2">
                  <c:v>8.502065</c:v>
                </c:pt>
                <c:pt idx="3">
                  <c:v>9.7482129999999998</c:v>
                </c:pt>
                <c:pt idx="4">
                  <c:v>10.366023</c:v>
                </c:pt>
              </c:numCache>
            </c:numRef>
          </c:yVal>
          <c:smooth val="0"/>
          <c:extLst>
            <c:ext xmlns:c16="http://schemas.microsoft.com/office/drawing/2014/chart" uri="{C3380CC4-5D6E-409C-BE32-E72D297353CC}">
              <c16:uniqueId val="{00000001-091F-45FE-9D9A-BD5BCD648BD3}"/>
            </c:ext>
          </c:extLst>
        </c:ser>
        <c:ser>
          <c:idx val="5"/>
          <c:order val="2"/>
          <c:tx>
            <c:strRef>
              <c:f>cumulative!$AA$7</c:f>
              <c:strCache>
                <c:ptCount val="1"/>
                <c:pt idx="0">
                  <c:v>50mg/ml 37C</c:v>
                </c:pt>
              </c:strCache>
            </c:strRef>
          </c:tx>
          <c:spPr>
            <a:ln w="19050" cap="rnd">
              <a:solidFill>
                <a:srgbClr val="FFC000"/>
              </a:solidFill>
              <a:round/>
            </a:ln>
            <a:effectLst/>
          </c:spPr>
          <c:marker>
            <c:symbol val="none"/>
          </c:marker>
          <c:xVal>
            <c:numRef>
              <c:f>cumulative!$U$8:$U$12</c:f>
              <c:numCache>
                <c:formatCode>General</c:formatCode>
                <c:ptCount val="5"/>
                <c:pt idx="0">
                  <c:v>0</c:v>
                </c:pt>
                <c:pt idx="1">
                  <c:v>1</c:v>
                </c:pt>
                <c:pt idx="2">
                  <c:v>2</c:v>
                </c:pt>
                <c:pt idx="3">
                  <c:v>3</c:v>
                </c:pt>
                <c:pt idx="4">
                  <c:v>4</c:v>
                </c:pt>
              </c:numCache>
            </c:numRef>
          </c:xVal>
          <c:yVal>
            <c:numRef>
              <c:f>cumulative!$AA$8:$AA$12</c:f>
              <c:numCache>
                <c:formatCode>General</c:formatCode>
                <c:ptCount val="5"/>
                <c:pt idx="0">
                  <c:v>3.4496910000000001</c:v>
                </c:pt>
                <c:pt idx="1">
                  <c:v>3.4496910000000001</c:v>
                </c:pt>
                <c:pt idx="2">
                  <c:v>5.6654710000000001</c:v>
                </c:pt>
                <c:pt idx="3">
                  <c:v>6.5446720000000003</c:v>
                </c:pt>
                <c:pt idx="4">
                  <c:v>6.9717820000000001</c:v>
                </c:pt>
              </c:numCache>
            </c:numRef>
          </c:yVal>
          <c:smooth val="0"/>
          <c:extLst>
            <c:ext xmlns:c16="http://schemas.microsoft.com/office/drawing/2014/chart" uri="{C3380CC4-5D6E-409C-BE32-E72D297353CC}">
              <c16:uniqueId val="{00000002-091F-45FE-9D9A-BD5BCD648BD3}"/>
            </c:ext>
          </c:extLst>
        </c:ser>
        <c:ser>
          <c:idx val="6"/>
          <c:order val="3"/>
          <c:tx>
            <c:strRef>
              <c:f>cumulative!$AB$7</c:f>
              <c:strCache>
                <c:ptCount val="1"/>
                <c:pt idx="0">
                  <c:v>50mg/ml 45C</c:v>
                </c:pt>
              </c:strCache>
            </c:strRef>
          </c:tx>
          <c:spPr>
            <a:ln w="19050" cap="rnd">
              <a:solidFill>
                <a:srgbClr val="FF0000"/>
              </a:solidFill>
              <a:round/>
            </a:ln>
            <a:effectLst/>
          </c:spPr>
          <c:marker>
            <c:symbol val="none"/>
          </c:marker>
          <c:xVal>
            <c:numRef>
              <c:f>cumulative!$U$8:$U$12</c:f>
              <c:numCache>
                <c:formatCode>General</c:formatCode>
                <c:ptCount val="5"/>
                <c:pt idx="0">
                  <c:v>0</c:v>
                </c:pt>
                <c:pt idx="1">
                  <c:v>1</c:v>
                </c:pt>
                <c:pt idx="2">
                  <c:v>2</c:v>
                </c:pt>
                <c:pt idx="3">
                  <c:v>3</c:v>
                </c:pt>
                <c:pt idx="4">
                  <c:v>4</c:v>
                </c:pt>
              </c:numCache>
            </c:numRef>
          </c:xVal>
          <c:yVal>
            <c:numRef>
              <c:f>cumulative!$AB$8:$AB$12</c:f>
              <c:numCache>
                <c:formatCode>General</c:formatCode>
                <c:ptCount val="5"/>
                <c:pt idx="0">
                  <c:v>2.3055629999999998</c:v>
                </c:pt>
                <c:pt idx="1">
                  <c:v>2.3055629999999998</c:v>
                </c:pt>
                <c:pt idx="2">
                  <c:v>3.4614129999999999</c:v>
                </c:pt>
                <c:pt idx="3">
                  <c:v>3.8212069999999998</c:v>
                </c:pt>
                <c:pt idx="4">
                  <c:v>3.8212069999999998</c:v>
                </c:pt>
              </c:numCache>
            </c:numRef>
          </c:yVal>
          <c:smooth val="0"/>
          <c:extLst>
            <c:ext xmlns:c16="http://schemas.microsoft.com/office/drawing/2014/chart" uri="{C3380CC4-5D6E-409C-BE32-E72D297353CC}">
              <c16:uniqueId val="{00000003-091F-45FE-9D9A-BD5BCD648BD3}"/>
            </c:ext>
          </c:extLst>
        </c:ser>
        <c:ser>
          <c:idx val="0"/>
          <c:order val="4"/>
          <c:tx>
            <c:strRef>
              <c:f>cumulative!$V$7</c:f>
              <c:strCache>
                <c:ptCount val="1"/>
                <c:pt idx="0">
                  <c:v>30mg/ml NPS</c:v>
                </c:pt>
              </c:strCache>
            </c:strRef>
          </c:tx>
          <c:spPr>
            <a:ln w="28575" cap="rnd">
              <a:solidFill>
                <a:srgbClr val="0070C0"/>
              </a:solidFill>
              <a:prstDash val="sysDot"/>
              <a:round/>
            </a:ln>
            <a:effectLst/>
          </c:spPr>
          <c:marker>
            <c:symbol val="none"/>
          </c:marker>
          <c:xVal>
            <c:numRef>
              <c:f>cumulative!$U$8:$U$12</c:f>
              <c:numCache>
                <c:formatCode>General</c:formatCode>
                <c:ptCount val="5"/>
                <c:pt idx="0">
                  <c:v>0</c:v>
                </c:pt>
                <c:pt idx="1">
                  <c:v>1</c:v>
                </c:pt>
                <c:pt idx="2">
                  <c:v>2</c:v>
                </c:pt>
                <c:pt idx="3">
                  <c:v>3</c:v>
                </c:pt>
                <c:pt idx="4">
                  <c:v>4</c:v>
                </c:pt>
              </c:numCache>
            </c:numRef>
          </c:xVal>
          <c:yVal>
            <c:numRef>
              <c:f>cumulative!$V$8:$V$12</c:f>
              <c:numCache>
                <c:formatCode>General</c:formatCode>
                <c:ptCount val="5"/>
                <c:pt idx="0">
                  <c:v>3.7118769999999999</c:v>
                </c:pt>
                <c:pt idx="1">
                  <c:v>3.7118769999999999</c:v>
                </c:pt>
                <c:pt idx="2">
                  <c:v>3.7118769999999999</c:v>
                </c:pt>
                <c:pt idx="3">
                  <c:v>4.2110250000000002</c:v>
                </c:pt>
                <c:pt idx="4">
                  <c:v>4.5303550000000001</c:v>
                </c:pt>
              </c:numCache>
            </c:numRef>
          </c:yVal>
          <c:smooth val="0"/>
          <c:extLst>
            <c:ext xmlns:c16="http://schemas.microsoft.com/office/drawing/2014/chart" uri="{C3380CC4-5D6E-409C-BE32-E72D297353CC}">
              <c16:uniqueId val="{00000004-091F-45FE-9D9A-BD5BCD648BD3}"/>
            </c:ext>
          </c:extLst>
        </c:ser>
        <c:ser>
          <c:idx val="1"/>
          <c:order val="5"/>
          <c:tx>
            <c:strRef>
              <c:f>cumulative!$W$7</c:f>
              <c:strCache>
                <c:ptCount val="1"/>
                <c:pt idx="0">
                  <c:v>30mg/ml 24C</c:v>
                </c:pt>
              </c:strCache>
            </c:strRef>
          </c:tx>
          <c:spPr>
            <a:ln w="28575" cap="rnd">
              <a:solidFill>
                <a:srgbClr val="00B050"/>
              </a:solidFill>
              <a:prstDash val="sysDot"/>
              <a:round/>
            </a:ln>
            <a:effectLst/>
          </c:spPr>
          <c:marker>
            <c:symbol val="none"/>
          </c:marker>
          <c:xVal>
            <c:numRef>
              <c:f>cumulative!$U$8:$U$12</c:f>
              <c:numCache>
                <c:formatCode>General</c:formatCode>
                <c:ptCount val="5"/>
                <c:pt idx="0">
                  <c:v>0</c:v>
                </c:pt>
                <c:pt idx="1">
                  <c:v>1</c:v>
                </c:pt>
                <c:pt idx="2">
                  <c:v>2</c:v>
                </c:pt>
                <c:pt idx="3">
                  <c:v>3</c:v>
                </c:pt>
                <c:pt idx="4">
                  <c:v>4</c:v>
                </c:pt>
              </c:numCache>
            </c:numRef>
          </c:xVal>
          <c:yVal>
            <c:numRef>
              <c:f>cumulative!$W$8:$W$12</c:f>
              <c:numCache>
                <c:formatCode>General</c:formatCode>
                <c:ptCount val="5"/>
                <c:pt idx="0">
                  <c:v>3.7045759999999999</c:v>
                </c:pt>
                <c:pt idx="1">
                  <c:v>3.7045759999999999</c:v>
                </c:pt>
                <c:pt idx="2">
                  <c:v>5.7979559999999992</c:v>
                </c:pt>
                <c:pt idx="3">
                  <c:v>6.4393709999999995</c:v>
                </c:pt>
                <c:pt idx="4">
                  <c:v>6.4393709999999995</c:v>
                </c:pt>
              </c:numCache>
            </c:numRef>
          </c:yVal>
          <c:smooth val="0"/>
          <c:extLst>
            <c:ext xmlns:c16="http://schemas.microsoft.com/office/drawing/2014/chart" uri="{C3380CC4-5D6E-409C-BE32-E72D297353CC}">
              <c16:uniqueId val="{00000005-091F-45FE-9D9A-BD5BCD648BD3}"/>
            </c:ext>
          </c:extLst>
        </c:ser>
        <c:ser>
          <c:idx val="2"/>
          <c:order val="6"/>
          <c:tx>
            <c:strRef>
              <c:f>cumulative!$X$7</c:f>
              <c:strCache>
                <c:ptCount val="1"/>
                <c:pt idx="0">
                  <c:v>30mg/ml 37C</c:v>
                </c:pt>
              </c:strCache>
            </c:strRef>
          </c:tx>
          <c:spPr>
            <a:ln w="28575" cap="rnd">
              <a:solidFill>
                <a:srgbClr val="FFC000"/>
              </a:solidFill>
              <a:prstDash val="sysDot"/>
              <a:round/>
            </a:ln>
            <a:effectLst/>
          </c:spPr>
          <c:marker>
            <c:symbol val="none"/>
          </c:marker>
          <c:xVal>
            <c:numRef>
              <c:f>cumulative!$U$8:$U$12</c:f>
              <c:numCache>
                <c:formatCode>General</c:formatCode>
                <c:ptCount val="5"/>
                <c:pt idx="0">
                  <c:v>0</c:v>
                </c:pt>
                <c:pt idx="1">
                  <c:v>1</c:v>
                </c:pt>
                <c:pt idx="2">
                  <c:v>2</c:v>
                </c:pt>
                <c:pt idx="3">
                  <c:v>3</c:v>
                </c:pt>
                <c:pt idx="4">
                  <c:v>4</c:v>
                </c:pt>
              </c:numCache>
            </c:numRef>
          </c:xVal>
          <c:yVal>
            <c:numRef>
              <c:f>cumulative!$X$8:$X$12</c:f>
              <c:numCache>
                <c:formatCode>General</c:formatCode>
                <c:ptCount val="5"/>
                <c:pt idx="0">
                  <c:v>3.3272430000000002</c:v>
                </c:pt>
                <c:pt idx="1">
                  <c:v>3.3272430000000002</c:v>
                </c:pt>
                <c:pt idx="2">
                  <c:v>5.0971030000000006</c:v>
                </c:pt>
                <c:pt idx="3">
                  <c:v>6.7661990000000003</c:v>
                </c:pt>
                <c:pt idx="4">
                  <c:v>6.7661990000000003</c:v>
                </c:pt>
              </c:numCache>
            </c:numRef>
          </c:yVal>
          <c:smooth val="0"/>
          <c:extLst>
            <c:ext xmlns:c16="http://schemas.microsoft.com/office/drawing/2014/chart" uri="{C3380CC4-5D6E-409C-BE32-E72D297353CC}">
              <c16:uniqueId val="{00000006-091F-45FE-9D9A-BD5BCD648BD3}"/>
            </c:ext>
          </c:extLst>
        </c:ser>
        <c:dLbls>
          <c:showLegendKey val="0"/>
          <c:showVal val="0"/>
          <c:showCatName val="0"/>
          <c:showSerName val="0"/>
          <c:showPercent val="0"/>
          <c:showBubbleSize val="0"/>
        </c:dLbls>
        <c:axId val="1453171359"/>
        <c:axId val="1453173279"/>
      </c:scatterChart>
      <c:valAx>
        <c:axId val="1453171359"/>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aseline="0"/>
                  <a:t>Time Elapsed (Days)</a:t>
                </a:r>
                <a:endParaRPr lang="en-US" sz="140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3173279"/>
        <c:crosses val="autoZero"/>
        <c:crossBetween val="midCat"/>
        <c:majorUnit val="1"/>
      </c:valAx>
      <c:valAx>
        <c:axId val="14531732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Concentration DOX released (ug/ml)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3171359"/>
        <c:crosses val="autoZero"/>
        <c:crossBetween val="midCat"/>
      </c:valAx>
      <c:spPr>
        <a:noFill/>
        <a:ln>
          <a:noFill/>
        </a:ln>
        <a:effectLst/>
      </c:spPr>
    </c:plotArea>
    <c:legend>
      <c:legendPos val="b"/>
      <c:layout>
        <c:manualLayout>
          <c:xMode val="edge"/>
          <c:yMode val="edge"/>
          <c:x val="6.9509388980678849E-2"/>
          <c:y val="0.85139063914227753"/>
          <c:w val="0.88918111054651094"/>
          <c:h val="0.147067333572835"/>
        </c:manualLayout>
      </c:layout>
      <c:overlay val="0"/>
      <c:spPr>
        <a:noFill/>
        <a:ln>
          <a:solidFill>
            <a:schemeClr val="tx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100_0.xml><?xml version="1.0" encoding="utf-8"?>
<p188:cmLst xmlns:a="http://schemas.openxmlformats.org/drawingml/2006/main" xmlns:r="http://schemas.openxmlformats.org/officeDocument/2006/relationships" xmlns:p188="http://schemas.microsoft.com/office/powerpoint/2018/8/main">
  <p188:cm id="{92ECE845-9971-4B9A-A77F-6D3614CB77B0}" authorId="{BA24EF69-CF00-CC3B-9F5E-3E3685AC88A4}" created="2026-03-30T14:10:29.445">
    <ac:deMkLst xmlns:ac="http://schemas.microsoft.com/office/drawing/2013/main/command">
      <pc:docMk xmlns:pc="http://schemas.microsoft.com/office/powerpoint/2013/main/command"/>
      <pc:sldMk xmlns:pc="http://schemas.microsoft.com/office/powerpoint/2013/main/command" cId="0" sldId="256"/>
      <ac:picMk id="10" creationId="{112E74C6-D715-8EA9-9730-E52C14D7F6D4}"/>
    </ac:deMkLst>
    <p188:txBody>
      <a:bodyPr/>
      <a:lstStyle/>
      <a:p>
        <a:r>
          <a:rPr lang="en-US"/>
          <a:t>replace dextran with gelatin</a:t>
        </a:r>
      </a:p>
    </p188:txBody>
  </p188:cm>
  <p188:cm id="{313B526F-E96B-43A3-892E-1F8A7C10A8D4}" authorId="{A92F7180-0BC6-AF0C-C052-AB19A2736CC3}" created="2026-04-16T20:11:28.602">
    <pc:sldMkLst xmlns:pc="http://schemas.microsoft.com/office/powerpoint/2013/main/command">
      <pc:docMk/>
      <pc:sldMk cId="0" sldId="256"/>
    </pc:sldMkLst>
    <p188:replyLst>
      <p188:reply id="{246622BF-726D-448C-B485-4BFF3DD6AC78}" authorId="{A92F7180-0BC6-AF0C-C052-AB19A2736CC3}" created="2026-04-16T20:11:43.087">
        <p188:txBody>
          <a:bodyPr/>
          <a:lstStyle/>
          <a:p>
            <a:r>
              <a:rPr lang="en-US"/>
              <a:t>or be included in the intro?</a:t>
            </a:r>
          </a:p>
        </p188:txBody>
      </p188:reply>
      <p188:reply id="{A41B607B-3041-4A39-9366-9B73777E1D33}" authorId="{BA24EF69-CF00-CC3B-9F5E-3E3685AC88A4}" created="2026-04-16T20:49:35.264">
        <p188:txBody>
          <a:bodyPr/>
          <a:lstStyle/>
          <a:p>
            <a:r>
              <a:rPr lang="en-US"/>
              <a:t>yeah we can have an intro bullet on it, but we dont need anything too in depth since it didnt seem to actually work</a:t>
            </a:r>
          </a:p>
        </p188:txBody>
      </p188:reply>
      <p188:reply id="{FC499A8A-2DDA-4623-85DB-049F913D4292}" authorId="{A92F7180-0BC6-AF0C-C052-AB19A2736CC3}" created="2026-04-16T20:54:34.879">
        <p188:txBody>
          <a:bodyPr/>
          <a:lstStyle/>
          <a:p>
            <a:r>
              <a:rPr lang="en-US"/>
              <a:t>wrd. tryna think about how we spin our results into a positive outcome</a:t>
            </a:r>
          </a:p>
        </p188:txBody>
      </p188:reply>
      <p188:reply id="{BDB9F843-1879-4F43-8DAD-046318E910E6}" authorId="{BA24EF69-CF00-CC3B-9F5E-3E3685AC88A4}" created="2026-04-17T13:34:37.027">
        <p188:txBody>
          <a:bodyPr/>
          <a:lstStyle/>
          <a:p>
            <a:r>
              <a:rPr lang="en-US"/>
              <a:t>We can also say that they seem to be growing well but we have yet to stain to determine their differentiation</a:t>
            </a:r>
          </a:p>
        </p188:txBody>
      </p188:reply>
    </p188:replyLst>
    <p188:txBody>
      <a:bodyPr/>
      <a:lstStyle/>
      <a:p>
        <a:r>
          <a:rPr lang="en-US"/>
          <a:t>Is there room for osteogenesis background or should that be skipped?</a:t>
        </a:r>
      </a:p>
    </p188:txBody>
  </p188:cm>
  <p188:cm id="{CA44DC98-9541-442E-8287-F7709750B1E4}" authorId="{BA24EF69-CF00-CC3B-9F5E-3E3685AC88A4}" created="2026-04-17T14:46:40.699">
    <ac:txMkLst xmlns:ac="http://schemas.microsoft.com/office/drawing/2013/main/command">
      <pc:docMk xmlns:pc="http://schemas.microsoft.com/office/powerpoint/2013/main/command"/>
      <pc:sldMk xmlns:pc="http://schemas.microsoft.com/office/powerpoint/2013/main/command" cId="0" sldId="256"/>
      <ac:spMk id="100" creationId="{00000000-0000-0000-0000-000000000000}"/>
      <ac:txMk cp="0" len="377">
        <ac:context len="378" hash="303383696"/>
      </ac:txMk>
    </ac:txMkLst>
    <p188:pos x="11654785" y="824315"/>
    <p188:txBody>
      <a:bodyPr/>
      <a:lstStyle/>
      <a:p>
        <a:r>
          <a:rPr lang="en-US"/>
          <a:t>Reduce word count</a:t>
        </a:r>
      </a:p>
    </p188:txBody>
  </p188:cm>
  <p188:cm id="{E6BEB7A8-B959-47A9-A734-33CC3E303C3F}" authorId="{BA24EF69-CF00-CC3B-9F5E-3E3685AC88A4}" created="2026-04-17T14:46:55.804">
    <ac:txMkLst xmlns:ac="http://schemas.microsoft.com/office/drawing/2013/main/command">
      <pc:docMk xmlns:pc="http://schemas.microsoft.com/office/powerpoint/2013/main/command"/>
      <pc:sldMk xmlns:pc="http://schemas.microsoft.com/office/powerpoint/2013/main/command" cId="0" sldId="256"/>
      <ac:spMk id="23" creationId="{F9309F92-4A79-1AD9-233A-8E1F07C4287D}"/>
      <ac:txMk cp="369">
        <ac:context len="370" hash="2199405231"/>
      </ac:txMk>
    </ac:txMkLst>
    <p188:pos x="11670316" y="823962"/>
    <p188:txBody>
      <a:bodyPr/>
      <a:lstStyle/>
      <a:p>
        <a:r>
          <a:rPr lang="en-US"/>
          <a:t>Reduce word count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13910363" cy="1879362"/>
          </a:xfrm>
          <a:prstGeom prst="rect">
            <a:avLst/>
          </a:prstGeom>
          <a:noFill/>
          <a:ln>
            <a:noFill/>
          </a:ln>
        </p:spPr>
        <p:txBody>
          <a:bodyPr spcFirstLastPara="1" wrap="square" lIns="398147" tIns="199019" rIns="398147" bIns="199019" anchor="t" anchorCtr="0">
            <a:noAutofit/>
          </a:bodyPr>
          <a:lstStyle>
            <a:lvl1pPr marR="0" lvl="0" algn="l" rtl="0">
              <a:spcBef>
                <a:spcPts val="0"/>
              </a:spcBef>
              <a:spcAft>
                <a:spcPts val="0"/>
              </a:spcAft>
              <a:buSzPts val="1400"/>
              <a:buNone/>
              <a:defRPr sz="5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18183047" y="0"/>
            <a:ext cx="13910363" cy="1879362"/>
          </a:xfrm>
          <a:prstGeom prst="rect">
            <a:avLst/>
          </a:prstGeom>
          <a:noFill/>
          <a:ln>
            <a:noFill/>
          </a:ln>
        </p:spPr>
        <p:txBody>
          <a:bodyPr spcFirstLastPara="1" wrap="square" lIns="398147" tIns="199019" rIns="398147" bIns="199019" anchor="t" anchorCtr="0">
            <a:noAutofit/>
          </a:bodyPr>
          <a:lstStyle>
            <a:lvl1pPr marR="0" lvl="0" algn="r" rtl="0">
              <a:spcBef>
                <a:spcPts val="0"/>
              </a:spcBef>
              <a:spcAft>
                <a:spcPts val="0"/>
              </a:spcAft>
              <a:buSzPts val="1400"/>
              <a:buNone/>
              <a:defRPr sz="5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7827963" y="2819400"/>
            <a:ext cx="16444912" cy="140954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 name="Google Shape;6;n"/>
          <p:cNvSpPr txBox="1">
            <a:spLocks noGrp="1"/>
          </p:cNvSpPr>
          <p:nvPr>
            <p:ph type="body" idx="1"/>
          </p:nvPr>
        </p:nvSpPr>
        <p:spPr>
          <a:xfrm>
            <a:off x="3210084" y="17853938"/>
            <a:ext cx="25680670" cy="16914257"/>
          </a:xfrm>
          <a:prstGeom prst="rect">
            <a:avLst/>
          </a:prstGeom>
          <a:noFill/>
          <a:ln>
            <a:noFill/>
          </a:ln>
        </p:spPr>
        <p:txBody>
          <a:bodyPr spcFirstLastPara="1" wrap="square" lIns="398147" tIns="199019" rIns="398147" bIns="199019"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35701353"/>
            <a:ext cx="13910363" cy="1879362"/>
          </a:xfrm>
          <a:prstGeom prst="rect">
            <a:avLst/>
          </a:prstGeom>
          <a:noFill/>
          <a:ln>
            <a:noFill/>
          </a:ln>
        </p:spPr>
        <p:txBody>
          <a:bodyPr spcFirstLastPara="1" wrap="square" lIns="398147" tIns="199019" rIns="398147" bIns="199019" anchor="b" anchorCtr="0">
            <a:noAutofit/>
          </a:bodyPr>
          <a:lstStyle>
            <a:lvl1pPr marR="0" lvl="0" algn="l" rtl="0">
              <a:spcBef>
                <a:spcPts val="0"/>
              </a:spcBef>
              <a:spcAft>
                <a:spcPts val="0"/>
              </a:spcAft>
              <a:buSzPts val="1400"/>
              <a:buNone/>
              <a:defRPr sz="5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18183047" y="35701353"/>
            <a:ext cx="13910363" cy="1879362"/>
          </a:xfrm>
          <a:prstGeom prst="rect">
            <a:avLst/>
          </a:prstGeom>
          <a:noFill/>
          <a:ln>
            <a:noFill/>
          </a:ln>
        </p:spPr>
        <p:txBody>
          <a:bodyPr spcFirstLastPara="1" wrap="square" lIns="398147" tIns="199019" rIns="398147" bIns="199019" anchor="b" anchorCtr="0">
            <a:noAutofit/>
          </a:bodyPr>
          <a:lstStyle/>
          <a:p>
            <a:pPr algn="r"/>
            <a:fld id="{00000000-1234-1234-1234-123412341234}" type="slidenum">
              <a:rPr lang="en-US" sz="5200" smtClean="0">
                <a:solidFill>
                  <a:schemeClr val="dk1"/>
                </a:solidFill>
                <a:latin typeface="Times New Roman"/>
                <a:ea typeface="Times New Roman"/>
                <a:cs typeface="Times New Roman"/>
                <a:sym typeface="Times New Roman"/>
              </a:rPr>
              <a:pPr algn="r"/>
              <a:t>‹#›</a:t>
            </a:fld>
            <a:endParaRPr lang="en-US" sz="5200">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827963" y="2819400"/>
            <a:ext cx="16444912" cy="140954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86" name="Google Shape;86;p1:notes"/>
          <p:cNvSpPr txBox="1">
            <a:spLocks noGrp="1"/>
          </p:cNvSpPr>
          <p:nvPr>
            <p:ph type="body" idx="1"/>
          </p:nvPr>
        </p:nvSpPr>
        <p:spPr>
          <a:xfrm>
            <a:off x="3210084" y="17853938"/>
            <a:ext cx="25680670" cy="16914257"/>
          </a:xfrm>
          <a:prstGeom prst="rect">
            <a:avLst/>
          </a:prstGeom>
          <a:noFill/>
          <a:ln>
            <a:noFill/>
          </a:ln>
        </p:spPr>
        <p:txBody>
          <a:bodyPr spcFirstLastPara="1" wrap="square" lIns="398147" tIns="199019" rIns="398147" bIns="199019" anchor="t" anchorCtr="0">
            <a:noAutofit/>
          </a:bodyPr>
          <a:lstStyle/>
          <a:p>
            <a:pPr marL="0" indent="0">
              <a:spcBef>
                <a:spcPts val="0"/>
              </a:spcBef>
            </a:pPr>
            <a:r>
              <a:rPr lang="en-US"/>
              <a:t>SEM – 20 um</a:t>
            </a:r>
          </a:p>
          <a:p>
            <a:pPr marL="0" indent="0">
              <a:spcBef>
                <a:spcPts val="0"/>
              </a:spcBef>
            </a:pPr>
            <a:r>
              <a:rPr lang="en-US"/>
              <a:t>Toxicity- 100 um</a:t>
            </a:r>
          </a:p>
          <a:p>
            <a:pPr marL="0" indent="0">
              <a:spcBef>
                <a:spcPts val="0"/>
              </a:spcBef>
            </a:pPr>
            <a:r>
              <a:rPr lang="en-US"/>
              <a:t>Gel- 100 um</a:t>
            </a:r>
          </a:p>
          <a:p>
            <a:pPr marL="0" indent="0">
              <a:spcBef>
                <a:spcPts val="0"/>
              </a:spcBef>
            </a:pPr>
            <a:r>
              <a:rPr lang="en-US"/>
              <a:t>Gel with cells- 50 um, 2D</a:t>
            </a:r>
          </a:p>
          <a:p>
            <a:pPr marL="457200" indent="-457200">
              <a:lnSpc>
                <a:spcPct val="150000"/>
              </a:lnSpc>
              <a:buFont typeface="Wingdings" pitchFamily="2" charset="2"/>
              <a:buChar char="q"/>
            </a:pPr>
            <a:r>
              <a:rPr lang="en-US" sz="1200"/>
              <a:t>The body can repair small fractures, however it’s unable to effectively heal larger or more complex bone defects. </a:t>
            </a:r>
          </a:p>
          <a:p>
            <a:pPr marL="457200" indent="-457200">
              <a:lnSpc>
                <a:spcPct val="150000"/>
              </a:lnSpc>
              <a:buFont typeface="Wingdings" pitchFamily="2" charset="2"/>
              <a:buChar char="q"/>
            </a:pPr>
            <a:r>
              <a:rPr lang="en-US" sz="1200"/>
              <a:t>Current treatments on the market include, autografts, allografts, and metal implants. However, each option has limitations such as rejection, poor biological integration and limited availability. </a:t>
            </a:r>
          </a:p>
          <a:p>
            <a:pPr marL="457200" marR="0" lvl="0" indent="-457200" algn="l" defTabSz="914400" rtl="0" eaLnBrk="1" fontAlgn="auto" latinLnBrk="0" hangingPunct="1">
              <a:lnSpc>
                <a:spcPct val="150000"/>
              </a:lnSpc>
              <a:spcBef>
                <a:spcPts val="360"/>
              </a:spcBef>
              <a:spcAft>
                <a:spcPts val="0"/>
              </a:spcAft>
              <a:buClr>
                <a:srgbClr val="000000"/>
              </a:buClr>
              <a:buSzPts val="1400"/>
              <a:buFont typeface="Wingdings" pitchFamily="2" charset="2"/>
              <a:buChar char="q"/>
              <a:tabLst/>
              <a:defRPr/>
            </a:pPr>
            <a:r>
              <a:rPr lang="en-US" sz="1200"/>
              <a:t>This approach has the potential to improve healing, reduce major complications, and enhance patient quality of life. </a:t>
            </a:r>
          </a:p>
          <a:p>
            <a:pPr marL="457200" marR="0" lvl="0" indent="-457200" algn="l" defTabSz="914400" rtl="0" eaLnBrk="1" fontAlgn="auto" latinLnBrk="0" hangingPunct="1">
              <a:lnSpc>
                <a:spcPct val="150000"/>
              </a:lnSpc>
              <a:spcBef>
                <a:spcPts val="360"/>
              </a:spcBef>
              <a:spcAft>
                <a:spcPts val="0"/>
              </a:spcAft>
              <a:buClr>
                <a:srgbClr val="000000"/>
              </a:buClr>
              <a:buSzPts val="1400"/>
              <a:buFont typeface="Wingdings" pitchFamily="2" charset="2"/>
              <a:buChar char="q"/>
              <a:tabLst/>
              <a:defRPr/>
            </a:pPr>
            <a:r>
              <a:rPr lang="en-US" sz="1200"/>
              <a:t>This approach has the potential to improve healing, reduce major complications, and enhance patient quality of life. </a:t>
            </a:r>
          </a:p>
          <a:p>
            <a:pPr marL="0" marR="0" lvl="0" indent="0" algn="l" defTabSz="914400" rtl="0" eaLnBrk="1" fontAlgn="auto" latinLnBrk="0" hangingPunct="1">
              <a:lnSpc>
                <a:spcPct val="150000"/>
              </a:lnSpc>
              <a:spcBef>
                <a:spcPts val="360"/>
              </a:spcBef>
              <a:spcAft>
                <a:spcPts val="0"/>
              </a:spcAft>
              <a:buClr>
                <a:srgbClr val="000000"/>
              </a:buClr>
              <a:buSzPts val="1400"/>
              <a:buFont typeface="Wingdings" pitchFamily="2" charset="2"/>
              <a:buNone/>
              <a:tabLst/>
              <a:defRPr/>
            </a:pPr>
            <a:r>
              <a:rPr lang="en-US" sz="1200"/>
              <a:t>This approach has the potential to improve healing, reduce major complications, and enhance patient quality of life.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t>The hypothesis that the fibrinogen gels would produce a better matrix for cellular growth seems to be supported with our present testing.  </a:t>
            </a:r>
          </a:p>
          <a:p>
            <a:pPr marL="0" indent="0">
              <a:spcBef>
                <a:spcPts val="0"/>
              </a:spcBef>
            </a:pPr>
            <a:endParaRPr lang="en-US"/>
          </a:p>
          <a:p>
            <a:pPr marL="0" indent="0">
              <a:spcBef>
                <a:spcPts val="0"/>
              </a:spcBef>
            </a:pPr>
            <a:endParaRPr lang="en-US"/>
          </a:p>
          <a:p>
            <a:pPr marL="457200" indent="-457200">
              <a:lnSpc>
                <a:spcPct val="150000"/>
              </a:lnSpc>
              <a:buFont typeface="Wingdings" pitchFamily="2" charset="2"/>
              <a:buChar char="q"/>
            </a:pPr>
            <a:r>
              <a:rPr lang="en-US" sz="1200"/>
              <a:t>Individual Gel components tested to assess G' and G" contribution</a:t>
            </a:r>
          </a:p>
          <a:p>
            <a:pPr marL="457200" indent="-457200">
              <a:lnSpc>
                <a:spcPct val="150000"/>
              </a:lnSpc>
              <a:buFont typeface="Wingdings" pitchFamily="2" charset="2"/>
              <a:buChar char="q"/>
            </a:pPr>
            <a:r>
              <a:rPr lang="en-US" sz="1200"/>
              <a:t>Hybrid gel shows synergistic interactions between fibers</a:t>
            </a:r>
          </a:p>
          <a:p>
            <a:pPr marL="457200" indent="-457200">
              <a:lnSpc>
                <a:spcPct val="150000"/>
              </a:lnSpc>
              <a:buFont typeface="Wingdings" pitchFamily="2" charset="2"/>
              <a:buChar char="q"/>
            </a:pPr>
            <a:r>
              <a:rPr lang="en-US" sz="1200"/>
              <a:t>20 mg/ml gels resulted in G' and G" closest to other Bone Hydrogels, and showed consistent cellular growth</a:t>
            </a:r>
          </a:p>
          <a:p>
            <a:pPr marL="457200" indent="-457200">
              <a:lnSpc>
                <a:spcPct val="150000"/>
              </a:lnSpc>
              <a:buFont typeface="Wingdings" pitchFamily="2" charset="2"/>
              <a:buChar char="q"/>
            </a:pPr>
            <a:r>
              <a:rPr lang="en-US" sz="1200"/>
              <a:t>Fibroblasts will continue to produce, deposit, and reorganize ECM to improve mechanical properties</a:t>
            </a:r>
          </a:p>
          <a:p>
            <a:pPr marL="0" indent="0">
              <a:spcBef>
                <a:spcPts val="0"/>
              </a:spcBef>
            </a:pPr>
            <a:endParaRPr lang="en-US"/>
          </a:p>
        </p:txBody>
      </p:sp>
      <p:sp>
        <p:nvSpPr>
          <p:cNvPr id="87" name="Google Shape;87;p1:notes"/>
          <p:cNvSpPr txBox="1">
            <a:spLocks noGrp="1"/>
          </p:cNvSpPr>
          <p:nvPr>
            <p:ph type="sldNum" idx="12"/>
          </p:nvPr>
        </p:nvSpPr>
        <p:spPr>
          <a:xfrm>
            <a:off x="18183047" y="35701353"/>
            <a:ext cx="13910363" cy="1879362"/>
          </a:xfrm>
          <a:prstGeom prst="rect">
            <a:avLst/>
          </a:prstGeom>
          <a:noFill/>
          <a:ln>
            <a:noFill/>
          </a:ln>
        </p:spPr>
        <p:txBody>
          <a:bodyPr spcFirstLastPara="1" wrap="square" lIns="398147" tIns="199019" rIns="398147" bIns="199019" anchor="b" anchorCtr="0">
            <a:noAutofit/>
          </a:bodyPr>
          <a:lstStyle/>
          <a:p>
            <a:pPr algn="r"/>
            <a:fld id="{00000000-1234-1234-1234-123412341234}" type="slidenum">
              <a:rPr lang="en-US" sz="5200">
                <a:solidFill>
                  <a:schemeClr val="dk1"/>
                </a:solidFill>
                <a:latin typeface="Times New Roman"/>
                <a:ea typeface="Times New Roman"/>
                <a:cs typeface="Times New Roman"/>
                <a:sym typeface="Times New Roman"/>
              </a:rPr>
              <a:pPr algn="r"/>
              <a:t>1</a:t>
            </a:fld>
            <a:endParaRPr sz="5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C39D2736-C710-FF8E-0628-874ECC029C78}"/>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7576570D-AF71-E163-92A7-03680AB1EAC0}"/>
              </a:ext>
            </a:extLst>
          </p:cNvPr>
          <p:cNvSpPr>
            <a:spLocks noGrp="1" noRot="1" noChangeAspect="1"/>
          </p:cNvSpPr>
          <p:nvPr>
            <p:ph type="sldImg" idx="2"/>
          </p:nvPr>
        </p:nvSpPr>
        <p:spPr>
          <a:xfrm>
            <a:off x="7827963" y="2819400"/>
            <a:ext cx="16444912" cy="140954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Google Shape;86;p1:notes">
            <a:extLst>
              <a:ext uri="{FF2B5EF4-FFF2-40B4-BE49-F238E27FC236}">
                <a16:creationId xmlns:a16="http://schemas.microsoft.com/office/drawing/2014/main" id="{9A6FC743-D00C-6E33-BCDA-AAACB5FB02C1}"/>
              </a:ext>
            </a:extLst>
          </p:cNvPr>
          <p:cNvSpPr txBox="1">
            <a:spLocks noGrp="1"/>
          </p:cNvSpPr>
          <p:nvPr>
            <p:ph type="body" idx="1"/>
          </p:nvPr>
        </p:nvSpPr>
        <p:spPr>
          <a:xfrm>
            <a:off x="3210084" y="17853938"/>
            <a:ext cx="25680670" cy="16914257"/>
          </a:xfrm>
          <a:prstGeom prst="rect">
            <a:avLst/>
          </a:prstGeom>
          <a:noFill/>
          <a:ln>
            <a:noFill/>
          </a:ln>
        </p:spPr>
        <p:txBody>
          <a:bodyPr spcFirstLastPara="1" wrap="square" lIns="398147" tIns="199019" rIns="398147" bIns="199019" anchor="t" anchorCtr="0">
            <a:noAutofit/>
          </a:bodyPr>
          <a:lstStyle/>
          <a:p>
            <a:pPr marL="0" indent="0">
              <a:spcBef>
                <a:spcPts val="0"/>
              </a:spcBef>
            </a:pPr>
            <a:r>
              <a:rPr lang="en-US"/>
              <a:t>SEM – 20 um</a:t>
            </a:r>
          </a:p>
          <a:p>
            <a:pPr marL="0" indent="0">
              <a:spcBef>
                <a:spcPts val="0"/>
              </a:spcBef>
            </a:pPr>
            <a:r>
              <a:rPr lang="en-US"/>
              <a:t>Toxicity- 100 um</a:t>
            </a:r>
          </a:p>
          <a:p>
            <a:pPr marL="0" indent="0">
              <a:spcBef>
                <a:spcPts val="0"/>
              </a:spcBef>
            </a:pPr>
            <a:r>
              <a:rPr lang="en-US"/>
              <a:t>Gel- 100 um</a:t>
            </a:r>
          </a:p>
          <a:p>
            <a:pPr marL="0" indent="0">
              <a:spcBef>
                <a:spcPts val="0"/>
              </a:spcBef>
            </a:pPr>
            <a:r>
              <a:rPr lang="en-US"/>
              <a:t>Gel with cells- 50 um, 2D</a:t>
            </a:r>
          </a:p>
          <a:p>
            <a:pPr marL="0" indent="0">
              <a:spcBef>
                <a:spcPts val="0"/>
              </a:spcBef>
            </a:pPr>
            <a:endParaRPr/>
          </a:p>
        </p:txBody>
      </p:sp>
      <p:sp>
        <p:nvSpPr>
          <p:cNvPr id="87" name="Google Shape;87;p1:notes">
            <a:extLst>
              <a:ext uri="{FF2B5EF4-FFF2-40B4-BE49-F238E27FC236}">
                <a16:creationId xmlns:a16="http://schemas.microsoft.com/office/drawing/2014/main" id="{154F7CD4-1EBE-2B68-409F-786A9C47A5D5}"/>
              </a:ext>
            </a:extLst>
          </p:cNvPr>
          <p:cNvSpPr txBox="1">
            <a:spLocks noGrp="1"/>
          </p:cNvSpPr>
          <p:nvPr>
            <p:ph type="sldNum" idx="12"/>
          </p:nvPr>
        </p:nvSpPr>
        <p:spPr>
          <a:xfrm>
            <a:off x="18183047" y="35701353"/>
            <a:ext cx="13910363" cy="1879362"/>
          </a:xfrm>
          <a:prstGeom prst="rect">
            <a:avLst/>
          </a:prstGeom>
          <a:noFill/>
          <a:ln>
            <a:noFill/>
          </a:ln>
        </p:spPr>
        <p:txBody>
          <a:bodyPr spcFirstLastPara="1" wrap="square" lIns="398147" tIns="199019" rIns="398147" bIns="199019" anchor="b" anchorCtr="0">
            <a:noAutofit/>
          </a:bodyPr>
          <a:lstStyle/>
          <a:p>
            <a:pPr algn="r"/>
            <a:fld id="{00000000-1234-1234-1234-123412341234}" type="slidenum">
              <a:rPr lang="en-US" sz="5200">
                <a:solidFill>
                  <a:schemeClr val="dk1"/>
                </a:solidFill>
                <a:latin typeface="Times New Roman"/>
                <a:ea typeface="Times New Roman"/>
                <a:cs typeface="Times New Roman"/>
                <a:sym typeface="Times New Roman"/>
              </a:rPr>
              <a:pPr algn="r"/>
              <a:t>3</a:t>
            </a:fld>
            <a:endParaRPr sz="5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9220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1920240" y="1317716"/>
            <a:ext cx="34564320" cy="5486400"/>
          </a:xfrm>
          <a:prstGeom prst="rect">
            <a:avLst/>
          </a:prstGeom>
          <a:noFill/>
          <a:ln>
            <a:noFill/>
          </a:ln>
        </p:spPr>
        <p:txBody>
          <a:bodyPr spcFirstLastPara="1" wrap="square" lIns="444125" tIns="222050" rIns="444125" bIns="2220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1920240" y="7369087"/>
            <a:ext cx="16968788" cy="3069771"/>
          </a:xfrm>
          <a:prstGeom prst="rect">
            <a:avLst/>
          </a:prstGeom>
          <a:noFill/>
          <a:ln>
            <a:noFill/>
          </a:ln>
        </p:spPr>
        <p:txBody>
          <a:bodyPr spcFirstLastPara="1" wrap="square" lIns="444125" tIns="222050" rIns="444125" bIns="222050" anchor="b" anchorCtr="0">
            <a:noAutofit/>
          </a:bodyPr>
          <a:lstStyle>
            <a:lvl1pPr marL="342900" lvl="0" indent="-171450" algn="l">
              <a:spcBef>
                <a:spcPts val="346"/>
              </a:spcBef>
              <a:spcAft>
                <a:spcPts val="0"/>
              </a:spcAft>
              <a:buClr>
                <a:schemeClr val="dk1"/>
              </a:buClr>
              <a:buSzPts val="2304"/>
              <a:buFont typeface="Times New Roman"/>
              <a:buNone/>
              <a:defRPr sz="1728" b="1"/>
            </a:lvl1pPr>
            <a:lvl2pPr marL="685800" lvl="1" indent="-171450" algn="l">
              <a:spcBef>
                <a:spcPts val="288"/>
              </a:spcBef>
              <a:spcAft>
                <a:spcPts val="0"/>
              </a:spcAft>
              <a:buClr>
                <a:schemeClr val="dk1"/>
              </a:buClr>
              <a:buSzPts val="1920"/>
              <a:buFont typeface="Times New Roman"/>
              <a:buNone/>
              <a:defRPr sz="1440" b="1"/>
            </a:lvl2pPr>
            <a:lvl3pPr marL="1028700" lvl="2" indent="-171450" algn="l">
              <a:spcBef>
                <a:spcPts val="259"/>
              </a:spcBef>
              <a:spcAft>
                <a:spcPts val="0"/>
              </a:spcAft>
              <a:buClr>
                <a:schemeClr val="dk1"/>
              </a:buClr>
              <a:buSzPts val="1728"/>
              <a:buFont typeface="Times New Roman"/>
              <a:buNone/>
              <a:defRPr sz="1296" b="1"/>
            </a:lvl3pPr>
            <a:lvl4pPr marL="1371600" lvl="3" indent="-171450" algn="l">
              <a:spcBef>
                <a:spcPts val="230"/>
              </a:spcBef>
              <a:spcAft>
                <a:spcPts val="0"/>
              </a:spcAft>
              <a:buClr>
                <a:schemeClr val="dk1"/>
              </a:buClr>
              <a:buSzPts val="1536"/>
              <a:buFont typeface="Times New Roman"/>
              <a:buNone/>
              <a:defRPr sz="1152" b="1"/>
            </a:lvl4pPr>
            <a:lvl5pPr marL="1714500" lvl="4" indent="-171450" algn="l">
              <a:spcBef>
                <a:spcPts val="230"/>
              </a:spcBef>
              <a:spcAft>
                <a:spcPts val="0"/>
              </a:spcAft>
              <a:buClr>
                <a:schemeClr val="dk1"/>
              </a:buClr>
              <a:buSzPts val="1536"/>
              <a:buFont typeface="Times New Roman"/>
              <a:buNone/>
              <a:defRPr sz="1152" b="1"/>
            </a:lvl5pPr>
            <a:lvl6pPr marL="2057400" lvl="5" indent="-171450" algn="l">
              <a:spcBef>
                <a:spcPts val="230"/>
              </a:spcBef>
              <a:spcAft>
                <a:spcPts val="0"/>
              </a:spcAft>
              <a:buClr>
                <a:schemeClr val="dk1"/>
              </a:buClr>
              <a:buSzPts val="1536"/>
              <a:buFont typeface="Times New Roman"/>
              <a:buNone/>
              <a:defRPr sz="1152" b="1"/>
            </a:lvl6pPr>
            <a:lvl7pPr marL="2400300" lvl="6" indent="-171450" algn="l">
              <a:spcBef>
                <a:spcPts val="230"/>
              </a:spcBef>
              <a:spcAft>
                <a:spcPts val="0"/>
              </a:spcAft>
              <a:buClr>
                <a:schemeClr val="dk1"/>
              </a:buClr>
              <a:buSzPts val="1536"/>
              <a:buFont typeface="Times New Roman"/>
              <a:buNone/>
              <a:defRPr sz="1152" b="1"/>
            </a:lvl7pPr>
            <a:lvl8pPr marL="2743200" lvl="7" indent="-171450" algn="l">
              <a:spcBef>
                <a:spcPts val="230"/>
              </a:spcBef>
              <a:spcAft>
                <a:spcPts val="0"/>
              </a:spcAft>
              <a:buClr>
                <a:schemeClr val="dk1"/>
              </a:buClr>
              <a:buSzPts val="1536"/>
              <a:buFont typeface="Times New Roman"/>
              <a:buNone/>
              <a:defRPr sz="1152" b="1"/>
            </a:lvl8pPr>
            <a:lvl9pPr marL="3086100" lvl="8" indent="-171450" algn="l">
              <a:spcBef>
                <a:spcPts val="230"/>
              </a:spcBef>
              <a:spcAft>
                <a:spcPts val="0"/>
              </a:spcAft>
              <a:buClr>
                <a:schemeClr val="dk1"/>
              </a:buClr>
              <a:buSzPts val="1536"/>
              <a:buFont typeface="Times New Roman"/>
              <a:buNone/>
              <a:defRPr sz="1152" b="1"/>
            </a:lvl9pPr>
          </a:lstStyle>
          <a:p>
            <a:endParaRPr/>
          </a:p>
        </p:txBody>
      </p:sp>
      <p:sp>
        <p:nvSpPr>
          <p:cNvPr id="47" name="Google Shape;47;p7"/>
          <p:cNvSpPr txBox="1">
            <a:spLocks noGrp="1"/>
          </p:cNvSpPr>
          <p:nvPr>
            <p:ph type="body" idx="2"/>
          </p:nvPr>
        </p:nvSpPr>
        <p:spPr>
          <a:xfrm>
            <a:off x="1920240" y="10438858"/>
            <a:ext cx="16968788" cy="18967269"/>
          </a:xfrm>
          <a:prstGeom prst="rect">
            <a:avLst/>
          </a:prstGeom>
          <a:noFill/>
          <a:ln>
            <a:noFill/>
          </a:ln>
        </p:spPr>
        <p:txBody>
          <a:bodyPr spcFirstLastPara="1" wrap="square" lIns="444125" tIns="222050" rIns="444125" bIns="222050" anchor="t" anchorCtr="0">
            <a:noAutofit/>
          </a:bodyPr>
          <a:lstStyle>
            <a:lvl1pPr marL="342900" lvl="0" indent="-281178" algn="l">
              <a:spcBef>
                <a:spcPts val="346"/>
              </a:spcBef>
              <a:spcAft>
                <a:spcPts val="0"/>
              </a:spcAft>
              <a:buClr>
                <a:schemeClr val="dk1"/>
              </a:buClr>
              <a:buSzPts val="2304"/>
              <a:buFont typeface="Times New Roman"/>
              <a:buChar char="•"/>
              <a:defRPr sz="1728"/>
            </a:lvl1pPr>
            <a:lvl2pPr marL="685800" lvl="1" indent="-262890" algn="l">
              <a:spcBef>
                <a:spcPts val="288"/>
              </a:spcBef>
              <a:spcAft>
                <a:spcPts val="0"/>
              </a:spcAft>
              <a:buClr>
                <a:schemeClr val="dk1"/>
              </a:buClr>
              <a:buSzPts val="1920"/>
              <a:buFont typeface="Times New Roman"/>
              <a:buChar char="–"/>
              <a:defRPr sz="1440"/>
            </a:lvl2pPr>
            <a:lvl3pPr marL="1028700" lvl="2" indent="-253746" algn="l">
              <a:spcBef>
                <a:spcPts val="259"/>
              </a:spcBef>
              <a:spcAft>
                <a:spcPts val="0"/>
              </a:spcAft>
              <a:buClr>
                <a:schemeClr val="dk1"/>
              </a:buClr>
              <a:buSzPts val="1728"/>
              <a:buFont typeface="Times New Roman"/>
              <a:buChar char="•"/>
              <a:defRPr sz="1296"/>
            </a:lvl3pPr>
            <a:lvl4pPr marL="1371600" lvl="3" indent="-244602" algn="l">
              <a:spcBef>
                <a:spcPts val="230"/>
              </a:spcBef>
              <a:spcAft>
                <a:spcPts val="0"/>
              </a:spcAft>
              <a:buClr>
                <a:schemeClr val="dk1"/>
              </a:buClr>
              <a:buSzPts val="1536"/>
              <a:buFont typeface="Times New Roman"/>
              <a:buChar char="–"/>
              <a:defRPr sz="1152"/>
            </a:lvl4pPr>
            <a:lvl5pPr marL="1714500" lvl="4" indent="-244602" algn="l">
              <a:spcBef>
                <a:spcPts val="230"/>
              </a:spcBef>
              <a:spcAft>
                <a:spcPts val="0"/>
              </a:spcAft>
              <a:buClr>
                <a:schemeClr val="dk1"/>
              </a:buClr>
              <a:buSzPts val="1536"/>
              <a:buFont typeface="Times New Roman"/>
              <a:buChar char="»"/>
              <a:defRPr sz="1152"/>
            </a:lvl5pPr>
            <a:lvl6pPr marL="2057400" lvl="5" indent="-244602" algn="l">
              <a:spcBef>
                <a:spcPts val="230"/>
              </a:spcBef>
              <a:spcAft>
                <a:spcPts val="0"/>
              </a:spcAft>
              <a:buClr>
                <a:schemeClr val="dk1"/>
              </a:buClr>
              <a:buSzPts val="1536"/>
              <a:buFont typeface="Times New Roman"/>
              <a:buChar char="»"/>
              <a:defRPr sz="1152"/>
            </a:lvl6pPr>
            <a:lvl7pPr marL="2400300" lvl="6" indent="-244602" algn="l">
              <a:spcBef>
                <a:spcPts val="230"/>
              </a:spcBef>
              <a:spcAft>
                <a:spcPts val="0"/>
              </a:spcAft>
              <a:buClr>
                <a:schemeClr val="dk1"/>
              </a:buClr>
              <a:buSzPts val="1536"/>
              <a:buFont typeface="Times New Roman"/>
              <a:buChar char="»"/>
              <a:defRPr sz="1152"/>
            </a:lvl7pPr>
            <a:lvl8pPr marL="2743200" lvl="7" indent="-244602" algn="l">
              <a:spcBef>
                <a:spcPts val="230"/>
              </a:spcBef>
              <a:spcAft>
                <a:spcPts val="0"/>
              </a:spcAft>
              <a:buClr>
                <a:schemeClr val="dk1"/>
              </a:buClr>
              <a:buSzPts val="1536"/>
              <a:buFont typeface="Times New Roman"/>
              <a:buChar char="»"/>
              <a:defRPr sz="1152"/>
            </a:lvl8pPr>
            <a:lvl9pPr marL="3086100" lvl="8" indent="-244602" algn="l">
              <a:spcBef>
                <a:spcPts val="230"/>
              </a:spcBef>
              <a:spcAft>
                <a:spcPts val="0"/>
              </a:spcAft>
              <a:buClr>
                <a:schemeClr val="dk1"/>
              </a:buClr>
              <a:buSzPts val="1536"/>
              <a:buFont typeface="Times New Roman"/>
              <a:buChar char="»"/>
              <a:defRPr sz="1152"/>
            </a:lvl9pPr>
          </a:lstStyle>
          <a:p>
            <a:endParaRPr/>
          </a:p>
        </p:txBody>
      </p:sp>
      <p:sp>
        <p:nvSpPr>
          <p:cNvPr id="48" name="Google Shape;48;p7"/>
          <p:cNvSpPr txBox="1">
            <a:spLocks noGrp="1"/>
          </p:cNvSpPr>
          <p:nvPr>
            <p:ph type="body" idx="3"/>
          </p:nvPr>
        </p:nvSpPr>
        <p:spPr>
          <a:xfrm>
            <a:off x="19509105" y="7369087"/>
            <a:ext cx="16975455" cy="3069771"/>
          </a:xfrm>
          <a:prstGeom prst="rect">
            <a:avLst/>
          </a:prstGeom>
          <a:noFill/>
          <a:ln>
            <a:noFill/>
          </a:ln>
        </p:spPr>
        <p:txBody>
          <a:bodyPr spcFirstLastPara="1" wrap="square" lIns="444125" tIns="222050" rIns="444125" bIns="222050" anchor="b" anchorCtr="0">
            <a:noAutofit/>
          </a:bodyPr>
          <a:lstStyle>
            <a:lvl1pPr marL="342900" lvl="0" indent="-171450" algn="l">
              <a:spcBef>
                <a:spcPts val="346"/>
              </a:spcBef>
              <a:spcAft>
                <a:spcPts val="0"/>
              </a:spcAft>
              <a:buClr>
                <a:schemeClr val="dk1"/>
              </a:buClr>
              <a:buSzPts val="2304"/>
              <a:buFont typeface="Times New Roman"/>
              <a:buNone/>
              <a:defRPr sz="1728" b="1"/>
            </a:lvl1pPr>
            <a:lvl2pPr marL="685800" lvl="1" indent="-171450" algn="l">
              <a:spcBef>
                <a:spcPts val="288"/>
              </a:spcBef>
              <a:spcAft>
                <a:spcPts val="0"/>
              </a:spcAft>
              <a:buClr>
                <a:schemeClr val="dk1"/>
              </a:buClr>
              <a:buSzPts val="1920"/>
              <a:buFont typeface="Times New Roman"/>
              <a:buNone/>
              <a:defRPr sz="1440" b="1"/>
            </a:lvl2pPr>
            <a:lvl3pPr marL="1028700" lvl="2" indent="-171450" algn="l">
              <a:spcBef>
                <a:spcPts val="259"/>
              </a:spcBef>
              <a:spcAft>
                <a:spcPts val="0"/>
              </a:spcAft>
              <a:buClr>
                <a:schemeClr val="dk1"/>
              </a:buClr>
              <a:buSzPts val="1728"/>
              <a:buFont typeface="Times New Roman"/>
              <a:buNone/>
              <a:defRPr sz="1296" b="1"/>
            </a:lvl3pPr>
            <a:lvl4pPr marL="1371600" lvl="3" indent="-171450" algn="l">
              <a:spcBef>
                <a:spcPts val="230"/>
              </a:spcBef>
              <a:spcAft>
                <a:spcPts val="0"/>
              </a:spcAft>
              <a:buClr>
                <a:schemeClr val="dk1"/>
              </a:buClr>
              <a:buSzPts val="1536"/>
              <a:buFont typeface="Times New Roman"/>
              <a:buNone/>
              <a:defRPr sz="1152" b="1"/>
            </a:lvl4pPr>
            <a:lvl5pPr marL="1714500" lvl="4" indent="-171450" algn="l">
              <a:spcBef>
                <a:spcPts val="230"/>
              </a:spcBef>
              <a:spcAft>
                <a:spcPts val="0"/>
              </a:spcAft>
              <a:buClr>
                <a:schemeClr val="dk1"/>
              </a:buClr>
              <a:buSzPts val="1536"/>
              <a:buFont typeface="Times New Roman"/>
              <a:buNone/>
              <a:defRPr sz="1152" b="1"/>
            </a:lvl5pPr>
            <a:lvl6pPr marL="2057400" lvl="5" indent="-171450" algn="l">
              <a:spcBef>
                <a:spcPts val="230"/>
              </a:spcBef>
              <a:spcAft>
                <a:spcPts val="0"/>
              </a:spcAft>
              <a:buClr>
                <a:schemeClr val="dk1"/>
              </a:buClr>
              <a:buSzPts val="1536"/>
              <a:buFont typeface="Times New Roman"/>
              <a:buNone/>
              <a:defRPr sz="1152" b="1"/>
            </a:lvl6pPr>
            <a:lvl7pPr marL="2400300" lvl="6" indent="-171450" algn="l">
              <a:spcBef>
                <a:spcPts val="230"/>
              </a:spcBef>
              <a:spcAft>
                <a:spcPts val="0"/>
              </a:spcAft>
              <a:buClr>
                <a:schemeClr val="dk1"/>
              </a:buClr>
              <a:buSzPts val="1536"/>
              <a:buFont typeface="Times New Roman"/>
              <a:buNone/>
              <a:defRPr sz="1152" b="1"/>
            </a:lvl7pPr>
            <a:lvl8pPr marL="2743200" lvl="7" indent="-171450" algn="l">
              <a:spcBef>
                <a:spcPts val="230"/>
              </a:spcBef>
              <a:spcAft>
                <a:spcPts val="0"/>
              </a:spcAft>
              <a:buClr>
                <a:schemeClr val="dk1"/>
              </a:buClr>
              <a:buSzPts val="1536"/>
              <a:buFont typeface="Times New Roman"/>
              <a:buNone/>
              <a:defRPr sz="1152" b="1"/>
            </a:lvl8pPr>
            <a:lvl9pPr marL="3086100" lvl="8" indent="-171450" algn="l">
              <a:spcBef>
                <a:spcPts val="230"/>
              </a:spcBef>
              <a:spcAft>
                <a:spcPts val="0"/>
              </a:spcAft>
              <a:buClr>
                <a:schemeClr val="dk1"/>
              </a:buClr>
              <a:buSzPts val="1536"/>
              <a:buFont typeface="Times New Roman"/>
              <a:buNone/>
              <a:defRPr sz="1152" b="1"/>
            </a:lvl9pPr>
          </a:lstStyle>
          <a:p>
            <a:endParaRPr/>
          </a:p>
        </p:txBody>
      </p:sp>
      <p:sp>
        <p:nvSpPr>
          <p:cNvPr id="49" name="Google Shape;49;p7"/>
          <p:cNvSpPr txBox="1">
            <a:spLocks noGrp="1"/>
          </p:cNvSpPr>
          <p:nvPr>
            <p:ph type="body" idx="4"/>
          </p:nvPr>
        </p:nvSpPr>
        <p:spPr>
          <a:xfrm>
            <a:off x="19509105" y="10438858"/>
            <a:ext cx="16975455" cy="18967269"/>
          </a:xfrm>
          <a:prstGeom prst="rect">
            <a:avLst/>
          </a:prstGeom>
          <a:noFill/>
          <a:ln>
            <a:noFill/>
          </a:ln>
        </p:spPr>
        <p:txBody>
          <a:bodyPr spcFirstLastPara="1" wrap="square" lIns="444125" tIns="222050" rIns="444125" bIns="222050" anchor="t" anchorCtr="0">
            <a:noAutofit/>
          </a:bodyPr>
          <a:lstStyle>
            <a:lvl1pPr marL="342900" lvl="0" indent="-281178" algn="l">
              <a:spcBef>
                <a:spcPts val="346"/>
              </a:spcBef>
              <a:spcAft>
                <a:spcPts val="0"/>
              </a:spcAft>
              <a:buClr>
                <a:schemeClr val="dk1"/>
              </a:buClr>
              <a:buSzPts val="2304"/>
              <a:buFont typeface="Times New Roman"/>
              <a:buChar char="•"/>
              <a:defRPr sz="1728"/>
            </a:lvl1pPr>
            <a:lvl2pPr marL="685800" lvl="1" indent="-262890" algn="l">
              <a:spcBef>
                <a:spcPts val="288"/>
              </a:spcBef>
              <a:spcAft>
                <a:spcPts val="0"/>
              </a:spcAft>
              <a:buClr>
                <a:schemeClr val="dk1"/>
              </a:buClr>
              <a:buSzPts val="1920"/>
              <a:buFont typeface="Times New Roman"/>
              <a:buChar char="–"/>
              <a:defRPr sz="1440"/>
            </a:lvl2pPr>
            <a:lvl3pPr marL="1028700" lvl="2" indent="-253746" algn="l">
              <a:spcBef>
                <a:spcPts val="259"/>
              </a:spcBef>
              <a:spcAft>
                <a:spcPts val="0"/>
              </a:spcAft>
              <a:buClr>
                <a:schemeClr val="dk1"/>
              </a:buClr>
              <a:buSzPts val="1728"/>
              <a:buFont typeface="Times New Roman"/>
              <a:buChar char="•"/>
              <a:defRPr sz="1296"/>
            </a:lvl3pPr>
            <a:lvl4pPr marL="1371600" lvl="3" indent="-244602" algn="l">
              <a:spcBef>
                <a:spcPts val="230"/>
              </a:spcBef>
              <a:spcAft>
                <a:spcPts val="0"/>
              </a:spcAft>
              <a:buClr>
                <a:schemeClr val="dk1"/>
              </a:buClr>
              <a:buSzPts val="1536"/>
              <a:buFont typeface="Times New Roman"/>
              <a:buChar char="–"/>
              <a:defRPr sz="1152"/>
            </a:lvl4pPr>
            <a:lvl5pPr marL="1714500" lvl="4" indent="-244602" algn="l">
              <a:spcBef>
                <a:spcPts val="230"/>
              </a:spcBef>
              <a:spcAft>
                <a:spcPts val="0"/>
              </a:spcAft>
              <a:buClr>
                <a:schemeClr val="dk1"/>
              </a:buClr>
              <a:buSzPts val="1536"/>
              <a:buFont typeface="Times New Roman"/>
              <a:buChar char="»"/>
              <a:defRPr sz="1152"/>
            </a:lvl5pPr>
            <a:lvl6pPr marL="2057400" lvl="5" indent="-244602" algn="l">
              <a:spcBef>
                <a:spcPts val="230"/>
              </a:spcBef>
              <a:spcAft>
                <a:spcPts val="0"/>
              </a:spcAft>
              <a:buClr>
                <a:schemeClr val="dk1"/>
              </a:buClr>
              <a:buSzPts val="1536"/>
              <a:buFont typeface="Times New Roman"/>
              <a:buChar char="»"/>
              <a:defRPr sz="1152"/>
            </a:lvl6pPr>
            <a:lvl7pPr marL="2400300" lvl="6" indent="-244602" algn="l">
              <a:spcBef>
                <a:spcPts val="230"/>
              </a:spcBef>
              <a:spcAft>
                <a:spcPts val="0"/>
              </a:spcAft>
              <a:buClr>
                <a:schemeClr val="dk1"/>
              </a:buClr>
              <a:buSzPts val="1536"/>
              <a:buFont typeface="Times New Roman"/>
              <a:buChar char="»"/>
              <a:defRPr sz="1152"/>
            </a:lvl7pPr>
            <a:lvl8pPr marL="2743200" lvl="7" indent="-244602" algn="l">
              <a:spcBef>
                <a:spcPts val="230"/>
              </a:spcBef>
              <a:spcAft>
                <a:spcPts val="0"/>
              </a:spcAft>
              <a:buClr>
                <a:schemeClr val="dk1"/>
              </a:buClr>
              <a:buSzPts val="1536"/>
              <a:buFont typeface="Times New Roman"/>
              <a:buChar char="»"/>
              <a:defRPr sz="1152"/>
            </a:lvl8pPr>
            <a:lvl9pPr marL="3086100" lvl="8" indent="-244602" algn="l">
              <a:spcBef>
                <a:spcPts val="230"/>
              </a:spcBef>
              <a:spcAft>
                <a:spcPts val="0"/>
              </a:spcAft>
              <a:buClr>
                <a:schemeClr val="dk1"/>
              </a:buClr>
              <a:buSzPts val="1536"/>
              <a:buFont typeface="Times New Roman"/>
              <a:buChar char="»"/>
              <a:defRPr sz="1152"/>
            </a:lvl9pPr>
          </a:lstStyle>
          <a:p>
            <a:endParaRPr/>
          </a:p>
        </p:txBody>
      </p:sp>
      <p:sp>
        <p:nvSpPr>
          <p:cNvPr id="50" name="Google Shape;50;p7"/>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2880360" y="2926080"/>
            <a:ext cx="32644080" cy="5486400"/>
          </a:xfrm>
          <a:prstGeom prst="rect">
            <a:avLst/>
          </a:prstGeom>
          <a:noFill/>
          <a:ln>
            <a:noFill/>
          </a:ln>
        </p:spPr>
        <p:txBody>
          <a:bodyPr spcFirstLastPara="1" wrap="square" lIns="444125" tIns="222050" rIns="444125" bIns="2220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1920241" y="1311185"/>
            <a:ext cx="12634912" cy="5577840"/>
          </a:xfrm>
          <a:prstGeom prst="rect">
            <a:avLst/>
          </a:prstGeom>
          <a:noFill/>
          <a:ln>
            <a:noFill/>
          </a:ln>
        </p:spPr>
        <p:txBody>
          <a:bodyPr spcFirstLastPara="1" wrap="square" lIns="444125" tIns="222050" rIns="444125" bIns="222050" anchor="b" anchorCtr="0">
            <a:noAutofit/>
          </a:bodyPr>
          <a:lstStyle>
            <a:lvl1pPr lvl="0" algn="l">
              <a:spcBef>
                <a:spcPts val="0"/>
              </a:spcBef>
              <a:spcAft>
                <a:spcPts val="0"/>
              </a:spcAft>
              <a:buSzPts val="1400"/>
              <a:buNone/>
              <a:defRPr sz="144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15015211" y="1311185"/>
            <a:ext cx="21469350" cy="28094940"/>
          </a:xfrm>
          <a:prstGeom prst="rect">
            <a:avLst/>
          </a:prstGeom>
          <a:noFill/>
          <a:ln>
            <a:noFill/>
          </a:ln>
        </p:spPr>
        <p:txBody>
          <a:bodyPr spcFirstLastPara="1" wrap="square" lIns="444125" tIns="222050" rIns="444125" bIns="222050" anchor="t" anchorCtr="0">
            <a:noAutofit/>
          </a:bodyPr>
          <a:lstStyle>
            <a:lvl1pPr marL="342900" lvl="0" indent="-317754" algn="l">
              <a:spcBef>
                <a:spcPts val="461"/>
              </a:spcBef>
              <a:spcAft>
                <a:spcPts val="0"/>
              </a:spcAft>
              <a:buClr>
                <a:schemeClr val="dk1"/>
              </a:buClr>
              <a:buSzPts val="3072"/>
              <a:buFont typeface="Times New Roman"/>
              <a:buChar char="•"/>
              <a:defRPr sz="2304"/>
            </a:lvl1pPr>
            <a:lvl2pPr marL="685800" lvl="1" indent="-299466" algn="l">
              <a:spcBef>
                <a:spcPts val="403"/>
              </a:spcBef>
              <a:spcAft>
                <a:spcPts val="0"/>
              </a:spcAft>
              <a:buClr>
                <a:schemeClr val="dk1"/>
              </a:buClr>
              <a:buSzPts val="2688"/>
              <a:buFont typeface="Times New Roman"/>
              <a:buChar char="–"/>
              <a:defRPr sz="2016"/>
            </a:lvl2pPr>
            <a:lvl3pPr marL="1028700" lvl="2" indent="-281178" algn="l">
              <a:spcBef>
                <a:spcPts val="346"/>
              </a:spcBef>
              <a:spcAft>
                <a:spcPts val="0"/>
              </a:spcAft>
              <a:buClr>
                <a:schemeClr val="dk1"/>
              </a:buClr>
              <a:buSzPts val="2304"/>
              <a:buFont typeface="Times New Roman"/>
              <a:buChar char="•"/>
              <a:defRPr sz="1728"/>
            </a:lvl3pPr>
            <a:lvl4pPr marL="1371600" lvl="3" indent="-262890" algn="l">
              <a:spcBef>
                <a:spcPts val="288"/>
              </a:spcBef>
              <a:spcAft>
                <a:spcPts val="0"/>
              </a:spcAft>
              <a:buClr>
                <a:schemeClr val="dk1"/>
              </a:buClr>
              <a:buSzPts val="1920"/>
              <a:buFont typeface="Times New Roman"/>
              <a:buChar char="–"/>
              <a:defRPr sz="1440"/>
            </a:lvl4pPr>
            <a:lvl5pPr marL="1714500" lvl="4" indent="-262890" algn="l">
              <a:spcBef>
                <a:spcPts val="288"/>
              </a:spcBef>
              <a:spcAft>
                <a:spcPts val="0"/>
              </a:spcAft>
              <a:buClr>
                <a:schemeClr val="dk1"/>
              </a:buClr>
              <a:buSzPts val="1920"/>
              <a:buFont typeface="Times New Roman"/>
              <a:buChar char="»"/>
              <a:defRPr sz="1440"/>
            </a:lvl5pPr>
            <a:lvl6pPr marL="2057400" lvl="5" indent="-262890" algn="l">
              <a:spcBef>
                <a:spcPts val="288"/>
              </a:spcBef>
              <a:spcAft>
                <a:spcPts val="0"/>
              </a:spcAft>
              <a:buClr>
                <a:schemeClr val="dk1"/>
              </a:buClr>
              <a:buSzPts val="1920"/>
              <a:buFont typeface="Times New Roman"/>
              <a:buChar char="»"/>
              <a:defRPr sz="1440"/>
            </a:lvl6pPr>
            <a:lvl7pPr marL="2400300" lvl="6" indent="-262890" algn="l">
              <a:spcBef>
                <a:spcPts val="288"/>
              </a:spcBef>
              <a:spcAft>
                <a:spcPts val="0"/>
              </a:spcAft>
              <a:buClr>
                <a:schemeClr val="dk1"/>
              </a:buClr>
              <a:buSzPts val="1920"/>
              <a:buFont typeface="Times New Roman"/>
              <a:buChar char="»"/>
              <a:defRPr sz="1440"/>
            </a:lvl7pPr>
            <a:lvl8pPr marL="2743200" lvl="7" indent="-262890" algn="l">
              <a:spcBef>
                <a:spcPts val="288"/>
              </a:spcBef>
              <a:spcAft>
                <a:spcPts val="0"/>
              </a:spcAft>
              <a:buClr>
                <a:schemeClr val="dk1"/>
              </a:buClr>
              <a:buSzPts val="1920"/>
              <a:buFont typeface="Times New Roman"/>
              <a:buChar char="»"/>
              <a:defRPr sz="1440"/>
            </a:lvl8pPr>
            <a:lvl9pPr marL="3086100" lvl="8" indent="-262890" algn="l">
              <a:spcBef>
                <a:spcPts val="288"/>
              </a:spcBef>
              <a:spcAft>
                <a:spcPts val="0"/>
              </a:spcAft>
              <a:buClr>
                <a:schemeClr val="dk1"/>
              </a:buClr>
              <a:buSzPts val="1920"/>
              <a:buFont typeface="Times New Roman"/>
              <a:buChar char="»"/>
              <a:defRPr sz="1440"/>
            </a:lvl9pPr>
          </a:lstStyle>
          <a:p>
            <a:endParaRPr/>
          </a:p>
        </p:txBody>
      </p:sp>
      <p:sp>
        <p:nvSpPr>
          <p:cNvPr id="61" name="Google Shape;61;p9"/>
          <p:cNvSpPr txBox="1">
            <a:spLocks noGrp="1"/>
          </p:cNvSpPr>
          <p:nvPr>
            <p:ph type="body" idx="2"/>
          </p:nvPr>
        </p:nvSpPr>
        <p:spPr>
          <a:xfrm>
            <a:off x="1920241" y="6889025"/>
            <a:ext cx="12634912" cy="22517100"/>
          </a:xfrm>
          <a:prstGeom prst="rect">
            <a:avLst/>
          </a:prstGeom>
          <a:noFill/>
          <a:ln>
            <a:noFill/>
          </a:ln>
        </p:spPr>
        <p:txBody>
          <a:bodyPr spcFirstLastPara="1" wrap="square" lIns="444125" tIns="222050" rIns="444125" bIns="222050" anchor="t" anchorCtr="0">
            <a:noAutofit/>
          </a:bodyPr>
          <a:lstStyle>
            <a:lvl1pPr marL="342900" lvl="0" indent="-171450" algn="l">
              <a:spcBef>
                <a:spcPts val="202"/>
              </a:spcBef>
              <a:spcAft>
                <a:spcPts val="0"/>
              </a:spcAft>
              <a:buClr>
                <a:schemeClr val="dk1"/>
              </a:buClr>
              <a:buSzPts val="1344"/>
              <a:buFont typeface="Times New Roman"/>
              <a:buNone/>
              <a:defRPr sz="1008"/>
            </a:lvl1pPr>
            <a:lvl2pPr marL="685800" lvl="1" indent="-171450" algn="l">
              <a:spcBef>
                <a:spcPts val="173"/>
              </a:spcBef>
              <a:spcAft>
                <a:spcPts val="0"/>
              </a:spcAft>
              <a:buClr>
                <a:schemeClr val="dk1"/>
              </a:buClr>
              <a:buSzPts val="1152"/>
              <a:buFont typeface="Times New Roman"/>
              <a:buNone/>
              <a:defRPr sz="864"/>
            </a:lvl2pPr>
            <a:lvl3pPr marL="1028700" lvl="2" indent="-171450" algn="l">
              <a:spcBef>
                <a:spcPts val="144"/>
              </a:spcBef>
              <a:spcAft>
                <a:spcPts val="0"/>
              </a:spcAft>
              <a:buClr>
                <a:schemeClr val="dk1"/>
              </a:buClr>
              <a:buSzPts val="960"/>
              <a:buFont typeface="Times New Roman"/>
              <a:buNone/>
              <a:defRPr sz="720"/>
            </a:lvl3pPr>
            <a:lvl4pPr marL="1371600" lvl="3" indent="-171450" algn="l">
              <a:spcBef>
                <a:spcPts val="130"/>
              </a:spcBef>
              <a:spcAft>
                <a:spcPts val="0"/>
              </a:spcAft>
              <a:buClr>
                <a:schemeClr val="dk1"/>
              </a:buClr>
              <a:buSzPts val="864"/>
              <a:buFont typeface="Times New Roman"/>
              <a:buNone/>
              <a:defRPr sz="648"/>
            </a:lvl4pPr>
            <a:lvl5pPr marL="1714500" lvl="4" indent="-171450" algn="l">
              <a:spcBef>
                <a:spcPts val="130"/>
              </a:spcBef>
              <a:spcAft>
                <a:spcPts val="0"/>
              </a:spcAft>
              <a:buClr>
                <a:schemeClr val="dk1"/>
              </a:buClr>
              <a:buSzPts val="864"/>
              <a:buFont typeface="Times New Roman"/>
              <a:buNone/>
              <a:defRPr sz="648"/>
            </a:lvl5pPr>
            <a:lvl6pPr marL="2057400" lvl="5" indent="-171450" algn="l">
              <a:spcBef>
                <a:spcPts val="130"/>
              </a:spcBef>
              <a:spcAft>
                <a:spcPts val="0"/>
              </a:spcAft>
              <a:buClr>
                <a:schemeClr val="dk1"/>
              </a:buClr>
              <a:buSzPts val="864"/>
              <a:buFont typeface="Times New Roman"/>
              <a:buNone/>
              <a:defRPr sz="648"/>
            </a:lvl6pPr>
            <a:lvl7pPr marL="2400300" lvl="6" indent="-171450" algn="l">
              <a:spcBef>
                <a:spcPts val="130"/>
              </a:spcBef>
              <a:spcAft>
                <a:spcPts val="0"/>
              </a:spcAft>
              <a:buClr>
                <a:schemeClr val="dk1"/>
              </a:buClr>
              <a:buSzPts val="864"/>
              <a:buFont typeface="Times New Roman"/>
              <a:buNone/>
              <a:defRPr sz="648"/>
            </a:lvl7pPr>
            <a:lvl8pPr marL="2743200" lvl="7" indent="-171450" algn="l">
              <a:spcBef>
                <a:spcPts val="130"/>
              </a:spcBef>
              <a:spcAft>
                <a:spcPts val="0"/>
              </a:spcAft>
              <a:buClr>
                <a:schemeClr val="dk1"/>
              </a:buClr>
              <a:buSzPts val="864"/>
              <a:buFont typeface="Times New Roman"/>
              <a:buNone/>
              <a:defRPr sz="648"/>
            </a:lvl8pPr>
            <a:lvl9pPr marL="3086100" lvl="8" indent="-171450" algn="l">
              <a:spcBef>
                <a:spcPts val="130"/>
              </a:spcBef>
              <a:spcAft>
                <a:spcPts val="0"/>
              </a:spcAft>
              <a:buClr>
                <a:schemeClr val="dk1"/>
              </a:buClr>
              <a:buSzPts val="864"/>
              <a:buFont typeface="Times New Roman"/>
              <a:buNone/>
              <a:defRPr sz="648"/>
            </a:lvl9pPr>
          </a:lstStyle>
          <a:p>
            <a:endParaRPr/>
          </a:p>
        </p:txBody>
      </p:sp>
      <p:sp>
        <p:nvSpPr>
          <p:cNvPr id="62" name="Google Shape;62;p9"/>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7527608" y="23042881"/>
            <a:ext cx="23042880" cy="2720340"/>
          </a:xfrm>
          <a:prstGeom prst="rect">
            <a:avLst/>
          </a:prstGeom>
          <a:noFill/>
          <a:ln>
            <a:noFill/>
          </a:ln>
        </p:spPr>
        <p:txBody>
          <a:bodyPr spcFirstLastPara="1" wrap="square" lIns="444125" tIns="222050" rIns="444125" bIns="222050" anchor="b" anchorCtr="0">
            <a:noAutofit/>
          </a:bodyPr>
          <a:lstStyle>
            <a:lvl1pPr lvl="0" algn="l">
              <a:spcBef>
                <a:spcPts val="0"/>
              </a:spcBef>
              <a:spcAft>
                <a:spcPts val="0"/>
              </a:spcAft>
              <a:buSzPts val="1400"/>
              <a:buNone/>
              <a:defRPr sz="144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7527608" y="2940776"/>
            <a:ext cx="23042880" cy="19751040"/>
          </a:xfrm>
          <a:prstGeom prst="rect">
            <a:avLst/>
          </a:prstGeom>
          <a:noFill/>
          <a:ln>
            <a:noFill/>
          </a:ln>
        </p:spPr>
        <p:txBody>
          <a:bodyPr/>
          <a:lstStyle/>
          <a:p>
            <a:endParaRPr lang="en-US"/>
          </a:p>
        </p:txBody>
      </p:sp>
      <p:sp>
        <p:nvSpPr>
          <p:cNvPr id="68" name="Google Shape;68;p10"/>
          <p:cNvSpPr txBox="1">
            <a:spLocks noGrp="1"/>
          </p:cNvSpPr>
          <p:nvPr>
            <p:ph type="body" idx="1"/>
          </p:nvPr>
        </p:nvSpPr>
        <p:spPr>
          <a:xfrm>
            <a:off x="7527608" y="25763221"/>
            <a:ext cx="23042880" cy="3863340"/>
          </a:xfrm>
          <a:prstGeom prst="rect">
            <a:avLst/>
          </a:prstGeom>
          <a:noFill/>
          <a:ln>
            <a:noFill/>
          </a:ln>
        </p:spPr>
        <p:txBody>
          <a:bodyPr spcFirstLastPara="1" wrap="square" lIns="444125" tIns="222050" rIns="444125" bIns="222050" anchor="t" anchorCtr="0">
            <a:noAutofit/>
          </a:bodyPr>
          <a:lstStyle>
            <a:lvl1pPr marL="342900" lvl="0" indent="-171450" algn="l">
              <a:spcBef>
                <a:spcPts val="202"/>
              </a:spcBef>
              <a:spcAft>
                <a:spcPts val="0"/>
              </a:spcAft>
              <a:buClr>
                <a:schemeClr val="dk1"/>
              </a:buClr>
              <a:buSzPts val="1344"/>
              <a:buFont typeface="Times New Roman"/>
              <a:buNone/>
              <a:defRPr sz="1008"/>
            </a:lvl1pPr>
            <a:lvl2pPr marL="685800" lvl="1" indent="-171450" algn="l">
              <a:spcBef>
                <a:spcPts val="173"/>
              </a:spcBef>
              <a:spcAft>
                <a:spcPts val="0"/>
              </a:spcAft>
              <a:buClr>
                <a:schemeClr val="dk1"/>
              </a:buClr>
              <a:buSzPts val="1152"/>
              <a:buFont typeface="Times New Roman"/>
              <a:buNone/>
              <a:defRPr sz="864"/>
            </a:lvl2pPr>
            <a:lvl3pPr marL="1028700" lvl="2" indent="-171450" algn="l">
              <a:spcBef>
                <a:spcPts val="144"/>
              </a:spcBef>
              <a:spcAft>
                <a:spcPts val="0"/>
              </a:spcAft>
              <a:buClr>
                <a:schemeClr val="dk1"/>
              </a:buClr>
              <a:buSzPts val="960"/>
              <a:buFont typeface="Times New Roman"/>
              <a:buNone/>
              <a:defRPr sz="720"/>
            </a:lvl3pPr>
            <a:lvl4pPr marL="1371600" lvl="3" indent="-171450" algn="l">
              <a:spcBef>
                <a:spcPts val="130"/>
              </a:spcBef>
              <a:spcAft>
                <a:spcPts val="0"/>
              </a:spcAft>
              <a:buClr>
                <a:schemeClr val="dk1"/>
              </a:buClr>
              <a:buSzPts val="864"/>
              <a:buFont typeface="Times New Roman"/>
              <a:buNone/>
              <a:defRPr sz="648"/>
            </a:lvl4pPr>
            <a:lvl5pPr marL="1714500" lvl="4" indent="-171450" algn="l">
              <a:spcBef>
                <a:spcPts val="130"/>
              </a:spcBef>
              <a:spcAft>
                <a:spcPts val="0"/>
              </a:spcAft>
              <a:buClr>
                <a:schemeClr val="dk1"/>
              </a:buClr>
              <a:buSzPts val="864"/>
              <a:buFont typeface="Times New Roman"/>
              <a:buNone/>
              <a:defRPr sz="648"/>
            </a:lvl5pPr>
            <a:lvl6pPr marL="2057400" lvl="5" indent="-171450" algn="l">
              <a:spcBef>
                <a:spcPts val="130"/>
              </a:spcBef>
              <a:spcAft>
                <a:spcPts val="0"/>
              </a:spcAft>
              <a:buClr>
                <a:schemeClr val="dk1"/>
              </a:buClr>
              <a:buSzPts val="864"/>
              <a:buFont typeface="Times New Roman"/>
              <a:buNone/>
              <a:defRPr sz="648"/>
            </a:lvl6pPr>
            <a:lvl7pPr marL="2400300" lvl="6" indent="-171450" algn="l">
              <a:spcBef>
                <a:spcPts val="130"/>
              </a:spcBef>
              <a:spcAft>
                <a:spcPts val="0"/>
              </a:spcAft>
              <a:buClr>
                <a:schemeClr val="dk1"/>
              </a:buClr>
              <a:buSzPts val="864"/>
              <a:buFont typeface="Times New Roman"/>
              <a:buNone/>
              <a:defRPr sz="648"/>
            </a:lvl7pPr>
            <a:lvl8pPr marL="2743200" lvl="7" indent="-171450" algn="l">
              <a:spcBef>
                <a:spcPts val="130"/>
              </a:spcBef>
              <a:spcAft>
                <a:spcPts val="0"/>
              </a:spcAft>
              <a:buClr>
                <a:schemeClr val="dk1"/>
              </a:buClr>
              <a:buSzPts val="864"/>
              <a:buFont typeface="Times New Roman"/>
              <a:buNone/>
              <a:defRPr sz="648"/>
            </a:lvl8pPr>
            <a:lvl9pPr marL="3086100" lvl="8" indent="-171450" algn="l">
              <a:spcBef>
                <a:spcPts val="130"/>
              </a:spcBef>
              <a:spcAft>
                <a:spcPts val="0"/>
              </a:spcAft>
              <a:buClr>
                <a:schemeClr val="dk1"/>
              </a:buClr>
              <a:buSzPts val="864"/>
              <a:buFont typeface="Times New Roman"/>
              <a:buNone/>
              <a:defRPr sz="648"/>
            </a:lvl9pPr>
          </a:lstStyle>
          <a:p>
            <a:endParaRPr/>
          </a:p>
        </p:txBody>
      </p:sp>
      <p:sp>
        <p:nvSpPr>
          <p:cNvPr id="69" name="Google Shape;69;p10"/>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2880360" y="2926080"/>
            <a:ext cx="32644080" cy="5486400"/>
          </a:xfrm>
          <a:prstGeom prst="rect">
            <a:avLst/>
          </a:prstGeom>
          <a:noFill/>
          <a:ln>
            <a:noFill/>
          </a:ln>
        </p:spPr>
        <p:txBody>
          <a:bodyPr spcFirstLastPara="1" wrap="square" lIns="444125" tIns="222050" rIns="444125" bIns="2220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9326880" y="3063240"/>
            <a:ext cx="19751040" cy="32644080"/>
          </a:xfrm>
          <a:prstGeom prst="rect">
            <a:avLst/>
          </a:prstGeom>
          <a:noFill/>
          <a:ln>
            <a:noFill/>
          </a:ln>
        </p:spPr>
        <p:txBody>
          <a:bodyPr spcFirstLastPara="1" wrap="square" lIns="444125" tIns="222050" rIns="444125" bIns="222050" anchor="t" anchorCtr="0">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18276570" y="12012930"/>
            <a:ext cx="26334720" cy="8161020"/>
          </a:xfrm>
          <a:prstGeom prst="rect">
            <a:avLst/>
          </a:prstGeom>
          <a:noFill/>
          <a:ln>
            <a:noFill/>
          </a:ln>
        </p:spPr>
        <p:txBody>
          <a:bodyPr spcFirstLastPara="1" wrap="square" lIns="444125" tIns="222050" rIns="444125" bIns="2220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890522" y="3915918"/>
            <a:ext cx="26334720" cy="24355044"/>
          </a:xfrm>
          <a:prstGeom prst="rect">
            <a:avLst/>
          </a:prstGeom>
          <a:noFill/>
          <a:ln>
            <a:noFill/>
          </a:ln>
        </p:spPr>
        <p:txBody>
          <a:bodyPr spcFirstLastPara="1" wrap="square" lIns="444125" tIns="222050" rIns="444125" bIns="222050" anchor="t" anchorCtr="0">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2880360" y="2926080"/>
            <a:ext cx="32644080" cy="5486400"/>
          </a:xfrm>
          <a:prstGeom prst="rect">
            <a:avLst/>
          </a:prstGeom>
          <a:noFill/>
          <a:ln>
            <a:noFill/>
          </a:ln>
        </p:spPr>
        <p:txBody>
          <a:bodyPr spcFirstLastPara="1" wrap="square" lIns="444125" tIns="222050" rIns="444125" bIns="222050" anchor="ctr" anchorCtr="0">
            <a:noAutofit/>
          </a:bodyPr>
          <a:lstStyle>
            <a:lvl1pPr marR="0" lvl="0"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9pPr>
          </a:lstStyle>
          <a:p>
            <a:endParaRPr/>
          </a:p>
        </p:txBody>
      </p:sp>
      <p:sp>
        <p:nvSpPr>
          <p:cNvPr id="11" name="Google Shape;11;p1"/>
          <p:cNvSpPr txBox="1">
            <a:spLocks noGrp="1"/>
          </p:cNvSpPr>
          <p:nvPr>
            <p:ph type="body" idx="1"/>
          </p:nvPr>
        </p:nvSpPr>
        <p:spPr>
          <a:xfrm>
            <a:off x="2880360" y="9509760"/>
            <a:ext cx="32644080" cy="19751040"/>
          </a:xfrm>
          <a:prstGeom prst="rect">
            <a:avLst/>
          </a:prstGeom>
          <a:noFill/>
          <a:ln>
            <a:noFill/>
          </a:ln>
        </p:spPr>
        <p:txBody>
          <a:bodyPr spcFirstLastPara="1" wrap="square" lIns="444125" tIns="222050" rIns="444125" bIns="222050" anchor="t" anchorCtr="0">
            <a:noAutofit/>
          </a:bodyPr>
          <a:lstStyle>
            <a:lvl1pPr marL="457200" marR="0" lvl="0" indent="-1212850" algn="l" rtl="0">
              <a:spcBef>
                <a:spcPts val="3100"/>
              </a:spcBef>
              <a:spcAft>
                <a:spcPts val="0"/>
              </a:spcAft>
              <a:buClr>
                <a:schemeClr val="dk1"/>
              </a:buClr>
              <a:buSzPts val="15500"/>
              <a:buFont typeface="Times New Roman"/>
              <a:buChar char="•"/>
              <a:defRPr sz="15500" b="0" i="0" u="none" strike="noStrike" cap="none">
                <a:solidFill>
                  <a:schemeClr val="dk1"/>
                </a:solidFill>
                <a:latin typeface="Times New Roman"/>
                <a:ea typeface="Times New Roman"/>
                <a:cs typeface="Times New Roman"/>
                <a:sym typeface="Times New Roman"/>
              </a:defRPr>
            </a:lvl1pPr>
            <a:lvl2pPr marL="914400" marR="0" lvl="1" indent="-1092200" algn="l" rtl="0">
              <a:spcBef>
                <a:spcPts val="2720"/>
              </a:spcBef>
              <a:spcAft>
                <a:spcPts val="0"/>
              </a:spcAft>
              <a:buClr>
                <a:schemeClr val="dk1"/>
              </a:buClr>
              <a:buSzPts val="13600"/>
              <a:buFont typeface="Times New Roman"/>
              <a:buChar char="–"/>
              <a:defRPr sz="13600" b="0" i="0" u="none" strike="noStrike" cap="none">
                <a:solidFill>
                  <a:schemeClr val="dk1"/>
                </a:solidFill>
                <a:latin typeface="Times New Roman"/>
                <a:ea typeface="Times New Roman"/>
                <a:cs typeface="Times New Roman"/>
                <a:sym typeface="Times New Roman"/>
              </a:defRPr>
            </a:lvl2pPr>
            <a:lvl3pPr marL="1371600" marR="0" lvl="2" indent="-971550" algn="l" rtl="0">
              <a:spcBef>
                <a:spcPts val="2340"/>
              </a:spcBef>
              <a:spcAft>
                <a:spcPts val="0"/>
              </a:spcAft>
              <a:buClr>
                <a:schemeClr val="dk1"/>
              </a:buClr>
              <a:buSzPts val="11700"/>
              <a:buFont typeface="Times New Roman"/>
              <a:buChar char="•"/>
              <a:defRPr sz="11700" b="0" i="0" u="none" strike="noStrike" cap="none">
                <a:solidFill>
                  <a:schemeClr val="dk1"/>
                </a:solidFill>
                <a:latin typeface="Times New Roman"/>
                <a:ea typeface="Times New Roman"/>
                <a:cs typeface="Times New Roman"/>
                <a:sym typeface="Times New Roman"/>
              </a:defRPr>
            </a:lvl3pPr>
            <a:lvl4pPr marL="1828800" marR="0" lvl="3" indent="-844550" algn="l" rtl="0">
              <a:spcBef>
                <a:spcPts val="1940"/>
              </a:spcBef>
              <a:spcAft>
                <a:spcPts val="0"/>
              </a:spcAft>
              <a:buClr>
                <a:schemeClr val="dk1"/>
              </a:buClr>
              <a:buSzPts val="9700"/>
              <a:buFont typeface="Times New Roman"/>
              <a:buChar char="–"/>
              <a:defRPr sz="9700" b="0" i="0" u="none" strike="noStrike" cap="none">
                <a:solidFill>
                  <a:schemeClr val="dk1"/>
                </a:solidFill>
                <a:latin typeface="Times New Roman"/>
                <a:ea typeface="Times New Roman"/>
                <a:cs typeface="Times New Roman"/>
                <a:sym typeface="Times New Roman"/>
              </a:defRPr>
            </a:lvl4pPr>
            <a:lvl5pPr marL="2286000" marR="0" lvl="4" indent="-844550" algn="l" rtl="0">
              <a:spcBef>
                <a:spcPts val="1940"/>
              </a:spcBef>
              <a:spcAft>
                <a:spcPts val="0"/>
              </a:spcAft>
              <a:buClr>
                <a:schemeClr val="dk1"/>
              </a:buClr>
              <a:buSzPts val="9700"/>
              <a:buFont typeface="Times New Roman"/>
              <a:buChar char="»"/>
              <a:defRPr sz="9700" b="0" i="0" u="none" strike="noStrike" cap="none">
                <a:solidFill>
                  <a:schemeClr val="dk1"/>
                </a:solidFill>
                <a:latin typeface="Times New Roman"/>
                <a:ea typeface="Times New Roman"/>
                <a:cs typeface="Times New Roman"/>
                <a:sym typeface="Times New Roman"/>
              </a:defRPr>
            </a:lvl5pPr>
            <a:lvl6pPr marL="2743200" marR="0" lvl="5" indent="-844550" algn="l" rtl="0">
              <a:spcBef>
                <a:spcPts val="1940"/>
              </a:spcBef>
              <a:spcAft>
                <a:spcPts val="0"/>
              </a:spcAft>
              <a:buClr>
                <a:schemeClr val="dk1"/>
              </a:buClr>
              <a:buSzPts val="9700"/>
              <a:buFont typeface="Times New Roman"/>
              <a:buChar char="»"/>
              <a:defRPr sz="9700" b="0" i="0" u="none" strike="noStrike" cap="none">
                <a:solidFill>
                  <a:schemeClr val="dk1"/>
                </a:solidFill>
                <a:latin typeface="Times New Roman"/>
                <a:ea typeface="Times New Roman"/>
                <a:cs typeface="Times New Roman"/>
                <a:sym typeface="Times New Roman"/>
              </a:defRPr>
            </a:lvl6pPr>
            <a:lvl7pPr marL="3200400" marR="0" lvl="6" indent="-844550" algn="l" rtl="0">
              <a:spcBef>
                <a:spcPts val="1940"/>
              </a:spcBef>
              <a:spcAft>
                <a:spcPts val="0"/>
              </a:spcAft>
              <a:buClr>
                <a:schemeClr val="dk1"/>
              </a:buClr>
              <a:buSzPts val="9700"/>
              <a:buFont typeface="Times New Roman"/>
              <a:buChar char="»"/>
              <a:defRPr sz="9700" b="0" i="0" u="none" strike="noStrike" cap="none">
                <a:solidFill>
                  <a:schemeClr val="dk1"/>
                </a:solidFill>
                <a:latin typeface="Times New Roman"/>
                <a:ea typeface="Times New Roman"/>
                <a:cs typeface="Times New Roman"/>
                <a:sym typeface="Times New Roman"/>
              </a:defRPr>
            </a:lvl7pPr>
            <a:lvl8pPr marL="3657600" marR="0" lvl="7" indent="-844550" algn="l" rtl="0">
              <a:spcBef>
                <a:spcPts val="1940"/>
              </a:spcBef>
              <a:spcAft>
                <a:spcPts val="0"/>
              </a:spcAft>
              <a:buClr>
                <a:schemeClr val="dk1"/>
              </a:buClr>
              <a:buSzPts val="9700"/>
              <a:buFont typeface="Times New Roman"/>
              <a:buChar char="»"/>
              <a:defRPr sz="9700" b="0" i="0" u="none" strike="noStrike" cap="none">
                <a:solidFill>
                  <a:schemeClr val="dk1"/>
                </a:solidFill>
                <a:latin typeface="Times New Roman"/>
                <a:ea typeface="Times New Roman"/>
                <a:cs typeface="Times New Roman"/>
                <a:sym typeface="Times New Roman"/>
              </a:defRPr>
            </a:lvl8pPr>
            <a:lvl9pPr marL="4114800" marR="0" lvl="8" indent="-844550" algn="l" rtl="0">
              <a:spcBef>
                <a:spcPts val="1940"/>
              </a:spcBef>
              <a:spcAft>
                <a:spcPts val="0"/>
              </a:spcAft>
              <a:buClr>
                <a:schemeClr val="dk1"/>
              </a:buClr>
              <a:buSzPts val="9700"/>
              <a:buFont typeface="Times New Roman"/>
              <a:buChar char="»"/>
              <a:defRPr sz="9700" b="0" i="0" u="none" strike="noStrike" cap="none">
                <a:solidFill>
                  <a:schemeClr val="dk1"/>
                </a:solidFill>
                <a:latin typeface="Times New Roman"/>
                <a:ea typeface="Times New Roman"/>
                <a:cs typeface="Times New Roman"/>
                <a:sym typeface="Times New Roman"/>
              </a:defRPr>
            </a:lvl9pPr>
          </a:lstStyle>
          <a:p>
            <a:endParaRPr/>
          </a:p>
        </p:txBody>
      </p:sp>
      <p:sp>
        <p:nvSpPr>
          <p:cNvPr id="12" name="Google Shape;12;p1"/>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marR="0" lvl="0" algn="l" rtl="0">
              <a:spcBef>
                <a:spcPts val="0"/>
              </a:spcBef>
              <a:spcAft>
                <a:spcPts val="0"/>
              </a:spcAft>
              <a:buSzPts val="1400"/>
              <a:buNone/>
              <a:defRPr sz="4896"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1"/>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marR="0" lvl="0" algn="ctr" rtl="0">
              <a:spcBef>
                <a:spcPts val="0"/>
              </a:spcBef>
              <a:spcAft>
                <a:spcPts val="0"/>
              </a:spcAft>
              <a:buSzPts val="1400"/>
              <a:buNone/>
              <a:defRPr sz="4896"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1"/>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6" r:id="rId5"/>
    <p:sldLayoutId id="2147483657" r:id="rId6"/>
    <p:sldLayoutId id="214748365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7.png"/><Relationship Id="rId18" Type="http://schemas.openxmlformats.org/officeDocument/2006/relationships/image" Target="../media/image12.png"/><Relationship Id="rId26" Type="http://schemas.openxmlformats.org/officeDocument/2006/relationships/image" Target="../media/image20.png"/><Relationship Id="rId3" Type="http://schemas.microsoft.com/office/2018/10/relationships/comments" Target="../comments/modernComment_100_0.xml"/><Relationship Id="rId21" Type="http://schemas.openxmlformats.org/officeDocument/2006/relationships/image" Target="../media/image15.jpeg"/><Relationship Id="rId7" Type="http://schemas.openxmlformats.org/officeDocument/2006/relationships/hyperlink" Target="https://doi.org/10.1021/acs.biomac.7b01221" TargetMode="External"/><Relationship Id="rId12" Type="http://schemas.openxmlformats.org/officeDocument/2006/relationships/image" Target="../media/image6.tiff"/><Relationship Id="rId17" Type="http://schemas.openxmlformats.org/officeDocument/2006/relationships/image" Target="../media/image11.png"/><Relationship Id="rId25" Type="http://schemas.openxmlformats.org/officeDocument/2006/relationships/image" Target="../media/image19.png"/><Relationship Id="rId33" Type="http://schemas.openxmlformats.org/officeDocument/2006/relationships/image" Target="../media/image27.png"/><Relationship Id="rId2" Type="http://schemas.openxmlformats.org/officeDocument/2006/relationships/notesSlide" Target="../notesSlides/notesSlide1.xml"/><Relationship Id="rId16" Type="http://schemas.openxmlformats.org/officeDocument/2006/relationships/image" Target="../media/image10.jpeg"/><Relationship Id="rId20" Type="http://schemas.openxmlformats.org/officeDocument/2006/relationships/image" Target="../media/image14.jpeg"/><Relationship Id="rId29"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hyperlink" Target="https://softschools.com/formulas/chemistry/collagen_formula/482" TargetMode="External"/><Relationship Id="rId11" Type="http://schemas.openxmlformats.org/officeDocument/2006/relationships/image" Target="../media/image5.tiff"/><Relationship Id="rId24" Type="http://schemas.openxmlformats.org/officeDocument/2006/relationships/image" Target="../media/image18.jpeg"/><Relationship Id="rId32" Type="http://schemas.openxmlformats.org/officeDocument/2006/relationships/image" Target="../media/image26.png"/><Relationship Id="rId5" Type="http://schemas.openxmlformats.org/officeDocument/2006/relationships/image" Target="../media/image2.jpeg"/><Relationship Id="rId15" Type="http://schemas.openxmlformats.org/officeDocument/2006/relationships/image" Target="../media/image9.jpeg"/><Relationship Id="rId23" Type="http://schemas.openxmlformats.org/officeDocument/2006/relationships/image" Target="../media/image17.jpeg"/><Relationship Id="rId28" Type="http://schemas.openxmlformats.org/officeDocument/2006/relationships/image" Target="../media/image22.png"/><Relationship Id="rId10" Type="http://schemas.openxmlformats.org/officeDocument/2006/relationships/image" Target="../media/image4.png"/><Relationship Id="rId19" Type="http://schemas.openxmlformats.org/officeDocument/2006/relationships/image" Target="../media/image13.png"/><Relationship Id="rId31" Type="http://schemas.openxmlformats.org/officeDocument/2006/relationships/image" Target="../media/image25.png"/><Relationship Id="rId4" Type="http://schemas.openxmlformats.org/officeDocument/2006/relationships/image" Target="../media/image1.png"/><Relationship Id="rId9" Type="http://schemas.openxmlformats.org/officeDocument/2006/relationships/image" Target="../media/image3.png"/><Relationship Id="rId14" Type="http://schemas.openxmlformats.org/officeDocument/2006/relationships/image" Target="../media/image8.png"/><Relationship Id="rId22" Type="http://schemas.openxmlformats.org/officeDocument/2006/relationships/image" Target="../media/image16.jpeg"/><Relationship Id="rId27" Type="http://schemas.openxmlformats.org/officeDocument/2006/relationships/image" Target="../media/image21.png"/><Relationship Id="rId30" Type="http://schemas.openxmlformats.org/officeDocument/2006/relationships/image" Target="../media/image24.png"/><Relationship Id="rId8" Type="http://schemas.openxmlformats.org/officeDocument/2006/relationships/hyperlink" Target="https://doi.org/10.1016/j.biomaterials.2015.08.04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pmc.ncbi.nlm.nih.gov/articles/PMC8302186/"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33.png"/><Relationship Id="rId18" Type="http://schemas.openxmlformats.org/officeDocument/2006/relationships/image" Target="../media/image38.jpeg"/><Relationship Id="rId26" Type="http://schemas.openxmlformats.org/officeDocument/2006/relationships/image" Target="../media/image45.png"/><Relationship Id="rId3" Type="http://schemas.openxmlformats.org/officeDocument/2006/relationships/image" Target="../media/image8.png"/><Relationship Id="rId21" Type="http://schemas.openxmlformats.org/officeDocument/2006/relationships/image" Target="../media/image41.jpeg"/><Relationship Id="rId7" Type="http://schemas.openxmlformats.org/officeDocument/2006/relationships/image" Target="../media/image5.tiff"/><Relationship Id="rId12" Type="http://schemas.openxmlformats.org/officeDocument/2006/relationships/image" Target="../media/image32.jpeg"/><Relationship Id="rId17" Type="http://schemas.openxmlformats.org/officeDocument/2006/relationships/image" Target="../media/image37.jpeg"/><Relationship Id="rId25" Type="http://schemas.openxmlformats.org/officeDocument/2006/relationships/image" Target="../media/image44.png"/><Relationship Id="rId2" Type="http://schemas.openxmlformats.org/officeDocument/2006/relationships/notesSlide" Target="../notesSlides/notesSlide2.xml"/><Relationship Id="rId16" Type="http://schemas.openxmlformats.org/officeDocument/2006/relationships/image" Target="../media/image36.emf"/><Relationship Id="rId20" Type="http://schemas.openxmlformats.org/officeDocument/2006/relationships/image" Target="../media/image40.jpeg"/><Relationship Id="rId29"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31.png"/><Relationship Id="rId24" Type="http://schemas.openxmlformats.org/officeDocument/2006/relationships/chart" Target="../charts/chart1.xml"/><Relationship Id="rId5" Type="http://schemas.openxmlformats.org/officeDocument/2006/relationships/image" Target="../media/image3.png"/><Relationship Id="rId15" Type="http://schemas.openxmlformats.org/officeDocument/2006/relationships/image" Target="../media/image35.png"/><Relationship Id="rId23" Type="http://schemas.openxmlformats.org/officeDocument/2006/relationships/image" Target="../media/image43.emf"/><Relationship Id="rId28" Type="http://schemas.openxmlformats.org/officeDocument/2006/relationships/image" Target="../media/image47.jpeg"/><Relationship Id="rId10" Type="http://schemas.openxmlformats.org/officeDocument/2006/relationships/image" Target="../media/image6.tiff"/><Relationship Id="rId19" Type="http://schemas.openxmlformats.org/officeDocument/2006/relationships/image" Target="../media/image39.jpeg"/><Relationship Id="rId4" Type="http://schemas.openxmlformats.org/officeDocument/2006/relationships/image" Target="../media/image2.jpeg"/><Relationship Id="rId9" Type="http://schemas.openxmlformats.org/officeDocument/2006/relationships/image" Target="../media/image30.png"/><Relationship Id="rId14" Type="http://schemas.openxmlformats.org/officeDocument/2006/relationships/image" Target="../media/image34.png"/><Relationship Id="rId22" Type="http://schemas.openxmlformats.org/officeDocument/2006/relationships/image" Target="../media/image42.jpeg"/><Relationship Id="rId27"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28" name="Picture 27">
            <a:extLst>
              <a:ext uri="{FF2B5EF4-FFF2-40B4-BE49-F238E27FC236}">
                <a16:creationId xmlns:a16="http://schemas.microsoft.com/office/drawing/2014/main" id="{78B8748C-BBCC-5D45-5D5B-F7666D9F8F3A}"/>
              </a:ext>
            </a:extLst>
          </p:cNvPr>
          <p:cNvPicPr>
            <a:picLocks noChangeAspect="1"/>
          </p:cNvPicPr>
          <p:nvPr/>
        </p:nvPicPr>
        <p:blipFill>
          <a:blip r:embed="rId4"/>
          <a:srcRect r="620"/>
          <a:stretch>
            <a:fillRect/>
          </a:stretch>
        </p:blipFill>
        <p:spPr>
          <a:xfrm>
            <a:off x="13404024" y="17074686"/>
            <a:ext cx="6098459" cy="3145036"/>
          </a:xfrm>
          <a:prstGeom prst="rect">
            <a:avLst/>
          </a:prstGeom>
        </p:spPr>
      </p:pic>
      <p:sp>
        <p:nvSpPr>
          <p:cNvPr id="91" name="Google Shape;91;p13"/>
          <p:cNvSpPr txBox="1"/>
          <p:nvPr/>
        </p:nvSpPr>
        <p:spPr>
          <a:xfrm>
            <a:off x="0" y="565546"/>
            <a:ext cx="38646846" cy="2500654"/>
          </a:xfrm>
          <a:prstGeom prst="rect">
            <a:avLst/>
          </a:prstGeom>
          <a:noFill/>
          <a:ln>
            <a:noFill/>
          </a:ln>
        </p:spPr>
        <p:txBody>
          <a:bodyPr spcFirstLastPara="1" wrap="square" lIns="68569" tIns="34275" rIns="68569" bIns="34275" anchor="t" anchorCtr="0">
            <a:spAutoFit/>
          </a:bodyPr>
          <a:lstStyle/>
          <a:p>
            <a:pPr algn="ctr">
              <a:buClr>
                <a:srgbClr val="000066"/>
              </a:buClr>
              <a:buSzPts val="6336"/>
            </a:pPr>
            <a:r>
              <a:rPr lang="en-US" sz="5600" b="1" dirty="0">
                <a:solidFill>
                  <a:srgbClr val="000066"/>
                </a:solidFill>
              </a:rPr>
              <a:t>Protein Hydrogels for </a:t>
            </a:r>
            <a:r>
              <a:rPr lang="en-US" sz="5600" b="1" dirty="0" err="1">
                <a:solidFill>
                  <a:srgbClr val="000066"/>
                </a:solidFill>
              </a:rPr>
              <a:t>Cytocompatible</a:t>
            </a:r>
            <a:r>
              <a:rPr lang="en-US" sz="5600" b="1" dirty="0">
                <a:solidFill>
                  <a:srgbClr val="000066"/>
                </a:solidFill>
              </a:rPr>
              <a:t> Bone Scaffolds</a:t>
            </a:r>
          </a:p>
          <a:p>
            <a:pPr algn="ctr">
              <a:buClr>
                <a:srgbClr val="937C3B"/>
              </a:buClr>
              <a:buSzPts val="4032"/>
            </a:pPr>
            <a:r>
              <a:rPr lang="en-US" sz="3400" b="1" dirty="0">
                <a:solidFill>
                  <a:schemeClr val="tx1"/>
                </a:solidFill>
              </a:rPr>
              <a:t>Evan Kennedy, Peter Hyatt, Naya Leslie, Andrew Critides, Rachana </a:t>
            </a:r>
            <a:r>
              <a:rPr lang="en-US" sz="3400" b="1" dirty="0" err="1">
                <a:solidFill>
                  <a:schemeClr val="tx1"/>
                </a:solidFill>
              </a:rPr>
              <a:t>Padamati</a:t>
            </a:r>
            <a:r>
              <a:rPr lang="en-US" sz="3400" b="1" dirty="0">
                <a:solidFill>
                  <a:schemeClr val="tx1"/>
                </a:solidFill>
              </a:rPr>
              <a:t>,</a:t>
            </a:r>
            <a:r>
              <a:rPr lang="en-US" sz="3400" dirty="0">
                <a:solidFill>
                  <a:schemeClr val="tx1"/>
                </a:solidFill>
              </a:rPr>
              <a:t> </a:t>
            </a:r>
            <a:r>
              <a:rPr lang="en-US" sz="3400" dirty="0" err="1">
                <a:solidFill>
                  <a:schemeClr val="tx1"/>
                </a:solidFill>
              </a:rPr>
              <a:t>Linqing</a:t>
            </a:r>
            <a:r>
              <a:rPr lang="en-US" sz="3400" dirty="0">
                <a:solidFill>
                  <a:schemeClr val="tx1"/>
                </a:solidFill>
              </a:rPr>
              <a:t> Li*</a:t>
            </a:r>
            <a:endParaRPr sz="3400" dirty="0">
              <a:solidFill>
                <a:schemeClr val="tx1"/>
              </a:solidFill>
            </a:endParaRPr>
          </a:p>
          <a:p>
            <a:pPr algn="ctr">
              <a:buClr>
                <a:srgbClr val="937C3B"/>
              </a:buClr>
              <a:buSzPts val="4032"/>
            </a:pPr>
            <a:r>
              <a:rPr lang="en-US" sz="3400" i="1" dirty="0">
                <a:solidFill>
                  <a:schemeClr val="tx1"/>
                </a:solidFill>
              </a:rPr>
              <a:t>Department of Chemical Engineering and Bioengineering, University of New Hampshire, Durham, NH, USA</a:t>
            </a:r>
            <a:endParaRPr sz="3400" dirty="0">
              <a:solidFill>
                <a:schemeClr val="tx1"/>
              </a:solidFill>
            </a:endParaRPr>
          </a:p>
          <a:p>
            <a:pPr algn="ctr">
              <a:buClr>
                <a:srgbClr val="937C3B"/>
              </a:buClr>
              <a:buSzPts val="4032"/>
            </a:pPr>
            <a:r>
              <a:rPr lang="en-US" sz="3400" i="1" dirty="0">
                <a:solidFill>
                  <a:schemeClr val="tx1"/>
                </a:solidFill>
              </a:rPr>
              <a:t>* Linqing.Li@unh.edu</a:t>
            </a:r>
            <a:endParaRPr sz="3400" dirty="0">
              <a:solidFill>
                <a:schemeClr val="tx1"/>
              </a:solidFill>
            </a:endParaRPr>
          </a:p>
        </p:txBody>
      </p:sp>
      <p:pic>
        <p:nvPicPr>
          <p:cNvPr id="97" name="Google Shape;97;p13" descr="NSFlogo"/>
          <p:cNvPicPr>
            <a:picLocks noChangeAspect="1"/>
          </p:cNvPicPr>
          <p:nvPr/>
        </p:nvPicPr>
        <p:blipFill rotWithShape="1">
          <a:blip r:embed="rId5">
            <a:alphaModFix/>
          </a:blip>
          <a:srcRect/>
          <a:stretch/>
        </p:blipFill>
        <p:spPr>
          <a:xfrm>
            <a:off x="5671907" y="1598004"/>
            <a:ext cx="1743095" cy="1643654"/>
          </a:xfrm>
          <a:prstGeom prst="rect">
            <a:avLst/>
          </a:prstGeom>
          <a:noFill/>
          <a:ln>
            <a:noFill/>
          </a:ln>
        </p:spPr>
      </p:pic>
      <p:sp>
        <p:nvSpPr>
          <p:cNvPr id="98" name="Google Shape;98;p13"/>
          <p:cNvSpPr txBox="1"/>
          <p:nvPr/>
        </p:nvSpPr>
        <p:spPr>
          <a:xfrm>
            <a:off x="1144431" y="3560313"/>
            <a:ext cx="11597186" cy="1234428"/>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329175" tIns="32906" rIns="65831" bIns="32906" anchor="ctr" anchorCtr="0">
            <a:noAutofit/>
          </a:bodyPr>
          <a:lstStyle/>
          <a:p>
            <a:pPr algn="ctr">
              <a:buClr>
                <a:schemeClr val="lt1"/>
              </a:buClr>
              <a:buSzPts val="3840"/>
            </a:pPr>
            <a:r>
              <a:rPr lang="en-US" sz="3800" b="1">
                <a:solidFill>
                  <a:schemeClr val="lt1"/>
                </a:solidFill>
              </a:rPr>
              <a:t>1. Introduction</a:t>
            </a:r>
            <a:endParaRPr sz="3800" b="1"/>
          </a:p>
        </p:txBody>
      </p:sp>
      <p:sp>
        <p:nvSpPr>
          <p:cNvPr id="100" name="Google Shape;100;p13"/>
          <p:cNvSpPr txBox="1"/>
          <p:nvPr/>
        </p:nvSpPr>
        <p:spPr>
          <a:xfrm>
            <a:off x="25645881" y="20422737"/>
            <a:ext cx="11521440" cy="5041418"/>
          </a:xfrm>
          <a:prstGeom prst="rect">
            <a:avLst/>
          </a:prstGeom>
          <a:noFill/>
          <a:ln>
            <a:noFill/>
          </a:ln>
        </p:spPr>
        <p:txBody>
          <a:bodyPr spcFirstLastPara="1" wrap="square" lIns="68569" tIns="34275" rIns="68569" bIns="34275" anchor="t" anchorCtr="0">
            <a:noAutofit/>
          </a:bodyPr>
          <a:lstStyle/>
          <a:p>
            <a:pPr marL="469265" indent="-457200" algn="just">
              <a:spcBef>
                <a:spcPts val="864"/>
              </a:spcBef>
              <a:buClr>
                <a:schemeClr val="dk1"/>
              </a:buClr>
              <a:buSzPts val="3000"/>
              <a:buFont typeface="Wingdings" panose="05000000000000000000" pitchFamily="2" charset="2"/>
              <a:buChar char="q"/>
            </a:pPr>
            <a:r>
              <a:rPr lang="en-US" sz="2800" dirty="0"/>
              <a:t>Fibrin-collagen gel supported superior cell growth and infiltration (confirmed by confocal imaging)</a:t>
            </a:r>
          </a:p>
          <a:p>
            <a:pPr marL="469265" indent="-457200" algn="just">
              <a:spcBef>
                <a:spcPts val="864"/>
              </a:spcBef>
              <a:buClr>
                <a:schemeClr val="dk1"/>
              </a:buClr>
              <a:buSzPts val="3000"/>
              <a:buFont typeface="Wingdings" panose="05000000000000000000" pitchFamily="2" charset="2"/>
              <a:buChar char="q"/>
            </a:pPr>
            <a:r>
              <a:rPr lang="en-US" sz="2800" dirty="0"/>
              <a:t>GelMA-collagen was expected to enhance osteogenesis due to higher stiffness</a:t>
            </a:r>
          </a:p>
          <a:p>
            <a:pPr marL="469265" indent="-457200" algn="just">
              <a:spcBef>
                <a:spcPts val="864"/>
              </a:spcBef>
              <a:buClr>
                <a:schemeClr val="dk1"/>
              </a:buClr>
              <a:buSzPts val="3000"/>
              <a:buFont typeface="Wingdings" panose="05000000000000000000" pitchFamily="2" charset="2"/>
              <a:buChar char="q"/>
            </a:pPr>
            <a:r>
              <a:rPr lang="en-US" sz="2800" dirty="0"/>
              <a:t>However, GelMA-collagen showed minimal cell growth, possibly from limited pore size.</a:t>
            </a:r>
          </a:p>
          <a:p>
            <a:pPr marL="469265" indent="-457200" algn="just">
              <a:spcBef>
                <a:spcPts val="864"/>
              </a:spcBef>
              <a:buClr>
                <a:schemeClr val="dk1"/>
              </a:buClr>
              <a:buSzPts val="3000"/>
              <a:buFont typeface="Wingdings" panose="05000000000000000000" pitchFamily="2" charset="2"/>
              <a:buChar char="q"/>
            </a:pPr>
            <a:r>
              <a:rPr lang="en-US" sz="2800" dirty="0"/>
              <a:t>Future work: decrease degree of Methacrylation to increase pore size for improved cell growth in GelMA-collagen gels</a:t>
            </a:r>
          </a:p>
        </p:txBody>
      </p:sp>
      <p:sp>
        <p:nvSpPr>
          <p:cNvPr id="101" name="Google Shape;101;p13"/>
          <p:cNvSpPr txBox="1"/>
          <p:nvPr/>
        </p:nvSpPr>
        <p:spPr>
          <a:xfrm>
            <a:off x="25881029" y="29223580"/>
            <a:ext cx="11051145" cy="3872178"/>
          </a:xfrm>
          <a:prstGeom prst="rect">
            <a:avLst/>
          </a:prstGeom>
          <a:noFill/>
          <a:ln>
            <a:noFill/>
          </a:ln>
        </p:spPr>
        <p:txBody>
          <a:bodyPr spcFirstLastPara="1" wrap="square" lIns="68569" tIns="34275" rIns="68569" bIns="34275" anchor="t" anchorCtr="0">
            <a:noAutofit/>
          </a:bodyPr>
          <a:lstStyle/>
          <a:p>
            <a:pPr marL="342900" indent="-342900">
              <a:buAutoNum type="arabicPeriod"/>
            </a:pPr>
            <a:r>
              <a:rPr lang="en-US" sz="1800" kern="100">
                <a:solidFill>
                  <a:schemeClr val="tx1"/>
                </a:solidFill>
                <a:latin typeface="+mn-lt"/>
                <a:ea typeface="Calibri"/>
                <a:cs typeface="Calibri"/>
              </a:rPr>
              <a:t>Fogelson, Aaron (2022), </a:t>
            </a:r>
            <a:r>
              <a:rPr lang="en-US" sz="1800" i="1" kern="100">
                <a:solidFill>
                  <a:schemeClr val="tx1"/>
                </a:solidFill>
                <a:latin typeface="+mn-lt"/>
                <a:ea typeface="Calibri"/>
                <a:cs typeface="Calibri"/>
              </a:rPr>
              <a:t>Development of Fibrin Branch Structure Before and After Gelation; </a:t>
            </a:r>
            <a:r>
              <a:rPr lang="en-US" sz="1800" kern="100">
                <a:solidFill>
                  <a:schemeClr val="tx1"/>
                </a:solidFill>
                <a:latin typeface="+mn-lt"/>
                <a:ea typeface="Calibri"/>
                <a:cs typeface="Calibri"/>
              </a:rPr>
              <a:t>NIH National Library of Medicine; https://pmc.ncbi.nlm.nih.gov/articles/PMC9455619/</a:t>
            </a:r>
          </a:p>
          <a:p>
            <a:pPr marL="342900" indent="-342900">
              <a:buAutoNum type="arabicPeriod"/>
            </a:pPr>
            <a:r>
              <a:rPr lang="en-US" sz="1800" kern="100">
                <a:solidFill>
                  <a:schemeClr val="tx1"/>
                </a:solidFill>
                <a:latin typeface="+mn-lt"/>
                <a:ea typeface="Calibri"/>
                <a:cs typeface="Calibri"/>
              </a:rPr>
              <a:t>Collagen Formula. (n.d.). Retrieved April 21, 2025, from </a:t>
            </a:r>
            <a:r>
              <a:rPr lang="en-US" sz="1800" kern="100">
                <a:solidFill>
                  <a:schemeClr val="tx1"/>
                </a:solidFill>
                <a:latin typeface="+mn-lt"/>
                <a:ea typeface="Calibri"/>
                <a:cs typeface="Calibri"/>
                <a:hlinkClick r:id="rId6"/>
              </a:rPr>
              <a:t>https://softschools.com/formulas/chemistry/collagen_formula/482</a:t>
            </a:r>
            <a:endParaRPr lang="en-US" sz="1800" kern="100">
              <a:solidFill>
                <a:schemeClr val="tx1"/>
              </a:solidFill>
              <a:latin typeface="+mn-lt"/>
              <a:ea typeface="Calibri"/>
              <a:cs typeface="Calibri"/>
            </a:endParaRPr>
          </a:p>
          <a:p>
            <a:pPr marL="342900" indent="-342900">
              <a:buAutoNum type="arabicPeriod"/>
            </a:pPr>
            <a:r>
              <a:rPr lang="en-US" sz="1800" kern="100" err="1">
                <a:solidFill>
                  <a:schemeClr val="tx1"/>
                </a:solidFill>
                <a:latin typeface="+mn-lt"/>
                <a:ea typeface="Calibri"/>
                <a:cs typeface="Calibri"/>
              </a:rPr>
              <a:t>Claaßen</a:t>
            </a:r>
            <a:r>
              <a:rPr lang="en-US" sz="1800" kern="100">
                <a:solidFill>
                  <a:schemeClr val="tx1"/>
                </a:solidFill>
                <a:latin typeface="+mn-lt"/>
                <a:ea typeface="Calibri"/>
                <a:cs typeface="Calibri"/>
              </a:rPr>
              <a:t>, Christiane (2018), </a:t>
            </a:r>
            <a:r>
              <a:rPr lang="en-US" sz="1800" i="1" kern="100">
                <a:solidFill>
                  <a:schemeClr val="tx1"/>
                </a:solidFill>
                <a:latin typeface="+mn-lt"/>
                <a:ea typeface="Calibri"/>
                <a:cs typeface="Calibri"/>
              </a:rPr>
              <a:t>Quantification of Substitution of Gelatin </a:t>
            </a:r>
            <a:r>
              <a:rPr lang="en-US" sz="1800" i="1" kern="100" err="1">
                <a:solidFill>
                  <a:schemeClr val="tx1"/>
                </a:solidFill>
                <a:latin typeface="+mn-lt"/>
                <a:ea typeface="Calibri"/>
                <a:cs typeface="Calibri"/>
              </a:rPr>
              <a:t>Methacryloyl</a:t>
            </a:r>
            <a:r>
              <a:rPr lang="en-US" sz="1800" i="1" kern="100">
                <a:solidFill>
                  <a:schemeClr val="tx1"/>
                </a:solidFill>
                <a:latin typeface="+mn-lt"/>
                <a:ea typeface="Calibri"/>
                <a:cs typeface="Calibri"/>
              </a:rPr>
              <a:t>: Best Practice and     Current Pitfalls, </a:t>
            </a:r>
            <a:r>
              <a:rPr lang="en-US" sz="1800" kern="100">
                <a:solidFill>
                  <a:schemeClr val="tx1"/>
                </a:solidFill>
                <a:latin typeface="+mn-lt"/>
                <a:ea typeface="Calibri"/>
                <a:cs typeface="Calibri"/>
              </a:rPr>
              <a:t>Biomacromolecules; </a:t>
            </a:r>
            <a:r>
              <a:rPr lang="en-US" sz="1800" kern="100">
                <a:solidFill>
                  <a:schemeClr val="tx1"/>
                </a:solidFill>
                <a:latin typeface="+mn-lt"/>
                <a:ea typeface="Calibri"/>
                <a:cs typeface="Calibri"/>
                <a:hlinkClick r:id="rId7"/>
              </a:rPr>
              <a:t>https://doi.org/10.1021/acs.biomac.7b01221</a:t>
            </a:r>
            <a:endParaRPr lang="en-US" sz="1800" kern="100">
              <a:solidFill>
                <a:schemeClr val="tx1"/>
              </a:solidFill>
              <a:latin typeface="+mn-lt"/>
              <a:ea typeface="Calibri"/>
              <a:cs typeface="Calibri"/>
            </a:endParaRPr>
          </a:p>
          <a:p>
            <a:pPr marL="342900" indent="-342900">
              <a:buAutoNum type="arabicPeriod"/>
            </a:pPr>
            <a:r>
              <a:rPr lang="en-US" sz="1800" i="1" kern="100">
                <a:solidFill>
                  <a:schemeClr val="tx1"/>
                </a:solidFill>
                <a:latin typeface="+mn-lt"/>
                <a:ea typeface="Calibri"/>
                <a:cs typeface="Calibri"/>
              </a:rPr>
              <a:t>Kan Yue (2015) Synthesis, properties, and biomedical applications of gelatin </a:t>
            </a:r>
            <a:r>
              <a:rPr lang="en-US" sz="1800" i="1" kern="100" err="1">
                <a:solidFill>
                  <a:schemeClr val="tx1"/>
                </a:solidFill>
                <a:latin typeface="+mn-lt"/>
                <a:ea typeface="Calibri"/>
                <a:cs typeface="Calibri"/>
              </a:rPr>
              <a:t>methacryloyl</a:t>
            </a:r>
            <a:r>
              <a:rPr lang="en-US" sz="1800" i="1" kern="100">
                <a:solidFill>
                  <a:schemeClr val="tx1"/>
                </a:solidFill>
                <a:latin typeface="+mn-lt"/>
                <a:ea typeface="Calibri"/>
                <a:cs typeface="Calibri"/>
              </a:rPr>
              <a:t> (GelMA)   hydrogels; </a:t>
            </a:r>
            <a:r>
              <a:rPr lang="en-US" sz="1800" i="1" kern="100">
                <a:solidFill>
                  <a:schemeClr val="tx1"/>
                </a:solidFill>
                <a:latin typeface="+mn-lt"/>
                <a:ea typeface="Calibri"/>
                <a:cs typeface="Calibri"/>
                <a:hlinkClick r:id="rId8"/>
              </a:rPr>
              <a:t>https://doi.org/10.1016/j.biomaterials.2015.08.045</a:t>
            </a:r>
            <a:endParaRPr lang="en-US" sz="1800" i="1" kern="100">
              <a:solidFill>
                <a:schemeClr val="tx1"/>
              </a:solidFill>
              <a:latin typeface="+mn-lt"/>
              <a:ea typeface="Calibri"/>
              <a:cs typeface="Times New Roman" panose="02020603050405020304" pitchFamily="18" charset="0"/>
            </a:endParaRPr>
          </a:p>
        </p:txBody>
      </p:sp>
      <p:pic>
        <p:nvPicPr>
          <p:cNvPr id="102" name="Google Shape;102;p13"/>
          <p:cNvPicPr>
            <a:picLocks noChangeAspect="1"/>
          </p:cNvPicPr>
          <p:nvPr/>
        </p:nvPicPr>
        <p:blipFill rotWithShape="1">
          <a:blip r:embed="rId9">
            <a:alphaModFix/>
          </a:blip>
          <a:srcRect/>
          <a:stretch/>
        </p:blipFill>
        <p:spPr>
          <a:xfrm>
            <a:off x="1048092" y="1767345"/>
            <a:ext cx="4222172" cy="1227330"/>
          </a:xfrm>
          <a:prstGeom prst="rect">
            <a:avLst/>
          </a:prstGeom>
          <a:noFill/>
          <a:ln>
            <a:noFill/>
          </a:ln>
        </p:spPr>
      </p:pic>
      <p:sp>
        <p:nvSpPr>
          <p:cNvPr id="112" name="Google Shape;112;p13"/>
          <p:cNvSpPr txBox="1"/>
          <p:nvPr/>
        </p:nvSpPr>
        <p:spPr>
          <a:xfrm>
            <a:off x="25656798" y="28000360"/>
            <a:ext cx="11521440" cy="1188720"/>
          </a:xfrm>
          <a:prstGeom prst="rect">
            <a:avLst/>
          </a:prstGeom>
          <a:solidFill>
            <a:srgbClr val="050065"/>
          </a:solidFill>
          <a:ln>
            <a:noFill/>
          </a:ln>
        </p:spPr>
        <p:txBody>
          <a:bodyPr spcFirstLastPara="1" wrap="square" lIns="68569" tIns="34275" rIns="68569" bIns="34275" anchor="ctr" anchorCtr="0">
            <a:noAutofit/>
          </a:bodyPr>
          <a:lstStyle/>
          <a:p>
            <a:pPr algn="ctr">
              <a:buClr>
                <a:schemeClr val="lt1"/>
              </a:buClr>
              <a:buSzPts val="3840"/>
            </a:pPr>
            <a:r>
              <a:rPr lang="en-US" sz="3800" b="1">
                <a:solidFill>
                  <a:schemeClr val="lt1"/>
                </a:solidFill>
              </a:rPr>
              <a:t>References</a:t>
            </a:r>
            <a:endParaRPr lang="en-US" sz="3800" b="1"/>
          </a:p>
        </p:txBody>
      </p:sp>
      <p:sp>
        <p:nvSpPr>
          <p:cNvPr id="116" name="Google Shape;116;p13"/>
          <p:cNvSpPr txBox="1"/>
          <p:nvPr/>
        </p:nvSpPr>
        <p:spPr>
          <a:xfrm>
            <a:off x="25672697" y="24583438"/>
            <a:ext cx="11521440" cy="1188720"/>
          </a:xfrm>
          <a:prstGeom prst="rect">
            <a:avLst/>
          </a:prstGeom>
          <a:solidFill>
            <a:srgbClr val="050065"/>
          </a:solidFill>
          <a:ln>
            <a:noFill/>
          </a:ln>
        </p:spPr>
        <p:txBody>
          <a:bodyPr spcFirstLastPara="1" wrap="square" lIns="68569" tIns="34275" rIns="68569" bIns="34275" anchor="ctr" anchorCtr="0">
            <a:noAutofit/>
          </a:bodyPr>
          <a:lstStyle/>
          <a:p>
            <a:pPr algn="ctr">
              <a:buClr>
                <a:schemeClr val="lt1"/>
              </a:buClr>
              <a:buSzPts val="3840"/>
            </a:pPr>
            <a:r>
              <a:rPr lang="en-US" sz="3800" b="1">
                <a:solidFill>
                  <a:schemeClr val="lt1"/>
                </a:solidFill>
              </a:rPr>
              <a:t>Acknowledgement</a:t>
            </a:r>
            <a:endParaRPr sz="3800" b="1"/>
          </a:p>
        </p:txBody>
      </p:sp>
      <p:sp>
        <p:nvSpPr>
          <p:cNvPr id="128" name="Google Shape;128;p13"/>
          <p:cNvSpPr txBox="1"/>
          <p:nvPr/>
        </p:nvSpPr>
        <p:spPr>
          <a:xfrm>
            <a:off x="25645881" y="19132581"/>
            <a:ext cx="11521440" cy="1188720"/>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3840"/>
            </a:pPr>
            <a:r>
              <a:rPr lang="en-US" sz="3800" b="1">
                <a:solidFill>
                  <a:schemeClr val="lt1"/>
                </a:solidFill>
              </a:rPr>
              <a:t>6. Conclusions</a:t>
            </a:r>
            <a:endParaRPr sz="3800" b="1">
              <a:solidFill>
                <a:schemeClr val="lt1"/>
              </a:solidFill>
            </a:endParaRPr>
          </a:p>
        </p:txBody>
      </p:sp>
      <p:pic>
        <p:nvPicPr>
          <p:cNvPr id="139" name="Google Shape;139;p13"/>
          <p:cNvPicPr>
            <a:picLocks noChangeAspect="1"/>
          </p:cNvPicPr>
          <p:nvPr/>
        </p:nvPicPr>
        <p:blipFill rotWithShape="1">
          <a:blip r:embed="rId10">
            <a:alphaModFix/>
          </a:blip>
          <a:srcRect l="37465" t="15552" r="10350" b="14068"/>
          <a:stretch/>
        </p:blipFill>
        <p:spPr>
          <a:xfrm>
            <a:off x="33548578" y="1696699"/>
            <a:ext cx="2507673" cy="1297976"/>
          </a:xfrm>
          <a:prstGeom prst="rect">
            <a:avLst/>
          </a:prstGeom>
          <a:noFill/>
          <a:ln>
            <a:noFill/>
          </a:ln>
        </p:spPr>
      </p:pic>
      <p:sp>
        <p:nvSpPr>
          <p:cNvPr id="194" name="Google Shape;96;p13">
            <a:extLst>
              <a:ext uri="{FF2B5EF4-FFF2-40B4-BE49-F238E27FC236}">
                <a16:creationId xmlns:a16="http://schemas.microsoft.com/office/drawing/2014/main" id="{F5859CEA-A784-42FA-8141-D86776CA0E83}"/>
              </a:ext>
            </a:extLst>
          </p:cNvPr>
          <p:cNvSpPr txBox="1"/>
          <p:nvPr/>
        </p:nvSpPr>
        <p:spPr>
          <a:xfrm>
            <a:off x="7460348" y="18017813"/>
            <a:ext cx="5150436" cy="7940993"/>
          </a:xfrm>
          <a:prstGeom prst="rect">
            <a:avLst/>
          </a:prstGeom>
          <a:noFill/>
          <a:ln>
            <a:noFill/>
          </a:ln>
        </p:spPr>
        <p:txBody>
          <a:bodyPr spcFirstLastPara="1" wrap="square" lIns="68569" tIns="34275" rIns="68569" bIns="34275" anchor="t" anchorCtr="0">
            <a:noAutofit/>
          </a:bodyPr>
          <a:lstStyle/>
          <a:p>
            <a:pPr marL="533400" indent="-514350">
              <a:lnSpc>
                <a:spcPct val="125000"/>
              </a:lnSpc>
              <a:spcBef>
                <a:spcPts val="600"/>
              </a:spcBef>
              <a:spcAft>
                <a:spcPts val="600"/>
              </a:spcAft>
              <a:buClr>
                <a:schemeClr val="dk1"/>
              </a:buClr>
              <a:buSzPts val="3200"/>
              <a:buFont typeface="Wingdings" pitchFamily="2" charset="2"/>
              <a:buChar char="q"/>
            </a:pPr>
            <a:r>
              <a:rPr lang="en-US" sz="2800">
                <a:solidFill>
                  <a:schemeClr val="dk1"/>
                </a:solidFill>
              </a:rPr>
              <a:t>Collagen forms into a gel when heated at a basic pH</a:t>
            </a:r>
          </a:p>
          <a:p>
            <a:pPr marL="990600" lvl="1" indent="-514350">
              <a:lnSpc>
                <a:spcPct val="125000"/>
              </a:lnSpc>
              <a:spcBef>
                <a:spcPts val="600"/>
              </a:spcBef>
              <a:spcAft>
                <a:spcPts val="600"/>
              </a:spcAft>
              <a:buClr>
                <a:schemeClr val="dk1"/>
              </a:buClr>
              <a:buSzPts val="3200"/>
              <a:buFont typeface="Courier New" pitchFamily="2" charset="2"/>
              <a:buChar char="o"/>
            </a:pPr>
            <a:r>
              <a:rPr lang="en-US" sz="2800">
                <a:solidFill>
                  <a:schemeClr val="dk1"/>
                </a:solidFill>
              </a:rPr>
              <a:t>Multiple interactions cause collagen to fibrillate, mainly the attraction of charged amino acids</a:t>
            </a:r>
          </a:p>
          <a:p>
            <a:pPr marL="533400" indent="-514350">
              <a:lnSpc>
                <a:spcPct val="125000"/>
              </a:lnSpc>
              <a:spcBef>
                <a:spcPts val="600"/>
              </a:spcBef>
              <a:spcAft>
                <a:spcPts val="600"/>
              </a:spcAft>
              <a:buClr>
                <a:schemeClr val="dk1"/>
              </a:buClr>
              <a:buSzPts val="3200"/>
              <a:buFont typeface="Wingdings" pitchFamily="2" charset="2"/>
              <a:buChar char="q"/>
            </a:pPr>
            <a:r>
              <a:rPr lang="en-US" sz="2800">
                <a:solidFill>
                  <a:schemeClr val="dk1"/>
                </a:solidFill>
              </a:rPr>
              <a:t>In the presence of thrombin, fibrinogen is converted to fibrin, which self-assembles into a gel</a:t>
            </a:r>
          </a:p>
          <a:p>
            <a:pPr marL="533400" indent="-514350">
              <a:lnSpc>
                <a:spcPct val="125000"/>
              </a:lnSpc>
              <a:spcBef>
                <a:spcPts val="600"/>
              </a:spcBef>
              <a:spcAft>
                <a:spcPts val="600"/>
              </a:spcAft>
              <a:buClr>
                <a:schemeClr val="dk1"/>
              </a:buClr>
              <a:buSzPts val="3200"/>
              <a:buFont typeface="Wingdings" pitchFamily="2" charset="2"/>
              <a:buChar char="q"/>
            </a:pPr>
            <a:endParaRPr lang="en-US" sz="2800">
              <a:solidFill>
                <a:schemeClr val="dk1"/>
              </a:solidFill>
            </a:endParaRPr>
          </a:p>
          <a:p>
            <a:pPr marL="533400" indent="-514350">
              <a:lnSpc>
                <a:spcPct val="125000"/>
              </a:lnSpc>
              <a:spcBef>
                <a:spcPts val="600"/>
              </a:spcBef>
              <a:spcAft>
                <a:spcPts val="600"/>
              </a:spcAft>
              <a:buClr>
                <a:schemeClr val="dk1"/>
              </a:buClr>
              <a:buSzPts val="3200"/>
              <a:buFont typeface="Wingdings" pitchFamily="2" charset="2"/>
              <a:buChar char="q"/>
            </a:pPr>
            <a:endParaRPr lang="en-US" sz="2800">
              <a:solidFill>
                <a:schemeClr val="dk1"/>
              </a:solidFill>
            </a:endParaRPr>
          </a:p>
          <a:p>
            <a:pPr marL="19050">
              <a:lnSpc>
                <a:spcPct val="125000"/>
              </a:lnSpc>
              <a:spcBef>
                <a:spcPts val="600"/>
              </a:spcBef>
              <a:spcAft>
                <a:spcPts val="600"/>
              </a:spcAft>
              <a:buClr>
                <a:schemeClr val="dk1"/>
              </a:buClr>
              <a:buSzPts val="3200"/>
            </a:pPr>
            <a:endParaRPr lang="en-US" sz="2800">
              <a:solidFill>
                <a:schemeClr val="dk1"/>
              </a:solidFill>
            </a:endParaRPr>
          </a:p>
          <a:p>
            <a:pPr marL="19050">
              <a:lnSpc>
                <a:spcPct val="125000"/>
              </a:lnSpc>
              <a:spcBef>
                <a:spcPts val="600"/>
              </a:spcBef>
              <a:spcAft>
                <a:spcPts val="600"/>
              </a:spcAft>
              <a:buClr>
                <a:schemeClr val="dk1"/>
              </a:buClr>
              <a:buSzPts val="3200"/>
            </a:pPr>
            <a:endParaRPr lang="en-US" sz="2800">
              <a:solidFill>
                <a:schemeClr val="dk1"/>
              </a:solidFill>
            </a:endParaRPr>
          </a:p>
          <a:p>
            <a:pPr marL="533400" indent="-514350">
              <a:lnSpc>
                <a:spcPct val="125000"/>
              </a:lnSpc>
              <a:spcBef>
                <a:spcPts val="600"/>
              </a:spcBef>
              <a:spcAft>
                <a:spcPts val="600"/>
              </a:spcAft>
              <a:buClr>
                <a:schemeClr val="dk1"/>
              </a:buClr>
              <a:buSzPts val="3200"/>
              <a:buFont typeface="Wingdings" pitchFamily="2" charset="2"/>
              <a:buChar char="q"/>
            </a:pPr>
            <a:r>
              <a:rPr lang="en-US" sz="2800">
                <a:solidFill>
                  <a:schemeClr val="dk1"/>
                </a:solidFill>
              </a:rPr>
              <a:t>The Li Lab had protocols for synthesizing </a:t>
            </a:r>
            <a:r>
              <a:rPr lang="en-US" sz="2800" err="1">
                <a:solidFill>
                  <a:schemeClr val="dk1"/>
                </a:solidFill>
              </a:rPr>
              <a:t>DexMA</a:t>
            </a:r>
            <a:r>
              <a:rPr lang="en-US" sz="2800">
                <a:solidFill>
                  <a:schemeClr val="dk1"/>
                </a:solidFill>
              </a:rPr>
              <a:t>, but not GelMA</a:t>
            </a:r>
          </a:p>
          <a:p>
            <a:pPr marL="533400" indent="-514350">
              <a:lnSpc>
                <a:spcPct val="125000"/>
              </a:lnSpc>
              <a:spcBef>
                <a:spcPts val="600"/>
              </a:spcBef>
              <a:spcAft>
                <a:spcPts val="600"/>
              </a:spcAft>
              <a:buClr>
                <a:schemeClr val="dk1"/>
              </a:buClr>
              <a:buSzPts val="3200"/>
              <a:buFont typeface="Wingdings" pitchFamily="2" charset="2"/>
              <a:buChar char="q"/>
            </a:pPr>
            <a:r>
              <a:rPr lang="en-US" sz="2800">
                <a:solidFill>
                  <a:schemeClr val="dk1"/>
                </a:solidFill>
              </a:rPr>
              <a:t>Under UV light (365 nm), the methacrylate groups of GelMA crosslink in a radical-dependent chain reaction initiated by </a:t>
            </a:r>
            <a:r>
              <a:rPr lang="en-US" sz="2800" err="1">
                <a:solidFill>
                  <a:schemeClr val="dk1"/>
                </a:solidFill>
              </a:rPr>
              <a:t>Irgacure</a:t>
            </a:r>
            <a:endParaRPr lang="en-US" sz="2800">
              <a:solidFill>
                <a:schemeClr val="dk1"/>
              </a:solidFill>
            </a:endParaRPr>
          </a:p>
          <a:p>
            <a:pPr marL="19050">
              <a:lnSpc>
                <a:spcPct val="125000"/>
              </a:lnSpc>
              <a:spcBef>
                <a:spcPts val="600"/>
              </a:spcBef>
              <a:spcAft>
                <a:spcPts val="600"/>
              </a:spcAft>
              <a:buClr>
                <a:schemeClr val="dk1"/>
              </a:buClr>
              <a:buSzPts val="3200"/>
            </a:pPr>
            <a:endParaRPr lang="en-US" sz="2800">
              <a:solidFill>
                <a:schemeClr val="dk1"/>
              </a:solidFill>
            </a:endParaRPr>
          </a:p>
          <a:p>
            <a:pPr marL="19050">
              <a:lnSpc>
                <a:spcPct val="125000"/>
              </a:lnSpc>
              <a:spcBef>
                <a:spcPts val="600"/>
              </a:spcBef>
              <a:spcAft>
                <a:spcPts val="600"/>
              </a:spcAft>
              <a:buClr>
                <a:schemeClr val="dk1"/>
              </a:buClr>
              <a:buSzPts val="3200"/>
            </a:pPr>
            <a:endParaRPr lang="en-US" sz="2800">
              <a:solidFill>
                <a:schemeClr val="dk1"/>
              </a:solidFill>
            </a:endParaRPr>
          </a:p>
        </p:txBody>
      </p:sp>
      <p:pic>
        <p:nvPicPr>
          <p:cNvPr id="3" name="Picture 2">
            <a:extLst>
              <a:ext uri="{FF2B5EF4-FFF2-40B4-BE49-F238E27FC236}">
                <a16:creationId xmlns:a16="http://schemas.microsoft.com/office/drawing/2014/main" id="{BB83696C-CCD7-564A-8D2E-B7AB02E6717A}"/>
              </a:ext>
            </a:extLst>
          </p:cNvPr>
          <p:cNvPicPr>
            <a:picLocks noChangeAspect="1"/>
          </p:cNvPicPr>
          <p:nvPr/>
        </p:nvPicPr>
        <p:blipFill>
          <a:blip r:embed="rId11"/>
          <a:stretch>
            <a:fillRect/>
          </a:stretch>
        </p:blipFill>
        <p:spPr>
          <a:xfrm>
            <a:off x="36169083" y="1596355"/>
            <a:ext cx="1495540" cy="1675683"/>
          </a:xfrm>
          <a:prstGeom prst="rect">
            <a:avLst/>
          </a:prstGeom>
        </p:spPr>
      </p:pic>
      <p:sp>
        <p:nvSpPr>
          <p:cNvPr id="4" name="Google Shape;99;p13">
            <a:extLst>
              <a:ext uri="{FF2B5EF4-FFF2-40B4-BE49-F238E27FC236}">
                <a16:creationId xmlns:a16="http://schemas.microsoft.com/office/drawing/2014/main" id="{FCED815F-5392-FB7E-F8B3-4AD62064D041}"/>
              </a:ext>
            </a:extLst>
          </p:cNvPr>
          <p:cNvSpPr txBox="1"/>
          <p:nvPr/>
        </p:nvSpPr>
        <p:spPr>
          <a:xfrm>
            <a:off x="25908916" y="25863367"/>
            <a:ext cx="5877442" cy="2517644"/>
          </a:xfrm>
          <a:prstGeom prst="rect">
            <a:avLst/>
          </a:prstGeom>
          <a:noFill/>
          <a:ln>
            <a:noFill/>
          </a:ln>
        </p:spPr>
        <p:txBody>
          <a:bodyPr spcFirstLastPara="1" wrap="square" lIns="91425" tIns="45700" rIns="91425" bIns="45700" anchor="t" anchorCtr="0">
            <a:noAutofit/>
          </a:bodyPr>
          <a:lstStyle/>
          <a:p>
            <a:pPr marL="457200" indent="-457200">
              <a:spcAft>
                <a:spcPts val="600"/>
              </a:spcAft>
              <a:buFont typeface="Wingdings" panose="05000000000000000000" pitchFamily="2" charset="2"/>
              <a:buChar char="q"/>
            </a:pPr>
            <a:r>
              <a:rPr lang="en-US" sz="2400">
                <a:solidFill>
                  <a:schemeClr val="tx1"/>
                </a:solidFill>
                <a:latin typeface="Arial" panose="020B0604020202020204" pitchFamily="34" charset="0"/>
                <a:cs typeface="Arial" panose="020B0604020202020204" pitchFamily="34" charset="0"/>
              </a:rPr>
              <a:t>NH </a:t>
            </a:r>
            <a:r>
              <a:rPr lang="en-US" sz="2400" err="1">
                <a:solidFill>
                  <a:schemeClr val="tx1"/>
                </a:solidFill>
                <a:latin typeface="Arial" panose="020B0604020202020204" pitchFamily="34" charset="0"/>
                <a:cs typeface="Arial" panose="020B0604020202020204" pitchFamily="34" charset="0"/>
              </a:rPr>
              <a:t>BioMade</a:t>
            </a:r>
            <a:r>
              <a:rPr lang="en-US" sz="2400">
                <a:solidFill>
                  <a:schemeClr val="tx1"/>
                </a:solidFill>
                <a:latin typeface="Arial" panose="020B0604020202020204" pitchFamily="34" charset="0"/>
                <a:cs typeface="Arial" panose="020B0604020202020204" pitchFamily="34" charset="0"/>
              </a:rPr>
              <a:t> </a:t>
            </a:r>
            <a:r>
              <a:rPr lang="en-US" sz="2400" b="0" i="0">
                <a:solidFill>
                  <a:schemeClr val="tx1"/>
                </a:solidFill>
                <a:effectLst/>
                <a:latin typeface="Arial" panose="020B0604020202020204" pitchFamily="34" charset="0"/>
                <a:cs typeface="Arial" panose="020B0604020202020204" pitchFamily="34" charset="0"/>
              </a:rPr>
              <a:t>IIA 1757371 and EPS-1101245</a:t>
            </a:r>
            <a:endParaRPr lang="en-US" sz="2400">
              <a:solidFill>
                <a:schemeClr val="tx1"/>
              </a:solidFill>
              <a:latin typeface="Arial" panose="020B0604020202020204" pitchFamily="34" charset="0"/>
              <a:cs typeface="Arial" panose="020B0604020202020204" pitchFamily="34" charset="0"/>
            </a:endParaRPr>
          </a:p>
          <a:p>
            <a:pPr marL="457200" indent="-457200">
              <a:spcAft>
                <a:spcPts val="600"/>
              </a:spcAft>
              <a:buFont typeface="Wingdings" panose="05000000000000000000" pitchFamily="2" charset="2"/>
              <a:buChar char="q"/>
            </a:pPr>
            <a:r>
              <a:rPr lang="en-US" sz="2400" i="0">
                <a:solidFill>
                  <a:schemeClr val="tx1"/>
                </a:solidFill>
                <a:effectLst/>
                <a:latin typeface="Arial" panose="020B0604020202020204" pitchFamily="34" charset="0"/>
                <a:cs typeface="Arial" panose="020B0604020202020204" pitchFamily="34" charset="0"/>
              </a:rPr>
              <a:t>CIBBR (P20GM113131) at NIH</a:t>
            </a:r>
          </a:p>
          <a:p>
            <a:pPr marL="514350" indent="-514350">
              <a:spcAft>
                <a:spcPts val="600"/>
              </a:spcAft>
              <a:buFont typeface="Wingdings" panose="05000000000000000000" pitchFamily="2" charset="2"/>
              <a:buChar char="q"/>
            </a:pPr>
            <a:r>
              <a:rPr lang="en-US" sz="2400">
                <a:solidFill>
                  <a:schemeClr val="tx1"/>
                </a:solidFill>
                <a:latin typeface="Arial" panose="020B0604020202020204" pitchFamily="34" charset="0"/>
                <a:cs typeface="Arial" panose="020B0604020202020204" pitchFamily="34" charset="0"/>
              </a:rPr>
              <a:t>UNH Core facility and Instrumentation Center</a:t>
            </a:r>
          </a:p>
        </p:txBody>
      </p:sp>
      <p:sp>
        <p:nvSpPr>
          <p:cNvPr id="5" name="Google Shape;99;p13">
            <a:extLst>
              <a:ext uri="{FF2B5EF4-FFF2-40B4-BE49-F238E27FC236}">
                <a16:creationId xmlns:a16="http://schemas.microsoft.com/office/drawing/2014/main" id="{12AC8A4D-098F-11D8-5903-FCD204A01E44}"/>
              </a:ext>
            </a:extLst>
          </p:cNvPr>
          <p:cNvSpPr txBox="1"/>
          <p:nvPr/>
        </p:nvSpPr>
        <p:spPr>
          <a:xfrm>
            <a:off x="31786358" y="25757744"/>
            <a:ext cx="5130495" cy="2348314"/>
          </a:xfrm>
          <a:prstGeom prst="rect">
            <a:avLst/>
          </a:prstGeom>
          <a:noFill/>
          <a:ln>
            <a:noFill/>
          </a:ln>
        </p:spPr>
        <p:txBody>
          <a:bodyPr spcFirstLastPara="1" wrap="square" lIns="91425" tIns="45700" rIns="91425" bIns="45700" anchor="t" anchorCtr="0">
            <a:noAutofit/>
          </a:bodyPr>
          <a:lstStyle/>
          <a:p>
            <a:pPr marL="514350" indent="-514350">
              <a:spcAft>
                <a:spcPts val="600"/>
              </a:spcAft>
              <a:buFont typeface="Wingdings" panose="05000000000000000000" pitchFamily="2" charset="2"/>
              <a:buChar char="q"/>
            </a:pPr>
            <a:r>
              <a:rPr lang="en-US" sz="2400">
                <a:solidFill>
                  <a:schemeClr val="tx1"/>
                </a:solidFill>
                <a:latin typeface="Arial" panose="020B0604020202020204" pitchFamily="34" charset="0"/>
                <a:cs typeface="Arial" panose="020B0604020202020204" pitchFamily="34" charset="0"/>
              </a:rPr>
              <a:t>UNH CHBE Department</a:t>
            </a:r>
          </a:p>
          <a:p>
            <a:pPr marL="514350" indent="-514350">
              <a:spcAft>
                <a:spcPts val="600"/>
              </a:spcAft>
              <a:buFont typeface="Wingdings" panose="05000000000000000000" pitchFamily="2" charset="2"/>
              <a:buChar char="q"/>
            </a:pPr>
            <a:r>
              <a:rPr lang="en-US" sz="2400">
                <a:solidFill>
                  <a:schemeClr val="tx1"/>
                </a:solidFill>
                <a:latin typeface="Arial" panose="020B0604020202020204" pitchFamily="34" charset="0"/>
                <a:cs typeface="Arial" panose="020B0604020202020204" pitchFamily="34" charset="0"/>
              </a:rPr>
              <a:t>Dr. </a:t>
            </a:r>
            <a:r>
              <a:rPr lang="en-US" sz="2400" err="1">
                <a:solidFill>
                  <a:schemeClr val="tx1"/>
                </a:solidFill>
                <a:latin typeface="Arial" panose="020B0604020202020204" pitchFamily="34" charset="0"/>
                <a:cs typeface="Arial" panose="020B0604020202020204" pitchFamily="34" charset="0"/>
              </a:rPr>
              <a:t>Linqing</a:t>
            </a:r>
            <a:r>
              <a:rPr lang="en-US" sz="2400">
                <a:solidFill>
                  <a:schemeClr val="tx1"/>
                </a:solidFill>
                <a:latin typeface="Arial" panose="020B0604020202020204" pitchFamily="34" charset="0"/>
                <a:cs typeface="Arial" panose="020B0604020202020204" pitchFamily="34" charset="0"/>
              </a:rPr>
              <a:t> Li’s Lab, UNH</a:t>
            </a:r>
          </a:p>
          <a:p>
            <a:pPr marL="514350" indent="-514350">
              <a:spcAft>
                <a:spcPts val="600"/>
              </a:spcAft>
              <a:buFont typeface="Wingdings" panose="05000000000000000000" pitchFamily="2" charset="2"/>
              <a:buChar char="q"/>
            </a:pPr>
            <a:r>
              <a:rPr lang="en-US" sz="2400">
                <a:solidFill>
                  <a:schemeClr val="tx1"/>
                </a:solidFill>
                <a:latin typeface="Arial" panose="020B0604020202020204" pitchFamily="34" charset="0"/>
                <a:cs typeface="Arial" panose="020B0604020202020204" pitchFamily="34" charset="0"/>
              </a:rPr>
              <a:t>Levi Olevsky, University of Dartmouth PhD Candidate, for the foundation of our work</a:t>
            </a:r>
          </a:p>
          <a:p>
            <a:pPr marL="285750" indent="-285750">
              <a:lnSpc>
                <a:spcPct val="150000"/>
              </a:lnSpc>
              <a:buFont typeface="Arial" panose="020B0604020202020204" pitchFamily="34" charset="0"/>
              <a:buChar char="•"/>
            </a:pPr>
            <a:endParaRPr sz="2400">
              <a:solidFill>
                <a:srgbClr val="202124"/>
              </a:solidFill>
              <a:highlight>
                <a:srgbClr val="FFFFFF"/>
              </a:highlight>
            </a:endParaRPr>
          </a:p>
        </p:txBody>
      </p:sp>
      <p:pic>
        <p:nvPicPr>
          <p:cNvPr id="2" name="Picture 1">
            <a:extLst>
              <a:ext uri="{FF2B5EF4-FFF2-40B4-BE49-F238E27FC236}">
                <a16:creationId xmlns:a16="http://schemas.microsoft.com/office/drawing/2014/main" id="{C4E28D74-A72B-32E7-52E4-BE663A0627CE}"/>
              </a:ext>
            </a:extLst>
          </p:cNvPr>
          <p:cNvPicPr>
            <a:picLocks noChangeAspect="1"/>
          </p:cNvPicPr>
          <p:nvPr/>
        </p:nvPicPr>
        <p:blipFill>
          <a:blip r:embed="rId12"/>
          <a:stretch>
            <a:fillRect/>
          </a:stretch>
        </p:blipFill>
        <p:spPr>
          <a:xfrm>
            <a:off x="31644399" y="1645660"/>
            <a:ext cx="1541343" cy="1541343"/>
          </a:xfrm>
          <a:prstGeom prst="rect">
            <a:avLst/>
          </a:prstGeom>
        </p:spPr>
      </p:pic>
      <p:sp>
        <p:nvSpPr>
          <p:cNvPr id="30" name="Google Shape;128;p13">
            <a:extLst>
              <a:ext uri="{FF2B5EF4-FFF2-40B4-BE49-F238E27FC236}">
                <a16:creationId xmlns:a16="http://schemas.microsoft.com/office/drawing/2014/main" id="{EFE2E922-9870-57C1-F874-1382EF69CBB5}"/>
              </a:ext>
            </a:extLst>
          </p:cNvPr>
          <p:cNvSpPr txBox="1"/>
          <p:nvPr/>
        </p:nvSpPr>
        <p:spPr>
          <a:xfrm>
            <a:off x="25645881" y="13004494"/>
            <a:ext cx="11521440" cy="1188720"/>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3840"/>
            </a:pPr>
            <a:r>
              <a:rPr lang="en-US" sz="3800" b="1">
                <a:solidFill>
                  <a:schemeClr val="lt1"/>
                </a:solidFill>
              </a:rPr>
              <a:t>5. Reflection</a:t>
            </a:r>
          </a:p>
        </p:txBody>
      </p:sp>
      <p:sp>
        <p:nvSpPr>
          <p:cNvPr id="64" name="Google Shape;106;p13">
            <a:extLst>
              <a:ext uri="{FF2B5EF4-FFF2-40B4-BE49-F238E27FC236}">
                <a16:creationId xmlns:a16="http://schemas.microsoft.com/office/drawing/2014/main" id="{1CB797CF-17CE-B31B-9395-5339F579B4F5}"/>
              </a:ext>
            </a:extLst>
          </p:cNvPr>
          <p:cNvSpPr txBox="1"/>
          <p:nvPr/>
        </p:nvSpPr>
        <p:spPr>
          <a:xfrm>
            <a:off x="23749297" y="27569532"/>
            <a:ext cx="132588" cy="335126"/>
          </a:xfrm>
          <a:prstGeom prst="rect">
            <a:avLst/>
          </a:prstGeom>
          <a:noFill/>
          <a:ln>
            <a:noFill/>
          </a:ln>
        </p:spPr>
        <p:txBody>
          <a:bodyPr spcFirstLastPara="1" wrap="square" lIns="68569" tIns="34275" rIns="68569" bIns="34275" anchor="t" anchorCtr="0">
            <a:spAutoFit/>
          </a:bodyPr>
          <a:lstStyle/>
          <a:p>
            <a:endParaRPr sz="1728">
              <a:solidFill>
                <a:schemeClr val="dk1"/>
              </a:solidFill>
            </a:endParaRPr>
          </a:p>
        </p:txBody>
      </p:sp>
      <p:sp>
        <p:nvSpPr>
          <p:cNvPr id="17" name="TextBox 16">
            <a:extLst>
              <a:ext uri="{FF2B5EF4-FFF2-40B4-BE49-F238E27FC236}">
                <a16:creationId xmlns:a16="http://schemas.microsoft.com/office/drawing/2014/main" id="{87A63061-8076-32C1-0A4B-391F1EF9CA41}"/>
              </a:ext>
            </a:extLst>
          </p:cNvPr>
          <p:cNvSpPr txBox="1"/>
          <p:nvPr/>
        </p:nvSpPr>
        <p:spPr>
          <a:xfrm>
            <a:off x="1076656" y="4998822"/>
            <a:ext cx="11623223" cy="66718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150000"/>
              </a:lnSpc>
              <a:buFont typeface="Wingdings" pitchFamily="2" charset="2"/>
              <a:buChar char="q"/>
            </a:pPr>
            <a:r>
              <a:rPr lang="en-US" sz="2400" dirty="0"/>
              <a:t>Bone defects remain a major clinical challenge and can result from diseases or trauma such as osteoporosis or surgical removal of damaged tissue. </a:t>
            </a:r>
          </a:p>
          <a:p>
            <a:pPr marL="457200" indent="-457200">
              <a:lnSpc>
                <a:spcPct val="150000"/>
              </a:lnSpc>
              <a:buFont typeface="Wingdings" pitchFamily="2" charset="2"/>
              <a:buChar char="q"/>
            </a:pPr>
            <a:r>
              <a:rPr lang="en-US" sz="2400" dirty="0"/>
              <a:t>The body can repair small fractures, however it’s unable to effectively heal larger or more complex bone defects</a:t>
            </a:r>
          </a:p>
          <a:p>
            <a:pPr marL="457200" indent="-457200">
              <a:lnSpc>
                <a:spcPct val="150000"/>
              </a:lnSpc>
              <a:buFont typeface="Wingdings" pitchFamily="2" charset="2"/>
              <a:buChar char="q"/>
            </a:pPr>
            <a:r>
              <a:rPr lang="en-US" sz="2400" dirty="0"/>
              <a:t>Bone tissue engineering is a promising solution by using scaffolds to restore both the structure and function of damaged bone. </a:t>
            </a:r>
          </a:p>
          <a:p>
            <a:pPr marL="457200" indent="-457200">
              <a:lnSpc>
                <a:spcPct val="150000"/>
              </a:lnSpc>
              <a:buFont typeface="Wingdings" pitchFamily="2" charset="2"/>
              <a:buChar char="q"/>
            </a:pPr>
            <a:r>
              <a:rPr lang="en-US" sz="2400" dirty="0"/>
              <a:t>An effective scaffold must be able to support bone formation, guide tissue growth, and promote vascularization to ensure proper nutrient delivery. </a:t>
            </a:r>
          </a:p>
          <a:p>
            <a:pPr marL="457200" indent="-457200">
              <a:lnSpc>
                <a:spcPct val="150000"/>
              </a:lnSpc>
              <a:buFont typeface="Wingdings" pitchFamily="2" charset="2"/>
              <a:buChar char="q"/>
            </a:pPr>
            <a:r>
              <a:rPr lang="en-US" sz="2400" dirty="0"/>
              <a:t>Current treatments on the market include, autografts, allografts, and metal implants. However, each option has limitations such as rejection, poor biological integration and limited availability. </a:t>
            </a:r>
          </a:p>
          <a:p>
            <a:pPr marL="457200" indent="-457200">
              <a:lnSpc>
                <a:spcPct val="150000"/>
              </a:lnSpc>
              <a:buFont typeface="Wingdings" pitchFamily="2" charset="2"/>
              <a:buChar char="q"/>
            </a:pPr>
            <a:endParaRPr lang="en-US" sz="2400" dirty="0"/>
          </a:p>
        </p:txBody>
      </p:sp>
      <p:pic>
        <p:nvPicPr>
          <p:cNvPr id="58" name="Picture 57">
            <a:extLst>
              <a:ext uri="{FF2B5EF4-FFF2-40B4-BE49-F238E27FC236}">
                <a16:creationId xmlns:a16="http://schemas.microsoft.com/office/drawing/2014/main" id="{4FDFFFFB-498F-86D1-687A-BA7C27C418B5}"/>
              </a:ext>
            </a:extLst>
          </p:cNvPr>
          <p:cNvPicPr>
            <a:picLocks noChangeAspect="1"/>
          </p:cNvPicPr>
          <p:nvPr/>
        </p:nvPicPr>
        <p:blipFill>
          <a:blip r:embed="rId13"/>
          <a:srcRect/>
          <a:stretch/>
        </p:blipFill>
        <p:spPr>
          <a:xfrm>
            <a:off x="1011965" y="18102514"/>
            <a:ext cx="6299280" cy="1897194"/>
          </a:xfrm>
          <a:prstGeom prst="rect">
            <a:avLst/>
          </a:prstGeom>
        </p:spPr>
      </p:pic>
      <p:sp>
        <p:nvSpPr>
          <p:cNvPr id="59" name="Rectangle 58">
            <a:extLst>
              <a:ext uri="{FF2B5EF4-FFF2-40B4-BE49-F238E27FC236}">
                <a16:creationId xmlns:a16="http://schemas.microsoft.com/office/drawing/2014/main" id="{2BF4FE67-83E3-371A-E43E-8E21E7C3AB97}"/>
              </a:ext>
            </a:extLst>
          </p:cNvPr>
          <p:cNvSpPr/>
          <p:nvPr/>
        </p:nvSpPr>
        <p:spPr>
          <a:xfrm>
            <a:off x="1170593" y="17283717"/>
            <a:ext cx="6289755" cy="648941"/>
          </a:xfrm>
          <a:prstGeom prst="rect">
            <a:avLst/>
          </a:prstGeom>
          <a:solidFill>
            <a:srgbClr val="CCECFF">
              <a:alpha val="65098"/>
            </a:srgbClr>
          </a:solidFill>
          <a:ln>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000000"/>
                </a:solidFill>
                <a:cs typeface="Arial"/>
              </a:rPr>
              <a:t>Structure of Collagen</a:t>
            </a:r>
          </a:p>
          <a:p>
            <a:pPr algn="ctr"/>
            <a:r>
              <a:rPr lang="en-US" sz="1200">
                <a:cs typeface="Arial"/>
              </a:rPr>
              <a:t>F</a:t>
            </a:r>
            <a:endParaRPr lang="en-US"/>
          </a:p>
        </p:txBody>
      </p:sp>
      <p:sp>
        <p:nvSpPr>
          <p:cNvPr id="16" name="TextBox 15">
            <a:extLst>
              <a:ext uri="{FF2B5EF4-FFF2-40B4-BE49-F238E27FC236}">
                <a16:creationId xmlns:a16="http://schemas.microsoft.com/office/drawing/2014/main" id="{BB4B09EC-7B24-B27F-4B10-CB0DFFDA48E3}"/>
              </a:ext>
            </a:extLst>
          </p:cNvPr>
          <p:cNvSpPr txBox="1"/>
          <p:nvPr/>
        </p:nvSpPr>
        <p:spPr>
          <a:xfrm>
            <a:off x="13911716" y="28359027"/>
            <a:ext cx="11059427" cy="32441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150000"/>
              </a:lnSpc>
              <a:buFont typeface="Wingdings" pitchFamily="2" charset="2"/>
              <a:buChar char="q"/>
            </a:pPr>
            <a:r>
              <a:rPr lang="en-US" sz="2800"/>
              <a:t>GelMA was synthesized in-house from Gelatin and Glycidyl Methacrylate</a:t>
            </a:r>
          </a:p>
          <a:p>
            <a:pPr marL="457200" indent="-457200">
              <a:lnSpc>
                <a:spcPct val="150000"/>
              </a:lnSpc>
              <a:buFont typeface="Wingdings" pitchFamily="2" charset="2"/>
              <a:buChar char="q"/>
            </a:pPr>
            <a:r>
              <a:rPr lang="en-US" sz="2800"/>
              <a:t>Methacrylate peaks (6.2 and 5.7 ppm) were compared to the Phenylalanine peak (7.2 ppm) to determine degree of methacrylation.</a:t>
            </a:r>
            <a:r>
              <a:rPr lang="en-US" sz="2800" baseline="30000"/>
              <a:t>3</a:t>
            </a:r>
          </a:p>
        </p:txBody>
      </p:sp>
      <p:sp>
        <p:nvSpPr>
          <p:cNvPr id="23" name="Google Shape;96;p13">
            <a:extLst>
              <a:ext uri="{FF2B5EF4-FFF2-40B4-BE49-F238E27FC236}">
                <a16:creationId xmlns:a16="http://schemas.microsoft.com/office/drawing/2014/main" id="{F9309F92-4A79-1AD9-233A-8E1F07C4287D}"/>
              </a:ext>
            </a:extLst>
          </p:cNvPr>
          <p:cNvSpPr txBox="1"/>
          <p:nvPr/>
        </p:nvSpPr>
        <p:spPr>
          <a:xfrm>
            <a:off x="25656798" y="14169297"/>
            <a:ext cx="11521440" cy="4479101"/>
          </a:xfrm>
          <a:prstGeom prst="rect">
            <a:avLst/>
          </a:prstGeom>
          <a:noFill/>
          <a:ln>
            <a:noFill/>
          </a:ln>
        </p:spPr>
        <p:txBody>
          <a:bodyPr spcFirstLastPara="1" wrap="square" lIns="68569" tIns="34275" rIns="68569" bIns="34275" anchor="t" anchorCtr="0">
            <a:noAutofit/>
          </a:bodyPr>
          <a:lstStyle/>
          <a:p>
            <a:pPr marL="533400" indent="-514350" algn="just">
              <a:lnSpc>
                <a:spcPct val="125000"/>
              </a:lnSpc>
              <a:spcBef>
                <a:spcPts val="600"/>
              </a:spcBef>
              <a:spcAft>
                <a:spcPts val="600"/>
              </a:spcAft>
              <a:buClr>
                <a:schemeClr val="dk1"/>
              </a:buClr>
              <a:buSzPts val="3200"/>
              <a:buFont typeface="Wingdings" pitchFamily="2" charset="2"/>
              <a:buChar char="q"/>
            </a:pPr>
            <a:r>
              <a:rPr lang="en-US" sz="2700" dirty="0">
                <a:solidFill>
                  <a:schemeClr val="dk1"/>
                </a:solidFill>
              </a:rPr>
              <a:t>Achieved primary goal: successful cell growth and adhesion within scaffolds</a:t>
            </a:r>
          </a:p>
          <a:p>
            <a:pPr marL="533400" indent="-514350" algn="just">
              <a:lnSpc>
                <a:spcPct val="125000"/>
              </a:lnSpc>
              <a:spcBef>
                <a:spcPts val="600"/>
              </a:spcBef>
              <a:spcAft>
                <a:spcPts val="600"/>
              </a:spcAft>
              <a:buClr>
                <a:schemeClr val="dk1"/>
              </a:buClr>
              <a:buSzPts val="3200"/>
              <a:buFont typeface="Wingdings" pitchFamily="2" charset="2"/>
              <a:buChar char="q"/>
            </a:pPr>
            <a:r>
              <a:rPr lang="en-US" sz="2700" dirty="0">
                <a:solidFill>
                  <a:schemeClr val="dk1"/>
                </a:solidFill>
              </a:rPr>
              <a:t>Improvement over prior scaffolds that showed cytotoxicity and poor adhesion</a:t>
            </a:r>
          </a:p>
          <a:p>
            <a:pPr marL="533400" indent="-514350" algn="just">
              <a:lnSpc>
                <a:spcPct val="125000"/>
              </a:lnSpc>
              <a:spcBef>
                <a:spcPts val="600"/>
              </a:spcBef>
              <a:spcAft>
                <a:spcPts val="600"/>
              </a:spcAft>
              <a:buClr>
                <a:schemeClr val="dk1"/>
              </a:buClr>
              <a:buSzPts val="3200"/>
              <a:buFont typeface="Wingdings" pitchFamily="2" charset="2"/>
              <a:buChar char="q"/>
            </a:pPr>
            <a:r>
              <a:rPr lang="en-US" sz="2700" dirty="0">
                <a:solidFill>
                  <a:schemeClr val="dk1"/>
                </a:solidFill>
              </a:rPr>
              <a:t>Secondary goal is ongoing: formation of vascular structures</a:t>
            </a:r>
          </a:p>
          <a:p>
            <a:pPr marL="533400" indent="-514350" algn="just">
              <a:lnSpc>
                <a:spcPct val="125000"/>
              </a:lnSpc>
              <a:spcBef>
                <a:spcPts val="600"/>
              </a:spcBef>
              <a:spcAft>
                <a:spcPts val="600"/>
              </a:spcAft>
              <a:buClr>
                <a:schemeClr val="dk1"/>
              </a:buClr>
              <a:buSzPts val="3200"/>
              <a:buFont typeface="Wingdings" pitchFamily="2" charset="2"/>
              <a:buChar char="q"/>
            </a:pPr>
            <a:r>
              <a:rPr lang="en-US" sz="2700" dirty="0">
                <a:solidFill>
                  <a:schemeClr val="dk1"/>
                </a:solidFill>
              </a:rPr>
              <a:t>Key challenge: opposing gelation conditions of GelMA and collagen</a:t>
            </a:r>
          </a:p>
          <a:p>
            <a:pPr marL="533400" indent="-514350" algn="just">
              <a:lnSpc>
                <a:spcPct val="125000"/>
              </a:lnSpc>
              <a:spcBef>
                <a:spcPts val="600"/>
              </a:spcBef>
              <a:spcAft>
                <a:spcPts val="600"/>
              </a:spcAft>
              <a:buClr>
                <a:schemeClr val="dk1"/>
              </a:buClr>
              <a:buSzPts val="3200"/>
              <a:buFont typeface="Wingdings" pitchFamily="2" charset="2"/>
              <a:buChar char="q"/>
            </a:pPr>
            <a:r>
              <a:rPr lang="en-US" sz="2700" dirty="0">
                <a:solidFill>
                  <a:schemeClr val="dk1"/>
                </a:solidFill>
              </a:rPr>
              <a:t>Improved workflow enables consistent gel formation and parameter tuning for vascularization</a:t>
            </a:r>
          </a:p>
        </p:txBody>
      </p:sp>
      <p:sp>
        <p:nvSpPr>
          <p:cNvPr id="32" name="Google Shape;96;p13">
            <a:extLst>
              <a:ext uri="{FF2B5EF4-FFF2-40B4-BE49-F238E27FC236}">
                <a16:creationId xmlns:a16="http://schemas.microsoft.com/office/drawing/2014/main" id="{EA611254-E3E1-94EC-BCD2-3BDB1FE9EB43}"/>
              </a:ext>
            </a:extLst>
          </p:cNvPr>
          <p:cNvSpPr txBox="1"/>
          <p:nvPr/>
        </p:nvSpPr>
        <p:spPr>
          <a:xfrm>
            <a:off x="25672697" y="8631519"/>
            <a:ext cx="11663988" cy="3895167"/>
          </a:xfrm>
          <a:prstGeom prst="rect">
            <a:avLst/>
          </a:prstGeom>
          <a:noFill/>
          <a:ln>
            <a:noFill/>
          </a:ln>
        </p:spPr>
        <p:txBody>
          <a:bodyPr spcFirstLastPara="1" wrap="square" lIns="68569" tIns="34275" rIns="68569" bIns="34275" anchor="t" anchorCtr="0">
            <a:noAutofit/>
          </a:bodyPr>
          <a:lstStyle/>
          <a:p>
            <a:pPr marL="19050">
              <a:lnSpc>
                <a:spcPct val="125000"/>
              </a:lnSpc>
              <a:spcBef>
                <a:spcPts val="600"/>
              </a:spcBef>
              <a:spcAft>
                <a:spcPts val="600"/>
              </a:spcAft>
              <a:buClr>
                <a:schemeClr val="dk1"/>
              </a:buClr>
              <a:buSzPts val="3200"/>
            </a:pPr>
            <a:r>
              <a:rPr lang="en-US" sz="1800">
                <a:solidFill>
                  <a:schemeClr val="dk1"/>
                </a:solidFill>
              </a:rPr>
              <a:t>  Osteo 20mg/ml GelMA</a:t>
            </a:r>
            <a:r>
              <a:rPr lang="en-US" sz="1200">
                <a:solidFill>
                  <a:schemeClr val="dk1"/>
                </a:solidFill>
              </a:rPr>
              <a:t>    </a:t>
            </a:r>
            <a:r>
              <a:rPr lang="en-US" sz="1800">
                <a:solidFill>
                  <a:schemeClr val="dk1"/>
                </a:solidFill>
              </a:rPr>
              <a:t>    HAP 20mg/ml GelMA         </a:t>
            </a:r>
          </a:p>
          <a:p>
            <a:pPr marL="19050">
              <a:lnSpc>
                <a:spcPct val="125000"/>
              </a:lnSpc>
              <a:spcBef>
                <a:spcPts val="600"/>
              </a:spcBef>
              <a:spcAft>
                <a:spcPts val="600"/>
              </a:spcAft>
              <a:buSzPts val="3200"/>
            </a:pPr>
            <a:endParaRPr lang="en-US" sz="1800">
              <a:solidFill>
                <a:schemeClr val="dk1"/>
              </a:solidFill>
            </a:endParaRPr>
          </a:p>
          <a:p>
            <a:pPr marL="19050">
              <a:lnSpc>
                <a:spcPct val="125000"/>
              </a:lnSpc>
              <a:spcBef>
                <a:spcPts val="600"/>
              </a:spcBef>
              <a:spcAft>
                <a:spcPts val="600"/>
              </a:spcAft>
              <a:buSzPts val="3200"/>
            </a:pPr>
            <a:endParaRPr lang="en-US" sz="1800">
              <a:solidFill>
                <a:schemeClr val="dk1"/>
              </a:solidFill>
            </a:endParaRPr>
          </a:p>
          <a:p>
            <a:pPr marL="19050">
              <a:lnSpc>
                <a:spcPct val="125000"/>
              </a:lnSpc>
              <a:spcBef>
                <a:spcPts val="600"/>
              </a:spcBef>
              <a:spcAft>
                <a:spcPts val="600"/>
              </a:spcAft>
              <a:buSzPts val="3200"/>
            </a:pPr>
            <a:endParaRPr lang="en-US" sz="1800">
              <a:solidFill>
                <a:schemeClr val="dk1"/>
              </a:solidFill>
            </a:endParaRPr>
          </a:p>
          <a:p>
            <a:pPr marL="19050">
              <a:lnSpc>
                <a:spcPct val="125000"/>
              </a:lnSpc>
              <a:spcBef>
                <a:spcPts val="600"/>
              </a:spcBef>
              <a:spcAft>
                <a:spcPts val="600"/>
              </a:spcAft>
              <a:buSzPts val="3200"/>
            </a:pPr>
            <a:endParaRPr lang="en-US" sz="1800">
              <a:solidFill>
                <a:schemeClr val="dk1"/>
              </a:solidFill>
            </a:endParaRPr>
          </a:p>
          <a:p>
            <a:pPr marL="19050">
              <a:lnSpc>
                <a:spcPct val="125000"/>
              </a:lnSpc>
              <a:spcBef>
                <a:spcPts val="600"/>
              </a:spcBef>
              <a:spcAft>
                <a:spcPts val="600"/>
              </a:spcAft>
              <a:buSzPts val="3200"/>
            </a:pPr>
            <a:endParaRPr lang="en-US" sz="1800">
              <a:solidFill>
                <a:schemeClr val="dk1"/>
              </a:solidFill>
            </a:endParaRPr>
          </a:p>
          <a:p>
            <a:pPr marL="19050">
              <a:lnSpc>
                <a:spcPct val="125000"/>
              </a:lnSpc>
              <a:spcBef>
                <a:spcPts val="600"/>
              </a:spcBef>
              <a:spcAft>
                <a:spcPts val="600"/>
              </a:spcAft>
              <a:buSzPts val="3200"/>
            </a:pPr>
            <a:endParaRPr lang="en-US" sz="1800">
              <a:solidFill>
                <a:schemeClr val="dk1"/>
              </a:solidFill>
            </a:endParaRPr>
          </a:p>
          <a:p>
            <a:pPr marL="19050">
              <a:lnSpc>
                <a:spcPct val="125000"/>
              </a:lnSpc>
              <a:spcBef>
                <a:spcPts val="600"/>
              </a:spcBef>
              <a:spcAft>
                <a:spcPts val="600"/>
              </a:spcAft>
              <a:buSzPts val="3200"/>
            </a:pPr>
            <a:r>
              <a:rPr lang="en-US" sz="1800">
                <a:solidFill>
                  <a:schemeClr val="dk1"/>
                </a:solidFill>
              </a:rPr>
              <a:t> </a:t>
            </a:r>
            <a:endParaRPr lang="en-US" sz="2800">
              <a:solidFill>
                <a:schemeClr val="dk1"/>
              </a:solidFill>
            </a:endParaRPr>
          </a:p>
        </p:txBody>
      </p:sp>
      <p:pic>
        <p:nvPicPr>
          <p:cNvPr id="10" name="Picture 9">
            <a:extLst>
              <a:ext uri="{FF2B5EF4-FFF2-40B4-BE49-F238E27FC236}">
                <a16:creationId xmlns:a16="http://schemas.microsoft.com/office/drawing/2014/main" id="{112E74C6-D715-8EA9-9730-E52C14D7F6D4}"/>
              </a:ext>
            </a:extLst>
          </p:cNvPr>
          <p:cNvPicPr>
            <a:picLocks noChangeAspect="1"/>
          </p:cNvPicPr>
          <p:nvPr/>
        </p:nvPicPr>
        <p:blipFill rotWithShape="1">
          <a:blip r:embed="rId14"/>
          <a:srcRect b="45951"/>
          <a:stretch/>
        </p:blipFill>
        <p:spPr>
          <a:xfrm>
            <a:off x="837500" y="30145645"/>
            <a:ext cx="6293834" cy="938555"/>
          </a:xfrm>
          <a:prstGeom prst="rect">
            <a:avLst/>
          </a:prstGeom>
        </p:spPr>
      </p:pic>
      <p:grpSp>
        <p:nvGrpSpPr>
          <p:cNvPr id="12" name="Group 11">
            <a:extLst>
              <a:ext uri="{FF2B5EF4-FFF2-40B4-BE49-F238E27FC236}">
                <a16:creationId xmlns:a16="http://schemas.microsoft.com/office/drawing/2014/main" id="{84856BC8-ED66-6200-FF18-BDD070152057}"/>
              </a:ext>
            </a:extLst>
          </p:cNvPr>
          <p:cNvGrpSpPr/>
          <p:nvPr/>
        </p:nvGrpSpPr>
        <p:grpSpPr>
          <a:xfrm>
            <a:off x="1076656" y="26415562"/>
            <a:ext cx="6335694" cy="769709"/>
            <a:chOff x="3160746" y="19436747"/>
            <a:chExt cx="6856825" cy="666193"/>
          </a:xfrm>
        </p:grpSpPr>
        <p:sp>
          <p:nvSpPr>
            <p:cNvPr id="19" name="Rectangle 18">
              <a:extLst>
                <a:ext uri="{FF2B5EF4-FFF2-40B4-BE49-F238E27FC236}">
                  <a16:creationId xmlns:a16="http://schemas.microsoft.com/office/drawing/2014/main" id="{0D086FC7-8F0A-C7EF-26FD-19A7E9E11239}"/>
                </a:ext>
              </a:extLst>
            </p:cNvPr>
            <p:cNvSpPr/>
            <p:nvPr/>
          </p:nvSpPr>
          <p:spPr>
            <a:xfrm>
              <a:off x="3210232" y="19436747"/>
              <a:ext cx="6807339" cy="666193"/>
            </a:xfrm>
            <a:prstGeom prst="rect">
              <a:avLst/>
            </a:prstGeom>
            <a:solidFill>
              <a:srgbClr val="CCECFF">
                <a:alpha val="65098"/>
              </a:srgbClr>
            </a:solidFill>
            <a:ln>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13"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213"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213"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213"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213"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213"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213"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213"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213" b="0" i="0" u="none" strike="noStrike" cap="none">
                  <a:solidFill>
                    <a:schemeClr val="lt1"/>
                  </a:solidFill>
                  <a:latin typeface="+mn-lt"/>
                  <a:ea typeface="+mn-ea"/>
                  <a:cs typeface="+mn-cs"/>
                  <a:sym typeface="Arial"/>
                </a:defRPr>
              </a:lvl9pPr>
            </a:lstStyle>
            <a:p>
              <a:pPr algn="ctr"/>
              <a:endParaRPr lang="en-US"/>
            </a:p>
          </p:txBody>
        </p:sp>
        <p:sp>
          <p:nvSpPr>
            <p:cNvPr id="20" name="TextBox 191">
              <a:extLst>
                <a:ext uri="{FF2B5EF4-FFF2-40B4-BE49-F238E27FC236}">
                  <a16:creationId xmlns:a16="http://schemas.microsoft.com/office/drawing/2014/main" id="{81D9C5F5-7009-4737-9E25-DDDAD9CA974D}"/>
                </a:ext>
              </a:extLst>
            </p:cNvPr>
            <p:cNvSpPr txBox="1"/>
            <p:nvPr/>
          </p:nvSpPr>
          <p:spPr>
            <a:xfrm>
              <a:off x="3160746" y="19585925"/>
              <a:ext cx="6807338" cy="461665"/>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9pPr>
            </a:lstStyle>
            <a:p>
              <a:pPr algn="ctr"/>
              <a:r>
                <a:rPr lang="en-US" sz="2400" b="1"/>
                <a:t>Synthesis of gelatin methacrylate (GelMA)</a:t>
              </a:r>
            </a:p>
          </p:txBody>
        </p:sp>
      </p:grpSp>
      <p:sp>
        <p:nvSpPr>
          <p:cNvPr id="26" name="Rectangle 25">
            <a:extLst>
              <a:ext uri="{FF2B5EF4-FFF2-40B4-BE49-F238E27FC236}">
                <a16:creationId xmlns:a16="http://schemas.microsoft.com/office/drawing/2014/main" id="{8AFAD0B1-B7A7-3655-61E4-C6DF02876FFA}"/>
              </a:ext>
            </a:extLst>
          </p:cNvPr>
          <p:cNvSpPr/>
          <p:nvPr/>
        </p:nvSpPr>
        <p:spPr>
          <a:xfrm>
            <a:off x="1125248" y="21431201"/>
            <a:ext cx="6289754" cy="666193"/>
          </a:xfrm>
          <a:prstGeom prst="rect">
            <a:avLst/>
          </a:prstGeom>
          <a:solidFill>
            <a:srgbClr val="CCECFF">
              <a:alpha val="65098"/>
            </a:srgbClr>
          </a:solidFill>
          <a:ln>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000000"/>
                </a:solidFill>
                <a:cs typeface="Arial"/>
              </a:rPr>
              <a:t>Structure of Fibrin</a:t>
            </a:r>
          </a:p>
          <a:p>
            <a:pPr algn="ctr"/>
            <a:r>
              <a:rPr lang="en-US" sz="1200">
                <a:cs typeface="Arial"/>
              </a:rPr>
              <a:t>F</a:t>
            </a:r>
            <a:endParaRPr lang="en-US"/>
          </a:p>
        </p:txBody>
      </p:sp>
      <p:pic>
        <p:nvPicPr>
          <p:cNvPr id="33" name="Picture 32" descr="Fig. 1:">
            <a:extLst>
              <a:ext uri="{FF2B5EF4-FFF2-40B4-BE49-F238E27FC236}">
                <a16:creationId xmlns:a16="http://schemas.microsoft.com/office/drawing/2014/main" id="{33908E8B-CD64-B945-D12C-FFC2E9603416}"/>
              </a:ext>
            </a:extLst>
          </p:cNvPr>
          <p:cNvPicPr>
            <a:picLocks noChangeAspect="1"/>
          </p:cNvPicPr>
          <p:nvPr/>
        </p:nvPicPr>
        <p:blipFill>
          <a:blip r:embed="rId15"/>
          <a:srcRect l="196" t="-1833" r="641" b="25736"/>
          <a:stretch>
            <a:fillRect/>
          </a:stretch>
        </p:blipFill>
        <p:spPr>
          <a:xfrm>
            <a:off x="1631332" y="22566050"/>
            <a:ext cx="5461996" cy="3398412"/>
          </a:xfrm>
          <a:prstGeom prst="rect">
            <a:avLst/>
          </a:prstGeom>
        </p:spPr>
      </p:pic>
      <p:sp>
        <p:nvSpPr>
          <p:cNvPr id="8" name="Google Shape;98;p13">
            <a:extLst>
              <a:ext uri="{FF2B5EF4-FFF2-40B4-BE49-F238E27FC236}">
                <a16:creationId xmlns:a16="http://schemas.microsoft.com/office/drawing/2014/main" id="{3C717451-448C-8D9E-D336-462011DB0A9C}"/>
              </a:ext>
            </a:extLst>
          </p:cNvPr>
          <p:cNvSpPr txBox="1"/>
          <p:nvPr/>
        </p:nvSpPr>
        <p:spPr>
          <a:xfrm>
            <a:off x="25830875" y="3560312"/>
            <a:ext cx="11597186" cy="1234428"/>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329175" tIns="32906" rIns="65831" bIns="32906" anchor="ctr" anchorCtr="0">
            <a:noAutofit/>
          </a:bodyPr>
          <a:lstStyle/>
          <a:p>
            <a:pPr algn="ctr">
              <a:buClr>
                <a:schemeClr val="lt1"/>
              </a:buClr>
              <a:buSzPts val="3840"/>
            </a:pPr>
            <a:r>
              <a:rPr lang="en-US" sz="3800" b="1">
                <a:solidFill>
                  <a:schemeClr val="lt1"/>
                </a:solidFill>
              </a:rPr>
              <a:t>4. Confocal</a:t>
            </a:r>
          </a:p>
        </p:txBody>
      </p:sp>
      <p:sp>
        <p:nvSpPr>
          <p:cNvPr id="14" name="Rectangle 13">
            <a:extLst>
              <a:ext uri="{FF2B5EF4-FFF2-40B4-BE49-F238E27FC236}">
                <a16:creationId xmlns:a16="http://schemas.microsoft.com/office/drawing/2014/main" id="{2E97D9B6-D59E-2E9A-75A0-F50E0E37233A}"/>
              </a:ext>
            </a:extLst>
          </p:cNvPr>
          <p:cNvSpPr/>
          <p:nvPr/>
        </p:nvSpPr>
        <p:spPr>
          <a:xfrm>
            <a:off x="14649564" y="13032676"/>
            <a:ext cx="9954799" cy="464063"/>
          </a:xfrm>
          <a:prstGeom prst="rect">
            <a:avLst/>
          </a:prstGeom>
          <a:solidFill>
            <a:srgbClr val="CCECFF">
              <a:alpha val="65098"/>
            </a:srgbClr>
          </a:solidFill>
          <a:ln>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F53F04A-B7DB-4462-31FD-B0203DD10A47}"/>
              </a:ext>
            </a:extLst>
          </p:cNvPr>
          <p:cNvSpPr txBox="1"/>
          <p:nvPr/>
        </p:nvSpPr>
        <p:spPr>
          <a:xfrm>
            <a:off x="15698188" y="13035075"/>
            <a:ext cx="8096731" cy="461665"/>
          </a:xfrm>
          <a:prstGeom prst="rect">
            <a:avLst/>
          </a:prstGeom>
          <a:noFill/>
        </p:spPr>
        <p:txBody>
          <a:bodyPr wrap="square" lIns="91440" tIns="45720" rIns="91440" bIns="45720" anchor="t">
            <a:spAutoFit/>
          </a:bodyPr>
          <a:lstStyle/>
          <a:p>
            <a:pPr algn="ctr"/>
            <a:r>
              <a:rPr lang="en-US" sz="2400" b="1"/>
              <a:t>Rheology</a:t>
            </a:r>
          </a:p>
        </p:txBody>
      </p:sp>
      <p:sp>
        <p:nvSpPr>
          <p:cNvPr id="11" name="Rectangle 10">
            <a:extLst>
              <a:ext uri="{FF2B5EF4-FFF2-40B4-BE49-F238E27FC236}">
                <a16:creationId xmlns:a16="http://schemas.microsoft.com/office/drawing/2014/main" id="{4606A06C-1C75-D225-B234-E8969EF154D4}"/>
              </a:ext>
            </a:extLst>
          </p:cNvPr>
          <p:cNvSpPr/>
          <p:nvPr/>
        </p:nvSpPr>
        <p:spPr>
          <a:xfrm>
            <a:off x="14193804" y="4979161"/>
            <a:ext cx="9954799" cy="524551"/>
          </a:xfrm>
          <a:prstGeom prst="rect">
            <a:avLst/>
          </a:prstGeom>
          <a:solidFill>
            <a:srgbClr val="CCECFF">
              <a:alpha val="65098"/>
            </a:srgbClr>
          </a:solidFill>
          <a:ln>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1AA5F75-DD37-5D09-C795-1855F4C52F90}"/>
              </a:ext>
            </a:extLst>
          </p:cNvPr>
          <p:cNvSpPr txBox="1"/>
          <p:nvPr/>
        </p:nvSpPr>
        <p:spPr>
          <a:xfrm>
            <a:off x="13596188" y="5022971"/>
            <a:ext cx="11485677" cy="461665"/>
          </a:xfrm>
          <a:prstGeom prst="rect">
            <a:avLst/>
          </a:prstGeom>
          <a:noFill/>
        </p:spPr>
        <p:txBody>
          <a:bodyPr wrap="square" lIns="91440" tIns="45720" rIns="91440" bIns="45720" anchor="t">
            <a:spAutoFit/>
          </a:bodyPr>
          <a:lstStyle/>
          <a:p>
            <a:pPr algn="ctr"/>
            <a:r>
              <a:rPr lang="en-US" sz="2400" b="1"/>
              <a:t>SEM (Scanning Electron Microscope)</a:t>
            </a:r>
          </a:p>
        </p:txBody>
      </p:sp>
      <p:sp>
        <p:nvSpPr>
          <p:cNvPr id="15" name="Rectangle 14">
            <a:extLst>
              <a:ext uri="{FF2B5EF4-FFF2-40B4-BE49-F238E27FC236}">
                <a16:creationId xmlns:a16="http://schemas.microsoft.com/office/drawing/2014/main" id="{49E457F7-B285-1AFB-F39E-BEE70D1EC940}"/>
              </a:ext>
            </a:extLst>
          </p:cNvPr>
          <p:cNvSpPr/>
          <p:nvPr/>
        </p:nvSpPr>
        <p:spPr>
          <a:xfrm>
            <a:off x="14401181" y="20989483"/>
            <a:ext cx="9954800" cy="464063"/>
          </a:xfrm>
          <a:prstGeom prst="rect">
            <a:avLst/>
          </a:prstGeom>
          <a:solidFill>
            <a:srgbClr val="CCECFF">
              <a:alpha val="65098"/>
            </a:srgbClr>
          </a:solidFill>
          <a:ln>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1EDBC01-F693-3E94-5E5C-DDEBC8CA2E36}"/>
              </a:ext>
            </a:extLst>
          </p:cNvPr>
          <p:cNvSpPr txBox="1"/>
          <p:nvPr/>
        </p:nvSpPr>
        <p:spPr>
          <a:xfrm>
            <a:off x="15264334" y="21006618"/>
            <a:ext cx="8530585" cy="464063"/>
          </a:xfrm>
          <a:prstGeom prst="rect">
            <a:avLst/>
          </a:prstGeom>
          <a:noFill/>
        </p:spPr>
        <p:txBody>
          <a:bodyPr wrap="square" lIns="91440" tIns="45720" rIns="91440" bIns="45720" anchor="t">
            <a:spAutoFit/>
          </a:bodyPr>
          <a:lstStyle/>
          <a:p>
            <a:pPr algn="ctr"/>
            <a:r>
              <a:rPr lang="en-US" sz="2400" b="1"/>
              <a:t>NMR (Nuclear Magnetic Resonance)</a:t>
            </a:r>
          </a:p>
        </p:txBody>
      </p:sp>
      <p:pic>
        <p:nvPicPr>
          <p:cNvPr id="9" name="Picture 8" descr="Diagram of a cell culture diagram&#10;&#10;AI-generated content may be incorrect.">
            <a:extLst>
              <a:ext uri="{FF2B5EF4-FFF2-40B4-BE49-F238E27FC236}">
                <a16:creationId xmlns:a16="http://schemas.microsoft.com/office/drawing/2014/main" id="{FA55815C-634C-D9A3-A8F2-78B1AD5A5D79}"/>
              </a:ext>
            </a:extLst>
          </p:cNvPr>
          <p:cNvPicPr>
            <a:picLocks noChangeAspect="1"/>
          </p:cNvPicPr>
          <p:nvPr/>
        </p:nvPicPr>
        <p:blipFill>
          <a:blip r:embed="rId16"/>
          <a:stretch>
            <a:fillRect/>
          </a:stretch>
        </p:blipFill>
        <p:spPr>
          <a:xfrm>
            <a:off x="4169930" y="11572089"/>
            <a:ext cx="4747047" cy="3632374"/>
          </a:xfrm>
          <a:prstGeom prst="rect">
            <a:avLst/>
          </a:prstGeom>
        </p:spPr>
      </p:pic>
      <p:sp>
        <p:nvSpPr>
          <p:cNvPr id="27" name="Rectangle 26">
            <a:extLst>
              <a:ext uri="{FF2B5EF4-FFF2-40B4-BE49-F238E27FC236}">
                <a16:creationId xmlns:a16="http://schemas.microsoft.com/office/drawing/2014/main" id="{F64C5F06-2680-F80F-ADD8-92D5D3C4E5F4}"/>
              </a:ext>
            </a:extLst>
          </p:cNvPr>
          <p:cNvSpPr/>
          <p:nvPr/>
        </p:nvSpPr>
        <p:spPr>
          <a:xfrm>
            <a:off x="25908916" y="4998822"/>
            <a:ext cx="11419228" cy="524551"/>
          </a:xfrm>
          <a:prstGeom prst="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GelMA</a:t>
            </a:r>
            <a:r>
              <a:rPr lang="en-US">
                <a:solidFill>
                  <a:schemeClr val="tx1"/>
                </a:solidFill>
              </a:rPr>
              <a:t> </a:t>
            </a:r>
          </a:p>
        </p:txBody>
      </p:sp>
      <p:pic>
        <p:nvPicPr>
          <p:cNvPr id="22" name="Picture 21" descr="A graph of a graph&#10;&#10;AI-generated content may be incorrect.">
            <a:extLst>
              <a:ext uri="{FF2B5EF4-FFF2-40B4-BE49-F238E27FC236}">
                <a16:creationId xmlns:a16="http://schemas.microsoft.com/office/drawing/2014/main" id="{127BF2DE-F49D-34BA-ABB7-0B7A38AA3540}"/>
              </a:ext>
            </a:extLst>
          </p:cNvPr>
          <p:cNvPicPr>
            <a:picLocks noChangeAspect="1"/>
          </p:cNvPicPr>
          <p:nvPr/>
        </p:nvPicPr>
        <p:blipFill>
          <a:blip r:embed="rId17"/>
          <a:stretch>
            <a:fillRect/>
          </a:stretch>
        </p:blipFill>
        <p:spPr>
          <a:xfrm>
            <a:off x="14408149" y="21676811"/>
            <a:ext cx="9553135" cy="6686551"/>
          </a:xfrm>
          <a:prstGeom prst="rect">
            <a:avLst/>
          </a:prstGeom>
        </p:spPr>
      </p:pic>
      <p:pic>
        <p:nvPicPr>
          <p:cNvPr id="34" name="Picture 33" descr="The diagram shows a simple representation of an amine group (NH2) attached to a carbon chain.&#10;&#10;AI-generated content may be incorrect.">
            <a:extLst>
              <a:ext uri="{FF2B5EF4-FFF2-40B4-BE49-F238E27FC236}">
                <a16:creationId xmlns:a16="http://schemas.microsoft.com/office/drawing/2014/main" id="{52396F12-6CFF-EE22-8608-B345EEA79DA0}"/>
              </a:ext>
            </a:extLst>
          </p:cNvPr>
          <p:cNvPicPr>
            <a:picLocks noChangeAspect="1"/>
          </p:cNvPicPr>
          <p:nvPr/>
        </p:nvPicPr>
        <p:blipFill>
          <a:blip r:embed="rId18"/>
          <a:srcRect t="-9613" r="61890"/>
          <a:stretch>
            <a:fillRect/>
          </a:stretch>
        </p:blipFill>
        <p:spPr>
          <a:xfrm>
            <a:off x="622861" y="29900097"/>
            <a:ext cx="1201909" cy="1184103"/>
          </a:xfrm>
          <a:prstGeom prst="rect">
            <a:avLst/>
          </a:prstGeom>
        </p:spPr>
      </p:pic>
      <p:pic>
        <p:nvPicPr>
          <p:cNvPr id="36" name="Picture 35" descr="The image depicts a molecular structure with an NH group, suggesting the presence of an amine or amino group in a chemical compound.&#10;&#10;AI-generated content may be incorrect.">
            <a:extLst>
              <a:ext uri="{FF2B5EF4-FFF2-40B4-BE49-F238E27FC236}">
                <a16:creationId xmlns:a16="http://schemas.microsoft.com/office/drawing/2014/main" id="{31DB0ADE-2F55-D88E-9CB7-27939E533200}"/>
              </a:ext>
            </a:extLst>
          </p:cNvPr>
          <p:cNvPicPr>
            <a:picLocks noChangeAspect="1"/>
          </p:cNvPicPr>
          <p:nvPr/>
        </p:nvPicPr>
        <p:blipFill>
          <a:blip r:embed="rId19"/>
          <a:stretch>
            <a:fillRect/>
          </a:stretch>
        </p:blipFill>
        <p:spPr>
          <a:xfrm>
            <a:off x="4616711" y="29840269"/>
            <a:ext cx="1307105" cy="1303758"/>
          </a:xfrm>
          <a:prstGeom prst="rect">
            <a:avLst/>
          </a:prstGeom>
        </p:spPr>
      </p:pic>
      <p:pic>
        <p:nvPicPr>
          <p:cNvPr id="37" name="Picture 36">
            <a:extLst>
              <a:ext uri="{FF2B5EF4-FFF2-40B4-BE49-F238E27FC236}">
                <a16:creationId xmlns:a16="http://schemas.microsoft.com/office/drawing/2014/main" id="{6145882F-A4F7-7314-84FE-5F8BA9EC13CE}"/>
              </a:ext>
            </a:extLst>
          </p:cNvPr>
          <p:cNvPicPr>
            <a:picLocks noChangeAspect="1"/>
          </p:cNvPicPr>
          <p:nvPr/>
        </p:nvPicPr>
        <p:blipFill rotWithShape="1">
          <a:blip r:embed="rId14"/>
          <a:srcRect b="45951"/>
          <a:stretch/>
        </p:blipFill>
        <p:spPr>
          <a:xfrm>
            <a:off x="819472" y="28243346"/>
            <a:ext cx="6293834" cy="938555"/>
          </a:xfrm>
          <a:prstGeom prst="rect">
            <a:avLst/>
          </a:prstGeom>
        </p:spPr>
      </p:pic>
      <p:sp>
        <p:nvSpPr>
          <p:cNvPr id="38" name="TextBox 37">
            <a:extLst>
              <a:ext uri="{FF2B5EF4-FFF2-40B4-BE49-F238E27FC236}">
                <a16:creationId xmlns:a16="http://schemas.microsoft.com/office/drawing/2014/main" id="{075B97AB-E089-1FBD-9A57-13793A48C3F4}"/>
              </a:ext>
            </a:extLst>
          </p:cNvPr>
          <p:cNvSpPr txBox="1"/>
          <p:nvPr/>
        </p:nvSpPr>
        <p:spPr>
          <a:xfrm>
            <a:off x="803574" y="27449007"/>
            <a:ext cx="6289754" cy="523220"/>
          </a:xfrm>
          <a:prstGeom prst="rect">
            <a:avLst/>
          </a:prstGeom>
          <a:noFill/>
        </p:spPr>
        <p:txBody>
          <a:bodyPr wrap="square" rtlCol="0">
            <a:spAutoFit/>
          </a:bodyPr>
          <a:lstStyle/>
          <a:p>
            <a:pPr algn="ctr"/>
            <a:r>
              <a:rPr lang="en-US" sz="2800" u="sng"/>
              <a:t>Foundational Dextran Methacrylation</a:t>
            </a:r>
          </a:p>
        </p:txBody>
      </p:sp>
      <p:sp>
        <p:nvSpPr>
          <p:cNvPr id="39" name="TextBox 38">
            <a:extLst>
              <a:ext uri="{FF2B5EF4-FFF2-40B4-BE49-F238E27FC236}">
                <a16:creationId xmlns:a16="http://schemas.microsoft.com/office/drawing/2014/main" id="{B136F2CF-CBD1-81C1-7B9A-3E83DA9A914E}"/>
              </a:ext>
            </a:extLst>
          </p:cNvPr>
          <p:cNvSpPr txBox="1"/>
          <p:nvPr/>
        </p:nvSpPr>
        <p:spPr>
          <a:xfrm>
            <a:off x="825795" y="29216928"/>
            <a:ext cx="6289754" cy="523220"/>
          </a:xfrm>
          <a:prstGeom prst="rect">
            <a:avLst/>
          </a:prstGeom>
          <a:noFill/>
        </p:spPr>
        <p:txBody>
          <a:bodyPr wrap="square" rtlCol="0">
            <a:spAutoFit/>
          </a:bodyPr>
          <a:lstStyle/>
          <a:p>
            <a:pPr algn="ctr"/>
            <a:r>
              <a:rPr lang="en-US" sz="2800" u="sng"/>
              <a:t>Our Gelatin Methacrylation</a:t>
            </a:r>
          </a:p>
        </p:txBody>
      </p:sp>
      <p:sp>
        <p:nvSpPr>
          <p:cNvPr id="35" name="Google Shape;98;p13">
            <a:extLst>
              <a:ext uri="{FF2B5EF4-FFF2-40B4-BE49-F238E27FC236}">
                <a16:creationId xmlns:a16="http://schemas.microsoft.com/office/drawing/2014/main" id="{3B5A0753-6139-A00A-9E42-CD8E33D4965C}"/>
              </a:ext>
            </a:extLst>
          </p:cNvPr>
          <p:cNvSpPr txBox="1"/>
          <p:nvPr/>
        </p:nvSpPr>
        <p:spPr>
          <a:xfrm>
            <a:off x="13484679" y="3578928"/>
            <a:ext cx="11597186" cy="1234428"/>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329175" tIns="32906" rIns="65831" bIns="32906" anchor="ctr" anchorCtr="0">
            <a:noAutofit/>
          </a:bodyPr>
          <a:lstStyle/>
          <a:p>
            <a:pPr algn="ctr">
              <a:buClr>
                <a:schemeClr val="lt1"/>
              </a:buClr>
              <a:buSzPts val="3840"/>
            </a:pPr>
            <a:r>
              <a:rPr lang="en-US" sz="3800" b="1">
                <a:solidFill>
                  <a:schemeClr val="lt1"/>
                </a:solidFill>
              </a:rPr>
              <a:t>3. Material Characterization</a:t>
            </a:r>
          </a:p>
        </p:txBody>
      </p:sp>
      <p:pic>
        <p:nvPicPr>
          <p:cNvPr id="31" name="Picture 30" descr="Purple and purple spiky lines on a black background&#10;&#10;AI-generated content may be incorrect.">
            <a:extLst>
              <a:ext uri="{FF2B5EF4-FFF2-40B4-BE49-F238E27FC236}">
                <a16:creationId xmlns:a16="http://schemas.microsoft.com/office/drawing/2014/main" id="{1C7508D1-4713-1807-AAFA-7378BE94FC65}"/>
              </a:ext>
            </a:extLst>
          </p:cNvPr>
          <p:cNvPicPr>
            <a:picLocks noChangeAspect="1"/>
          </p:cNvPicPr>
          <p:nvPr/>
        </p:nvPicPr>
        <p:blipFill>
          <a:blip r:embed="rId20"/>
          <a:stretch>
            <a:fillRect/>
          </a:stretch>
        </p:blipFill>
        <p:spPr>
          <a:xfrm>
            <a:off x="33353353" y="5683859"/>
            <a:ext cx="3541787" cy="6839229"/>
          </a:xfrm>
          <a:prstGeom prst="rect">
            <a:avLst/>
          </a:prstGeom>
        </p:spPr>
      </p:pic>
      <p:pic>
        <p:nvPicPr>
          <p:cNvPr id="40" name="Picture 39" descr="A green and purple cells&#10;&#10;AI-generated content may be incorrect.">
            <a:extLst>
              <a:ext uri="{FF2B5EF4-FFF2-40B4-BE49-F238E27FC236}">
                <a16:creationId xmlns:a16="http://schemas.microsoft.com/office/drawing/2014/main" id="{1A6CEAB3-349B-2F05-E72E-F41C610FEB64}"/>
              </a:ext>
            </a:extLst>
          </p:cNvPr>
          <p:cNvPicPr>
            <a:picLocks noChangeAspect="1"/>
          </p:cNvPicPr>
          <p:nvPr/>
        </p:nvPicPr>
        <p:blipFill>
          <a:blip r:embed="rId21"/>
          <a:stretch>
            <a:fillRect/>
          </a:stretch>
        </p:blipFill>
        <p:spPr>
          <a:xfrm>
            <a:off x="25885169" y="5722475"/>
            <a:ext cx="2923260" cy="3014636"/>
          </a:xfrm>
          <a:prstGeom prst="rect">
            <a:avLst/>
          </a:prstGeom>
        </p:spPr>
      </p:pic>
      <p:pic>
        <p:nvPicPr>
          <p:cNvPr id="41" name="Picture 40" descr="A close up of a blue and green object&#10;&#10;AI-generated content may be incorrect.">
            <a:extLst>
              <a:ext uri="{FF2B5EF4-FFF2-40B4-BE49-F238E27FC236}">
                <a16:creationId xmlns:a16="http://schemas.microsoft.com/office/drawing/2014/main" id="{4518C8AB-CEB0-B506-55CF-76C1A62B64E4}"/>
              </a:ext>
            </a:extLst>
          </p:cNvPr>
          <p:cNvPicPr>
            <a:picLocks noChangeAspect="1"/>
          </p:cNvPicPr>
          <p:nvPr/>
        </p:nvPicPr>
        <p:blipFill>
          <a:blip r:embed="rId22"/>
          <a:srcRect t="11212" r="-3604" b="769"/>
          <a:stretch>
            <a:fillRect/>
          </a:stretch>
        </p:blipFill>
        <p:spPr>
          <a:xfrm>
            <a:off x="29761260" y="5704862"/>
            <a:ext cx="3010414" cy="3032249"/>
          </a:xfrm>
          <a:prstGeom prst="rect">
            <a:avLst/>
          </a:prstGeom>
        </p:spPr>
      </p:pic>
      <p:pic>
        <p:nvPicPr>
          <p:cNvPr id="42" name="Picture 41">
            <a:extLst>
              <a:ext uri="{FF2B5EF4-FFF2-40B4-BE49-F238E27FC236}">
                <a16:creationId xmlns:a16="http://schemas.microsoft.com/office/drawing/2014/main" id="{C86DF2D7-D88D-9349-6DF1-6B240D4C4DAC}"/>
              </a:ext>
            </a:extLst>
          </p:cNvPr>
          <p:cNvPicPr>
            <a:picLocks noChangeAspect="1"/>
          </p:cNvPicPr>
          <p:nvPr/>
        </p:nvPicPr>
        <p:blipFill>
          <a:blip r:embed="rId23"/>
          <a:stretch>
            <a:fillRect/>
          </a:stretch>
        </p:blipFill>
        <p:spPr>
          <a:xfrm>
            <a:off x="29769423" y="9094529"/>
            <a:ext cx="2927400" cy="3432157"/>
          </a:xfrm>
          <a:prstGeom prst="rect">
            <a:avLst/>
          </a:prstGeom>
        </p:spPr>
      </p:pic>
      <p:pic>
        <p:nvPicPr>
          <p:cNvPr id="43" name="Picture 42" descr="A purple and black background&#10;&#10;AI-generated content may be incorrect.">
            <a:extLst>
              <a:ext uri="{FF2B5EF4-FFF2-40B4-BE49-F238E27FC236}">
                <a16:creationId xmlns:a16="http://schemas.microsoft.com/office/drawing/2014/main" id="{89DC6714-7588-50FB-2718-E7DB408E1A8C}"/>
              </a:ext>
            </a:extLst>
          </p:cNvPr>
          <p:cNvPicPr>
            <a:picLocks noChangeAspect="1"/>
          </p:cNvPicPr>
          <p:nvPr/>
        </p:nvPicPr>
        <p:blipFill>
          <a:blip r:embed="rId24"/>
          <a:stretch>
            <a:fillRect/>
          </a:stretch>
        </p:blipFill>
        <p:spPr>
          <a:xfrm>
            <a:off x="25881029" y="9108644"/>
            <a:ext cx="2927400" cy="3414444"/>
          </a:xfrm>
          <a:prstGeom prst="rect">
            <a:avLst/>
          </a:prstGeom>
        </p:spPr>
      </p:pic>
      <p:pic>
        <p:nvPicPr>
          <p:cNvPr id="46" name="Picture 45">
            <a:extLst>
              <a:ext uri="{FF2B5EF4-FFF2-40B4-BE49-F238E27FC236}">
                <a16:creationId xmlns:a16="http://schemas.microsoft.com/office/drawing/2014/main" id="{ED1D166C-66A3-6158-0F32-A210AED0131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3397738" y="13662544"/>
            <a:ext cx="6053946" cy="3040938"/>
          </a:xfrm>
          <a:prstGeom prst="rect">
            <a:avLst/>
          </a:prstGeom>
        </p:spPr>
      </p:pic>
      <p:pic>
        <p:nvPicPr>
          <p:cNvPr id="29" name="Picture 28">
            <a:extLst>
              <a:ext uri="{FF2B5EF4-FFF2-40B4-BE49-F238E27FC236}">
                <a16:creationId xmlns:a16="http://schemas.microsoft.com/office/drawing/2014/main" id="{F5BC89DD-5F21-615B-B419-FD52E755D111}"/>
              </a:ext>
            </a:extLst>
          </p:cNvPr>
          <p:cNvPicPr>
            <a:picLocks noChangeAspect="1"/>
          </p:cNvPicPr>
          <p:nvPr/>
        </p:nvPicPr>
        <p:blipFill>
          <a:blip r:embed="rId26"/>
          <a:stretch>
            <a:fillRect/>
          </a:stretch>
        </p:blipFill>
        <p:spPr>
          <a:xfrm>
            <a:off x="19483371" y="17111604"/>
            <a:ext cx="5972867" cy="3108308"/>
          </a:xfrm>
          <a:prstGeom prst="rect">
            <a:avLst/>
          </a:prstGeom>
        </p:spPr>
      </p:pic>
      <p:pic>
        <p:nvPicPr>
          <p:cNvPr id="45" name="Picture 44">
            <a:extLst>
              <a:ext uri="{FF2B5EF4-FFF2-40B4-BE49-F238E27FC236}">
                <a16:creationId xmlns:a16="http://schemas.microsoft.com/office/drawing/2014/main" id="{6015A4D6-54BE-9A7F-1AAF-30362204B5A5}"/>
              </a:ext>
            </a:extLst>
          </p:cNvPr>
          <p:cNvPicPr>
            <a:picLocks noChangeAspect="1"/>
          </p:cNvPicPr>
          <p:nvPr/>
        </p:nvPicPr>
        <p:blipFill>
          <a:blip r:embed="rId27"/>
          <a:stretch>
            <a:fillRect/>
          </a:stretch>
        </p:blipFill>
        <p:spPr>
          <a:xfrm>
            <a:off x="19442832" y="13602332"/>
            <a:ext cx="6053946" cy="3111944"/>
          </a:xfrm>
          <a:prstGeom prst="rect">
            <a:avLst/>
          </a:prstGeom>
        </p:spPr>
      </p:pic>
      <p:pic>
        <p:nvPicPr>
          <p:cNvPr id="48" name="Picture 47">
            <a:extLst>
              <a:ext uri="{FF2B5EF4-FFF2-40B4-BE49-F238E27FC236}">
                <a16:creationId xmlns:a16="http://schemas.microsoft.com/office/drawing/2014/main" id="{860EF379-514A-DE67-3E69-A433E107CEB6}"/>
              </a:ext>
            </a:extLst>
          </p:cNvPr>
          <p:cNvPicPr>
            <a:picLocks noChangeAspect="1"/>
          </p:cNvPicPr>
          <p:nvPr/>
        </p:nvPicPr>
        <p:blipFill>
          <a:blip r:embed="rId28"/>
          <a:stretch>
            <a:fillRect/>
          </a:stretch>
        </p:blipFill>
        <p:spPr>
          <a:xfrm>
            <a:off x="22212911" y="5757622"/>
            <a:ext cx="2717927" cy="3246220"/>
          </a:xfrm>
          <a:prstGeom prst="rect">
            <a:avLst/>
          </a:prstGeom>
        </p:spPr>
      </p:pic>
      <p:pic>
        <p:nvPicPr>
          <p:cNvPr id="52" name="Picture 51">
            <a:extLst>
              <a:ext uri="{FF2B5EF4-FFF2-40B4-BE49-F238E27FC236}">
                <a16:creationId xmlns:a16="http://schemas.microsoft.com/office/drawing/2014/main" id="{B858B55F-0153-657F-5584-6BFFA5AC5E17}"/>
              </a:ext>
            </a:extLst>
          </p:cNvPr>
          <p:cNvPicPr>
            <a:picLocks noChangeAspect="1"/>
          </p:cNvPicPr>
          <p:nvPr/>
        </p:nvPicPr>
        <p:blipFill>
          <a:blip r:embed="rId29"/>
          <a:stretch>
            <a:fillRect/>
          </a:stretch>
        </p:blipFill>
        <p:spPr>
          <a:xfrm>
            <a:off x="16481821" y="5757622"/>
            <a:ext cx="2710976" cy="3246220"/>
          </a:xfrm>
          <a:prstGeom prst="rect">
            <a:avLst/>
          </a:prstGeom>
        </p:spPr>
      </p:pic>
      <p:pic>
        <p:nvPicPr>
          <p:cNvPr id="54" name="Picture 53">
            <a:extLst>
              <a:ext uri="{FF2B5EF4-FFF2-40B4-BE49-F238E27FC236}">
                <a16:creationId xmlns:a16="http://schemas.microsoft.com/office/drawing/2014/main" id="{D3BAACBF-0B53-4062-2494-2F248A72A32A}"/>
              </a:ext>
            </a:extLst>
          </p:cNvPr>
          <p:cNvPicPr>
            <a:picLocks noChangeAspect="1"/>
          </p:cNvPicPr>
          <p:nvPr/>
        </p:nvPicPr>
        <p:blipFill>
          <a:blip r:embed="rId30"/>
          <a:stretch>
            <a:fillRect/>
          </a:stretch>
        </p:blipFill>
        <p:spPr>
          <a:xfrm>
            <a:off x="15111819" y="9078568"/>
            <a:ext cx="2710976" cy="3241385"/>
          </a:xfrm>
          <a:prstGeom prst="rect">
            <a:avLst/>
          </a:prstGeom>
        </p:spPr>
      </p:pic>
      <p:pic>
        <p:nvPicPr>
          <p:cNvPr id="56" name="Picture 55">
            <a:extLst>
              <a:ext uri="{FF2B5EF4-FFF2-40B4-BE49-F238E27FC236}">
                <a16:creationId xmlns:a16="http://schemas.microsoft.com/office/drawing/2014/main" id="{3B6C8560-AE7E-B421-9659-791797A0E1C0}"/>
              </a:ext>
            </a:extLst>
          </p:cNvPr>
          <p:cNvPicPr>
            <a:picLocks noChangeAspect="1"/>
          </p:cNvPicPr>
          <p:nvPr/>
        </p:nvPicPr>
        <p:blipFill>
          <a:blip r:embed="rId31"/>
          <a:stretch>
            <a:fillRect/>
          </a:stretch>
        </p:blipFill>
        <p:spPr>
          <a:xfrm>
            <a:off x="13749998" y="5767598"/>
            <a:ext cx="2681361" cy="3236244"/>
          </a:xfrm>
          <a:prstGeom prst="rect">
            <a:avLst/>
          </a:prstGeom>
        </p:spPr>
      </p:pic>
      <p:pic>
        <p:nvPicPr>
          <p:cNvPr id="60" name="Picture 59">
            <a:extLst>
              <a:ext uri="{FF2B5EF4-FFF2-40B4-BE49-F238E27FC236}">
                <a16:creationId xmlns:a16="http://schemas.microsoft.com/office/drawing/2014/main" id="{F9DDF4AC-48CD-BA3D-A220-F47270A9604A}"/>
              </a:ext>
            </a:extLst>
          </p:cNvPr>
          <p:cNvPicPr>
            <a:picLocks noChangeAspect="1"/>
          </p:cNvPicPr>
          <p:nvPr/>
        </p:nvPicPr>
        <p:blipFill>
          <a:blip r:embed="rId32"/>
          <a:stretch>
            <a:fillRect/>
          </a:stretch>
        </p:blipFill>
        <p:spPr>
          <a:xfrm>
            <a:off x="19451473" y="5761988"/>
            <a:ext cx="2702295" cy="3246220"/>
          </a:xfrm>
          <a:prstGeom prst="rect">
            <a:avLst/>
          </a:prstGeom>
        </p:spPr>
      </p:pic>
      <p:pic>
        <p:nvPicPr>
          <p:cNvPr id="62" name="Picture 61">
            <a:extLst>
              <a:ext uri="{FF2B5EF4-FFF2-40B4-BE49-F238E27FC236}">
                <a16:creationId xmlns:a16="http://schemas.microsoft.com/office/drawing/2014/main" id="{27FFCF65-AA3D-A45B-1EA8-7BE9AAC598FE}"/>
              </a:ext>
            </a:extLst>
          </p:cNvPr>
          <p:cNvPicPr>
            <a:picLocks noChangeAspect="1"/>
          </p:cNvPicPr>
          <p:nvPr/>
        </p:nvPicPr>
        <p:blipFill>
          <a:blip r:embed="rId33"/>
          <a:stretch>
            <a:fillRect/>
          </a:stretch>
        </p:blipFill>
        <p:spPr>
          <a:xfrm>
            <a:off x="20840815" y="9077772"/>
            <a:ext cx="2716788" cy="3241385"/>
          </a:xfrm>
          <a:prstGeom prst="rect">
            <a:avLst/>
          </a:prstGeom>
        </p:spPr>
      </p:pic>
      <p:sp>
        <p:nvSpPr>
          <p:cNvPr id="63" name="Google Shape;128;p13">
            <a:extLst>
              <a:ext uri="{FF2B5EF4-FFF2-40B4-BE49-F238E27FC236}">
                <a16:creationId xmlns:a16="http://schemas.microsoft.com/office/drawing/2014/main" id="{7F83DC72-A5F1-4B40-E3F9-6A00586AF99A}"/>
              </a:ext>
            </a:extLst>
          </p:cNvPr>
          <p:cNvSpPr txBox="1"/>
          <p:nvPr/>
        </p:nvSpPr>
        <p:spPr>
          <a:xfrm>
            <a:off x="1135698" y="15672977"/>
            <a:ext cx="11623222" cy="1188720"/>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3840"/>
            </a:pPr>
            <a:r>
              <a:rPr lang="en-US" sz="3800" b="1">
                <a:solidFill>
                  <a:schemeClr val="lt1"/>
                </a:solidFill>
              </a:rPr>
              <a:t>2. Mechanism of Gel Formation</a:t>
            </a:r>
          </a:p>
        </p:txBody>
      </p:sp>
      <p:sp>
        <p:nvSpPr>
          <p:cNvPr id="65" name="TextBox 64">
            <a:extLst>
              <a:ext uri="{FF2B5EF4-FFF2-40B4-BE49-F238E27FC236}">
                <a16:creationId xmlns:a16="http://schemas.microsoft.com/office/drawing/2014/main" id="{F5750416-7F0A-144D-5F85-5B5EC461DBEE}"/>
              </a:ext>
            </a:extLst>
          </p:cNvPr>
          <p:cNvSpPr txBox="1"/>
          <p:nvPr/>
        </p:nvSpPr>
        <p:spPr>
          <a:xfrm>
            <a:off x="29901394" y="12514772"/>
            <a:ext cx="3010414" cy="369332"/>
          </a:xfrm>
          <a:prstGeom prst="rect">
            <a:avLst/>
          </a:prstGeom>
          <a:noFill/>
        </p:spPr>
        <p:txBody>
          <a:bodyPr wrap="square" rtlCol="0">
            <a:spAutoFit/>
          </a:bodyPr>
          <a:lstStyle/>
          <a:p>
            <a:r>
              <a:rPr lang="en-US" sz="1800">
                <a:solidFill>
                  <a:schemeClr val="dk1"/>
                </a:solidFill>
              </a:rPr>
              <a:t>BTCP 20mg/ml GelMA </a:t>
            </a:r>
            <a:endParaRPr lang="en-US" sz="1800"/>
          </a:p>
        </p:txBody>
      </p:sp>
      <p:sp>
        <p:nvSpPr>
          <p:cNvPr id="66" name="TextBox 65">
            <a:extLst>
              <a:ext uri="{FF2B5EF4-FFF2-40B4-BE49-F238E27FC236}">
                <a16:creationId xmlns:a16="http://schemas.microsoft.com/office/drawing/2014/main" id="{4F52F904-1839-F4BA-B3AA-7FC9402DE092}"/>
              </a:ext>
            </a:extLst>
          </p:cNvPr>
          <p:cNvSpPr txBox="1"/>
          <p:nvPr/>
        </p:nvSpPr>
        <p:spPr>
          <a:xfrm>
            <a:off x="33821130" y="12523088"/>
            <a:ext cx="2606233" cy="555986"/>
          </a:xfrm>
          <a:prstGeom prst="rect">
            <a:avLst/>
          </a:prstGeom>
          <a:noFill/>
        </p:spPr>
        <p:txBody>
          <a:bodyPr wrap="square" rtlCol="0">
            <a:spAutoFit/>
          </a:bodyPr>
          <a:lstStyle/>
          <a:p>
            <a:r>
              <a:rPr lang="en-US" sz="1800">
                <a:solidFill>
                  <a:schemeClr val="dk1"/>
                </a:solidFill>
              </a:rPr>
              <a:t>Day 7 20 mg/ml Fibrin</a:t>
            </a:r>
          </a:p>
          <a:p>
            <a:endParaRPr lang="en-US"/>
          </a:p>
        </p:txBody>
      </p:sp>
      <p:sp>
        <p:nvSpPr>
          <p:cNvPr id="67" name="TextBox 66">
            <a:extLst>
              <a:ext uri="{FF2B5EF4-FFF2-40B4-BE49-F238E27FC236}">
                <a16:creationId xmlns:a16="http://schemas.microsoft.com/office/drawing/2014/main" id="{84B8714E-F238-FA69-0623-0EB5FBBB0D58}"/>
              </a:ext>
            </a:extLst>
          </p:cNvPr>
          <p:cNvSpPr txBox="1"/>
          <p:nvPr/>
        </p:nvSpPr>
        <p:spPr>
          <a:xfrm>
            <a:off x="25938767" y="12514772"/>
            <a:ext cx="3092438" cy="369332"/>
          </a:xfrm>
          <a:prstGeom prst="rect">
            <a:avLst/>
          </a:prstGeom>
          <a:noFill/>
        </p:spPr>
        <p:txBody>
          <a:bodyPr wrap="square" rtlCol="0">
            <a:spAutoFit/>
          </a:bodyPr>
          <a:lstStyle/>
          <a:p>
            <a:r>
              <a:rPr lang="en-US" sz="1800">
                <a:solidFill>
                  <a:schemeClr val="dk1"/>
                </a:solidFill>
              </a:rPr>
              <a:t>BTCP 20mg/ml Fibrinogen</a:t>
            </a:r>
            <a:endParaRPr lang="en-US" sz="1800"/>
          </a:p>
        </p:txBody>
      </p:sp>
    </p:spTree>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BE29-EFFB-4BEC-E5C4-831CDE9D656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5CBE1F7-7763-7326-6C02-F4127BA79AB5}"/>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9795E94C-D491-A8A5-9BEC-369668EBE8DB}"/>
              </a:ext>
            </a:extLst>
          </p:cNvPr>
          <p:cNvSpPr>
            <a:spLocks noGrp="1"/>
          </p:cNvSpPr>
          <p:nvPr>
            <p:ph type="body" idx="2"/>
          </p:nvPr>
        </p:nvSpPr>
        <p:spPr>
          <a:xfrm>
            <a:off x="1613535" y="11116865"/>
            <a:ext cx="16968788" cy="18967269"/>
          </a:xfrm>
        </p:spPr>
        <p:txBody>
          <a:bodyPr/>
          <a:lstStyle/>
          <a:p>
            <a:endParaRPr lang="en-US"/>
          </a:p>
        </p:txBody>
      </p:sp>
      <p:sp>
        <p:nvSpPr>
          <p:cNvPr id="5" name="Text Placeholder 4">
            <a:extLst>
              <a:ext uri="{FF2B5EF4-FFF2-40B4-BE49-F238E27FC236}">
                <a16:creationId xmlns:a16="http://schemas.microsoft.com/office/drawing/2014/main" id="{5F011210-A1F5-1471-B845-FB5632BC7F1E}"/>
              </a:ext>
            </a:extLst>
          </p:cNvPr>
          <p:cNvSpPr>
            <a:spLocks noGrp="1"/>
          </p:cNvSpPr>
          <p:nvPr>
            <p:ph type="body" idx="3"/>
          </p:nvPr>
        </p:nvSpPr>
        <p:spPr/>
        <p:txBody>
          <a:bodyPr/>
          <a:lstStyle/>
          <a:p>
            <a:endParaRPr lang="en-US"/>
          </a:p>
        </p:txBody>
      </p:sp>
      <p:sp>
        <p:nvSpPr>
          <p:cNvPr id="6" name="Text Placeholder 5">
            <a:extLst>
              <a:ext uri="{FF2B5EF4-FFF2-40B4-BE49-F238E27FC236}">
                <a16:creationId xmlns:a16="http://schemas.microsoft.com/office/drawing/2014/main" id="{02A8EC98-9EFB-C546-73F6-D35469E57F37}"/>
              </a:ext>
            </a:extLst>
          </p:cNvPr>
          <p:cNvSpPr>
            <a:spLocks noGrp="1"/>
          </p:cNvSpPr>
          <p:nvPr>
            <p:ph type="body" idx="4"/>
          </p:nvPr>
        </p:nvSpPr>
        <p:spPr/>
        <p:txBody>
          <a:bodyPr/>
          <a:lstStyle/>
          <a:p>
            <a:endParaRPr lang="en-US"/>
          </a:p>
          <a:p>
            <a:endParaRPr lang="en-US"/>
          </a:p>
          <a:p>
            <a:endParaRPr lang="en-US"/>
          </a:p>
          <a:p>
            <a:endParaRPr lang="en-US" sz="3200"/>
          </a:p>
          <a:p>
            <a:r>
              <a:rPr lang="en-US" sz="3200" b="0" i="0">
                <a:solidFill>
                  <a:srgbClr val="1B1B1B"/>
                </a:solidFill>
                <a:effectLst/>
                <a:latin typeface="Cambria" panose="02040503050406030204" pitchFamily="18" charset="0"/>
              </a:rPr>
              <a:t>(D) The scaffold free, 3D EC spheroids may act as individual vascular units to vascularize internally, as well as pre-vascularize the surrounding tissue, and thus enhance the survival, homing and functionality of other impregnated cells within the construct. (E) Scaffolds that present angiogenic factors or resembles blood vessel morphology can be pre-implanted in a vascular site to be conditioned/vascularized </a:t>
            </a:r>
            <a:r>
              <a:rPr lang="en-US" sz="3200" b="0" i="1">
                <a:solidFill>
                  <a:srgbClr val="1B1B1B"/>
                </a:solidFill>
                <a:effectLst/>
                <a:latin typeface="Cambria" panose="02040503050406030204" pitchFamily="18" charset="0"/>
              </a:rPr>
              <a:t>in vivo</a:t>
            </a:r>
            <a:r>
              <a:rPr lang="en-US" sz="3200" b="0" i="0">
                <a:solidFill>
                  <a:srgbClr val="1B1B1B"/>
                </a:solidFill>
                <a:effectLst/>
                <a:latin typeface="Cambria" panose="02040503050406030204" pitchFamily="18" charset="0"/>
              </a:rPr>
              <a:t> through vessel ingrowth or encapsulation by host tissue, and then harvested and transplanted to the site of injury.</a:t>
            </a:r>
          </a:p>
          <a:p>
            <a:endParaRPr lang="en-US" sz="3200">
              <a:solidFill>
                <a:srgbClr val="1B1B1B"/>
              </a:solidFill>
              <a:latin typeface="Cambria" panose="02040503050406030204" pitchFamily="18" charset="0"/>
            </a:endParaRPr>
          </a:p>
          <a:p>
            <a:r>
              <a:rPr lang="en-US" sz="3200">
                <a:hlinkClick r:id="rId2"/>
              </a:rPr>
              <a:t>https://pmc.ncbi.nlm.nih.gov/articles/PMC8302186/</a:t>
            </a:r>
            <a:r>
              <a:rPr lang="en-US" sz="3200">
                <a:solidFill>
                  <a:srgbClr val="1B1B1B"/>
                </a:solidFill>
                <a:latin typeface="Cambria" panose="02040503050406030204" pitchFamily="18" charset="0"/>
              </a:rPr>
              <a:t> </a:t>
            </a:r>
            <a:endParaRPr lang="en-US" sz="3200"/>
          </a:p>
        </p:txBody>
      </p:sp>
      <p:sp>
        <p:nvSpPr>
          <p:cNvPr id="7" name="TextBox 6">
            <a:extLst>
              <a:ext uri="{FF2B5EF4-FFF2-40B4-BE49-F238E27FC236}">
                <a16:creationId xmlns:a16="http://schemas.microsoft.com/office/drawing/2014/main" id="{58B587E1-40D2-34DF-B96C-F760B53DD797}"/>
              </a:ext>
            </a:extLst>
          </p:cNvPr>
          <p:cNvSpPr txBox="1"/>
          <p:nvPr/>
        </p:nvSpPr>
        <p:spPr>
          <a:xfrm>
            <a:off x="4239491" y="12136582"/>
            <a:ext cx="6982691" cy="1542858"/>
          </a:xfrm>
          <a:prstGeom prst="rect">
            <a:avLst/>
          </a:prstGeom>
          <a:noFill/>
        </p:spPr>
        <p:txBody>
          <a:bodyPr wrap="square" rtlCol="0">
            <a:spAutoFit/>
          </a:bodyPr>
          <a:lstStyle/>
          <a:p>
            <a:r>
              <a:rPr lang="en-US" sz="1400"/>
              <a:t>with the stiffness of dextran and the cell signaling and cell support of collagen.</a:t>
            </a:r>
          </a:p>
          <a:p>
            <a:endParaRPr lang="en-US" sz="1400"/>
          </a:p>
          <a:p>
            <a:r>
              <a:rPr lang="en-US" sz="1400"/>
              <a:t>The Dextran-Collagen hydrogel combines the structural stiffness of dextran with the cell signaling and support properties of collagen, providing a firm matrix that maintains integrity while promoting vascularization.</a:t>
            </a:r>
          </a:p>
          <a:p>
            <a:endParaRPr lang="en-US"/>
          </a:p>
          <a:p>
            <a:endParaRPr lang="en-US"/>
          </a:p>
        </p:txBody>
      </p:sp>
      <p:pic>
        <p:nvPicPr>
          <p:cNvPr id="1026" name="Picture 2" descr="Figure 4.">
            <a:extLst>
              <a:ext uri="{FF2B5EF4-FFF2-40B4-BE49-F238E27FC236}">
                <a16:creationId xmlns:a16="http://schemas.microsoft.com/office/drawing/2014/main" id="{0B8999DE-DC40-8FFC-5C31-5310E6F211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363" b="-1726"/>
          <a:stretch/>
        </p:blipFill>
        <p:spPr bwMode="auto">
          <a:xfrm>
            <a:off x="10420446" y="18562320"/>
            <a:ext cx="7686675" cy="493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570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8A01CE8D-76FC-2955-AE72-0409C4075E4F}"/>
            </a:ext>
          </a:extLst>
        </p:cNvPr>
        <p:cNvGrpSpPr/>
        <p:nvPr/>
      </p:nvGrpSpPr>
      <p:grpSpPr>
        <a:xfrm>
          <a:off x="0" y="0"/>
          <a:ext cx="0" cy="0"/>
          <a:chOff x="0" y="0"/>
          <a:chExt cx="0" cy="0"/>
        </a:xfrm>
      </p:grpSpPr>
      <p:sp>
        <p:nvSpPr>
          <p:cNvPr id="41" name="Rectangle 40">
            <a:extLst>
              <a:ext uri="{FF2B5EF4-FFF2-40B4-BE49-F238E27FC236}">
                <a16:creationId xmlns:a16="http://schemas.microsoft.com/office/drawing/2014/main" id="{8725DB22-2E73-E155-84F5-40115F1ABE3E}"/>
              </a:ext>
            </a:extLst>
          </p:cNvPr>
          <p:cNvSpPr/>
          <p:nvPr/>
        </p:nvSpPr>
        <p:spPr>
          <a:xfrm>
            <a:off x="958884" y="13471872"/>
            <a:ext cx="5884411" cy="837585"/>
          </a:xfrm>
          <a:prstGeom prst="rect">
            <a:avLst/>
          </a:prstGeom>
          <a:solidFill>
            <a:srgbClr val="CCECFF">
              <a:alpha val="65098"/>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29BC280-27F2-41FC-19F7-44E1398C7F2C}"/>
              </a:ext>
            </a:extLst>
          </p:cNvPr>
          <p:cNvSpPr txBox="1"/>
          <p:nvPr/>
        </p:nvSpPr>
        <p:spPr>
          <a:xfrm>
            <a:off x="1142871" y="13668297"/>
            <a:ext cx="5546933" cy="467051"/>
          </a:xfrm>
          <a:prstGeom prst="rect">
            <a:avLst/>
          </a:prstGeom>
          <a:noFill/>
        </p:spPr>
        <p:txBody>
          <a:bodyPr wrap="square">
            <a:spAutoFit/>
          </a:bodyPr>
          <a:lstStyle/>
          <a:p>
            <a:pPr algn="ctr">
              <a:lnSpc>
                <a:spcPct val="110000"/>
              </a:lnSpc>
            </a:pPr>
            <a:r>
              <a:rPr lang="fr-FR" sz="2400" b="1"/>
              <a:t>Hydrogel injection for Drug Delivery</a:t>
            </a:r>
            <a:r>
              <a:rPr lang="fr-FR" sz="2400" b="1" baseline="30000"/>
              <a:t>1</a:t>
            </a:r>
          </a:p>
        </p:txBody>
      </p:sp>
      <p:pic>
        <p:nvPicPr>
          <p:cNvPr id="15" name="Picture 14">
            <a:extLst>
              <a:ext uri="{FF2B5EF4-FFF2-40B4-BE49-F238E27FC236}">
                <a16:creationId xmlns:a16="http://schemas.microsoft.com/office/drawing/2014/main" id="{272AB30A-2131-DE87-AE31-F9C3FF22B4DC}"/>
              </a:ext>
            </a:extLst>
          </p:cNvPr>
          <p:cNvPicPr>
            <a:picLocks noChangeAspect="1"/>
          </p:cNvPicPr>
          <p:nvPr/>
        </p:nvPicPr>
        <p:blipFill rotWithShape="1">
          <a:blip r:embed="rId3"/>
          <a:srcRect b="45951"/>
          <a:stretch/>
        </p:blipFill>
        <p:spPr>
          <a:xfrm>
            <a:off x="13454549" y="5855765"/>
            <a:ext cx="11521441" cy="1645920"/>
          </a:xfrm>
          <a:prstGeom prst="rect">
            <a:avLst/>
          </a:prstGeom>
        </p:spPr>
      </p:pic>
      <p:sp>
        <p:nvSpPr>
          <p:cNvPr id="37" name="Rectangle 36">
            <a:extLst>
              <a:ext uri="{FF2B5EF4-FFF2-40B4-BE49-F238E27FC236}">
                <a16:creationId xmlns:a16="http://schemas.microsoft.com/office/drawing/2014/main" id="{792B0A0A-C248-C987-75F9-26FCDAEE62AE}"/>
              </a:ext>
            </a:extLst>
          </p:cNvPr>
          <p:cNvSpPr/>
          <p:nvPr/>
        </p:nvSpPr>
        <p:spPr>
          <a:xfrm>
            <a:off x="15821013" y="5018070"/>
            <a:ext cx="6807339" cy="666193"/>
          </a:xfrm>
          <a:prstGeom prst="rect">
            <a:avLst/>
          </a:prstGeom>
          <a:solidFill>
            <a:srgbClr val="CCECFF">
              <a:alpha val="65098"/>
            </a:srgbClr>
          </a:solidFill>
          <a:ln>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22C9D9-9687-E352-4B8D-34850EB4092F}"/>
              </a:ext>
            </a:extLst>
          </p:cNvPr>
          <p:cNvSpPr/>
          <p:nvPr/>
        </p:nvSpPr>
        <p:spPr>
          <a:xfrm>
            <a:off x="13973893" y="10294212"/>
            <a:ext cx="10743978" cy="1259831"/>
          </a:xfrm>
          <a:prstGeom prst="rect">
            <a:avLst/>
          </a:prstGeom>
          <a:solidFill>
            <a:srgbClr val="CCECFF">
              <a:alpha val="65098"/>
            </a:srgbClr>
          </a:solidFill>
          <a:ln>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989F0A4-006D-D357-FD8C-CA65E8673100}"/>
              </a:ext>
            </a:extLst>
          </p:cNvPr>
          <p:cNvSpPr/>
          <p:nvPr/>
        </p:nvSpPr>
        <p:spPr>
          <a:xfrm>
            <a:off x="26039302" y="9976813"/>
            <a:ext cx="6137736" cy="591195"/>
          </a:xfrm>
          <a:prstGeom prst="rect">
            <a:avLst/>
          </a:prstGeom>
          <a:solidFill>
            <a:srgbClr val="CCECFF">
              <a:alpha val="65098"/>
            </a:srgbClr>
          </a:solidFill>
          <a:ln>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Google Shape;91;p13">
            <a:extLst>
              <a:ext uri="{FF2B5EF4-FFF2-40B4-BE49-F238E27FC236}">
                <a16:creationId xmlns:a16="http://schemas.microsoft.com/office/drawing/2014/main" id="{FB999C3B-EFC3-099C-8F3C-A53DA14DB8A2}"/>
              </a:ext>
            </a:extLst>
          </p:cNvPr>
          <p:cNvSpPr txBox="1"/>
          <p:nvPr/>
        </p:nvSpPr>
        <p:spPr>
          <a:xfrm>
            <a:off x="0" y="565546"/>
            <a:ext cx="38646846" cy="2869986"/>
          </a:xfrm>
          <a:prstGeom prst="rect">
            <a:avLst/>
          </a:prstGeom>
          <a:noFill/>
          <a:ln>
            <a:noFill/>
          </a:ln>
        </p:spPr>
        <p:txBody>
          <a:bodyPr spcFirstLastPara="1" wrap="square" lIns="68569" tIns="34275" rIns="68569" bIns="34275" anchor="t" anchorCtr="0">
            <a:spAutoFit/>
          </a:bodyPr>
          <a:lstStyle/>
          <a:p>
            <a:pPr algn="ctr">
              <a:buClr>
                <a:srgbClr val="000066"/>
              </a:buClr>
              <a:buSzPts val="6336"/>
            </a:pPr>
            <a:r>
              <a:rPr lang="en-US" sz="5600" b="1">
                <a:solidFill>
                  <a:srgbClr val="000066"/>
                </a:solidFill>
              </a:rPr>
              <a:t>Leveraging Phase Separation to Engineer Microstructures and Cell Encapsulation in Biomaterials</a:t>
            </a:r>
            <a:endParaRPr lang="en-US" sz="5600"/>
          </a:p>
          <a:p>
            <a:pPr algn="ctr">
              <a:buClr>
                <a:srgbClr val="937C3B"/>
              </a:buClr>
              <a:buSzPts val="4032"/>
            </a:pPr>
            <a:endParaRPr lang="en-US" sz="1800">
              <a:solidFill>
                <a:schemeClr val="tx1"/>
              </a:solidFill>
            </a:endParaRPr>
          </a:p>
          <a:p>
            <a:pPr algn="ctr">
              <a:buClr>
                <a:srgbClr val="937C3B"/>
              </a:buClr>
              <a:buSzPts val="4032"/>
            </a:pPr>
            <a:r>
              <a:rPr lang="en-US" sz="3400" b="1">
                <a:solidFill>
                  <a:schemeClr val="tx1"/>
                </a:solidFill>
              </a:rPr>
              <a:t>Evan Kennedy</a:t>
            </a:r>
            <a:r>
              <a:rPr lang="en-US" sz="3400">
                <a:solidFill>
                  <a:schemeClr val="tx1"/>
                </a:solidFill>
              </a:rPr>
              <a:t>, Saniya Yesmin </a:t>
            </a:r>
            <a:r>
              <a:rPr lang="en-US" sz="3400" err="1">
                <a:solidFill>
                  <a:schemeClr val="tx1"/>
                </a:solidFill>
              </a:rPr>
              <a:t>Bubli</a:t>
            </a:r>
            <a:r>
              <a:rPr lang="en-US" sz="3400">
                <a:solidFill>
                  <a:schemeClr val="tx1"/>
                </a:solidFill>
              </a:rPr>
              <a:t>, and </a:t>
            </a:r>
            <a:r>
              <a:rPr lang="en-US" sz="3400" err="1">
                <a:solidFill>
                  <a:schemeClr val="tx1"/>
                </a:solidFill>
              </a:rPr>
              <a:t>Linqing</a:t>
            </a:r>
            <a:r>
              <a:rPr lang="en-US" sz="3400">
                <a:solidFill>
                  <a:schemeClr val="tx1"/>
                </a:solidFill>
              </a:rPr>
              <a:t> Li*</a:t>
            </a:r>
            <a:endParaRPr sz="3400">
              <a:solidFill>
                <a:schemeClr val="tx1"/>
              </a:solidFill>
            </a:endParaRPr>
          </a:p>
          <a:p>
            <a:pPr algn="ctr">
              <a:buClr>
                <a:srgbClr val="937C3B"/>
              </a:buClr>
              <a:buSzPts val="4032"/>
            </a:pPr>
            <a:r>
              <a:rPr lang="en-US" sz="3400" i="1">
                <a:solidFill>
                  <a:schemeClr val="tx1"/>
                </a:solidFill>
              </a:rPr>
              <a:t>Department of Chemical Engineering and Bioengineering, University of New Hampshire, Durham, NH, USA</a:t>
            </a:r>
            <a:endParaRPr sz="3400">
              <a:solidFill>
                <a:schemeClr val="tx1"/>
              </a:solidFill>
            </a:endParaRPr>
          </a:p>
          <a:p>
            <a:pPr algn="ctr">
              <a:buClr>
                <a:srgbClr val="937C3B"/>
              </a:buClr>
              <a:buSzPts val="4032"/>
            </a:pPr>
            <a:r>
              <a:rPr lang="en-US" sz="3400" i="1">
                <a:solidFill>
                  <a:schemeClr val="tx1"/>
                </a:solidFill>
              </a:rPr>
              <a:t>* Linqing.Li@unh.edu</a:t>
            </a:r>
            <a:endParaRPr sz="3400">
              <a:solidFill>
                <a:schemeClr val="tx1"/>
              </a:solidFill>
            </a:endParaRPr>
          </a:p>
        </p:txBody>
      </p:sp>
      <p:pic>
        <p:nvPicPr>
          <p:cNvPr id="97" name="Google Shape;97;p13" descr="NSFlogo">
            <a:extLst>
              <a:ext uri="{FF2B5EF4-FFF2-40B4-BE49-F238E27FC236}">
                <a16:creationId xmlns:a16="http://schemas.microsoft.com/office/drawing/2014/main" id="{1785DDAD-57FF-9528-5A5A-1C1777B76F60}"/>
              </a:ext>
            </a:extLst>
          </p:cNvPr>
          <p:cNvPicPr>
            <a:picLocks noChangeAspect="1"/>
          </p:cNvPicPr>
          <p:nvPr/>
        </p:nvPicPr>
        <p:blipFill rotWithShape="1">
          <a:blip r:embed="rId4">
            <a:alphaModFix/>
          </a:blip>
          <a:srcRect/>
          <a:stretch/>
        </p:blipFill>
        <p:spPr>
          <a:xfrm>
            <a:off x="5671907" y="1598004"/>
            <a:ext cx="1743095" cy="1643654"/>
          </a:xfrm>
          <a:prstGeom prst="rect">
            <a:avLst/>
          </a:prstGeom>
          <a:noFill/>
          <a:ln>
            <a:noFill/>
          </a:ln>
        </p:spPr>
      </p:pic>
      <p:sp>
        <p:nvSpPr>
          <p:cNvPr id="98" name="Google Shape;98;p13">
            <a:extLst>
              <a:ext uri="{FF2B5EF4-FFF2-40B4-BE49-F238E27FC236}">
                <a16:creationId xmlns:a16="http://schemas.microsoft.com/office/drawing/2014/main" id="{0EDC5F40-F56F-498D-9F50-5EADAA1AB0D7}"/>
              </a:ext>
            </a:extLst>
          </p:cNvPr>
          <p:cNvSpPr txBox="1"/>
          <p:nvPr/>
        </p:nvSpPr>
        <p:spPr>
          <a:xfrm>
            <a:off x="1144431" y="3560313"/>
            <a:ext cx="11597186" cy="1234428"/>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329175" tIns="32906" rIns="65831" bIns="32906" anchor="ctr" anchorCtr="0">
            <a:noAutofit/>
          </a:bodyPr>
          <a:lstStyle/>
          <a:p>
            <a:pPr algn="ctr">
              <a:buClr>
                <a:schemeClr val="lt1"/>
              </a:buClr>
              <a:buSzPts val="3840"/>
            </a:pPr>
            <a:r>
              <a:rPr lang="en-US" sz="3800" b="1">
                <a:solidFill>
                  <a:schemeClr val="lt1"/>
                </a:solidFill>
              </a:rPr>
              <a:t>1. Introduction</a:t>
            </a:r>
            <a:endParaRPr sz="3800" b="1"/>
          </a:p>
        </p:txBody>
      </p:sp>
      <p:sp>
        <p:nvSpPr>
          <p:cNvPr id="100" name="Google Shape;100;p13">
            <a:extLst>
              <a:ext uri="{FF2B5EF4-FFF2-40B4-BE49-F238E27FC236}">
                <a16:creationId xmlns:a16="http://schemas.microsoft.com/office/drawing/2014/main" id="{B009D4AE-7FC7-8CF0-A888-73AFEF7D186D}"/>
              </a:ext>
            </a:extLst>
          </p:cNvPr>
          <p:cNvSpPr txBox="1"/>
          <p:nvPr/>
        </p:nvSpPr>
        <p:spPr>
          <a:xfrm>
            <a:off x="25686328" y="21203984"/>
            <a:ext cx="11521440" cy="4307342"/>
          </a:xfrm>
          <a:prstGeom prst="rect">
            <a:avLst/>
          </a:prstGeom>
          <a:noFill/>
          <a:ln>
            <a:noFill/>
          </a:ln>
        </p:spPr>
        <p:txBody>
          <a:bodyPr spcFirstLastPara="1" wrap="square" lIns="68569" tIns="34275" rIns="68569" bIns="34275" anchor="t" anchorCtr="0">
            <a:noAutofit/>
          </a:bodyPr>
          <a:lstStyle/>
          <a:p>
            <a:pPr marL="355473" indent="-342900" algn="just">
              <a:spcBef>
                <a:spcPts val="864"/>
              </a:spcBef>
              <a:buClr>
                <a:schemeClr val="dk1"/>
              </a:buClr>
              <a:buSzPts val="3000"/>
              <a:buFont typeface="Wingdings" panose="05000000000000000000" pitchFamily="2" charset="2"/>
              <a:buChar char="q"/>
            </a:pPr>
            <a:r>
              <a:rPr lang="en-US" sz="2800">
                <a:solidFill>
                  <a:schemeClr val="dk1"/>
                </a:solidFill>
                <a:latin typeface="Arial" panose="020B0604020202020204" pitchFamily="34" charset="0"/>
                <a:cs typeface="Arial" panose="020B0604020202020204" pitchFamily="34" charset="0"/>
              </a:rPr>
              <a:t>Hydrogel microstructures can be tuned by controlling polymer concentration and </a:t>
            </a:r>
            <a:r>
              <a:rPr lang="en-US" sz="2800">
                <a:solidFill>
                  <a:schemeClr val="tx1"/>
                </a:solidFill>
                <a:latin typeface="Arial" panose="020B0604020202020204" pitchFamily="34" charset="0"/>
                <a:cs typeface="Arial" panose="020B0604020202020204" pitchFamily="34" charset="0"/>
              </a:rPr>
              <a:t>solution</a:t>
            </a:r>
            <a:r>
              <a:rPr lang="en-US" sz="2800">
                <a:solidFill>
                  <a:schemeClr val="dk1"/>
                </a:solidFill>
                <a:latin typeface="Arial" panose="020B0604020202020204" pitchFamily="34" charset="0"/>
                <a:cs typeface="Arial" panose="020B0604020202020204" pitchFamily="34" charset="0"/>
              </a:rPr>
              <a:t> temperature</a:t>
            </a:r>
          </a:p>
          <a:p>
            <a:pPr marL="355473" indent="-342900" algn="just">
              <a:spcBef>
                <a:spcPts val="864"/>
              </a:spcBef>
              <a:buClr>
                <a:schemeClr val="dk1"/>
              </a:buClr>
              <a:buSzPts val="3000"/>
              <a:buFont typeface="Wingdings" panose="05000000000000000000" pitchFamily="2" charset="2"/>
              <a:buChar char="q"/>
            </a:pPr>
            <a:r>
              <a:rPr lang="en-US" sz="2800">
                <a:solidFill>
                  <a:schemeClr val="dk1"/>
                </a:solidFill>
                <a:latin typeface="Arial" panose="020B0604020202020204" pitchFamily="34" charset="0"/>
                <a:cs typeface="Arial" panose="020B0604020202020204" pitchFamily="34" charset="0"/>
              </a:rPr>
              <a:t>Hydrogel microstructure morphology affects the ability of cells to migrate and proliferate and the release rate of drugs</a:t>
            </a:r>
            <a:endParaRPr lang="en-US" sz="2800">
              <a:latin typeface="Arial" panose="020B0604020202020204" pitchFamily="34" charset="0"/>
              <a:cs typeface="Arial" panose="020B0604020202020204" pitchFamily="34" charset="0"/>
            </a:endParaRPr>
          </a:p>
          <a:p>
            <a:pPr marL="355473" indent="-342900" algn="just">
              <a:spcBef>
                <a:spcPts val="864"/>
              </a:spcBef>
              <a:buClr>
                <a:schemeClr val="dk1"/>
              </a:buClr>
              <a:buSzPts val="3000"/>
              <a:buFont typeface="Wingdings" panose="05000000000000000000" pitchFamily="2" charset="2"/>
              <a:buChar char="q"/>
            </a:pPr>
            <a:r>
              <a:rPr lang="en-US" sz="2800">
                <a:latin typeface="Arial" panose="020B0604020202020204" pitchFamily="34" charset="0"/>
                <a:cs typeface="Arial" panose="020B0604020202020204" pitchFamily="34" charset="0"/>
              </a:rPr>
              <a:t>Future plans involve varying crosslinking density to control </a:t>
            </a:r>
            <a:r>
              <a:rPr lang="en-US" sz="2800">
                <a:solidFill>
                  <a:schemeClr val="tx1"/>
                </a:solidFill>
                <a:latin typeface="Arial" panose="020B0604020202020204" pitchFamily="34" charset="0"/>
                <a:cs typeface="Arial" panose="020B0604020202020204" pitchFamily="34" charset="0"/>
              </a:rPr>
              <a:t>drug release</a:t>
            </a:r>
            <a:r>
              <a:rPr lang="en-US" sz="2800">
                <a:latin typeface="Arial" panose="020B0604020202020204" pitchFamily="34" charset="0"/>
                <a:cs typeface="Arial" panose="020B0604020202020204" pitchFamily="34" charset="0"/>
              </a:rPr>
              <a:t>; using rheological testing to quantify gel stiffness as a function of multiple parameters; and designing multi-functional hydrogels.</a:t>
            </a:r>
          </a:p>
        </p:txBody>
      </p:sp>
      <p:sp>
        <p:nvSpPr>
          <p:cNvPr id="101" name="Google Shape;101;p13">
            <a:extLst>
              <a:ext uri="{FF2B5EF4-FFF2-40B4-BE49-F238E27FC236}">
                <a16:creationId xmlns:a16="http://schemas.microsoft.com/office/drawing/2014/main" id="{235422E3-130A-B7F6-18B5-A360907D004D}"/>
              </a:ext>
            </a:extLst>
          </p:cNvPr>
          <p:cNvSpPr txBox="1"/>
          <p:nvPr/>
        </p:nvSpPr>
        <p:spPr>
          <a:xfrm>
            <a:off x="25852583" y="29150718"/>
            <a:ext cx="11159836" cy="3328971"/>
          </a:xfrm>
          <a:prstGeom prst="rect">
            <a:avLst/>
          </a:prstGeom>
          <a:noFill/>
          <a:ln>
            <a:noFill/>
          </a:ln>
        </p:spPr>
        <p:txBody>
          <a:bodyPr spcFirstLastPara="1" wrap="square" lIns="68569" tIns="34275" rIns="68569" bIns="34275" anchor="t" anchorCtr="0">
            <a:noAutofit/>
          </a:bodyPr>
          <a:lstStyle/>
          <a:p>
            <a:pPr algn="just"/>
            <a:r>
              <a:rPr lang="en-US" sz="2000" b="0" i="0">
                <a:solidFill>
                  <a:schemeClr val="tx1"/>
                </a:solidFill>
                <a:effectLst/>
                <a:highlight>
                  <a:srgbClr val="FFFFFF"/>
                </a:highlight>
                <a:latin typeface="+mn-lt"/>
              </a:rPr>
              <a:t>1. Narayanaswamy R, </a:t>
            </a:r>
            <a:r>
              <a:rPr lang="en-US" sz="2000" b="0" i="0" err="1">
                <a:solidFill>
                  <a:schemeClr val="tx1"/>
                </a:solidFill>
                <a:effectLst/>
                <a:highlight>
                  <a:srgbClr val="FFFFFF"/>
                </a:highlight>
                <a:latin typeface="+mn-lt"/>
              </a:rPr>
              <a:t>Torchilin</a:t>
            </a:r>
            <a:r>
              <a:rPr lang="en-US" sz="2000" b="0" i="0">
                <a:solidFill>
                  <a:schemeClr val="tx1"/>
                </a:solidFill>
                <a:effectLst/>
                <a:highlight>
                  <a:srgbClr val="FFFFFF"/>
                </a:highlight>
                <a:latin typeface="+mn-lt"/>
              </a:rPr>
              <a:t> VP. Hydrogels and Their Applications in Targeted Drug Delivery. Molecules. 2019 Feb 8;24(3):603. </a:t>
            </a:r>
            <a:r>
              <a:rPr lang="en-US" sz="2000" b="0" i="0" err="1">
                <a:solidFill>
                  <a:schemeClr val="tx1"/>
                </a:solidFill>
                <a:effectLst/>
                <a:highlight>
                  <a:srgbClr val="FFFFFF"/>
                </a:highlight>
                <a:latin typeface="+mn-lt"/>
              </a:rPr>
              <a:t>doi</a:t>
            </a:r>
            <a:r>
              <a:rPr lang="en-US" sz="2000" b="0" i="0">
                <a:solidFill>
                  <a:schemeClr val="tx1"/>
                </a:solidFill>
                <a:effectLst/>
                <a:highlight>
                  <a:srgbClr val="FFFFFF"/>
                </a:highlight>
                <a:latin typeface="+mn-lt"/>
              </a:rPr>
              <a:t>: 10.3390/molecules24030603. PMID: 30744011; PMCID: PMC6384686.</a:t>
            </a:r>
          </a:p>
          <a:p>
            <a:pPr algn="just"/>
            <a:r>
              <a:rPr lang="en-US" sz="2000" kern="100">
                <a:solidFill>
                  <a:schemeClr val="tx1"/>
                </a:solidFill>
                <a:highlight>
                  <a:srgbClr val="FFFFFF"/>
                </a:highlight>
                <a:latin typeface="+mn-lt"/>
                <a:ea typeface="Calibri" panose="020F0502020204030204" pitchFamily="34" charset="0"/>
                <a:cs typeface="Times New Roman" panose="02020603050405020304" pitchFamily="18" charset="0"/>
              </a:rPr>
              <a:t>2. </a:t>
            </a:r>
            <a:r>
              <a:rPr lang="en-US" sz="2000" b="0" i="0">
                <a:solidFill>
                  <a:schemeClr val="tx1"/>
                </a:solidFill>
                <a:effectLst/>
                <a:highlight>
                  <a:srgbClr val="FFFFFF"/>
                </a:highlight>
                <a:latin typeface="+mn-lt"/>
              </a:rPr>
              <a:t>Ye Eun Kim, Seung Woo Choi, Min Kyung Kim, Thanh Loc Nguyen, and </a:t>
            </a:r>
            <a:r>
              <a:rPr lang="en-US" sz="2000" b="0" i="0" err="1">
                <a:solidFill>
                  <a:schemeClr val="tx1"/>
                </a:solidFill>
                <a:effectLst/>
                <a:highlight>
                  <a:srgbClr val="FFFFFF"/>
                </a:highlight>
                <a:latin typeface="+mn-lt"/>
              </a:rPr>
              <a:t>Jaeyun</a:t>
            </a:r>
            <a:r>
              <a:rPr lang="en-US" sz="2000" b="0" i="0">
                <a:solidFill>
                  <a:schemeClr val="tx1"/>
                </a:solidFill>
                <a:effectLst/>
                <a:highlight>
                  <a:srgbClr val="FFFFFF"/>
                </a:highlight>
                <a:latin typeface="+mn-lt"/>
              </a:rPr>
              <a:t> Kim</a:t>
            </a:r>
          </a:p>
          <a:p>
            <a:pPr algn="l"/>
            <a:r>
              <a:rPr lang="en-US" sz="2000" b="0" i="1">
                <a:solidFill>
                  <a:schemeClr val="tx1"/>
                </a:solidFill>
                <a:effectLst/>
                <a:highlight>
                  <a:srgbClr val="FFFFFF"/>
                </a:highlight>
                <a:latin typeface="+mn-lt"/>
              </a:rPr>
              <a:t>Nano Letters</a:t>
            </a:r>
            <a:r>
              <a:rPr lang="en-US" sz="2000" b="0" i="0">
                <a:solidFill>
                  <a:schemeClr val="tx1"/>
                </a:solidFill>
                <a:effectLst/>
                <a:highlight>
                  <a:srgbClr val="FFFFFF"/>
                </a:highlight>
                <a:latin typeface="+mn-lt"/>
              </a:rPr>
              <a:t> </a:t>
            </a:r>
            <a:r>
              <a:rPr lang="en-US" sz="2000" b="1" i="0">
                <a:solidFill>
                  <a:schemeClr val="tx1"/>
                </a:solidFill>
                <a:effectLst/>
                <a:highlight>
                  <a:srgbClr val="FFFFFF"/>
                </a:highlight>
                <a:latin typeface="+mn-lt"/>
              </a:rPr>
              <a:t>2022</a:t>
            </a:r>
            <a:r>
              <a:rPr lang="en-US" sz="2000" b="0" i="0">
                <a:solidFill>
                  <a:schemeClr val="tx1"/>
                </a:solidFill>
                <a:effectLst/>
                <a:highlight>
                  <a:srgbClr val="FFFFFF"/>
                </a:highlight>
                <a:latin typeface="+mn-lt"/>
              </a:rPr>
              <a:t> </a:t>
            </a:r>
            <a:r>
              <a:rPr lang="en-US" sz="2000" b="0" i="1">
                <a:solidFill>
                  <a:schemeClr val="tx1"/>
                </a:solidFill>
                <a:effectLst/>
                <a:highlight>
                  <a:srgbClr val="FFFFFF"/>
                </a:highlight>
                <a:latin typeface="+mn-lt"/>
              </a:rPr>
              <a:t>22</a:t>
            </a:r>
            <a:r>
              <a:rPr lang="en-US" sz="2000" b="0" i="0">
                <a:solidFill>
                  <a:schemeClr val="tx1"/>
                </a:solidFill>
                <a:effectLst/>
                <a:highlight>
                  <a:srgbClr val="FFFFFF"/>
                </a:highlight>
                <a:latin typeface="+mn-lt"/>
              </a:rPr>
              <a:t> (5), 2038-2047</a:t>
            </a:r>
          </a:p>
          <a:p>
            <a:pPr algn="l"/>
            <a:r>
              <a:rPr lang="en-US" sz="2000" b="0" i="0">
                <a:solidFill>
                  <a:schemeClr val="tx1"/>
                </a:solidFill>
                <a:effectLst/>
                <a:highlight>
                  <a:srgbClr val="FFFFFF"/>
                </a:highlight>
                <a:latin typeface="+mn-lt"/>
              </a:rPr>
              <a:t>DOI: 10.1021/acs.nanolett.1c04899</a:t>
            </a:r>
          </a:p>
          <a:p>
            <a:r>
              <a:rPr lang="en-US" sz="2000">
                <a:solidFill>
                  <a:schemeClr val="tx1"/>
                </a:solidFill>
                <a:latin typeface="+mn-lt"/>
              </a:rPr>
              <a:t>3. </a:t>
            </a:r>
            <a:r>
              <a:rPr lang="en-US" sz="2000" kern="100" err="1">
                <a:solidFill>
                  <a:schemeClr val="tx1"/>
                </a:solidFill>
                <a:effectLst/>
                <a:latin typeface="+mn-lt"/>
                <a:ea typeface="Calibri" panose="020F0502020204030204" pitchFamily="34" charset="0"/>
                <a:cs typeface="Calibri" panose="020F0502020204030204" pitchFamily="34" charset="0"/>
              </a:rPr>
              <a:t>Bubli</a:t>
            </a:r>
            <a:r>
              <a:rPr lang="en-US" sz="2000" kern="100">
                <a:solidFill>
                  <a:schemeClr val="tx1"/>
                </a:solidFill>
                <a:effectLst/>
                <a:latin typeface="+mn-lt"/>
                <a:ea typeface="Calibri" panose="020F0502020204030204" pitchFamily="34" charset="0"/>
                <a:cs typeface="Calibri" panose="020F0502020204030204" pitchFamily="34" charset="0"/>
              </a:rPr>
              <a:t>, S. Y. </a:t>
            </a:r>
            <a:r>
              <a:rPr lang="en-US" sz="2000" i="1" kern="100">
                <a:solidFill>
                  <a:schemeClr val="tx1"/>
                </a:solidFill>
                <a:effectLst/>
                <a:latin typeface="+mn-lt"/>
                <a:ea typeface="Calibri" panose="020F0502020204030204" pitchFamily="34" charset="0"/>
                <a:cs typeface="Calibri" panose="020F0502020204030204" pitchFamily="34" charset="0"/>
              </a:rPr>
              <a:t>et al.</a:t>
            </a:r>
            <a:r>
              <a:rPr lang="en-US" sz="2000" kern="100">
                <a:solidFill>
                  <a:schemeClr val="tx1"/>
                </a:solidFill>
                <a:effectLst/>
                <a:latin typeface="+mn-lt"/>
                <a:ea typeface="Calibri" panose="020F0502020204030204" pitchFamily="34" charset="0"/>
                <a:cs typeface="Calibri" panose="020F0502020204030204" pitchFamily="34" charset="0"/>
              </a:rPr>
              <a:t> Inducing an LCST in hydrophilic polysaccharides via engineered macromolecular hydrophobicity. </a:t>
            </a:r>
            <a:r>
              <a:rPr lang="en-US" sz="2000" i="1" kern="100">
                <a:solidFill>
                  <a:schemeClr val="tx1"/>
                </a:solidFill>
                <a:effectLst/>
                <a:latin typeface="+mn-lt"/>
                <a:ea typeface="Calibri" panose="020F0502020204030204" pitchFamily="34" charset="0"/>
                <a:cs typeface="Calibri" panose="020F0502020204030204" pitchFamily="34" charset="0"/>
              </a:rPr>
              <a:t>Sci. Rep.</a:t>
            </a:r>
            <a:r>
              <a:rPr lang="en-US" sz="2000" kern="100">
                <a:solidFill>
                  <a:schemeClr val="tx1"/>
                </a:solidFill>
                <a:effectLst/>
                <a:latin typeface="+mn-lt"/>
                <a:ea typeface="Calibri" panose="020F0502020204030204" pitchFamily="34" charset="0"/>
                <a:cs typeface="Calibri" panose="020F0502020204030204" pitchFamily="34" charset="0"/>
              </a:rPr>
              <a:t> </a:t>
            </a:r>
            <a:r>
              <a:rPr lang="en-US" sz="2000" b="1" kern="100">
                <a:solidFill>
                  <a:schemeClr val="tx1"/>
                </a:solidFill>
                <a:effectLst/>
                <a:latin typeface="+mn-lt"/>
                <a:ea typeface="Calibri" panose="020F0502020204030204" pitchFamily="34" charset="0"/>
                <a:cs typeface="Calibri" panose="020F0502020204030204" pitchFamily="34" charset="0"/>
              </a:rPr>
              <a:t>13</a:t>
            </a:r>
            <a:r>
              <a:rPr lang="en-US" sz="2000" kern="100">
                <a:solidFill>
                  <a:schemeClr val="tx1"/>
                </a:solidFill>
                <a:effectLst/>
                <a:latin typeface="+mn-lt"/>
                <a:ea typeface="Calibri" panose="020F0502020204030204" pitchFamily="34" charset="0"/>
                <a:cs typeface="Calibri" panose="020F0502020204030204" pitchFamily="34" charset="0"/>
              </a:rPr>
              <a:t>, 14896 (2023).</a:t>
            </a:r>
          </a:p>
          <a:p>
            <a:endParaRPr lang="en-US" sz="2000" kern="100">
              <a:solidFill>
                <a:schemeClr val="tx1"/>
              </a:solidFill>
              <a:effectLst/>
              <a:latin typeface="+mn-lt"/>
              <a:ea typeface="Calibri" panose="020F0502020204030204" pitchFamily="34" charset="0"/>
              <a:cs typeface="Times New Roman" panose="02020603050405020304" pitchFamily="18" charset="0"/>
            </a:endParaRPr>
          </a:p>
          <a:p>
            <a:pPr indent="-304800" algn="just"/>
            <a:endParaRPr lang="en-US" sz="2000">
              <a:solidFill>
                <a:schemeClr val="tx1"/>
              </a:solidFill>
              <a:latin typeface="+mn-lt"/>
              <a:ea typeface="Times New Roman" panose="02020603050405020304" pitchFamily="18" charset="0"/>
              <a:cs typeface="Arial" panose="020B0604020202020204" pitchFamily="34" charset="0"/>
            </a:endParaRPr>
          </a:p>
          <a:p>
            <a:pPr indent="-304800" algn="just"/>
            <a:endParaRPr lang="en-US" sz="2000">
              <a:solidFill>
                <a:schemeClr val="tx1"/>
              </a:solidFill>
              <a:latin typeface="+mn-lt"/>
              <a:ea typeface="Times New Roman" panose="02020603050405020304" pitchFamily="18" charset="0"/>
              <a:cs typeface="Arial" panose="020B0604020202020204" pitchFamily="34" charset="0"/>
            </a:endParaRPr>
          </a:p>
          <a:p>
            <a:pPr marL="12368213" indent="-12673013" algn="just"/>
            <a:br>
              <a:rPr lang="en-US" sz="2000">
                <a:solidFill>
                  <a:schemeClr val="tx1"/>
                </a:solidFill>
                <a:latin typeface="+mn-lt"/>
                <a:cs typeface="Arial" panose="020B0604020202020204" pitchFamily="34" charset="0"/>
              </a:rPr>
            </a:br>
            <a:endParaRPr lang="en-US" sz="2000">
              <a:solidFill>
                <a:schemeClr val="tx1"/>
              </a:solidFill>
              <a:latin typeface="+mn-lt"/>
              <a:cs typeface="Arial" panose="020B0604020202020204" pitchFamily="34" charset="0"/>
            </a:endParaRPr>
          </a:p>
          <a:p>
            <a:pPr>
              <a:lnSpc>
                <a:spcPct val="85714"/>
              </a:lnSpc>
            </a:pPr>
            <a:endParaRPr sz="1760">
              <a:solidFill>
                <a:schemeClr val="dk1"/>
              </a:solidFill>
            </a:endParaRPr>
          </a:p>
        </p:txBody>
      </p:sp>
      <p:pic>
        <p:nvPicPr>
          <p:cNvPr id="102" name="Google Shape;102;p13">
            <a:extLst>
              <a:ext uri="{FF2B5EF4-FFF2-40B4-BE49-F238E27FC236}">
                <a16:creationId xmlns:a16="http://schemas.microsoft.com/office/drawing/2014/main" id="{4B091097-7D49-46D1-4EE2-55AA0600C8CF}"/>
              </a:ext>
            </a:extLst>
          </p:cNvPr>
          <p:cNvPicPr>
            <a:picLocks noChangeAspect="1"/>
          </p:cNvPicPr>
          <p:nvPr/>
        </p:nvPicPr>
        <p:blipFill rotWithShape="1">
          <a:blip r:embed="rId5">
            <a:alphaModFix/>
          </a:blip>
          <a:srcRect/>
          <a:stretch/>
        </p:blipFill>
        <p:spPr>
          <a:xfrm>
            <a:off x="1048092" y="1767345"/>
            <a:ext cx="4222172" cy="1227330"/>
          </a:xfrm>
          <a:prstGeom prst="rect">
            <a:avLst/>
          </a:prstGeom>
          <a:noFill/>
          <a:ln>
            <a:noFill/>
          </a:ln>
        </p:spPr>
      </p:pic>
      <p:sp>
        <p:nvSpPr>
          <p:cNvPr id="107" name="Google Shape;107;p13">
            <a:extLst>
              <a:ext uri="{FF2B5EF4-FFF2-40B4-BE49-F238E27FC236}">
                <a16:creationId xmlns:a16="http://schemas.microsoft.com/office/drawing/2014/main" id="{65F9538A-6B0B-D17C-C808-173B25AA6CD5}"/>
              </a:ext>
            </a:extLst>
          </p:cNvPr>
          <p:cNvSpPr txBox="1"/>
          <p:nvPr/>
        </p:nvSpPr>
        <p:spPr>
          <a:xfrm>
            <a:off x="13358903" y="16690360"/>
            <a:ext cx="11521440" cy="1238770"/>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spAutoFit/>
          </a:bodyPr>
          <a:lstStyle/>
          <a:p>
            <a:pPr algn="ctr">
              <a:buClr>
                <a:schemeClr val="lt1"/>
              </a:buClr>
              <a:buSzPts val="3840"/>
            </a:pPr>
            <a:r>
              <a:rPr lang="en-US" sz="3800" b="1">
                <a:solidFill>
                  <a:schemeClr val="bg1"/>
                </a:solidFill>
                <a:latin typeface="+mn-lt"/>
              </a:rPr>
              <a:t>4. Photocrosslinked Microstructured Hydrogels with Distinct Morphology</a:t>
            </a:r>
            <a:endParaRPr sz="3800" b="1">
              <a:solidFill>
                <a:schemeClr val="bg1"/>
              </a:solidFill>
              <a:latin typeface="+mn-lt"/>
            </a:endParaRPr>
          </a:p>
        </p:txBody>
      </p:sp>
      <p:sp>
        <p:nvSpPr>
          <p:cNvPr id="109" name="Google Shape;109;p13">
            <a:extLst>
              <a:ext uri="{FF2B5EF4-FFF2-40B4-BE49-F238E27FC236}">
                <a16:creationId xmlns:a16="http://schemas.microsoft.com/office/drawing/2014/main" id="{58B21D7F-8E92-76B6-9B89-D5CFC6820B93}"/>
              </a:ext>
            </a:extLst>
          </p:cNvPr>
          <p:cNvSpPr txBox="1"/>
          <p:nvPr/>
        </p:nvSpPr>
        <p:spPr>
          <a:xfrm>
            <a:off x="13502666" y="3555971"/>
            <a:ext cx="11444748" cy="1238770"/>
          </a:xfrm>
          <a:prstGeom prst="rect">
            <a:avLst/>
          </a:prstGeom>
          <a:solidFill>
            <a:srgbClr val="050065"/>
          </a:solidFill>
          <a:ln>
            <a:noFill/>
          </a:ln>
        </p:spPr>
        <p:txBody>
          <a:bodyPr spcFirstLastPara="1" wrap="square" lIns="68569" tIns="34275" rIns="68569" bIns="34275" anchor="ctr" anchorCtr="0">
            <a:spAutoFit/>
          </a:bodyPr>
          <a:lstStyle/>
          <a:p>
            <a:pPr algn="ctr">
              <a:buClr>
                <a:schemeClr val="lt1"/>
              </a:buClr>
              <a:buSzPts val="3840"/>
            </a:pPr>
            <a:r>
              <a:rPr lang="en-US" sz="3800" b="1" kern="1200">
                <a:solidFill>
                  <a:schemeClr val="bg1"/>
                </a:solidFill>
                <a:latin typeface="Arial" panose="020B0604020202020204" pitchFamily="34" charset="0"/>
                <a:cs typeface="Arial" panose="020B0604020202020204" pitchFamily="34" charset="0"/>
              </a:rPr>
              <a:t>3. Addition of Hydrophobic Modifications Allows for Phase Transition</a:t>
            </a:r>
            <a:endParaRPr sz="3800">
              <a:solidFill>
                <a:schemeClr val="bg1"/>
              </a:solidFill>
            </a:endParaRPr>
          </a:p>
        </p:txBody>
      </p:sp>
      <p:sp>
        <p:nvSpPr>
          <p:cNvPr id="112" name="Google Shape;112;p13">
            <a:extLst>
              <a:ext uri="{FF2B5EF4-FFF2-40B4-BE49-F238E27FC236}">
                <a16:creationId xmlns:a16="http://schemas.microsoft.com/office/drawing/2014/main" id="{D145696D-31BE-E464-A831-0866DE6E8B0B}"/>
              </a:ext>
            </a:extLst>
          </p:cNvPr>
          <p:cNvSpPr txBox="1"/>
          <p:nvPr/>
        </p:nvSpPr>
        <p:spPr>
          <a:xfrm>
            <a:off x="25656798" y="27782643"/>
            <a:ext cx="11521440" cy="1188720"/>
          </a:xfrm>
          <a:prstGeom prst="rect">
            <a:avLst/>
          </a:prstGeom>
          <a:solidFill>
            <a:srgbClr val="050065"/>
          </a:solidFill>
          <a:ln>
            <a:noFill/>
          </a:ln>
        </p:spPr>
        <p:txBody>
          <a:bodyPr spcFirstLastPara="1" wrap="square" lIns="68569" tIns="34275" rIns="68569" bIns="34275" anchor="ctr" anchorCtr="0">
            <a:noAutofit/>
          </a:bodyPr>
          <a:lstStyle/>
          <a:p>
            <a:pPr algn="ctr">
              <a:buClr>
                <a:schemeClr val="lt1"/>
              </a:buClr>
              <a:buSzPts val="3840"/>
            </a:pPr>
            <a:r>
              <a:rPr lang="en-US" sz="3800" b="1">
                <a:solidFill>
                  <a:schemeClr val="lt1"/>
                </a:solidFill>
              </a:rPr>
              <a:t>References</a:t>
            </a:r>
            <a:endParaRPr lang="en-US" sz="3800" b="1"/>
          </a:p>
        </p:txBody>
      </p:sp>
      <p:sp>
        <p:nvSpPr>
          <p:cNvPr id="116" name="Google Shape;116;p13">
            <a:extLst>
              <a:ext uri="{FF2B5EF4-FFF2-40B4-BE49-F238E27FC236}">
                <a16:creationId xmlns:a16="http://schemas.microsoft.com/office/drawing/2014/main" id="{2C792582-B2EC-428A-6501-2BB39AD9D9BA}"/>
              </a:ext>
            </a:extLst>
          </p:cNvPr>
          <p:cNvSpPr txBox="1"/>
          <p:nvPr/>
        </p:nvSpPr>
        <p:spPr>
          <a:xfrm>
            <a:off x="25672697" y="24844693"/>
            <a:ext cx="11521440" cy="1188720"/>
          </a:xfrm>
          <a:prstGeom prst="rect">
            <a:avLst/>
          </a:prstGeom>
          <a:solidFill>
            <a:srgbClr val="050065"/>
          </a:solidFill>
          <a:ln>
            <a:noFill/>
          </a:ln>
        </p:spPr>
        <p:txBody>
          <a:bodyPr spcFirstLastPara="1" wrap="square" lIns="68569" tIns="34275" rIns="68569" bIns="34275" anchor="ctr" anchorCtr="0">
            <a:noAutofit/>
          </a:bodyPr>
          <a:lstStyle/>
          <a:p>
            <a:pPr algn="ctr">
              <a:buClr>
                <a:schemeClr val="lt1"/>
              </a:buClr>
              <a:buSzPts val="3840"/>
            </a:pPr>
            <a:r>
              <a:rPr lang="en-US" sz="3800" b="1">
                <a:solidFill>
                  <a:schemeClr val="lt1"/>
                </a:solidFill>
              </a:rPr>
              <a:t>Acknowledgement</a:t>
            </a:r>
            <a:endParaRPr sz="3800" b="1"/>
          </a:p>
        </p:txBody>
      </p:sp>
      <p:sp>
        <p:nvSpPr>
          <p:cNvPr id="128" name="Google Shape;128;p13">
            <a:extLst>
              <a:ext uri="{FF2B5EF4-FFF2-40B4-BE49-F238E27FC236}">
                <a16:creationId xmlns:a16="http://schemas.microsoft.com/office/drawing/2014/main" id="{9A6D34C3-85E9-2B09-0083-3EB518DF63D8}"/>
              </a:ext>
            </a:extLst>
          </p:cNvPr>
          <p:cNvSpPr txBox="1"/>
          <p:nvPr/>
        </p:nvSpPr>
        <p:spPr>
          <a:xfrm>
            <a:off x="25675635" y="20049458"/>
            <a:ext cx="11521440" cy="1188720"/>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3840"/>
            </a:pPr>
            <a:r>
              <a:rPr lang="en-US" sz="3800" b="1">
                <a:solidFill>
                  <a:schemeClr val="lt1"/>
                </a:solidFill>
              </a:rPr>
              <a:t>7. Conclusions</a:t>
            </a:r>
            <a:endParaRPr sz="3800" b="1"/>
          </a:p>
        </p:txBody>
      </p:sp>
      <p:pic>
        <p:nvPicPr>
          <p:cNvPr id="139" name="Google Shape;139;p13">
            <a:extLst>
              <a:ext uri="{FF2B5EF4-FFF2-40B4-BE49-F238E27FC236}">
                <a16:creationId xmlns:a16="http://schemas.microsoft.com/office/drawing/2014/main" id="{35CEE941-B8D7-E35C-8245-8DE736031667}"/>
              </a:ext>
            </a:extLst>
          </p:cNvPr>
          <p:cNvPicPr>
            <a:picLocks noChangeAspect="1"/>
          </p:cNvPicPr>
          <p:nvPr/>
        </p:nvPicPr>
        <p:blipFill rotWithShape="1">
          <a:blip r:embed="rId6">
            <a:alphaModFix/>
          </a:blip>
          <a:srcRect l="37465" t="15552" r="10350" b="14068"/>
          <a:stretch/>
        </p:blipFill>
        <p:spPr>
          <a:xfrm>
            <a:off x="33548578" y="1696699"/>
            <a:ext cx="2507673" cy="1297976"/>
          </a:xfrm>
          <a:prstGeom prst="rect">
            <a:avLst/>
          </a:prstGeom>
          <a:noFill/>
          <a:ln>
            <a:noFill/>
          </a:ln>
        </p:spPr>
      </p:pic>
      <p:sp>
        <p:nvSpPr>
          <p:cNvPr id="192" name="TextBox 191">
            <a:extLst>
              <a:ext uri="{FF2B5EF4-FFF2-40B4-BE49-F238E27FC236}">
                <a16:creationId xmlns:a16="http://schemas.microsoft.com/office/drawing/2014/main" id="{8E37FC3B-C41A-8DAA-8E76-442204F8CA62}"/>
              </a:ext>
            </a:extLst>
          </p:cNvPr>
          <p:cNvSpPr txBox="1"/>
          <p:nvPr/>
        </p:nvSpPr>
        <p:spPr>
          <a:xfrm>
            <a:off x="13444440" y="5114058"/>
            <a:ext cx="11485677" cy="461665"/>
          </a:xfrm>
          <a:prstGeom prst="rect">
            <a:avLst/>
          </a:prstGeom>
          <a:noFill/>
        </p:spPr>
        <p:txBody>
          <a:bodyPr wrap="square">
            <a:spAutoFit/>
          </a:bodyPr>
          <a:lstStyle/>
          <a:p>
            <a:pPr algn="ctr"/>
            <a:r>
              <a:rPr lang="en-US" sz="2400" b="1">
                <a:latin typeface="Arial" panose="020B0604020202020204" pitchFamily="34" charset="0"/>
              </a:rPr>
              <a:t>Synthesis of dextran methacrylate (DexMA)</a:t>
            </a:r>
            <a:endParaRPr lang="en-US" sz="2400" b="1"/>
          </a:p>
        </p:txBody>
      </p:sp>
      <p:sp>
        <p:nvSpPr>
          <p:cNvPr id="194" name="Google Shape;96;p13">
            <a:extLst>
              <a:ext uri="{FF2B5EF4-FFF2-40B4-BE49-F238E27FC236}">
                <a16:creationId xmlns:a16="http://schemas.microsoft.com/office/drawing/2014/main" id="{775F16F7-7C1A-98F7-8D8A-984821519EF3}"/>
              </a:ext>
            </a:extLst>
          </p:cNvPr>
          <p:cNvSpPr txBox="1"/>
          <p:nvPr/>
        </p:nvSpPr>
        <p:spPr>
          <a:xfrm>
            <a:off x="13454549" y="7374513"/>
            <a:ext cx="11521440" cy="2753480"/>
          </a:xfrm>
          <a:prstGeom prst="rect">
            <a:avLst/>
          </a:prstGeom>
          <a:noFill/>
          <a:ln>
            <a:noFill/>
          </a:ln>
        </p:spPr>
        <p:txBody>
          <a:bodyPr spcFirstLastPara="1" wrap="square" lIns="68569" tIns="34275" rIns="68569" bIns="34275" anchor="t" anchorCtr="0">
            <a:noAutofit/>
          </a:bodyPr>
          <a:lstStyle/>
          <a:p>
            <a:pPr marL="361950" indent="-342900">
              <a:lnSpc>
                <a:spcPct val="125000"/>
              </a:lnSpc>
              <a:spcBef>
                <a:spcPts val="600"/>
              </a:spcBef>
              <a:spcAft>
                <a:spcPts val="600"/>
              </a:spcAft>
              <a:buClr>
                <a:schemeClr val="dk1"/>
              </a:buClr>
              <a:buSzPts val="3200"/>
              <a:buFont typeface="Wingdings" panose="05000000000000000000" pitchFamily="2" charset="2"/>
              <a:buChar char="q"/>
            </a:pPr>
            <a:r>
              <a:rPr lang="en-US" sz="2800">
                <a:solidFill>
                  <a:schemeClr val="dk1"/>
                </a:solidFill>
              </a:rPr>
              <a:t>Dextran is an uncharged hydrophilic homopolysaccharide and FDA-approved material.</a:t>
            </a:r>
          </a:p>
          <a:p>
            <a:pPr marL="361950" indent="-342900">
              <a:lnSpc>
                <a:spcPct val="125000"/>
              </a:lnSpc>
              <a:spcBef>
                <a:spcPts val="600"/>
              </a:spcBef>
              <a:spcAft>
                <a:spcPts val="600"/>
              </a:spcAft>
              <a:buClr>
                <a:schemeClr val="dk1"/>
              </a:buClr>
              <a:buSzPts val="3200"/>
              <a:buFont typeface="Wingdings" panose="05000000000000000000" pitchFamily="2" charset="2"/>
              <a:buChar char="q"/>
            </a:pPr>
            <a:r>
              <a:rPr lang="en-US" sz="2800">
                <a:solidFill>
                  <a:schemeClr val="dk1"/>
                </a:solidFill>
              </a:rPr>
              <a:t>The hydrophilic backbone can be modified with hydrophobic residues (methacrylate) to induce phase separation.</a:t>
            </a:r>
          </a:p>
        </p:txBody>
      </p:sp>
      <p:pic>
        <p:nvPicPr>
          <p:cNvPr id="3" name="Picture 2">
            <a:extLst>
              <a:ext uri="{FF2B5EF4-FFF2-40B4-BE49-F238E27FC236}">
                <a16:creationId xmlns:a16="http://schemas.microsoft.com/office/drawing/2014/main" id="{DD442FA2-76F2-C9B6-1A02-5401BA0A94B5}"/>
              </a:ext>
            </a:extLst>
          </p:cNvPr>
          <p:cNvPicPr>
            <a:picLocks noChangeAspect="1"/>
          </p:cNvPicPr>
          <p:nvPr/>
        </p:nvPicPr>
        <p:blipFill>
          <a:blip r:embed="rId7"/>
          <a:stretch>
            <a:fillRect/>
          </a:stretch>
        </p:blipFill>
        <p:spPr>
          <a:xfrm>
            <a:off x="36169083" y="1596355"/>
            <a:ext cx="1495540" cy="1675683"/>
          </a:xfrm>
          <a:prstGeom prst="rect">
            <a:avLst/>
          </a:prstGeom>
        </p:spPr>
      </p:pic>
      <p:pic>
        <p:nvPicPr>
          <p:cNvPr id="17" name="Picture 16">
            <a:extLst>
              <a:ext uri="{FF2B5EF4-FFF2-40B4-BE49-F238E27FC236}">
                <a16:creationId xmlns:a16="http://schemas.microsoft.com/office/drawing/2014/main" id="{A6F7EE15-BCF1-9B39-1963-A060CAE310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6806" y="27818330"/>
            <a:ext cx="4554811" cy="3869396"/>
          </a:xfrm>
          <a:prstGeom prst="rect">
            <a:avLst/>
          </a:prstGeom>
        </p:spPr>
      </p:pic>
      <p:pic>
        <p:nvPicPr>
          <p:cNvPr id="234" name="Picture 233">
            <a:extLst>
              <a:ext uri="{FF2B5EF4-FFF2-40B4-BE49-F238E27FC236}">
                <a16:creationId xmlns:a16="http://schemas.microsoft.com/office/drawing/2014/main" id="{848B8E66-BB8A-C0F9-B9CE-7C90F0432581}"/>
              </a:ext>
            </a:extLst>
          </p:cNvPr>
          <p:cNvPicPr>
            <a:picLocks noChangeAspect="1"/>
          </p:cNvPicPr>
          <p:nvPr/>
        </p:nvPicPr>
        <p:blipFill rotWithShape="1">
          <a:blip r:embed="rId9"/>
          <a:srcRect b="53649"/>
          <a:stretch/>
        </p:blipFill>
        <p:spPr>
          <a:xfrm>
            <a:off x="15642115" y="18980601"/>
            <a:ext cx="7362615" cy="2011680"/>
          </a:xfrm>
          <a:prstGeom prst="rect">
            <a:avLst/>
          </a:prstGeom>
        </p:spPr>
      </p:pic>
      <p:sp>
        <p:nvSpPr>
          <p:cNvPr id="236" name="TextBox 235">
            <a:extLst>
              <a:ext uri="{FF2B5EF4-FFF2-40B4-BE49-F238E27FC236}">
                <a16:creationId xmlns:a16="http://schemas.microsoft.com/office/drawing/2014/main" id="{8DB610E8-ECAC-262C-95AA-1E64D24709B6}"/>
              </a:ext>
            </a:extLst>
          </p:cNvPr>
          <p:cNvSpPr txBox="1"/>
          <p:nvPr/>
        </p:nvSpPr>
        <p:spPr>
          <a:xfrm>
            <a:off x="13532710" y="29244000"/>
            <a:ext cx="11444748" cy="2732479"/>
          </a:xfrm>
          <a:prstGeom prst="rect">
            <a:avLst/>
          </a:prstGeom>
          <a:noFill/>
        </p:spPr>
        <p:txBody>
          <a:bodyPr wrap="square" lIns="91440" tIns="45720" rIns="91440" bIns="45720" rtlCol="0" anchor="t">
            <a:spAutoFit/>
          </a:bodyPr>
          <a:lstStyle/>
          <a:p>
            <a:pPr marL="365760" indent="-365760">
              <a:lnSpc>
                <a:spcPct val="125000"/>
              </a:lnSpc>
              <a:buFont typeface="Wingdings" panose="05000000000000000000" pitchFamily="2" charset="2"/>
              <a:buChar char="q"/>
            </a:pPr>
            <a:r>
              <a:rPr lang="en-US" sz="2800">
                <a:latin typeface="+mn-lt"/>
              </a:rPr>
              <a:t>Hydrogels were crosslinked via UV-initiated radical polymerization.</a:t>
            </a:r>
            <a:endParaRPr lang="en-US" sz="2800"/>
          </a:p>
          <a:p>
            <a:pPr marL="365760" indent="-365760">
              <a:lnSpc>
                <a:spcPct val="125000"/>
              </a:lnSpc>
              <a:buFont typeface="Wingdings,Sans-Serif" panose="05000000000000000000" pitchFamily="2" charset="2"/>
              <a:buChar char="q"/>
            </a:pPr>
            <a:r>
              <a:rPr lang="en-US" sz="2800">
                <a:latin typeface="+mn-lt"/>
              </a:rPr>
              <a:t>As the </a:t>
            </a:r>
            <a:r>
              <a:rPr lang="en-US" sz="2800">
                <a:solidFill>
                  <a:schemeClr val="tx1"/>
                </a:solidFill>
                <a:latin typeface="+mn-lt"/>
              </a:rPr>
              <a:t>degree of the solution’s polymer aggregation increases</a:t>
            </a:r>
            <a:r>
              <a:rPr lang="en-US" sz="2800">
                <a:latin typeface="+mn-lt"/>
              </a:rPr>
              <a:t>, the resultant microstructure proceeds from no structure to condensed spherical domains to continuous phase</a:t>
            </a:r>
          </a:p>
          <a:p>
            <a:pPr marL="365760" indent="-365760">
              <a:lnSpc>
                <a:spcPct val="125000"/>
              </a:lnSpc>
              <a:buFont typeface="Wingdings" panose="05000000000000000000" pitchFamily="2" charset="2"/>
              <a:buChar char="q"/>
            </a:pPr>
            <a:r>
              <a:rPr lang="en-US" sz="2800">
                <a:latin typeface="+mn-lt"/>
              </a:rPr>
              <a:t>No defined structures in non-phase-separated gels.</a:t>
            </a:r>
          </a:p>
        </p:txBody>
      </p:sp>
      <p:sp>
        <p:nvSpPr>
          <p:cNvPr id="4" name="Google Shape;99;p13">
            <a:extLst>
              <a:ext uri="{FF2B5EF4-FFF2-40B4-BE49-F238E27FC236}">
                <a16:creationId xmlns:a16="http://schemas.microsoft.com/office/drawing/2014/main" id="{E7BEA5B8-C412-65FB-FFCD-626CB9B48C5E}"/>
              </a:ext>
            </a:extLst>
          </p:cNvPr>
          <p:cNvSpPr txBox="1"/>
          <p:nvPr/>
        </p:nvSpPr>
        <p:spPr>
          <a:xfrm>
            <a:off x="25908916" y="26124622"/>
            <a:ext cx="5735483" cy="2517644"/>
          </a:xfrm>
          <a:prstGeom prst="rect">
            <a:avLst/>
          </a:prstGeom>
          <a:noFill/>
          <a:ln>
            <a:noFill/>
          </a:ln>
        </p:spPr>
        <p:txBody>
          <a:bodyPr spcFirstLastPara="1" wrap="square" lIns="91425" tIns="45700" rIns="91425" bIns="45700" anchor="t" anchorCtr="0">
            <a:noAutofit/>
          </a:bodyPr>
          <a:lstStyle/>
          <a:p>
            <a:pPr marL="457200" indent="-457200">
              <a:spcAft>
                <a:spcPts val="600"/>
              </a:spcAft>
              <a:buFont typeface="Wingdings" panose="05000000000000000000" pitchFamily="2" charset="2"/>
              <a:buChar char="q"/>
            </a:pPr>
            <a:r>
              <a:rPr lang="en-US" sz="2400">
                <a:solidFill>
                  <a:schemeClr val="tx1"/>
                </a:solidFill>
                <a:latin typeface="Arial" panose="020B0604020202020204" pitchFamily="34" charset="0"/>
                <a:cs typeface="Arial" panose="020B0604020202020204" pitchFamily="34" charset="0"/>
              </a:rPr>
              <a:t>NH </a:t>
            </a:r>
            <a:r>
              <a:rPr lang="en-US" sz="2400" err="1">
                <a:solidFill>
                  <a:schemeClr val="tx1"/>
                </a:solidFill>
                <a:latin typeface="Arial" panose="020B0604020202020204" pitchFamily="34" charset="0"/>
                <a:cs typeface="Arial" panose="020B0604020202020204" pitchFamily="34" charset="0"/>
              </a:rPr>
              <a:t>BioMade</a:t>
            </a:r>
            <a:r>
              <a:rPr lang="en-US" sz="2400">
                <a:solidFill>
                  <a:schemeClr val="tx1"/>
                </a:solidFill>
                <a:latin typeface="Arial" panose="020B0604020202020204" pitchFamily="34" charset="0"/>
                <a:cs typeface="Arial" panose="020B0604020202020204" pitchFamily="34" charset="0"/>
              </a:rPr>
              <a:t> </a:t>
            </a:r>
            <a:r>
              <a:rPr lang="en-US" sz="2400" b="0" i="0">
                <a:solidFill>
                  <a:schemeClr val="tx1"/>
                </a:solidFill>
                <a:effectLst/>
                <a:latin typeface="Arial" panose="020B0604020202020204" pitchFamily="34" charset="0"/>
                <a:cs typeface="Arial" panose="020B0604020202020204" pitchFamily="34" charset="0"/>
              </a:rPr>
              <a:t>IIA 1757371 and EPS-1101245</a:t>
            </a:r>
            <a:endParaRPr lang="en-US" sz="2400">
              <a:solidFill>
                <a:schemeClr val="tx1"/>
              </a:solidFill>
              <a:latin typeface="Arial" panose="020B0604020202020204" pitchFamily="34" charset="0"/>
              <a:cs typeface="Arial" panose="020B0604020202020204" pitchFamily="34" charset="0"/>
            </a:endParaRPr>
          </a:p>
          <a:p>
            <a:pPr marL="457200" indent="-457200">
              <a:spcAft>
                <a:spcPts val="600"/>
              </a:spcAft>
              <a:buFont typeface="Wingdings" panose="05000000000000000000" pitchFamily="2" charset="2"/>
              <a:buChar char="q"/>
            </a:pPr>
            <a:r>
              <a:rPr lang="en-US" sz="2400" i="0">
                <a:solidFill>
                  <a:schemeClr val="tx1"/>
                </a:solidFill>
                <a:effectLst/>
                <a:latin typeface="Arial" panose="020B0604020202020204" pitchFamily="34" charset="0"/>
                <a:cs typeface="Arial" panose="020B0604020202020204" pitchFamily="34" charset="0"/>
              </a:rPr>
              <a:t>CIBBR (P20GM113131) at NIH</a:t>
            </a:r>
          </a:p>
        </p:txBody>
      </p:sp>
      <p:sp>
        <p:nvSpPr>
          <p:cNvPr id="5" name="Google Shape;99;p13">
            <a:extLst>
              <a:ext uri="{FF2B5EF4-FFF2-40B4-BE49-F238E27FC236}">
                <a16:creationId xmlns:a16="http://schemas.microsoft.com/office/drawing/2014/main" id="{DC58D86C-30B3-B92A-4FF9-DDD5B0F66DB2}"/>
              </a:ext>
            </a:extLst>
          </p:cNvPr>
          <p:cNvSpPr txBox="1"/>
          <p:nvPr/>
        </p:nvSpPr>
        <p:spPr>
          <a:xfrm>
            <a:off x="31786358" y="26018999"/>
            <a:ext cx="5130495" cy="2348314"/>
          </a:xfrm>
          <a:prstGeom prst="rect">
            <a:avLst/>
          </a:prstGeom>
          <a:noFill/>
          <a:ln>
            <a:noFill/>
          </a:ln>
        </p:spPr>
        <p:txBody>
          <a:bodyPr spcFirstLastPara="1" wrap="square" lIns="91425" tIns="45700" rIns="91425" bIns="45700" anchor="t" anchorCtr="0">
            <a:noAutofit/>
          </a:bodyPr>
          <a:lstStyle/>
          <a:p>
            <a:pPr marL="514350" indent="-514350">
              <a:spcAft>
                <a:spcPts val="600"/>
              </a:spcAft>
              <a:buFont typeface="Wingdings" panose="05000000000000000000" pitchFamily="2" charset="2"/>
              <a:buChar char="q"/>
            </a:pPr>
            <a:r>
              <a:rPr lang="en-US" sz="2400">
                <a:solidFill>
                  <a:schemeClr val="tx1"/>
                </a:solidFill>
                <a:latin typeface="Arial" panose="020B0604020202020204" pitchFamily="34" charset="0"/>
                <a:cs typeface="Arial" panose="020B0604020202020204" pitchFamily="34" charset="0"/>
              </a:rPr>
              <a:t>UNH CHBE Department</a:t>
            </a:r>
          </a:p>
          <a:p>
            <a:pPr marL="514350" indent="-514350">
              <a:spcAft>
                <a:spcPts val="600"/>
              </a:spcAft>
              <a:buFont typeface="Wingdings" panose="05000000000000000000" pitchFamily="2" charset="2"/>
              <a:buChar char="q"/>
            </a:pPr>
            <a:r>
              <a:rPr lang="en-US" sz="2400">
                <a:solidFill>
                  <a:schemeClr val="tx1"/>
                </a:solidFill>
                <a:latin typeface="Arial" panose="020B0604020202020204" pitchFamily="34" charset="0"/>
                <a:cs typeface="Arial" panose="020B0604020202020204" pitchFamily="34" charset="0"/>
              </a:rPr>
              <a:t>Dr. Linqing Li’s Lab, UNH</a:t>
            </a:r>
          </a:p>
          <a:p>
            <a:pPr marL="514350" indent="-514350">
              <a:spcAft>
                <a:spcPts val="600"/>
              </a:spcAft>
              <a:buFont typeface="Wingdings" panose="05000000000000000000" pitchFamily="2" charset="2"/>
              <a:buChar char="q"/>
            </a:pPr>
            <a:r>
              <a:rPr lang="en-US" sz="2400">
                <a:solidFill>
                  <a:schemeClr val="tx1"/>
                </a:solidFill>
                <a:latin typeface="Arial" panose="020B0604020202020204" pitchFamily="34" charset="0"/>
                <a:cs typeface="Arial" panose="020B0604020202020204" pitchFamily="34" charset="0"/>
              </a:rPr>
              <a:t>UNH Core facility and Instrumentation Center</a:t>
            </a:r>
          </a:p>
          <a:p>
            <a:pPr marL="285750" indent="-285750">
              <a:lnSpc>
                <a:spcPct val="150000"/>
              </a:lnSpc>
              <a:buFont typeface="Arial" panose="020B0604020202020204" pitchFamily="34" charset="0"/>
              <a:buChar char="•"/>
            </a:pPr>
            <a:endParaRPr sz="2400">
              <a:solidFill>
                <a:srgbClr val="202124"/>
              </a:solidFill>
              <a:highlight>
                <a:srgbClr val="FFFFFF"/>
              </a:highlight>
            </a:endParaRPr>
          </a:p>
        </p:txBody>
      </p:sp>
      <p:pic>
        <p:nvPicPr>
          <p:cNvPr id="2" name="Picture 1">
            <a:extLst>
              <a:ext uri="{FF2B5EF4-FFF2-40B4-BE49-F238E27FC236}">
                <a16:creationId xmlns:a16="http://schemas.microsoft.com/office/drawing/2014/main" id="{31B1DE5D-9250-9C65-1AA9-BEFE0BFD3E8F}"/>
              </a:ext>
            </a:extLst>
          </p:cNvPr>
          <p:cNvPicPr>
            <a:picLocks noChangeAspect="1"/>
          </p:cNvPicPr>
          <p:nvPr/>
        </p:nvPicPr>
        <p:blipFill>
          <a:blip r:embed="rId10"/>
          <a:stretch>
            <a:fillRect/>
          </a:stretch>
        </p:blipFill>
        <p:spPr>
          <a:xfrm>
            <a:off x="31644399" y="1645660"/>
            <a:ext cx="1541343" cy="1541343"/>
          </a:xfrm>
          <a:prstGeom prst="rect">
            <a:avLst/>
          </a:prstGeom>
        </p:spPr>
      </p:pic>
      <p:sp>
        <p:nvSpPr>
          <p:cNvPr id="103" name="Google Shape;103;p13">
            <a:extLst>
              <a:ext uri="{FF2B5EF4-FFF2-40B4-BE49-F238E27FC236}">
                <a16:creationId xmlns:a16="http://schemas.microsoft.com/office/drawing/2014/main" id="{CBB502E9-DB3D-DED2-C36D-FBA78D6BB678}"/>
              </a:ext>
            </a:extLst>
          </p:cNvPr>
          <p:cNvSpPr txBox="1"/>
          <p:nvPr/>
        </p:nvSpPr>
        <p:spPr>
          <a:xfrm>
            <a:off x="1059973" y="4796904"/>
            <a:ext cx="11964121" cy="5999137"/>
          </a:xfrm>
          <a:prstGeom prst="rect">
            <a:avLst/>
          </a:prstGeom>
          <a:noFill/>
          <a:ln>
            <a:noFill/>
          </a:ln>
        </p:spPr>
        <p:txBody>
          <a:bodyPr spcFirstLastPara="1" wrap="square" lIns="68569" tIns="34275" rIns="68569" bIns="34275" anchor="t" anchorCtr="0">
            <a:noAutofit/>
          </a:bodyPr>
          <a:lstStyle/>
          <a:p>
            <a:pPr marL="354965" indent="-342900" algn="just">
              <a:lnSpc>
                <a:spcPct val="125000"/>
              </a:lnSpc>
              <a:spcBef>
                <a:spcPts val="900"/>
              </a:spcBef>
              <a:buClr>
                <a:schemeClr val="dk1"/>
              </a:buClr>
              <a:buSzPct val="100000"/>
              <a:buFont typeface="Wingdings" panose="05000000000000000000" pitchFamily="2" charset="2"/>
              <a:buChar char="q"/>
            </a:pPr>
            <a:r>
              <a:rPr lang="en-US" sz="2800">
                <a:ea typeface="Calibri"/>
                <a:sym typeface="Calibri"/>
              </a:rPr>
              <a:t>A fluid containing hydrophilic and hydrophobic parts may phase separate, resulting in the aggregation of hydrophobic-rich regions. </a:t>
            </a:r>
            <a:endParaRPr lang="en-US" sz="2800">
              <a:sym typeface="Calibri"/>
            </a:endParaRPr>
          </a:p>
          <a:p>
            <a:pPr marL="354965" indent="-342900" algn="just">
              <a:lnSpc>
                <a:spcPct val="125000"/>
              </a:lnSpc>
              <a:spcBef>
                <a:spcPts val="900"/>
              </a:spcBef>
              <a:buClr>
                <a:schemeClr val="dk1"/>
              </a:buClr>
              <a:buSzPct val="100000"/>
              <a:buFont typeface="Wingdings" panose="05000000000000000000" pitchFamily="2" charset="2"/>
              <a:buChar char="q"/>
            </a:pPr>
            <a:r>
              <a:rPr lang="en-US" sz="2800">
                <a:solidFill>
                  <a:schemeClr val="tx1"/>
                </a:solidFill>
                <a:ea typeface="Calibri"/>
              </a:rPr>
              <a:t>Polymer solutions are photo-crosslinked into non-phase-separated and phase-separated hydrogels containing well-defined microdomains</a:t>
            </a:r>
            <a:r>
              <a:rPr lang="en-US" sz="2800">
                <a:solidFill>
                  <a:srgbClr val="FF0000"/>
                </a:solidFill>
                <a:ea typeface="Calibri"/>
              </a:rPr>
              <a:t>.</a:t>
            </a:r>
          </a:p>
          <a:p>
            <a:pPr marL="354965" indent="-342900" algn="just">
              <a:lnSpc>
                <a:spcPct val="125000"/>
              </a:lnSpc>
              <a:spcBef>
                <a:spcPts val="900"/>
              </a:spcBef>
              <a:buClr>
                <a:schemeClr val="dk1"/>
              </a:buClr>
              <a:buSzPct val="100000"/>
              <a:buFont typeface="Wingdings" panose="05000000000000000000" pitchFamily="2" charset="2"/>
              <a:buChar char="q"/>
            </a:pPr>
            <a:r>
              <a:rPr lang="en-US" sz="2800">
                <a:ea typeface="Calibri"/>
                <a:sym typeface="Calibri"/>
              </a:rPr>
              <a:t>Cargo can be encapsulated into hydrogels if introduced to the precursor solution at the time of phase separation. </a:t>
            </a:r>
            <a:endParaRPr lang="en-US" sz="2800">
              <a:latin typeface="Arial" panose="020B0604020202020204" pitchFamily="34" charset="0"/>
              <a:ea typeface="Calibri"/>
              <a:cs typeface="Arial" panose="020B0604020202020204" pitchFamily="34" charset="0"/>
            </a:endParaRPr>
          </a:p>
          <a:p>
            <a:pPr marL="354965" indent="-342900" algn="just">
              <a:lnSpc>
                <a:spcPct val="125000"/>
              </a:lnSpc>
              <a:spcBef>
                <a:spcPts val="900"/>
              </a:spcBef>
              <a:buClr>
                <a:schemeClr val="dk1"/>
              </a:buClr>
              <a:buSzPct val="100000"/>
              <a:buFont typeface="Wingdings" panose="05000000000000000000" pitchFamily="2" charset="2"/>
              <a:buChar char="q"/>
            </a:pPr>
            <a:r>
              <a:rPr lang="en-US" sz="2800">
                <a:ea typeface="Calibri"/>
                <a:sym typeface="Calibri"/>
              </a:rPr>
              <a:t>Hydrogel crosslinks disassociate over time, degrading the hydrogel structure. Controlling the degradation rate allows for a controlled, continuous release of encapsulated cargo.</a:t>
            </a:r>
            <a:endParaRPr lang="en-US" sz="2800">
              <a:ea typeface="Calibri"/>
            </a:endParaRPr>
          </a:p>
          <a:p>
            <a:pPr marL="342900" indent="-342900" algn="just">
              <a:lnSpc>
                <a:spcPct val="125000"/>
              </a:lnSpc>
              <a:spcBef>
                <a:spcPts val="900"/>
              </a:spcBef>
              <a:buSzPct val="100000"/>
              <a:buFont typeface="Wingdings" panose="05000000000000000000" pitchFamily="2" charset="2"/>
              <a:buChar char="q"/>
            </a:pPr>
            <a:r>
              <a:rPr lang="en-US" sz="2800">
                <a:solidFill>
                  <a:schemeClr val="dk1"/>
                </a:solidFill>
              </a:rPr>
              <a:t>By dictating synthesis parameters, dextran-based polysaccharide hydrogels can be generated with controlled morphologies.</a:t>
            </a:r>
          </a:p>
          <a:p>
            <a:pPr marL="342900" indent="-342900" algn="just">
              <a:lnSpc>
                <a:spcPct val="125000"/>
              </a:lnSpc>
              <a:spcBef>
                <a:spcPts val="900"/>
              </a:spcBef>
              <a:buSzPct val="100000"/>
              <a:buFont typeface="Wingdings" panose="05000000000000000000" pitchFamily="2" charset="2"/>
              <a:buChar char="q"/>
            </a:pPr>
            <a:r>
              <a:rPr lang="en-US" sz="2800">
                <a:solidFill>
                  <a:schemeClr val="dk1"/>
                </a:solidFill>
              </a:rPr>
              <a:t>Morphological control is useful in materials and biomimicry, and cargo delivery and uptake is useful for drug administration or toxin removal. </a:t>
            </a:r>
          </a:p>
        </p:txBody>
      </p:sp>
      <p:sp>
        <p:nvSpPr>
          <p:cNvPr id="26" name="TextBox 25">
            <a:extLst>
              <a:ext uri="{FF2B5EF4-FFF2-40B4-BE49-F238E27FC236}">
                <a16:creationId xmlns:a16="http://schemas.microsoft.com/office/drawing/2014/main" id="{DBB2B8E8-82B9-A896-1C0D-EB5B658884E5}"/>
              </a:ext>
            </a:extLst>
          </p:cNvPr>
          <p:cNvSpPr txBox="1"/>
          <p:nvPr/>
        </p:nvSpPr>
        <p:spPr>
          <a:xfrm>
            <a:off x="31391520" y="18831634"/>
            <a:ext cx="6607927" cy="830997"/>
          </a:xfrm>
          <a:prstGeom prst="rect">
            <a:avLst/>
          </a:prstGeom>
          <a:noFill/>
        </p:spPr>
        <p:txBody>
          <a:bodyPr wrap="square" rtlCol="0">
            <a:spAutoFit/>
          </a:bodyPr>
          <a:lstStyle/>
          <a:p>
            <a:r>
              <a:rPr lang="en-US" sz="2400" b="1">
                <a:solidFill>
                  <a:srgbClr val="990099"/>
                </a:solidFill>
                <a:latin typeface="+mn-lt"/>
              </a:rPr>
              <a:t>Phalloidin;</a:t>
            </a:r>
          </a:p>
          <a:p>
            <a:r>
              <a:rPr lang="en-US" sz="2400" b="1">
                <a:solidFill>
                  <a:schemeClr val="accent1">
                    <a:lumMod val="50000"/>
                  </a:schemeClr>
                </a:solidFill>
                <a:latin typeface="+mn-lt"/>
              </a:rPr>
              <a:t>Phase-separated domains</a:t>
            </a:r>
          </a:p>
        </p:txBody>
      </p:sp>
      <p:sp>
        <p:nvSpPr>
          <p:cNvPr id="28" name="Google Shape;104;p13">
            <a:extLst>
              <a:ext uri="{FF2B5EF4-FFF2-40B4-BE49-F238E27FC236}">
                <a16:creationId xmlns:a16="http://schemas.microsoft.com/office/drawing/2014/main" id="{65502218-D04C-2C61-99F7-64EB9FD4FECC}"/>
              </a:ext>
            </a:extLst>
          </p:cNvPr>
          <p:cNvSpPr/>
          <p:nvPr/>
        </p:nvSpPr>
        <p:spPr>
          <a:xfrm>
            <a:off x="32028586" y="13814156"/>
            <a:ext cx="5327876" cy="3438810"/>
          </a:xfrm>
          <a:prstGeom prst="rect">
            <a:avLst/>
          </a:prstGeom>
          <a:noFill/>
          <a:ln>
            <a:noFill/>
          </a:ln>
        </p:spPr>
        <p:txBody>
          <a:bodyPr spcFirstLastPara="1" wrap="square" lIns="68569" tIns="34275" rIns="68569" bIns="34275" anchor="t" anchorCtr="0">
            <a:noAutofit/>
          </a:bodyPr>
          <a:lstStyle/>
          <a:p>
            <a:pPr marL="342900" indent="-342900">
              <a:buFont typeface="Wingdings" panose="05000000000000000000" pitchFamily="2" charset="2"/>
              <a:buChar char="q"/>
            </a:pPr>
            <a:r>
              <a:rPr lang="en-US" sz="2800">
                <a:solidFill>
                  <a:schemeClr val="dk1"/>
                </a:solidFill>
              </a:rPr>
              <a:t>Microstructures provide a scaffold for cells to migrate across</a:t>
            </a:r>
          </a:p>
          <a:p>
            <a:pPr marL="342900" indent="-342900">
              <a:buFont typeface="Wingdings" panose="05000000000000000000" pitchFamily="2" charset="2"/>
              <a:buChar char="q"/>
            </a:pPr>
            <a:r>
              <a:rPr lang="en-US" sz="2800">
                <a:solidFill>
                  <a:schemeClr val="dk1"/>
                </a:solidFill>
              </a:rPr>
              <a:t>Lack of microstructure results in lack of cell migration</a:t>
            </a:r>
          </a:p>
          <a:p>
            <a:pPr marL="342900" indent="-342900">
              <a:buFont typeface="Wingdings" panose="05000000000000000000" pitchFamily="2" charset="2"/>
              <a:buChar char="q"/>
            </a:pPr>
            <a:r>
              <a:rPr lang="en-US" sz="2800">
                <a:solidFill>
                  <a:schemeClr val="dk1"/>
                </a:solidFill>
              </a:rPr>
              <a:t>Excessively dense microstructures trap cells in place, also inhibiting migration</a:t>
            </a:r>
          </a:p>
          <a:p>
            <a:pPr marL="342900" indent="-342900">
              <a:buFont typeface="Wingdings" panose="05000000000000000000" pitchFamily="2" charset="2"/>
              <a:buChar char="q"/>
            </a:pPr>
            <a:r>
              <a:rPr lang="en-US" sz="2800">
                <a:solidFill>
                  <a:schemeClr val="dk1"/>
                </a:solidFill>
              </a:rPr>
              <a:t>“Goldilocks” microstructures provide cell attachment points</a:t>
            </a:r>
            <a:br>
              <a:rPr lang="en-US" sz="2250">
                <a:solidFill>
                  <a:schemeClr val="dk1"/>
                </a:solidFill>
              </a:rPr>
            </a:br>
            <a:endParaRPr sz="2250">
              <a:solidFill>
                <a:schemeClr val="dk1"/>
              </a:solidFill>
            </a:endParaRPr>
          </a:p>
        </p:txBody>
      </p:sp>
      <p:sp>
        <p:nvSpPr>
          <p:cNvPr id="30" name="Google Shape;128;p13">
            <a:extLst>
              <a:ext uri="{FF2B5EF4-FFF2-40B4-BE49-F238E27FC236}">
                <a16:creationId xmlns:a16="http://schemas.microsoft.com/office/drawing/2014/main" id="{5DC76423-4E47-F25A-D054-7B06B6201E2F}"/>
              </a:ext>
            </a:extLst>
          </p:cNvPr>
          <p:cNvSpPr txBox="1"/>
          <p:nvPr/>
        </p:nvSpPr>
        <p:spPr>
          <a:xfrm>
            <a:off x="25667670" y="12074183"/>
            <a:ext cx="11521440" cy="1188720"/>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3840"/>
            </a:pPr>
            <a:r>
              <a:rPr lang="en-US" sz="3800" b="1">
                <a:solidFill>
                  <a:schemeClr val="lt1"/>
                </a:solidFill>
              </a:rPr>
              <a:t>6. Hydrogel Microstructures Regulate Cellular Behavior in 3D</a:t>
            </a:r>
            <a:endParaRPr sz="3800" b="1"/>
          </a:p>
        </p:txBody>
      </p:sp>
      <p:pic>
        <p:nvPicPr>
          <p:cNvPr id="32" name="Picture 31">
            <a:extLst>
              <a:ext uri="{FF2B5EF4-FFF2-40B4-BE49-F238E27FC236}">
                <a16:creationId xmlns:a16="http://schemas.microsoft.com/office/drawing/2014/main" id="{B509ED77-4F9C-DC3E-5161-3B1822B72E81}"/>
              </a:ext>
            </a:extLst>
          </p:cNvPr>
          <p:cNvPicPr>
            <a:picLocks noChangeAspect="1"/>
          </p:cNvPicPr>
          <p:nvPr/>
        </p:nvPicPr>
        <p:blipFill>
          <a:blip r:embed="rId11"/>
          <a:stretch>
            <a:fillRect/>
          </a:stretch>
        </p:blipFill>
        <p:spPr>
          <a:xfrm>
            <a:off x="25923037" y="16953587"/>
            <a:ext cx="2560320" cy="2560320"/>
          </a:xfrm>
          <a:prstGeom prst="rect">
            <a:avLst/>
          </a:prstGeom>
        </p:spPr>
      </p:pic>
      <p:pic>
        <p:nvPicPr>
          <p:cNvPr id="34" name="Picture 33" descr="A picture containing colorfulness, purple, fractal art, magenta&#10;&#10;Description automatically generated">
            <a:extLst>
              <a:ext uri="{FF2B5EF4-FFF2-40B4-BE49-F238E27FC236}">
                <a16:creationId xmlns:a16="http://schemas.microsoft.com/office/drawing/2014/main" id="{58AFE5B5-F6B8-5ED1-5919-5594825141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816988" y="16963362"/>
            <a:ext cx="2560320" cy="2560320"/>
          </a:xfrm>
          <a:prstGeom prst="rect">
            <a:avLst/>
          </a:prstGeom>
        </p:spPr>
      </p:pic>
      <p:sp>
        <p:nvSpPr>
          <p:cNvPr id="38" name="TextBox 37">
            <a:extLst>
              <a:ext uri="{FF2B5EF4-FFF2-40B4-BE49-F238E27FC236}">
                <a16:creationId xmlns:a16="http://schemas.microsoft.com/office/drawing/2014/main" id="{42A8960B-C389-A915-A36F-00D8A37506C5}"/>
              </a:ext>
            </a:extLst>
          </p:cNvPr>
          <p:cNvSpPr txBox="1"/>
          <p:nvPr/>
        </p:nvSpPr>
        <p:spPr>
          <a:xfrm>
            <a:off x="26275348" y="16963715"/>
            <a:ext cx="1886790" cy="830997"/>
          </a:xfrm>
          <a:prstGeom prst="rect">
            <a:avLst/>
          </a:prstGeom>
          <a:noFill/>
        </p:spPr>
        <p:txBody>
          <a:bodyPr wrap="square" rtlCol="0">
            <a:spAutoFit/>
          </a:bodyPr>
          <a:lstStyle/>
          <a:p>
            <a:pPr algn="ctr"/>
            <a:r>
              <a:rPr lang="en-US" sz="2400" b="1">
                <a:solidFill>
                  <a:schemeClr val="bg1"/>
                </a:solidFill>
              </a:rPr>
              <a:t>Non-phase-separated</a:t>
            </a:r>
          </a:p>
        </p:txBody>
      </p:sp>
      <p:sp>
        <p:nvSpPr>
          <p:cNvPr id="40" name="TextBox 39">
            <a:extLst>
              <a:ext uri="{FF2B5EF4-FFF2-40B4-BE49-F238E27FC236}">
                <a16:creationId xmlns:a16="http://schemas.microsoft.com/office/drawing/2014/main" id="{9FAD9442-9EE6-DB9D-5B08-2FD21508B9D9}"/>
              </a:ext>
            </a:extLst>
          </p:cNvPr>
          <p:cNvSpPr txBox="1"/>
          <p:nvPr/>
        </p:nvSpPr>
        <p:spPr>
          <a:xfrm>
            <a:off x="29140159" y="16963715"/>
            <a:ext cx="1886790" cy="830997"/>
          </a:xfrm>
          <a:prstGeom prst="rect">
            <a:avLst/>
          </a:prstGeom>
          <a:noFill/>
        </p:spPr>
        <p:txBody>
          <a:bodyPr wrap="square" rtlCol="0">
            <a:spAutoFit/>
          </a:bodyPr>
          <a:lstStyle/>
          <a:p>
            <a:pPr algn="ctr"/>
            <a:r>
              <a:rPr lang="en-US" sz="2400" b="1">
                <a:solidFill>
                  <a:schemeClr val="bg1"/>
                </a:solidFill>
              </a:rPr>
              <a:t>Phase-separated</a:t>
            </a:r>
          </a:p>
        </p:txBody>
      </p:sp>
      <p:pic>
        <p:nvPicPr>
          <p:cNvPr id="46" name="Picture 45">
            <a:extLst>
              <a:ext uri="{FF2B5EF4-FFF2-40B4-BE49-F238E27FC236}">
                <a16:creationId xmlns:a16="http://schemas.microsoft.com/office/drawing/2014/main" id="{D05E2736-0882-EFBB-D18A-4796381E29EF}"/>
              </a:ext>
            </a:extLst>
          </p:cNvPr>
          <p:cNvPicPr>
            <a:picLocks noChangeAspect="1"/>
          </p:cNvPicPr>
          <p:nvPr/>
        </p:nvPicPr>
        <p:blipFill rotWithShape="1">
          <a:blip r:embed="rId13"/>
          <a:srcRect l="4798" t="30730" r="67453" b="34773"/>
          <a:stretch/>
        </p:blipFill>
        <p:spPr>
          <a:xfrm>
            <a:off x="25893195" y="14479363"/>
            <a:ext cx="2626918" cy="2286000"/>
          </a:xfrm>
          <a:prstGeom prst="rect">
            <a:avLst/>
          </a:prstGeom>
        </p:spPr>
      </p:pic>
      <p:pic>
        <p:nvPicPr>
          <p:cNvPr id="48" name="Picture 47">
            <a:extLst>
              <a:ext uri="{FF2B5EF4-FFF2-40B4-BE49-F238E27FC236}">
                <a16:creationId xmlns:a16="http://schemas.microsoft.com/office/drawing/2014/main" id="{260901C9-4354-8404-1B82-EEF4D84D3D38}"/>
              </a:ext>
            </a:extLst>
          </p:cNvPr>
          <p:cNvPicPr>
            <a:picLocks noChangeAspect="1"/>
          </p:cNvPicPr>
          <p:nvPr/>
        </p:nvPicPr>
        <p:blipFill rotWithShape="1">
          <a:blip r:embed="rId13"/>
          <a:srcRect l="37320" t="30730" r="35342" b="34773"/>
          <a:stretch/>
        </p:blipFill>
        <p:spPr>
          <a:xfrm>
            <a:off x="28675424" y="14456884"/>
            <a:ext cx="2587997" cy="2286000"/>
          </a:xfrm>
          <a:prstGeom prst="rect">
            <a:avLst/>
          </a:prstGeom>
        </p:spPr>
      </p:pic>
      <p:sp>
        <p:nvSpPr>
          <p:cNvPr id="52" name="Google Shape;107;p13">
            <a:extLst>
              <a:ext uri="{FF2B5EF4-FFF2-40B4-BE49-F238E27FC236}">
                <a16:creationId xmlns:a16="http://schemas.microsoft.com/office/drawing/2014/main" id="{DCCA1F4D-9B71-9EB6-6417-0A6C446F665B}"/>
              </a:ext>
            </a:extLst>
          </p:cNvPr>
          <p:cNvSpPr txBox="1"/>
          <p:nvPr/>
        </p:nvSpPr>
        <p:spPr>
          <a:xfrm>
            <a:off x="25686328" y="3542999"/>
            <a:ext cx="11521440" cy="1238770"/>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spAutoFit/>
          </a:bodyPr>
          <a:lstStyle/>
          <a:p>
            <a:pPr algn="ctr">
              <a:buClr>
                <a:schemeClr val="lt1"/>
              </a:buClr>
              <a:buSzPts val="3840"/>
            </a:pPr>
            <a:r>
              <a:rPr lang="en-US" sz="3800" b="1">
                <a:solidFill>
                  <a:schemeClr val="bg1"/>
                </a:solidFill>
                <a:latin typeface="+mn-lt"/>
              </a:rPr>
              <a:t>5. Hydrogel Microstructures Regulate the Rate of Drug Release</a:t>
            </a:r>
          </a:p>
        </p:txBody>
      </p:sp>
      <p:pic>
        <p:nvPicPr>
          <p:cNvPr id="7" name="Picture 6">
            <a:extLst>
              <a:ext uri="{FF2B5EF4-FFF2-40B4-BE49-F238E27FC236}">
                <a16:creationId xmlns:a16="http://schemas.microsoft.com/office/drawing/2014/main" id="{68B5130C-642C-ED4A-426C-FC70C37834C3}"/>
              </a:ext>
            </a:extLst>
          </p:cNvPr>
          <p:cNvPicPr>
            <a:picLocks noChangeAspect="1"/>
          </p:cNvPicPr>
          <p:nvPr/>
        </p:nvPicPr>
        <p:blipFill>
          <a:blip r:embed="rId14"/>
          <a:stretch>
            <a:fillRect/>
          </a:stretch>
        </p:blipFill>
        <p:spPr>
          <a:xfrm>
            <a:off x="1193252" y="22388071"/>
            <a:ext cx="5413655" cy="4631453"/>
          </a:xfrm>
          <a:prstGeom prst="rect">
            <a:avLst/>
          </a:prstGeom>
        </p:spPr>
      </p:pic>
      <p:pic>
        <p:nvPicPr>
          <p:cNvPr id="8" name="Picture 7">
            <a:extLst>
              <a:ext uri="{FF2B5EF4-FFF2-40B4-BE49-F238E27FC236}">
                <a16:creationId xmlns:a16="http://schemas.microsoft.com/office/drawing/2014/main" id="{9FE0EECE-7137-B7D1-DD98-864CAC7F6769}"/>
              </a:ext>
            </a:extLst>
          </p:cNvPr>
          <p:cNvPicPr>
            <a:picLocks noChangeAspect="1"/>
          </p:cNvPicPr>
          <p:nvPr/>
        </p:nvPicPr>
        <p:blipFill>
          <a:blip r:embed="rId15"/>
          <a:stretch>
            <a:fillRect/>
          </a:stretch>
        </p:blipFill>
        <p:spPr>
          <a:xfrm>
            <a:off x="6924960" y="21910338"/>
            <a:ext cx="5239566" cy="5008250"/>
          </a:xfrm>
          <a:prstGeom prst="rect">
            <a:avLst/>
          </a:prstGeom>
        </p:spPr>
      </p:pic>
      <p:sp>
        <p:nvSpPr>
          <p:cNvPr id="10" name="TextBox 9">
            <a:extLst>
              <a:ext uri="{FF2B5EF4-FFF2-40B4-BE49-F238E27FC236}">
                <a16:creationId xmlns:a16="http://schemas.microsoft.com/office/drawing/2014/main" id="{B401A07A-DF67-8EAB-CF61-6E9C7F6D6E80}"/>
              </a:ext>
            </a:extLst>
          </p:cNvPr>
          <p:cNvSpPr txBox="1"/>
          <p:nvPr/>
        </p:nvSpPr>
        <p:spPr>
          <a:xfrm>
            <a:off x="1503626" y="27158831"/>
            <a:ext cx="6384543" cy="5262979"/>
          </a:xfrm>
          <a:prstGeom prst="rect">
            <a:avLst/>
          </a:prstGeom>
          <a:noFill/>
        </p:spPr>
        <p:txBody>
          <a:bodyPr wrap="square">
            <a:spAutoFit/>
          </a:bodyPr>
          <a:lstStyle/>
          <a:p>
            <a:pPr marL="457200" indent="-457200">
              <a:buFont typeface="Wingdings" panose="05000000000000000000" pitchFamily="2" charset="2"/>
              <a:buChar char="q"/>
            </a:pPr>
            <a:r>
              <a:rPr lang="en-US" sz="2800">
                <a:latin typeface="Aptos" panose="020B0004020202020204" pitchFamily="34" charset="0"/>
                <a:cs typeface="Arial" panose="020B0604020202020204" pitchFamily="34" charset="0"/>
              </a:rPr>
              <a:t>Solutions exhibit phase separation according to a “transition temperature”</a:t>
            </a:r>
          </a:p>
          <a:p>
            <a:pPr marL="457200" indent="-457200">
              <a:buFont typeface="Wingdings" panose="05000000000000000000" pitchFamily="2" charset="2"/>
              <a:buChar char="q"/>
            </a:pPr>
            <a:r>
              <a:rPr lang="en-US" sz="2800">
                <a:latin typeface="Aptos" panose="020B0004020202020204" pitchFamily="34" charset="0"/>
                <a:cs typeface="Arial" panose="020B0604020202020204" pitchFamily="34" charset="0"/>
              </a:rPr>
              <a:t>At the transition temperature, nucleation occurs, </a:t>
            </a:r>
            <a:r>
              <a:rPr lang="en-US" sz="2800">
                <a:solidFill>
                  <a:schemeClr val="tx1"/>
                </a:solidFill>
                <a:latin typeface="Aptos" panose="020B0004020202020204" pitchFamily="34" charset="0"/>
                <a:cs typeface="Arial" panose="020B0604020202020204" pitchFamily="34" charset="0"/>
              </a:rPr>
              <a:t>leading to the formation of a new phase</a:t>
            </a:r>
          </a:p>
          <a:p>
            <a:pPr marL="457200" indent="-457200">
              <a:buFont typeface="Wingdings" panose="05000000000000000000" pitchFamily="2" charset="2"/>
              <a:buChar char="q"/>
            </a:pPr>
            <a:r>
              <a:rPr lang="en-US" sz="2800">
                <a:latin typeface="Aptos" panose="020B0004020202020204" pitchFamily="34" charset="0"/>
                <a:cs typeface="Arial" panose="020B0604020202020204" pitchFamily="34" charset="0"/>
              </a:rPr>
              <a:t>Factors that affect the transition temperature include solute concentration, the presence of surfactants, and more. </a:t>
            </a:r>
          </a:p>
          <a:p>
            <a:pPr marL="457200" indent="-457200">
              <a:buFont typeface="Wingdings" panose="05000000000000000000" pitchFamily="2" charset="2"/>
              <a:buChar char="q"/>
            </a:pPr>
            <a:r>
              <a:rPr lang="en-US" sz="2800">
                <a:latin typeface="Aptos" panose="020B0004020202020204" pitchFamily="34" charset="0"/>
                <a:cs typeface="Arial" panose="020B0604020202020204" pitchFamily="34" charset="0"/>
              </a:rPr>
              <a:t>This phase transition is reversible</a:t>
            </a:r>
          </a:p>
          <a:p>
            <a:pPr marL="457200" indent="-457200">
              <a:buFont typeface="Wingdings" panose="05000000000000000000" pitchFamily="2" charset="2"/>
              <a:buChar char="q"/>
            </a:pPr>
            <a:endParaRPr lang="en-US" sz="2800">
              <a:latin typeface="Aptos" panose="020B00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54D0658-8065-E353-151F-D6FCE82AD4E8}"/>
              </a:ext>
            </a:extLst>
          </p:cNvPr>
          <p:cNvPicPr>
            <a:picLocks noChangeAspect="1"/>
          </p:cNvPicPr>
          <p:nvPr/>
        </p:nvPicPr>
        <p:blipFill>
          <a:blip r:embed="rId16"/>
          <a:stretch>
            <a:fillRect/>
          </a:stretch>
        </p:blipFill>
        <p:spPr>
          <a:xfrm>
            <a:off x="13487772" y="11926386"/>
            <a:ext cx="5601196" cy="4604391"/>
          </a:xfrm>
          <a:prstGeom prst="rect">
            <a:avLst/>
          </a:prstGeom>
        </p:spPr>
      </p:pic>
      <p:pic>
        <p:nvPicPr>
          <p:cNvPr id="20" name="Picture 19" descr="A red background with black dots&#10;&#10;Description automatically generated">
            <a:extLst>
              <a:ext uri="{FF2B5EF4-FFF2-40B4-BE49-F238E27FC236}">
                <a16:creationId xmlns:a16="http://schemas.microsoft.com/office/drawing/2014/main" id="{E7AD8072-3E35-8F58-43E8-5FA84666EDF7}"/>
              </a:ext>
            </a:extLst>
          </p:cNvPr>
          <p:cNvPicPr>
            <a:picLocks noChangeAspect="1"/>
          </p:cNvPicPr>
          <p:nvPr/>
        </p:nvPicPr>
        <p:blipFill>
          <a:blip r:embed="rId17"/>
          <a:stretch>
            <a:fillRect/>
          </a:stretch>
        </p:blipFill>
        <p:spPr>
          <a:xfrm>
            <a:off x="28156882" y="5539266"/>
            <a:ext cx="1865503" cy="1865503"/>
          </a:xfrm>
          <a:prstGeom prst="rect">
            <a:avLst/>
          </a:prstGeom>
        </p:spPr>
      </p:pic>
      <p:pic>
        <p:nvPicPr>
          <p:cNvPr id="22" name="Picture 21" descr="A green background with a white text&#10;&#10;Description automatically generated with medium confidence">
            <a:extLst>
              <a:ext uri="{FF2B5EF4-FFF2-40B4-BE49-F238E27FC236}">
                <a16:creationId xmlns:a16="http://schemas.microsoft.com/office/drawing/2014/main" id="{96C0AF90-6E8D-AD72-79F4-F7C28DB430CA}"/>
              </a:ext>
            </a:extLst>
          </p:cNvPr>
          <p:cNvPicPr>
            <a:picLocks noChangeAspect="1"/>
          </p:cNvPicPr>
          <p:nvPr/>
        </p:nvPicPr>
        <p:blipFill>
          <a:blip r:embed="rId18"/>
          <a:stretch>
            <a:fillRect/>
          </a:stretch>
        </p:blipFill>
        <p:spPr>
          <a:xfrm>
            <a:off x="26039302" y="5522935"/>
            <a:ext cx="1865503" cy="1865503"/>
          </a:xfrm>
          <a:prstGeom prst="rect">
            <a:avLst/>
          </a:prstGeom>
        </p:spPr>
      </p:pic>
      <p:pic>
        <p:nvPicPr>
          <p:cNvPr id="24" name="Picture 23" descr="A green background with a white text&#10;&#10;Description automatically generated">
            <a:extLst>
              <a:ext uri="{FF2B5EF4-FFF2-40B4-BE49-F238E27FC236}">
                <a16:creationId xmlns:a16="http://schemas.microsoft.com/office/drawing/2014/main" id="{191BA0C8-1169-D77F-AD93-DF94D81997D1}"/>
              </a:ext>
            </a:extLst>
          </p:cNvPr>
          <p:cNvPicPr>
            <a:picLocks noChangeAspect="1"/>
          </p:cNvPicPr>
          <p:nvPr/>
        </p:nvPicPr>
        <p:blipFill>
          <a:blip r:embed="rId19"/>
          <a:stretch>
            <a:fillRect/>
          </a:stretch>
        </p:blipFill>
        <p:spPr>
          <a:xfrm>
            <a:off x="30311534" y="5533317"/>
            <a:ext cx="1865503" cy="1865503"/>
          </a:xfrm>
          <a:prstGeom prst="rect">
            <a:avLst/>
          </a:prstGeom>
        </p:spPr>
      </p:pic>
      <p:pic>
        <p:nvPicPr>
          <p:cNvPr id="27" name="Picture 26">
            <a:extLst>
              <a:ext uri="{FF2B5EF4-FFF2-40B4-BE49-F238E27FC236}">
                <a16:creationId xmlns:a16="http://schemas.microsoft.com/office/drawing/2014/main" id="{645A3BDF-E6DB-59A6-00E8-431FD5CD75AF}"/>
              </a:ext>
            </a:extLst>
          </p:cNvPr>
          <p:cNvPicPr>
            <a:picLocks noChangeAspect="1"/>
          </p:cNvPicPr>
          <p:nvPr/>
        </p:nvPicPr>
        <p:blipFill>
          <a:blip r:embed="rId20"/>
          <a:stretch>
            <a:fillRect/>
          </a:stretch>
        </p:blipFill>
        <p:spPr>
          <a:xfrm>
            <a:off x="30313108" y="8032237"/>
            <a:ext cx="1864190" cy="1864190"/>
          </a:xfrm>
          <a:prstGeom prst="rect">
            <a:avLst/>
          </a:prstGeom>
        </p:spPr>
      </p:pic>
      <p:pic>
        <p:nvPicPr>
          <p:cNvPr id="31" name="Picture 30" descr="A green speckled background&#10;&#10;Description automatically generated with medium confidence">
            <a:extLst>
              <a:ext uri="{FF2B5EF4-FFF2-40B4-BE49-F238E27FC236}">
                <a16:creationId xmlns:a16="http://schemas.microsoft.com/office/drawing/2014/main" id="{8FAA7992-9E5D-422B-90BF-88BCCE8FD433}"/>
              </a:ext>
            </a:extLst>
          </p:cNvPr>
          <p:cNvPicPr>
            <a:picLocks noChangeAspect="1"/>
          </p:cNvPicPr>
          <p:nvPr/>
        </p:nvPicPr>
        <p:blipFill>
          <a:blip r:embed="rId21"/>
          <a:stretch>
            <a:fillRect/>
          </a:stretch>
        </p:blipFill>
        <p:spPr>
          <a:xfrm>
            <a:off x="26039302" y="8014334"/>
            <a:ext cx="1865503" cy="1865503"/>
          </a:xfrm>
          <a:prstGeom prst="rect">
            <a:avLst/>
          </a:prstGeom>
        </p:spPr>
      </p:pic>
      <p:pic>
        <p:nvPicPr>
          <p:cNvPr id="35" name="Picture 34" descr="A red circle pattern on a black background&#10;&#10;Description automatically generated">
            <a:extLst>
              <a:ext uri="{FF2B5EF4-FFF2-40B4-BE49-F238E27FC236}">
                <a16:creationId xmlns:a16="http://schemas.microsoft.com/office/drawing/2014/main" id="{F01232AE-A5F1-0835-8370-1EE5660F96AD}"/>
              </a:ext>
            </a:extLst>
          </p:cNvPr>
          <p:cNvPicPr>
            <a:picLocks noChangeAspect="1"/>
          </p:cNvPicPr>
          <p:nvPr/>
        </p:nvPicPr>
        <p:blipFill>
          <a:blip r:embed="rId22"/>
          <a:stretch>
            <a:fillRect/>
          </a:stretch>
        </p:blipFill>
        <p:spPr>
          <a:xfrm>
            <a:off x="28148114" y="8030663"/>
            <a:ext cx="1868177" cy="1868177"/>
          </a:xfrm>
          <a:prstGeom prst="rect">
            <a:avLst/>
          </a:prstGeom>
        </p:spPr>
      </p:pic>
      <p:pic>
        <p:nvPicPr>
          <p:cNvPr id="45" name="Picture 44">
            <a:extLst>
              <a:ext uri="{FF2B5EF4-FFF2-40B4-BE49-F238E27FC236}">
                <a16:creationId xmlns:a16="http://schemas.microsoft.com/office/drawing/2014/main" id="{7166327D-5245-8F9C-9CAC-A051D2692E6F}"/>
              </a:ext>
            </a:extLst>
          </p:cNvPr>
          <p:cNvPicPr>
            <a:picLocks noChangeAspect="1"/>
          </p:cNvPicPr>
          <p:nvPr/>
        </p:nvPicPr>
        <p:blipFill>
          <a:blip r:embed="rId23"/>
          <a:stretch>
            <a:fillRect/>
          </a:stretch>
        </p:blipFill>
        <p:spPr>
          <a:xfrm>
            <a:off x="19168630" y="11969067"/>
            <a:ext cx="5549241" cy="4504827"/>
          </a:xfrm>
          <a:prstGeom prst="rect">
            <a:avLst/>
          </a:prstGeom>
        </p:spPr>
      </p:pic>
      <p:sp>
        <p:nvSpPr>
          <p:cNvPr id="6" name="Google Shape;96;p13">
            <a:extLst>
              <a:ext uri="{FF2B5EF4-FFF2-40B4-BE49-F238E27FC236}">
                <a16:creationId xmlns:a16="http://schemas.microsoft.com/office/drawing/2014/main" id="{76150EDB-1EBB-3C22-0F44-4A6243C53B7B}"/>
              </a:ext>
            </a:extLst>
          </p:cNvPr>
          <p:cNvSpPr txBox="1"/>
          <p:nvPr/>
        </p:nvSpPr>
        <p:spPr>
          <a:xfrm>
            <a:off x="13957268" y="10367018"/>
            <a:ext cx="11002095" cy="2112026"/>
          </a:xfrm>
          <a:prstGeom prst="rect">
            <a:avLst/>
          </a:prstGeom>
          <a:noFill/>
          <a:ln>
            <a:noFill/>
          </a:ln>
        </p:spPr>
        <p:txBody>
          <a:bodyPr spcFirstLastPara="1" wrap="square" lIns="68569" tIns="34275" rIns="68569" bIns="34275" anchor="t" anchorCtr="0">
            <a:noAutofit/>
          </a:bodyPr>
          <a:lstStyle/>
          <a:p>
            <a:pPr marL="19050" algn="ctr">
              <a:lnSpc>
                <a:spcPct val="125000"/>
              </a:lnSpc>
              <a:spcBef>
                <a:spcPts val="600"/>
              </a:spcBef>
              <a:spcAft>
                <a:spcPts val="600"/>
              </a:spcAft>
              <a:buClr>
                <a:schemeClr val="dk1"/>
              </a:buClr>
              <a:buSzPts val="3200"/>
            </a:pPr>
            <a:r>
              <a:rPr lang="en-US" sz="2400" b="1">
                <a:solidFill>
                  <a:schemeClr val="dk1"/>
                </a:solidFill>
              </a:rPr>
              <a:t>Absorbance graphs illustrating the reversibility and concentration dependance of the phase transition of </a:t>
            </a:r>
            <a:r>
              <a:rPr lang="en-US" sz="2400" b="1" err="1">
                <a:solidFill>
                  <a:schemeClr val="dk1"/>
                </a:solidFill>
              </a:rPr>
              <a:t>DexMA</a:t>
            </a:r>
            <a:r>
              <a:rPr lang="en-US" sz="2400" b="1">
                <a:solidFill>
                  <a:schemeClr val="dk1"/>
                </a:solidFill>
              </a:rPr>
              <a:t>-PBS solutions</a:t>
            </a:r>
            <a:r>
              <a:rPr lang="en-US" sz="2400" b="1" baseline="30000">
                <a:solidFill>
                  <a:schemeClr val="dk1"/>
                </a:solidFill>
              </a:rPr>
              <a:t>3</a:t>
            </a:r>
          </a:p>
        </p:txBody>
      </p:sp>
      <p:sp>
        <p:nvSpPr>
          <p:cNvPr id="14" name="TextBox 13">
            <a:extLst>
              <a:ext uri="{FF2B5EF4-FFF2-40B4-BE49-F238E27FC236}">
                <a16:creationId xmlns:a16="http://schemas.microsoft.com/office/drawing/2014/main" id="{DDF645A6-EE23-7509-8CB6-E321034A6135}"/>
              </a:ext>
            </a:extLst>
          </p:cNvPr>
          <p:cNvSpPr txBox="1"/>
          <p:nvPr/>
        </p:nvSpPr>
        <p:spPr>
          <a:xfrm>
            <a:off x="25914367" y="9911708"/>
            <a:ext cx="5948519" cy="646331"/>
          </a:xfrm>
          <a:prstGeom prst="rect">
            <a:avLst/>
          </a:prstGeom>
          <a:noFill/>
        </p:spPr>
        <p:txBody>
          <a:bodyPr wrap="square" rtlCol="0">
            <a:spAutoFit/>
          </a:bodyPr>
          <a:lstStyle/>
          <a:p>
            <a:r>
              <a:rPr lang="en-US" sz="1800"/>
              <a:t>    Methacrylate		Drug		    Merged</a:t>
            </a:r>
          </a:p>
          <a:p>
            <a:r>
              <a:rPr lang="en-US" sz="1800"/>
              <a:t>Autofluorescence	      Autofluorescence	</a:t>
            </a:r>
            <a:r>
              <a:rPr lang="en-US"/>
              <a:t> </a:t>
            </a:r>
          </a:p>
        </p:txBody>
      </p:sp>
      <p:sp>
        <p:nvSpPr>
          <p:cNvPr id="18" name="TextBox 17">
            <a:extLst>
              <a:ext uri="{FF2B5EF4-FFF2-40B4-BE49-F238E27FC236}">
                <a16:creationId xmlns:a16="http://schemas.microsoft.com/office/drawing/2014/main" id="{BE1290A9-BD83-5177-2186-EF5098F630DC}"/>
              </a:ext>
            </a:extLst>
          </p:cNvPr>
          <p:cNvSpPr txBox="1"/>
          <p:nvPr/>
        </p:nvSpPr>
        <p:spPr>
          <a:xfrm>
            <a:off x="25700503" y="10637137"/>
            <a:ext cx="12298944" cy="1384995"/>
          </a:xfrm>
          <a:prstGeom prst="rect">
            <a:avLst/>
          </a:prstGeom>
          <a:noFill/>
        </p:spPr>
        <p:txBody>
          <a:bodyPr wrap="square" rtlCol="0">
            <a:spAutoFit/>
          </a:bodyPr>
          <a:lstStyle/>
          <a:p>
            <a:pPr marL="285750" indent="-285750">
              <a:buFont typeface="Wingdings" panose="05000000000000000000" pitchFamily="2" charset="2"/>
              <a:buChar char="q"/>
            </a:pPr>
            <a:r>
              <a:rPr lang="en-US" sz="2800"/>
              <a:t>Drugs are encapsulated as the gel phase separates and crosslinks, and are released as the gel degrades</a:t>
            </a:r>
          </a:p>
          <a:p>
            <a:pPr marL="285750" indent="-285750">
              <a:buFont typeface="Wingdings" panose="05000000000000000000" pitchFamily="2" charset="2"/>
              <a:buChar char="q"/>
            </a:pPr>
            <a:r>
              <a:rPr lang="en-US" sz="2800"/>
              <a:t>Release rate dependent on gel’s crosslinking density and microstructures</a:t>
            </a:r>
          </a:p>
        </p:txBody>
      </p:sp>
      <p:sp>
        <p:nvSpPr>
          <p:cNvPr id="19" name="Google Shape;98;p13">
            <a:extLst>
              <a:ext uri="{FF2B5EF4-FFF2-40B4-BE49-F238E27FC236}">
                <a16:creationId xmlns:a16="http://schemas.microsoft.com/office/drawing/2014/main" id="{D789D950-DB0A-F7CB-69D7-FAE89D79AB7F}"/>
              </a:ext>
            </a:extLst>
          </p:cNvPr>
          <p:cNvSpPr txBox="1"/>
          <p:nvPr/>
        </p:nvSpPr>
        <p:spPr>
          <a:xfrm>
            <a:off x="1415710" y="19285380"/>
            <a:ext cx="11521440" cy="1238770"/>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329175" tIns="32906" rIns="65831" bIns="32906" anchor="ctr" anchorCtr="0">
            <a:noAutofit/>
          </a:bodyPr>
          <a:lstStyle/>
          <a:p>
            <a:pPr algn="ctr">
              <a:buClr>
                <a:schemeClr val="lt1"/>
              </a:buClr>
              <a:buSzPts val="3840"/>
            </a:pPr>
            <a:r>
              <a:rPr lang="en-US" sz="3800" b="1">
                <a:solidFill>
                  <a:schemeClr val="lt1"/>
                </a:solidFill>
              </a:rPr>
              <a:t>2. Phase Separation in Macromolecules</a:t>
            </a:r>
            <a:endParaRPr sz="3800" b="1"/>
          </a:p>
        </p:txBody>
      </p:sp>
      <p:sp>
        <p:nvSpPr>
          <p:cNvPr id="33" name="Rectangle 32">
            <a:extLst>
              <a:ext uri="{FF2B5EF4-FFF2-40B4-BE49-F238E27FC236}">
                <a16:creationId xmlns:a16="http://schemas.microsoft.com/office/drawing/2014/main" id="{2FD0F1E0-F83E-1E28-B288-A426317C89F3}"/>
              </a:ext>
            </a:extLst>
          </p:cNvPr>
          <p:cNvSpPr/>
          <p:nvPr/>
        </p:nvSpPr>
        <p:spPr>
          <a:xfrm>
            <a:off x="26015849" y="5039933"/>
            <a:ext cx="6183521" cy="415715"/>
          </a:xfrm>
          <a:prstGeom prst="rect">
            <a:avLst/>
          </a:prstGeom>
          <a:solidFill>
            <a:srgbClr val="CCECFF">
              <a:alpha val="65098"/>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4CE62A0-2AD9-583F-FDBD-CF96FE93B3C9}"/>
              </a:ext>
            </a:extLst>
          </p:cNvPr>
          <p:cNvSpPr txBox="1"/>
          <p:nvPr/>
        </p:nvSpPr>
        <p:spPr>
          <a:xfrm>
            <a:off x="27904806" y="5088136"/>
            <a:ext cx="2564500" cy="369332"/>
          </a:xfrm>
          <a:prstGeom prst="rect">
            <a:avLst/>
          </a:prstGeom>
          <a:noFill/>
        </p:spPr>
        <p:txBody>
          <a:bodyPr wrap="square" rtlCol="0">
            <a:spAutoFit/>
          </a:bodyPr>
          <a:lstStyle/>
          <a:p>
            <a:r>
              <a:rPr lang="en-US" sz="1800" b="1"/>
              <a:t>Non-phase-separated</a:t>
            </a:r>
          </a:p>
        </p:txBody>
      </p:sp>
      <p:sp>
        <p:nvSpPr>
          <p:cNvPr id="36" name="Rectangle 35">
            <a:extLst>
              <a:ext uri="{FF2B5EF4-FFF2-40B4-BE49-F238E27FC236}">
                <a16:creationId xmlns:a16="http://schemas.microsoft.com/office/drawing/2014/main" id="{5487CA75-2654-4087-00E0-AA47BB33137D}"/>
              </a:ext>
            </a:extLst>
          </p:cNvPr>
          <p:cNvSpPr/>
          <p:nvPr/>
        </p:nvSpPr>
        <p:spPr>
          <a:xfrm>
            <a:off x="26015848" y="7530343"/>
            <a:ext cx="6183521" cy="415715"/>
          </a:xfrm>
          <a:prstGeom prst="rect">
            <a:avLst/>
          </a:prstGeom>
          <a:solidFill>
            <a:srgbClr val="CCECFF">
              <a:alpha val="65098"/>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18F5055-545A-4256-E30B-81278DE20C01}"/>
              </a:ext>
            </a:extLst>
          </p:cNvPr>
          <p:cNvSpPr txBox="1"/>
          <p:nvPr/>
        </p:nvSpPr>
        <p:spPr>
          <a:xfrm>
            <a:off x="28006206" y="7563621"/>
            <a:ext cx="2693198" cy="369332"/>
          </a:xfrm>
          <a:prstGeom prst="rect">
            <a:avLst/>
          </a:prstGeom>
          <a:noFill/>
        </p:spPr>
        <p:txBody>
          <a:bodyPr wrap="square" rtlCol="0">
            <a:spAutoFit/>
          </a:bodyPr>
          <a:lstStyle/>
          <a:p>
            <a:r>
              <a:rPr lang="en-US" sz="1800" b="1"/>
              <a:t>Phase-separated</a:t>
            </a:r>
          </a:p>
        </p:txBody>
      </p:sp>
      <p:graphicFrame>
        <p:nvGraphicFramePr>
          <p:cNvPr id="25" name="Chart 24">
            <a:extLst>
              <a:ext uri="{FF2B5EF4-FFF2-40B4-BE49-F238E27FC236}">
                <a16:creationId xmlns:a16="http://schemas.microsoft.com/office/drawing/2014/main" id="{B22DAD1A-36F1-3B13-D3F2-F663D5BF0499}"/>
              </a:ext>
            </a:extLst>
          </p:cNvPr>
          <p:cNvGraphicFramePr>
            <a:graphicFrameLocks/>
          </p:cNvGraphicFramePr>
          <p:nvPr/>
        </p:nvGraphicFramePr>
        <p:xfrm>
          <a:off x="32621815" y="5379230"/>
          <a:ext cx="5301960" cy="4708842"/>
        </p:xfrm>
        <a:graphic>
          <a:graphicData uri="http://schemas.openxmlformats.org/drawingml/2006/chart">
            <c:chart xmlns:c="http://schemas.openxmlformats.org/drawingml/2006/chart" xmlns:r="http://schemas.openxmlformats.org/officeDocument/2006/relationships" r:id="rId24"/>
          </a:graphicData>
        </a:graphic>
      </p:graphicFrame>
      <p:pic>
        <p:nvPicPr>
          <p:cNvPr id="13" name="Picture 12">
            <a:extLst>
              <a:ext uri="{FF2B5EF4-FFF2-40B4-BE49-F238E27FC236}">
                <a16:creationId xmlns:a16="http://schemas.microsoft.com/office/drawing/2014/main" id="{15F0ED0A-9557-03A1-F783-7D8271F2FECB}"/>
              </a:ext>
            </a:extLst>
          </p:cNvPr>
          <p:cNvPicPr>
            <a:picLocks noChangeAspect="1"/>
          </p:cNvPicPr>
          <p:nvPr/>
        </p:nvPicPr>
        <p:blipFill>
          <a:blip r:embed="rId25"/>
          <a:stretch>
            <a:fillRect/>
          </a:stretch>
        </p:blipFill>
        <p:spPr>
          <a:xfrm>
            <a:off x="6480730" y="15568618"/>
            <a:ext cx="6711357" cy="2929218"/>
          </a:xfrm>
          <a:prstGeom prst="rect">
            <a:avLst/>
          </a:prstGeom>
        </p:spPr>
      </p:pic>
      <p:sp>
        <p:nvSpPr>
          <p:cNvPr id="39" name="Rectangle 38">
            <a:extLst>
              <a:ext uri="{FF2B5EF4-FFF2-40B4-BE49-F238E27FC236}">
                <a16:creationId xmlns:a16="http://schemas.microsoft.com/office/drawing/2014/main" id="{ACEE5C61-4BF7-FB53-0A34-E02264138FCF}"/>
              </a:ext>
            </a:extLst>
          </p:cNvPr>
          <p:cNvSpPr/>
          <p:nvPr/>
        </p:nvSpPr>
        <p:spPr>
          <a:xfrm>
            <a:off x="25870617" y="13491821"/>
            <a:ext cx="5369051" cy="797350"/>
          </a:xfrm>
          <a:prstGeom prst="rect">
            <a:avLst/>
          </a:prstGeom>
          <a:solidFill>
            <a:srgbClr val="CCECFF">
              <a:alpha val="65098"/>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03CA8C45-9858-A53D-8AA3-8C2D7C4C6EB2}"/>
              </a:ext>
            </a:extLst>
          </p:cNvPr>
          <p:cNvSpPr txBox="1"/>
          <p:nvPr/>
        </p:nvSpPr>
        <p:spPr>
          <a:xfrm>
            <a:off x="26053751" y="13472893"/>
            <a:ext cx="4918828" cy="830997"/>
          </a:xfrm>
          <a:prstGeom prst="rect">
            <a:avLst/>
          </a:prstGeom>
          <a:noFill/>
        </p:spPr>
        <p:txBody>
          <a:bodyPr wrap="square" rtlCol="0">
            <a:spAutoFit/>
          </a:bodyPr>
          <a:lstStyle/>
          <a:p>
            <a:pPr algn="ctr"/>
            <a:r>
              <a:rPr lang="en-US" sz="2400" b="1"/>
              <a:t>Human dermal fibroblast cells in hydrogel matrix</a:t>
            </a:r>
          </a:p>
        </p:txBody>
      </p:sp>
      <p:pic>
        <p:nvPicPr>
          <p:cNvPr id="44" name="Picture 43">
            <a:extLst>
              <a:ext uri="{FF2B5EF4-FFF2-40B4-BE49-F238E27FC236}">
                <a16:creationId xmlns:a16="http://schemas.microsoft.com/office/drawing/2014/main" id="{D42CD01C-BF86-3DCF-07A0-1CA3B0627681}"/>
              </a:ext>
            </a:extLst>
          </p:cNvPr>
          <p:cNvPicPr>
            <a:picLocks noChangeAspect="1"/>
          </p:cNvPicPr>
          <p:nvPr/>
        </p:nvPicPr>
        <p:blipFill rotWithShape="1">
          <a:blip r:embed="rId26"/>
          <a:srcRect l="-2158" t="3450" r="2158" b="-3450"/>
          <a:stretch/>
        </p:blipFill>
        <p:spPr>
          <a:xfrm>
            <a:off x="894716" y="14684158"/>
            <a:ext cx="5884411" cy="3881397"/>
          </a:xfrm>
          <a:prstGeom prst="rect">
            <a:avLst/>
          </a:prstGeom>
        </p:spPr>
      </p:pic>
      <p:sp>
        <p:nvSpPr>
          <p:cNvPr id="49" name="Rectangle 48">
            <a:extLst>
              <a:ext uri="{FF2B5EF4-FFF2-40B4-BE49-F238E27FC236}">
                <a16:creationId xmlns:a16="http://schemas.microsoft.com/office/drawing/2014/main" id="{73849BD6-BF10-FE0F-0E19-C9C2738750BA}"/>
              </a:ext>
            </a:extLst>
          </p:cNvPr>
          <p:cNvSpPr/>
          <p:nvPr/>
        </p:nvSpPr>
        <p:spPr>
          <a:xfrm>
            <a:off x="6952831" y="13470547"/>
            <a:ext cx="6346971" cy="837585"/>
          </a:xfrm>
          <a:prstGeom prst="rect">
            <a:avLst/>
          </a:prstGeom>
          <a:solidFill>
            <a:srgbClr val="CCECFF">
              <a:alpha val="65098"/>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1D0F7F0E-7A3C-13A3-5BC0-44B94A60D06B}"/>
              </a:ext>
            </a:extLst>
          </p:cNvPr>
          <p:cNvSpPr txBox="1"/>
          <p:nvPr/>
        </p:nvSpPr>
        <p:spPr>
          <a:xfrm>
            <a:off x="6994624" y="13677988"/>
            <a:ext cx="6274035" cy="467051"/>
          </a:xfrm>
          <a:prstGeom prst="rect">
            <a:avLst/>
          </a:prstGeom>
          <a:noFill/>
        </p:spPr>
        <p:txBody>
          <a:bodyPr wrap="square">
            <a:spAutoFit/>
          </a:bodyPr>
          <a:lstStyle/>
          <a:p>
            <a:pPr algn="ctr">
              <a:lnSpc>
                <a:spcPct val="110000"/>
              </a:lnSpc>
            </a:pPr>
            <a:r>
              <a:rPr lang="fr-FR" sz="2400" b="1"/>
              <a:t>Hydrogel Patch for Selective Absorption</a:t>
            </a:r>
            <a:r>
              <a:rPr lang="fr-FR" sz="2400" b="1" baseline="30000"/>
              <a:t>2</a:t>
            </a:r>
          </a:p>
        </p:txBody>
      </p:sp>
      <p:sp>
        <p:nvSpPr>
          <p:cNvPr id="51" name="Rectangle 50">
            <a:extLst>
              <a:ext uri="{FF2B5EF4-FFF2-40B4-BE49-F238E27FC236}">
                <a16:creationId xmlns:a16="http://schemas.microsoft.com/office/drawing/2014/main" id="{10B85756-A0D1-FEBD-9132-C44EFC8F0BE4}"/>
              </a:ext>
            </a:extLst>
          </p:cNvPr>
          <p:cNvSpPr/>
          <p:nvPr/>
        </p:nvSpPr>
        <p:spPr>
          <a:xfrm>
            <a:off x="4051414" y="20754034"/>
            <a:ext cx="6346971" cy="837585"/>
          </a:xfrm>
          <a:prstGeom prst="rect">
            <a:avLst/>
          </a:prstGeom>
          <a:solidFill>
            <a:srgbClr val="CCECFF">
              <a:alpha val="65098"/>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9423824-1F55-612B-8BAB-D33EA0AB936A}"/>
              </a:ext>
            </a:extLst>
          </p:cNvPr>
          <p:cNvSpPr txBox="1"/>
          <p:nvPr/>
        </p:nvSpPr>
        <p:spPr>
          <a:xfrm>
            <a:off x="4093207" y="20961475"/>
            <a:ext cx="6274035" cy="467051"/>
          </a:xfrm>
          <a:prstGeom prst="rect">
            <a:avLst/>
          </a:prstGeom>
          <a:noFill/>
        </p:spPr>
        <p:txBody>
          <a:bodyPr wrap="square">
            <a:spAutoFit/>
          </a:bodyPr>
          <a:lstStyle/>
          <a:p>
            <a:pPr algn="ctr">
              <a:lnSpc>
                <a:spcPct val="110000"/>
              </a:lnSpc>
            </a:pPr>
            <a:r>
              <a:rPr lang="fr-FR" sz="2400" b="1"/>
              <a:t>Phase Diagrams of Polymer Solutions</a:t>
            </a:r>
            <a:r>
              <a:rPr lang="fr-FR" sz="2400" b="1" baseline="30000"/>
              <a:t>3</a:t>
            </a:r>
          </a:p>
        </p:txBody>
      </p:sp>
      <p:sp>
        <p:nvSpPr>
          <p:cNvPr id="56" name="Rectangle 55">
            <a:extLst>
              <a:ext uri="{FF2B5EF4-FFF2-40B4-BE49-F238E27FC236}">
                <a16:creationId xmlns:a16="http://schemas.microsoft.com/office/drawing/2014/main" id="{1E606096-93CA-27FE-88E1-E7879A6B88D2}"/>
              </a:ext>
            </a:extLst>
          </p:cNvPr>
          <p:cNvSpPr/>
          <p:nvPr/>
        </p:nvSpPr>
        <p:spPr>
          <a:xfrm>
            <a:off x="16438589" y="18164822"/>
            <a:ext cx="6346971" cy="614106"/>
          </a:xfrm>
          <a:prstGeom prst="rect">
            <a:avLst/>
          </a:prstGeom>
          <a:solidFill>
            <a:srgbClr val="CCECFF">
              <a:alpha val="65098"/>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E908CCC7-2403-1AFC-CC8B-F90AB9449668}"/>
              </a:ext>
            </a:extLst>
          </p:cNvPr>
          <p:cNvSpPr txBox="1"/>
          <p:nvPr/>
        </p:nvSpPr>
        <p:spPr>
          <a:xfrm>
            <a:off x="16480382" y="18224798"/>
            <a:ext cx="6274035" cy="467051"/>
          </a:xfrm>
          <a:prstGeom prst="rect">
            <a:avLst/>
          </a:prstGeom>
          <a:noFill/>
        </p:spPr>
        <p:txBody>
          <a:bodyPr wrap="square">
            <a:spAutoFit/>
          </a:bodyPr>
          <a:lstStyle/>
          <a:p>
            <a:pPr algn="ctr">
              <a:lnSpc>
                <a:spcPct val="110000"/>
              </a:lnSpc>
            </a:pPr>
            <a:r>
              <a:rPr lang="fr-FR" sz="2400" b="1"/>
              <a:t>Hydrogel Synthesis Procedure</a:t>
            </a:r>
            <a:r>
              <a:rPr lang="fr-FR" sz="2400" b="1" baseline="30000"/>
              <a:t>3</a:t>
            </a:r>
          </a:p>
        </p:txBody>
      </p:sp>
      <p:graphicFrame>
        <p:nvGraphicFramePr>
          <p:cNvPr id="63" name="Table 62">
            <a:extLst>
              <a:ext uri="{FF2B5EF4-FFF2-40B4-BE49-F238E27FC236}">
                <a16:creationId xmlns:a16="http://schemas.microsoft.com/office/drawing/2014/main" id="{A7602484-2C51-ACD6-294A-BEE229F23484}"/>
              </a:ext>
            </a:extLst>
          </p:cNvPr>
          <p:cNvGraphicFramePr>
            <a:graphicFrameLocks noGrp="1"/>
          </p:cNvGraphicFramePr>
          <p:nvPr/>
        </p:nvGraphicFramePr>
        <p:xfrm>
          <a:off x="13510853" y="21167012"/>
          <a:ext cx="11383093" cy="7902256"/>
        </p:xfrm>
        <a:graphic>
          <a:graphicData uri="http://schemas.openxmlformats.org/drawingml/2006/table">
            <a:tbl>
              <a:tblPr firstRow="1" bandRow="1">
                <a:tableStyleId>{5C22544A-7EE6-4342-B048-85BDC9FD1C3A}</a:tableStyleId>
              </a:tblPr>
              <a:tblGrid>
                <a:gridCol w="2704432">
                  <a:extLst>
                    <a:ext uri="{9D8B030D-6E8A-4147-A177-3AD203B41FA5}">
                      <a16:colId xmlns:a16="http://schemas.microsoft.com/office/drawing/2014/main" val="3241900176"/>
                    </a:ext>
                  </a:extLst>
                </a:gridCol>
                <a:gridCol w="2885457">
                  <a:extLst>
                    <a:ext uri="{9D8B030D-6E8A-4147-A177-3AD203B41FA5}">
                      <a16:colId xmlns:a16="http://schemas.microsoft.com/office/drawing/2014/main" val="401186166"/>
                    </a:ext>
                  </a:extLst>
                </a:gridCol>
                <a:gridCol w="2833885">
                  <a:extLst>
                    <a:ext uri="{9D8B030D-6E8A-4147-A177-3AD203B41FA5}">
                      <a16:colId xmlns:a16="http://schemas.microsoft.com/office/drawing/2014/main" val="3074030458"/>
                    </a:ext>
                  </a:extLst>
                </a:gridCol>
                <a:gridCol w="2959319">
                  <a:extLst>
                    <a:ext uri="{9D8B030D-6E8A-4147-A177-3AD203B41FA5}">
                      <a16:colId xmlns:a16="http://schemas.microsoft.com/office/drawing/2014/main" val="629554993"/>
                    </a:ext>
                  </a:extLst>
                </a:gridCol>
              </a:tblGrid>
              <a:tr h="842537">
                <a:tc>
                  <a:txBody>
                    <a:bodyPr/>
                    <a:lstStyle/>
                    <a:p>
                      <a:endParaRPr lang="en-US" sz="4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r>
                        <a:rPr lang="en-US" sz="4000">
                          <a:solidFill>
                            <a:schemeClr val="tx1"/>
                          </a:solidFill>
                        </a:rPr>
                        <a:t>Gel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r>
                        <a:rPr lang="en-US" sz="4000">
                          <a:solidFill>
                            <a:schemeClr val="tx1"/>
                          </a:solidFill>
                        </a:rPr>
                        <a:t>Gel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r>
                        <a:rPr lang="en-US" sz="4000">
                          <a:solidFill>
                            <a:schemeClr val="tx1"/>
                          </a:solidFill>
                        </a:rPr>
                        <a:t>Gel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447324407"/>
                  </a:ext>
                </a:extLst>
              </a:tr>
              <a:tr h="2953333">
                <a:tc>
                  <a:txBody>
                    <a:bodyPr/>
                    <a:lstStyle/>
                    <a:p>
                      <a:r>
                        <a:rPr lang="en-US" sz="4000" b="1">
                          <a:solidFill>
                            <a:schemeClr val="tx1"/>
                          </a:solidFill>
                        </a:rPr>
                        <a:t>Precursor 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600"/>
                        <a:t>Non Phase Separated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600"/>
                        <a:t>Phase Separated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600"/>
                        <a:t>Phase Separated </a:t>
                      </a:r>
                      <a:r>
                        <a:rPr lang="en-US" sz="3600">
                          <a:solidFill>
                            <a:schemeClr val="tx1"/>
                          </a:solidFill>
                        </a:rPr>
                        <a:t>at high concentration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6842343"/>
                  </a:ext>
                </a:extLst>
              </a:tr>
              <a:tr h="1232945">
                <a:tc>
                  <a:txBody>
                    <a:bodyPr/>
                    <a:lstStyle/>
                    <a:p>
                      <a:r>
                        <a:rPr lang="en-US" sz="3200" b="1">
                          <a:solidFill>
                            <a:schemeClr val="tx1"/>
                          </a:solidFill>
                        </a:rPr>
                        <a:t>Morphology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600"/>
                        <a:t>No 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600"/>
                        <a:t>Droplets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600"/>
                        <a:t>Continuous Phase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4444080"/>
                  </a:ext>
                </a:extLst>
              </a:tr>
              <a:tr h="2873441">
                <a:tc>
                  <a:txBody>
                    <a:bodyPr/>
                    <a:lstStyle/>
                    <a:p>
                      <a:r>
                        <a:rPr lang="en-US" sz="3200" b="1">
                          <a:solidFill>
                            <a:schemeClr val="tx1"/>
                          </a:solidFill>
                        </a:rPr>
                        <a:t>Auto-fluorescence  Gel Image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6134877"/>
                  </a:ext>
                </a:extLst>
              </a:tr>
            </a:tbl>
          </a:graphicData>
        </a:graphic>
      </p:graphicFrame>
      <p:sp>
        <p:nvSpPr>
          <p:cNvPr id="64" name="Google Shape;106;p13">
            <a:extLst>
              <a:ext uri="{FF2B5EF4-FFF2-40B4-BE49-F238E27FC236}">
                <a16:creationId xmlns:a16="http://schemas.microsoft.com/office/drawing/2014/main" id="{F8BBE048-1ED5-7DFF-82C6-AAD51C40160C}"/>
              </a:ext>
            </a:extLst>
          </p:cNvPr>
          <p:cNvSpPr txBox="1"/>
          <p:nvPr/>
        </p:nvSpPr>
        <p:spPr>
          <a:xfrm>
            <a:off x="23749297" y="27569532"/>
            <a:ext cx="132588" cy="335126"/>
          </a:xfrm>
          <a:prstGeom prst="rect">
            <a:avLst/>
          </a:prstGeom>
          <a:noFill/>
          <a:ln>
            <a:noFill/>
          </a:ln>
        </p:spPr>
        <p:txBody>
          <a:bodyPr spcFirstLastPara="1" wrap="square" lIns="68569" tIns="34275" rIns="68569" bIns="34275" anchor="t" anchorCtr="0">
            <a:spAutoFit/>
          </a:bodyPr>
          <a:lstStyle/>
          <a:p>
            <a:endParaRPr sz="1728">
              <a:solidFill>
                <a:schemeClr val="dk1"/>
              </a:solidFill>
            </a:endParaRPr>
          </a:p>
        </p:txBody>
      </p:sp>
      <p:pic>
        <p:nvPicPr>
          <p:cNvPr id="65" name="Picture 64">
            <a:extLst>
              <a:ext uri="{FF2B5EF4-FFF2-40B4-BE49-F238E27FC236}">
                <a16:creationId xmlns:a16="http://schemas.microsoft.com/office/drawing/2014/main" id="{943F8DCC-B9DF-8D3D-8B06-9676CC2E0FB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9231717" y="26350107"/>
            <a:ext cx="2560320" cy="2560320"/>
          </a:xfrm>
          <a:prstGeom prst="rect">
            <a:avLst/>
          </a:prstGeom>
        </p:spPr>
      </p:pic>
      <p:pic>
        <p:nvPicPr>
          <p:cNvPr id="66" name="Content Placeholder 4" descr="A picture containing text, green&#10;&#10;Description automatically generated">
            <a:extLst>
              <a:ext uri="{FF2B5EF4-FFF2-40B4-BE49-F238E27FC236}">
                <a16:creationId xmlns:a16="http://schemas.microsoft.com/office/drawing/2014/main" id="{2F87E5EF-0073-5A0D-E620-BAFF257D34A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6383164" y="26358652"/>
            <a:ext cx="2560320" cy="2560320"/>
          </a:xfrm>
          <a:prstGeom prst="rect">
            <a:avLst/>
          </a:prstGeom>
          <a:noFill/>
          <a:ln>
            <a:noFill/>
          </a:ln>
        </p:spPr>
      </p:pic>
      <p:pic>
        <p:nvPicPr>
          <p:cNvPr id="67" name="Picture 66" descr="A close up of a leaf&#10;&#10;Description automatically generated with low confidence">
            <a:extLst>
              <a:ext uri="{FF2B5EF4-FFF2-40B4-BE49-F238E27FC236}">
                <a16:creationId xmlns:a16="http://schemas.microsoft.com/office/drawing/2014/main" id="{731BAC0A-B5EC-3BE0-FBC8-1913BB101F1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2138390" y="26341902"/>
            <a:ext cx="2560320" cy="2560320"/>
          </a:xfrm>
          <a:prstGeom prst="rect">
            <a:avLst/>
          </a:prstGeom>
        </p:spPr>
      </p:pic>
    </p:spTree>
    <p:extLst>
      <p:ext uri="{BB962C8B-B14F-4D97-AF65-F5344CB8AC3E}">
        <p14:creationId xmlns:p14="http://schemas.microsoft.com/office/powerpoint/2010/main" val="17509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1F0ACCB19AA44AA72EC59C6846E776" ma:contentTypeVersion="9" ma:contentTypeDescription="Create a new document." ma:contentTypeScope="" ma:versionID="ed55b3d1f0838ef0190faf065f78ed28">
  <xsd:schema xmlns:xsd="http://www.w3.org/2001/XMLSchema" xmlns:xs="http://www.w3.org/2001/XMLSchema" xmlns:p="http://schemas.microsoft.com/office/2006/metadata/properties" xmlns:ns3="85d4234f-cdd5-4217-b8f0-d72e6201998d" xmlns:ns4="b6287ed8-80bb-4145-9a4b-bd09aba666f1" targetNamespace="http://schemas.microsoft.com/office/2006/metadata/properties" ma:root="true" ma:fieldsID="e4c832259e14e3511df51a46ad50ff65" ns3:_="" ns4:_="">
    <xsd:import namespace="85d4234f-cdd5-4217-b8f0-d72e6201998d"/>
    <xsd:import namespace="b6287ed8-80bb-4145-9a4b-bd09aba666f1"/>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d4234f-cdd5-4217-b8f0-d72e620199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287ed8-80bb-4145-9a4b-bd09aba666f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85d4234f-cdd5-4217-b8f0-d72e6201998d" xsi:nil="true"/>
  </documentManagement>
</p:properties>
</file>

<file path=customXml/itemProps1.xml><?xml version="1.0" encoding="utf-8"?>
<ds:datastoreItem xmlns:ds="http://schemas.openxmlformats.org/officeDocument/2006/customXml" ds:itemID="{DE70E8AC-3B64-4DFC-9FA2-3AF8FED7E967}">
  <ds:schemaRefs>
    <ds:schemaRef ds:uri="85d4234f-cdd5-4217-b8f0-d72e6201998d"/>
    <ds:schemaRef ds:uri="b6287ed8-80bb-4145-9a4b-bd09aba666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45771642-B97A-43BE-9E8D-6349FDE26B8C}">
  <ds:schemaRefs>
    <ds:schemaRef ds:uri="http://schemas.microsoft.com/sharepoint/v3/contenttype/forms"/>
  </ds:schemaRefs>
</ds:datastoreItem>
</file>

<file path=customXml/itemProps3.xml><?xml version="1.0" encoding="utf-8"?>
<ds:datastoreItem xmlns:ds="http://schemas.openxmlformats.org/officeDocument/2006/customXml" ds:itemID="{33BD7E63-F130-43A3-A2DE-CC9F581AC2CE}">
  <ds:schemaRefs>
    <ds:schemaRef ds:uri="http://www.w3.org/XML/1998/namespace"/>
    <ds:schemaRef ds:uri="http://schemas.microsoft.com/office/2006/documentManagement/types"/>
    <ds:schemaRef ds:uri="http://purl.org/dc/elements/1.1/"/>
    <ds:schemaRef ds:uri="http://purl.org/dc/terms/"/>
    <ds:schemaRef ds:uri="http://schemas.microsoft.com/office/2006/metadata/properties"/>
    <ds:schemaRef ds:uri="http://schemas.openxmlformats.org/package/2006/metadata/core-properties"/>
    <ds:schemaRef ds:uri="http://schemas.microsoft.com/office/infopath/2007/PartnerControls"/>
    <ds:schemaRef ds:uri="b6287ed8-80bb-4145-9a4b-bd09aba666f1"/>
    <ds:schemaRef ds:uri="85d4234f-cdd5-4217-b8f0-d72e6201998d"/>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150</TotalTime>
  <Words>1746</Words>
  <Application>Microsoft Office PowerPoint</Application>
  <PresentationFormat>Custom</PresentationFormat>
  <Paragraphs>183</Paragraphs>
  <Slides>3</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vt:i4>
      </vt:variant>
    </vt:vector>
  </HeadingPairs>
  <TitlesOfParts>
    <vt:vector size="12" baseType="lpstr">
      <vt:lpstr>Wingdings,Sans-Serif</vt:lpstr>
      <vt:lpstr>Aptos</vt:lpstr>
      <vt:lpstr>Arial</vt:lpstr>
      <vt:lpstr>Calibri</vt:lpstr>
      <vt:lpstr>Cambria</vt:lpstr>
      <vt:lpstr>Courier New</vt:lpstr>
      <vt:lpstr>Times New Roman</vt:lpstr>
      <vt:lpstr>Wingdings</vt:lpstr>
      <vt:lpstr>Default Design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Saniya Yesmin Bubli</dc:creator>
  <cp:lastModifiedBy>Andrew Critides</cp:lastModifiedBy>
  <cp:revision>2</cp:revision>
  <cp:lastPrinted>2023-11-03T18:44:07Z</cp:lastPrinted>
  <dcterms:modified xsi:type="dcterms:W3CDTF">2026-04-20T21:49:16Z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0x010100EF1F0ACCB19AA44AA72EC59C6846E776</vt:lpwstr>
  </property>
</Properties>
</file>