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5B"/>
    <a:srgbClr val="D9D9D9"/>
    <a:srgbClr val="002060"/>
    <a:srgbClr val="A4A9AD"/>
    <a:srgbClr val="1F1F1F"/>
    <a:srgbClr val="090909"/>
    <a:srgbClr val="0A09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7448A-4DF4-4CAA-8C13-2C672EB27BE1}" v="358" dt="2026-04-20T20:56:08.628"/>
    <p1510:client id="{6CCA57C7-6701-4EE4-ABE3-1C93B7FA85ED}" v="369" dt="2026-04-20T20:56:34.042"/>
    <p1510:client id="{DEE1C6DC-0C0B-454C-A691-6D714359844D}" v="2" dt="2026-04-20T16:06:31.095"/>
    <p1510:client id="{F79DB65C-2F3B-CD4B-4D22-2355D3F4B97D}" v="602" dt="2026-04-20T16:20:40.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4615C-5C6F-430D-BFFE-5A2C4FC5BDDA}" type="datetimeFigureOut">
              <a:rPr lang="en-US" smtClean="0"/>
              <a:t>4/20/2026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56A2A-144F-48D6-9A83-17A6C1963BC9}" type="slidenum">
              <a:rPr lang="en-US" smtClean="0"/>
              <a:t>‹#›</a:t>
            </a:fld>
            <a:endParaRPr lang="en-US"/>
          </a:p>
        </p:txBody>
      </p:sp>
    </p:spTree>
    <p:extLst>
      <p:ext uri="{BB962C8B-B14F-4D97-AF65-F5344CB8AC3E}">
        <p14:creationId xmlns:p14="http://schemas.microsoft.com/office/powerpoint/2010/main" val="89126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480C18EA-AB3D-474E-9EE3-69EE120E3C89}"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2C95-164D-4461-B38B-461B3F6B34FA}" type="slidenum">
              <a:rPr lang="en-US" smtClean="0"/>
              <a:t>‹#›</a:t>
            </a:fld>
            <a:endParaRPr lang="en-US"/>
          </a:p>
        </p:txBody>
      </p:sp>
    </p:spTree>
    <p:extLst>
      <p:ext uri="{BB962C8B-B14F-4D97-AF65-F5344CB8AC3E}">
        <p14:creationId xmlns:p14="http://schemas.microsoft.com/office/powerpoint/2010/main" val="176725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C18EA-AB3D-474E-9EE3-69EE120E3C89}"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2C95-164D-4461-B38B-461B3F6B34FA}" type="slidenum">
              <a:rPr lang="en-US" smtClean="0"/>
              <a:t>‹#›</a:t>
            </a:fld>
            <a:endParaRPr lang="en-US"/>
          </a:p>
        </p:txBody>
      </p:sp>
    </p:spTree>
    <p:extLst>
      <p:ext uri="{BB962C8B-B14F-4D97-AF65-F5344CB8AC3E}">
        <p14:creationId xmlns:p14="http://schemas.microsoft.com/office/powerpoint/2010/main" val="150853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C18EA-AB3D-474E-9EE3-69EE120E3C89}"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2C95-164D-4461-B38B-461B3F6B34FA}" type="slidenum">
              <a:rPr lang="en-US" smtClean="0"/>
              <a:t>‹#›</a:t>
            </a:fld>
            <a:endParaRPr lang="en-US"/>
          </a:p>
        </p:txBody>
      </p:sp>
    </p:spTree>
    <p:extLst>
      <p:ext uri="{BB962C8B-B14F-4D97-AF65-F5344CB8AC3E}">
        <p14:creationId xmlns:p14="http://schemas.microsoft.com/office/powerpoint/2010/main" val="48806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C18EA-AB3D-474E-9EE3-69EE120E3C89}"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2C95-164D-4461-B38B-461B3F6B34FA}" type="slidenum">
              <a:rPr lang="en-US" smtClean="0"/>
              <a:t>‹#›</a:t>
            </a:fld>
            <a:endParaRPr lang="en-US"/>
          </a:p>
        </p:txBody>
      </p:sp>
    </p:spTree>
    <p:extLst>
      <p:ext uri="{BB962C8B-B14F-4D97-AF65-F5344CB8AC3E}">
        <p14:creationId xmlns:p14="http://schemas.microsoft.com/office/powerpoint/2010/main" val="212081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0C18EA-AB3D-474E-9EE3-69EE120E3C89}"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2C95-164D-4461-B38B-461B3F6B34FA}" type="slidenum">
              <a:rPr lang="en-US" smtClean="0"/>
              <a:t>‹#›</a:t>
            </a:fld>
            <a:endParaRPr lang="en-US"/>
          </a:p>
        </p:txBody>
      </p:sp>
    </p:spTree>
    <p:extLst>
      <p:ext uri="{BB962C8B-B14F-4D97-AF65-F5344CB8AC3E}">
        <p14:creationId xmlns:p14="http://schemas.microsoft.com/office/powerpoint/2010/main" val="197733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C18EA-AB3D-474E-9EE3-69EE120E3C89}"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32C95-164D-4461-B38B-461B3F6B34FA}" type="slidenum">
              <a:rPr lang="en-US" smtClean="0"/>
              <a:t>‹#›</a:t>
            </a:fld>
            <a:endParaRPr lang="en-US"/>
          </a:p>
        </p:txBody>
      </p:sp>
    </p:spTree>
    <p:extLst>
      <p:ext uri="{BB962C8B-B14F-4D97-AF65-F5344CB8AC3E}">
        <p14:creationId xmlns:p14="http://schemas.microsoft.com/office/powerpoint/2010/main" val="333887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C18EA-AB3D-474E-9EE3-69EE120E3C89}"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32C95-164D-4461-B38B-461B3F6B34FA}" type="slidenum">
              <a:rPr lang="en-US" smtClean="0"/>
              <a:t>‹#›</a:t>
            </a:fld>
            <a:endParaRPr lang="en-US"/>
          </a:p>
        </p:txBody>
      </p:sp>
    </p:spTree>
    <p:extLst>
      <p:ext uri="{BB962C8B-B14F-4D97-AF65-F5344CB8AC3E}">
        <p14:creationId xmlns:p14="http://schemas.microsoft.com/office/powerpoint/2010/main" val="278961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C18EA-AB3D-474E-9EE3-69EE120E3C89}"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32C95-164D-4461-B38B-461B3F6B34FA}" type="slidenum">
              <a:rPr lang="en-US" smtClean="0"/>
              <a:t>‹#›</a:t>
            </a:fld>
            <a:endParaRPr lang="en-US"/>
          </a:p>
        </p:txBody>
      </p:sp>
    </p:spTree>
    <p:extLst>
      <p:ext uri="{BB962C8B-B14F-4D97-AF65-F5344CB8AC3E}">
        <p14:creationId xmlns:p14="http://schemas.microsoft.com/office/powerpoint/2010/main" val="373770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18EA-AB3D-474E-9EE3-69EE120E3C89}"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32C95-164D-4461-B38B-461B3F6B34FA}" type="slidenum">
              <a:rPr lang="en-US" smtClean="0"/>
              <a:t>‹#›</a:t>
            </a:fld>
            <a:endParaRPr lang="en-US"/>
          </a:p>
        </p:txBody>
      </p:sp>
    </p:spTree>
    <p:extLst>
      <p:ext uri="{BB962C8B-B14F-4D97-AF65-F5344CB8AC3E}">
        <p14:creationId xmlns:p14="http://schemas.microsoft.com/office/powerpoint/2010/main" val="28369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80C18EA-AB3D-474E-9EE3-69EE120E3C89}"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32C95-164D-4461-B38B-461B3F6B34FA}" type="slidenum">
              <a:rPr lang="en-US" smtClean="0"/>
              <a:t>‹#›</a:t>
            </a:fld>
            <a:endParaRPr lang="en-US"/>
          </a:p>
        </p:txBody>
      </p:sp>
    </p:spTree>
    <p:extLst>
      <p:ext uri="{BB962C8B-B14F-4D97-AF65-F5344CB8AC3E}">
        <p14:creationId xmlns:p14="http://schemas.microsoft.com/office/powerpoint/2010/main" val="309802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80C18EA-AB3D-474E-9EE3-69EE120E3C89}"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32C95-164D-4461-B38B-461B3F6B34FA}" type="slidenum">
              <a:rPr lang="en-US" smtClean="0"/>
              <a:t>‹#›</a:t>
            </a:fld>
            <a:endParaRPr lang="en-US"/>
          </a:p>
        </p:txBody>
      </p:sp>
    </p:spTree>
    <p:extLst>
      <p:ext uri="{BB962C8B-B14F-4D97-AF65-F5344CB8AC3E}">
        <p14:creationId xmlns:p14="http://schemas.microsoft.com/office/powerpoint/2010/main" val="366718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480C18EA-AB3D-474E-9EE3-69EE120E3C89}" type="datetimeFigureOut">
              <a:rPr lang="en-US" smtClean="0"/>
              <a:t>4/20/2026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F4F32C95-164D-4461-B38B-461B3F6B34FA}" type="slidenum">
              <a:rPr lang="en-US" smtClean="0"/>
              <a:t>‹#›</a:t>
            </a:fld>
            <a:endParaRPr lang="en-US"/>
          </a:p>
        </p:txBody>
      </p:sp>
    </p:spTree>
    <p:extLst>
      <p:ext uri="{BB962C8B-B14F-4D97-AF65-F5344CB8AC3E}">
        <p14:creationId xmlns:p14="http://schemas.microsoft.com/office/powerpoint/2010/main" val="1367888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www.geola.com/online-exposure-calculator/" TargetMode="External"/><Relationship Id="rId18" Type="http://schemas.openxmlformats.org/officeDocument/2006/relationships/hyperlink" Target="https://en.wikipedia.org/wiki/Ursa_Major" TargetMode="Externa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hyperlink" Target="https://www.youtube.com/watch?v=EmKQsSDlaa4" TargetMode="External"/><Relationship Id="rId17" Type="http://schemas.openxmlformats.org/officeDocument/2006/relationships/hyperlink" Target="https://en.wikipedia.org/wiki/Sagittarius_(constellation)" TargetMode="External"/><Relationship Id="rId2" Type="http://schemas.openxmlformats.org/officeDocument/2006/relationships/image" Target="../media/image1.png"/><Relationship Id="rId16" Type="http://schemas.openxmlformats.org/officeDocument/2006/relationships/hyperlink" Target="https://en.wikipedia.org/wiki/List_of_stars_in_Orion" TargetMode="External"/><Relationship Id="rId20" Type="http://schemas.openxmlformats.org/officeDocument/2006/relationships/hyperlink" Target="https://en.wikipedia.org/wiki/Gemini_(constellation)"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hyperlink" Target="https://www.litiholo.com/hologram-film.html" TargetMode="External"/><Relationship Id="rId10" Type="http://schemas.openxmlformats.org/officeDocument/2006/relationships/image" Target="../media/image9.jpeg"/><Relationship Id="rId19" Type="http://schemas.openxmlformats.org/officeDocument/2006/relationships/hyperlink" Target="https://en.wikipedia.org/wiki/Ursa_Minor" TargetMode="External"/><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hyperlink" Target="https://www.directed-energy.net/laser/pl53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A9AD"/>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B305E7-BE98-D728-8C6E-F92E83F9E859}"/>
              </a:ext>
            </a:extLst>
          </p:cNvPr>
          <p:cNvSpPr/>
          <p:nvPr/>
        </p:nvSpPr>
        <p:spPr>
          <a:xfrm>
            <a:off x="29462100" y="8295802"/>
            <a:ext cx="14068437" cy="24283761"/>
          </a:xfrm>
          <a:prstGeom prst="rect">
            <a:avLst/>
          </a:prstGeom>
          <a:solidFill>
            <a:schemeClr val="bg1">
              <a:lumMod val="85000"/>
            </a:schemeClr>
          </a:solidFill>
          <a:ln>
            <a:solidFill>
              <a:srgbClr val="0023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82090D7-0F64-EB01-8DBA-C0A617065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43891200" cy="7604597"/>
          </a:xfrm>
          <a:prstGeom prst="rect">
            <a:avLst/>
          </a:prstGeom>
        </p:spPr>
      </p:pic>
      <p:sp>
        <p:nvSpPr>
          <p:cNvPr id="8" name="TextBox 7">
            <a:extLst>
              <a:ext uri="{FF2B5EF4-FFF2-40B4-BE49-F238E27FC236}">
                <a16:creationId xmlns:a16="http://schemas.microsoft.com/office/drawing/2014/main" id="{C2AC8F03-111D-0DFE-42C8-97AC66FDEFE9}"/>
              </a:ext>
            </a:extLst>
          </p:cNvPr>
          <p:cNvSpPr txBox="1"/>
          <p:nvPr/>
        </p:nvSpPr>
        <p:spPr>
          <a:xfrm>
            <a:off x="15734321" y="1356163"/>
            <a:ext cx="22964501" cy="4228850"/>
          </a:xfrm>
          <a:prstGeom prst="rect">
            <a:avLst/>
          </a:prstGeom>
          <a:noFill/>
          <a:effectLst>
            <a:outerShdw blurRad="304800" sx="115000" sy="115000" algn="ctr" rotWithShape="0">
              <a:srgbClr val="00235B"/>
            </a:outerShdw>
          </a:effectLst>
        </p:spPr>
        <p:txBody>
          <a:bodyPr wrap="square" rtlCol="0">
            <a:spAutoFit/>
          </a:bodyPr>
          <a:lstStyle/>
          <a:p>
            <a:pPr algn="ctr"/>
            <a:r>
              <a:rPr lang="en-US" sz="13440" b="1">
                <a:ln w="12700">
                  <a:noFill/>
                </a:ln>
                <a:solidFill>
                  <a:schemeClr val="bg1"/>
                </a:solidFill>
                <a:effectLst>
                  <a:glow rad="228600">
                    <a:srgbClr val="00235B">
                      <a:alpha val="40000"/>
                    </a:srgbClr>
                  </a:glow>
                </a:effectLst>
                <a:latin typeface="Amasis MT Pro Medium" panose="020F0502020204030204" pitchFamily="18" charset="0"/>
              </a:rPr>
              <a:t>Holographic Visualization of Astronomical Structures</a:t>
            </a:r>
          </a:p>
        </p:txBody>
      </p:sp>
      <p:pic>
        <p:nvPicPr>
          <p:cNvPr id="1032" name="Picture 8" descr="Shop UNH">
            <a:extLst>
              <a:ext uri="{FF2B5EF4-FFF2-40B4-BE49-F238E27FC236}">
                <a16:creationId xmlns:a16="http://schemas.microsoft.com/office/drawing/2014/main" id="{75F925F1-35F6-57A4-3F71-AFF0917CA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614" y="2370751"/>
            <a:ext cx="9855917" cy="2863109"/>
          </a:xfrm>
          <a:prstGeom prst="rect">
            <a:avLst/>
          </a:prstGeom>
          <a:noFill/>
          <a:effectLst>
            <a:outerShdw blurRad="635000" sx="110000" sy="110000" algn="ctr" rotWithShape="0">
              <a:srgbClr val="00235B"/>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4D2DDE-7810-3064-738A-26D3F531B775}"/>
              </a:ext>
            </a:extLst>
          </p:cNvPr>
          <p:cNvSpPr txBox="1"/>
          <p:nvPr/>
        </p:nvSpPr>
        <p:spPr>
          <a:xfrm>
            <a:off x="931445" y="5137865"/>
            <a:ext cx="20388173" cy="978729"/>
          </a:xfrm>
          <a:prstGeom prst="rect">
            <a:avLst/>
          </a:prstGeom>
          <a:noFill/>
        </p:spPr>
        <p:txBody>
          <a:bodyPr wrap="square" rtlCol="0">
            <a:spAutoFit/>
          </a:bodyPr>
          <a:lstStyle/>
          <a:p>
            <a:r>
              <a:rPr lang="en-US" sz="5760" b="1">
                <a:solidFill>
                  <a:schemeClr val="bg1"/>
                </a:solidFill>
                <a:effectLst>
                  <a:glow rad="228600">
                    <a:srgbClr val="00235B">
                      <a:alpha val="40000"/>
                    </a:srgbClr>
                  </a:glow>
                </a:effectLst>
                <a:latin typeface="LMRoman10" panose="02000503020200000003" pitchFamily="50" charset="0"/>
                <a:cs typeface="LMRoman10" panose="02000503020200000003" pitchFamily="50" charset="0"/>
              </a:rPr>
              <a:t>Matthew Anderson </a:t>
            </a:r>
            <a:r>
              <a:rPr lang="en-US" sz="5760">
                <a:solidFill>
                  <a:schemeClr val="bg1"/>
                </a:solidFill>
                <a:effectLst>
                  <a:glow rad="228600">
                    <a:srgbClr val="00235B">
                      <a:alpha val="40000"/>
                    </a:srgbClr>
                  </a:glow>
                </a:effectLst>
                <a:latin typeface="Lucida Calligraphy" panose="020F0502020204030204" pitchFamily="66" charset="0"/>
                <a:cs typeface="LMRoman10" panose="02000503020200000003" pitchFamily="50" charset="0"/>
              </a:rPr>
              <a:t>&amp;</a:t>
            </a:r>
            <a:r>
              <a:rPr lang="en-US" sz="5760" b="1">
                <a:solidFill>
                  <a:schemeClr val="bg1"/>
                </a:solidFill>
                <a:effectLst>
                  <a:glow rad="228600">
                    <a:srgbClr val="00235B">
                      <a:alpha val="40000"/>
                    </a:srgbClr>
                  </a:glow>
                </a:effectLst>
                <a:latin typeface="LMRoman10" panose="02000503020200000003" pitchFamily="50" charset="0"/>
                <a:cs typeface="LMRoman10" panose="02000503020200000003" pitchFamily="50" charset="0"/>
              </a:rPr>
              <a:t> Ryad Ouhhabi</a:t>
            </a:r>
          </a:p>
        </p:txBody>
      </p:sp>
      <p:sp>
        <p:nvSpPr>
          <p:cNvPr id="3" name="TextBox 2">
            <a:extLst>
              <a:ext uri="{FF2B5EF4-FFF2-40B4-BE49-F238E27FC236}">
                <a16:creationId xmlns:a16="http://schemas.microsoft.com/office/drawing/2014/main" id="{E69F5943-4E29-A674-6C60-047FCB383E1A}"/>
              </a:ext>
            </a:extLst>
          </p:cNvPr>
          <p:cNvSpPr txBox="1"/>
          <p:nvPr/>
        </p:nvSpPr>
        <p:spPr>
          <a:xfrm>
            <a:off x="377596" y="9282469"/>
            <a:ext cx="12772348" cy="23297095"/>
          </a:xfrm>
          <a:prstGeom prst="rect">
            <a:avLst/>
          </a:prstGeom>
          <a:solidFill>
            <a:srgbClr val="D9D9D9"/>
          </a:solidFill>
          <a:ln>
            <a:solidFill>
              <a:srgbClr val="00235B"/>
            </a:solidFill>
          </a:ln>
        </p:spPr>
        <p:txBody>
          <a:bodyPr wrap="square" rtlCol="0">
            <a:spAutoFit/>
          </a:bodyPr>
          <a:lstStyle/>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57F4FC67-8D9D-1C49-35D6-766FBB1B27F2}"/>
                  </a:ext>
                </a:extLst>
              </p:cNvPr>
              <p:cNvSpPr txBox="1"/>
              <p:nvPr/>
            </p:nvSpPr>
            <p:spPr>
              <a:xfrm>
                <a:off x="30353071" y="11278079"/>
                <a:ext cx="12335256" cy="5749394"/>
              </a:xfrm>
              <a:prstGeom prst="rect">
                <a:avLst/>
              </a:prstGeom>
              <a:solidFill>
                <a:schemeClr val="bg1"/>
              </a:solidFill>
              <a:ln w="3175">
                <a:solidFill>
                  <a:srgbClr val="00235B"/>
                </a:solidFill>
              </a:ln>
            </p:spPr>
            <p:txBody>
              <a:bodyPr wrap="square" rtlCol="0">
                <a:spAutoFit/>
              </a:bodyPr>
              <a:lstStyle/>
              <a:p>
                <a:r>
                  <a:rPr lang="en-US" sz="3600">
                    <a:latin typeface="Times New Roman" panose="02020603050405020304" pitchFamily="18" charset="0"/>
                    <a:cs typeface="Times New Roman" panose="02020603050405020304" pitchFamily="18" charset="0"/>
                  </a:rPr>
                  <a:t>To produce accurate maps, we used astronomical data about the distance and luminosity of the stars, we then used a scale to convert it to something that can be modelled.</a:t>
                </a:r>
              </a:p>
              <a:p>
                <a:r>
                  <a:rPr lang="en-US" sz="3600">
                    <a:latin typeface="Times New Roman" panose="02020603050405020304" pitchFamily="18" charset="0"/>
                    <a:cs typeface="Times New Roman" panose="02020603050405020304" pitchFamily="18" charset="0"/>
                  </a:rPr>
                  <a:t>For close-by stars we used  this formula to combine their brightness. </a:t>
                </a:r>
                <a:endParaRPr lang="en-US" sz="360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𝑚</m:t>
                          </m:r>
                        </m:e>
                        <m:sub>
                          <m:r>
                            <a:rPr lang="en-US" sz="3600" i="1">
                              <a:latin typeface="Cambria Math" panose="02040503050406030204" pitchFamily="18" charset="0"/>
                            </a:rPr>
                            <m:t>𝑓</m:t>
                          </m:r>
                        </m:sub>
                      </m:sSub>
                      <m:r>
                        <a:rPr lang="en-US" sz="3600" i="1">
                          <a:latin typeface="Cambria Math" panose="02040503050406030204" pitchFamily="18" charset="0"/>
                        </a:rPr>
                        <m:t>=−2.5</m:t>
                      </m:r>
                      <m:func>
                        <m:funcPr>
                          <m:ctrlPr>
                            <a:rPr lang="en-US" sz="3600" i="1">
                              <a:latin typeface="Cambria Math" panose="02040503050406030204" pitchFamily="18" charset="0"/>
                            </a:rPr>
                          </m:ctrlPr>
                        </m:funcPr>
                        <m:fName>
                          <m:sSub>
                            <m:sSubPr>
                              <m:ctrlPr>
                                <a:rPr lang="en-US" sz="3600" i="1">
                                  <a:latin typeface="Cambria Math" panose="02040503050406030204" pitchFamily="18" charset="0"/>
                                </a:rPr>
                              </m:ctrlPr>
                            </m:sSubPr>
                            <m:e>
                              <m:r>
                                <m:rPr>
                                  <m:sty m:val="p"/>
                                </m:rPr>
                                <a:rPr lang="en-US" sz="3600" i="0">
                                  <a:latin typeface="Cambria Math" panose="02040503050406030204" pitchFamily="18" charset="0"/>
                                </a:rPr>
                                <m:t>log</m:t>
                              </m:r>
                            </m:e>
                            <m:sub>
                              <m:r>
                                <a:rPr lang="en-US" sz="3600" i="1">
                                  <a:latin typeface="Cambria Math" panose="02040503050406030204" pitchFamily="18" charset="0"/>
                                </a:rPr>
                                <m:t>10</m:t>
                              </m:r>
                            </m:sub>
                          </m:sSub>
                        </m:fName>
                        <m:e>
                          <m:d>
                            <m:dPr>
                              <m:ctrlPr>
                                <a:rPr lang="en-US" sz="3600" i="1">
                                  <a:latin typeface="Cambria Math" panose="02040503050406030204" pitchFamily="18" charset="0"/>
                                </a:rPr>
                              </m:ctrlPr>
                            </m:dPr>
                            <m:e>
                              <m:sSup>
                                <m:sSupPr>
                                  <m:ctrlPr>
                                    <a:rPr lang="en-US" sz="3600" i="1">
                                      <a:latin typeface="Cambria Math" panose="02040503050406030204" pitchFamily="18" charset="0"/>
                                    </a:rPr>
                                  </m:ctrlPr>
                                </m:sSupPr>
                                <m:e>
                                  <m:r>
                                    <a:rPr lang="en-US" sz="3600" i="1">
                                      <a:latin typeface="Cambria Math" panose="02040503050406030204" pitchFamily="18" charset="0"/>
                                    </a:rPr>
                                    <m:t>10</m:t>
                                  </m:r>
                                </m:e>
                                <m:sup>
                                  <m:r>
                                    <a:rPr lang="en-US" sz="3600" i="1">
                                      <a:latin typeface="Cambria Math" panose="02040503050406030204" pitchFamily="18" charset="0"/>
                                    </a:rPr>
                                    <m:t>−0.4</m:t>
                                  </m:r>
                                  <m:sSub>
                                    <m:sSubPr>
                                      <m:ctrlPr>
                                        <a:rPr lang="en-US" sz="3600" i="1">
                                          <a:latin typeface="Cambria Math" panose="02040503050406030204" pitchFamily="18" charset="0"/>
                                        </a:rPr>
                                      </m:ctrlPr>
                                    </m:sSubPr>
                                    <m:e>
                                      <m:r>
                                        <a:rPr lang="en-US" sz="3600" i="1">
                                          <a:latin typeface="Cambria Math" panose="02040503050406030204" pitchFamily="18" charset="0"/>
                                        </a:rPr>
                                        <m:t>𝑚</m:t>
                                      </m:r>
                                    </m:e>
                                    <m:sub>
                                      <m:r>
                                        <a:rPr lang="en-US" sz="3600" i="1">
                                          <a:latin typeface="Cambria Math" panose="02040503050406030204" pitchFamily="18" charset="0"/>
                                        </a:rPr>
                                        <m:t>1</m:t>
                                      </m:r>
                                    </m:sub>
                                  </m:sSub>
                                </m:sup>
                              </m:sSup>
                              <m:r>
                                <a:rPr lang="en-US" sz="3600" i="1">
                                  <a:latin typeface="Cambria Math" panose="02040503050406030204" pitchFamily="18" charset="0"/>
                                </a:rPr>
                                <m:t>+</m:t>
                              </m:r>
                              <m:sSup>
                                <m:sSupPr>
                                  <m:ctrlPr>
                                    <a:rPr lang="en-US" sz="3600" i="1">
                                      <a:latin typeface="Cambria Math" panose="02040503050406030204" pitchFamily="18" charset="0"/>
                                    </a:rPr>
                                  </m:ctrlPr>
                                </m:sSupPr>
                                <m:e>
                                  <m:r>
                                    <a:rPr lang="en-US" sz="3600" i="1">
                                      <a:latin typeface="Cambria Math" panose="02040503050406030204" pitchFamily="18" charset="0"/>
                                    </a:rPr>
                                    <m:t>10</m:t>
                                  </m:r>
                                </m:e>
                                <m:sup>
                                  <m:r>
                                    <a:rPr lang="en-US" sz="3600" i="1">
                                      <a:latin typeface="Cambria Math" panose="02040503050406030204" pitchFamily="18" charset="0"/>
                                    </a:rPr>
                                    <m:t>−0.4</m:t>
                                  </m:r>
                                  <m:sSub>
                                    <m:sSubPr>
                                      <m:ctrlPr>
                                        <a:rPr lang="en-US" sz="3600" i="1">
                                          <a:latin typeface="Cambria Math" panose="02040503050406030204" pitchFamily="18" charset="0"/>
                                        </a:rPr>
                                      </m:ctrlPr>
                                    </m:sSubPr>
                                    <m:e>
                                      <m:r>
                                        <a:rPr lang="en-US" sz="3600" i="1">
                                          <a:latin typeface="Cambria Math" panose="02040503050406030204" pitchFamily="18" charset="0"/>
                                        </a:rPr>
                                        <m:t>𝑚</m:t>
                                      </m:r>
                                    </m:e>
                                    <m:sub>
                                      <m:r>
                                        <a:rPr lang="en-US" sz="3600" i="1">
                                          <a:latin typeface="Cambria Math" panose="02040503050406030204" pitchFamily="18" charset="0"/>
                                        </a:rPr>
                                        <m:t>2</m:t>
                                      </m:r>
                                    </m:sub>
                                  </m:sSub>
                                </m:sup>
                              </m:sSup>
                            </m:e>
                          </m:d>
                        </m:e>
                      </m:func>
                    </m:oMath>
                  </m:oMathPara>
                </a14:m>
                <a:endParaRPr lang="en-US" sz="3600"/>
              </a:p>
              <a:p>
                <a:endParaRPr lang="en-US" sz="4000"/>
              </a:p>
              <a:p>
                <a:r>
                  <a:rPr lang="en-US" sz="3600">
                    <a:latin typeface="Times New Roman" panose="02020603050405020304" pitchFamily="18" charset="0"/>
                    <a:cs typeface="Times New Roman" panose="02020603050405020304" pitchFamily="18" charset="0"/>
                  </a:rPr>
                  <a:t>The models were made using dark foam to reduce glare, with pins as stars, and clear fishing line between the pins to represent the common shapes seen in the constellations.</a:t>
                </a:r>
              </a:p>
            </p:txBody>
          </p:sp>
        </mc:Choice>
        <mc:Fallback>
          <p:sp>
            <p:nvSpPr>
              <p:cNvPr id="15" name="TextBox 14">
                <a:extLst>
                  <a:ext uri="{FF2B5EF4-FFF2-40B4-BE49-F238E27FC236}">
                    <a16:creationId xmlns:a16="http://schemas.microsoft.com/office/drawing/2014/main" id="{57F4FC67-8D9D-1C49-35D6-766FBB1B27F2}"/>
                  </a:ext>
                </a:extLst>
              </p:cNvPr>
              <p:cNvSpPr txBox="1">
                <a:spLocks noRot="1" noChangeAspect="1" noMove="1" noResize="1" noEditPoints="1" noAdjustHandles="1" noChangeArrowheads="1" noChangeShapeType="1" noTextEdit="1"/>
              </p:cNvSpPr>
              <p:nvPr/>
            </p:nvSpPr>
            <p:spPr>
              <a:xfrm>
                <a:off x="30353071" y="11278079"/>
                <a:ext cx="12335256" cy="5749394"/>
              </a:xfrm>
              <a:prstGeom prst="rect">
                <a:avLst/>
              </a:prstGeom>
              <a:blipFill>
                <a:blip r:embed="rId4"/>
                <a:stretch>
                  <a:fillRect l="-1481" t="-1695" r="-1877" b="-2860"/>
                </a:stretch>
              </a:blipFill>
              <a:ln w="3175">
                <a:solidFill>
                  <a:srgbClr val="00235B"/>
                </a:solidFill>
              </a:ln>
            </p:spPr>
            <p:txBody>
              <a:bodyPr/>
              <a:lstStyle/>
              <a:p>
                <a:r>
                  <a:rPr lang="en-US">
                    <a:noFill/>
                  </a:rPr>
                  <a:t> </a:t>
                </a:r>
              </a:p>
            </p:txBody>
          </p:sp>
        </mc:Fallback>
      </mc:AlternateContent>
      <p:sp>
        <p:nvSpPr>
          <p:cNvPr id="17" name="TextBox 16">
            <a:extLst>
              <a:ext uri="{FF2B5EF4-FFF2-40B4-BE49-F238E27FC236}">
                <a16:creationId xmlns:a16="http://schemas.microsoft.com/office/drawing/2014/main" id="{22EB1FEF-F8ED-3A9D-FEC8-2F37B4B92037}"/>
              </a:ext>
            </a:extLst>
          </p:cNvPr>
          <p:cNvSpPr txBox="1"/>
          <p:nvPr/>
        </p:nvSpPr>
        <p:spPr>
          <a:xfrm>
            <a:off x="30350106" y="22350593"/>
            <a:ext cx="12335256" cy="4524315"/>
          </a:xfrm>
          <a:prstGeom prst="rect">
            <a:avLst/>
          </a:prstGeom>
          <a:solidFill>
            <a:schemeClr val="bg1"/>
          </a:solidFill>
          <a:ln w="3175">
            <a:solidFill>
              <a:srgbClr val="00235B"/>
            </a:solidFill>
          </a:ln>
        </p:spPr>
        <p:txBody>
          <a:bodyPr wrap="square" lIns="91440" tIns="45720" rIns="91440" bIns="45720" rtlCol="0" anchor="t">
            <a:spAutoFit/>
          </a:bodyPr>
          <a:lstStyle/>
          <a:p>
            <a:r>
              <a:rPr lang="en-US" sz="3600">
                <a:latin typeface="Times New Roman"/>
                <a:ea typeface="STZhongsong"/>
                <a:cs typeface="Times New Roman"/>
              </a:rPr>
              <a:t>Holograms require a laser, holographic plates, and the object that will be imprinted. The laser that was used was an OSRAM PL-530 which is a green laser that requires 2.2V of power. Wires had to be soldered onto the laser to use alligator clips to deliver power using a variable DC power supply.</a:t>
            </a:r>
          </a:p>
          <a:p>
            <a:r>
              <a:rPr lang="en-US" sz="3600">
                <a:latin typeface="Times New Roman"/>
                <a:ea typeface="STZhongsong"/>
                <a:cs typeface="Times New Roman"/>
              </a:rPr>
              <a:t>We used self-developing plates from </a:t>
            </a:r>
            <a:r>
              <a:rPr lang="en-US" sz="3600" err="1">
                <a:latin typeface="Times New Roman"/>
                <a:ea typeface="STZhongsong"/>
                <a:cs typeface="Times New Roman"/>
              </a:rPr>
              <a:t>LitiHolo</a:t>
            </a:r>
            <a:r>
              <a:rPr lang="en-US" sz="3600">
                <a:latin typeface="Times New Roman"/>
                <a:ea typeface="STZhongsong"/>
                <a:cs typeface="Times New Roman"/>
              </a:rPr>
              <a:t>, to lower costs, save time, and be flexible with laser color since they are sensitive to the full visible light spectrum.</a:t>
            </a:r>
          </a:p>
        </p:txBody>
      </p:sp>
      <p:sp>
        <p:nvSpPr>
          <p:cNvPr id="6" name="TextBox 5">
            <a:extLst>
              <a:ext uri="{FF2B5EF4-FFF2-40B4-BE49-F238E27FC236}">
                <a16:creationId xmlns:a16="http://schemas.microsoft.com/office/drawing/2014/main" id="{F48C2969-20E8-40C1-23DD-EA9237B5D11E}"/>
              </a:ext>
            </a:extLst>
          </p:cNvPr>
          <p:cNvSpPr txBox="1"/>
          <p:nvPr/>
        </p:nvSpPr>
        <p:spPr>
          <a:xfrm>
            <a:off x="327491" y="7812787"/>
            <a:ext cx="12822452" cy="1477328"/>
          </a:xfrm>
          <a:prstGeom prst="rect">
            <a:avLst/>
          </a:prstGeom>
          <a:solidFill>
            <a:srgbClr val="00235B"/>
          </a:solidFill>
          <a:ln>
            <a:solidFill>
              <a:srgbClr val="002060"/>
            </a:solidFill>
          </a:ln>
        </p:spPr>
        <p:txBody>
          <a:bodyPr rot="0" spcFirstLastPara="0" vertOverflow="overflow" horzOverflow="overflow" vert="horz" wrap="square" lIns="438912" tIns="219456" rIns="438912" bIns="219456" numCol="1" spcCol="0" rtlCol="0" fromWordArt="0" anchor="t" anchorCtr="0" forceAA="0" compatLnSpc="1">
            <a:prstTxWarp prst="textNoShape">
              <a:avLst/>
            </a:prstTxWarp>
            <a:spAutoFit/>
          </a:bodyPr>
          <a:lstStyle/>
          <a:p>
            <a:pPr algn="ctr"/>
            <a:r>
              <a:rPr lang="en-US" sz="6700">
                <a:solidFill>
                  <a:schemeClr val="bg1"/>
                </a:solidFill>
                <a:latin typeface="Amasis MT Pro Medium"/>
              </a:rPr>
              <a:t>Purpose</a:t>
            </a:r>
            <a:endParaRPr lang="en-US"/>
          </a:p>
        </p:txBody>
      </p:sp>
      <p:sp>
        <p:nvSpPr>
          <p:cNvPr id="11" name="TextBox 10">
            <a:extLst>
              <a:ext uri="{FF2B5EF4-FFF2-40B4-BE49-F238E27FC236}">
                <a16:creationId xmlns:a16="http://schemas.microsoft.com/office/drawing/2014/main" id="{B686C214-ED91-E453-645A-38F4453D25FB}"/>
              </a:ext>
            </a:extLst>
          </p:cNvPr>
          <p:cNvSpPr txBox="1"/>
          <p:nvPr/>
        </p:nvSpPr>
        <p:spPr>
          <a:xfrm>
            <a:off x="30353072" y="9800751"/>
            <a:ext cx="12332290" cy="1477328"/>
          </a:xfrm>
          <a:prstGeom prst="rect">
            <a:avLst/>
          </a:prstGeom>
          <a:solidFill>
            <a:srgbClr val="00235B"/>
          </a:solidFill>
          <a:ln>
            <a:solidFill>
              <a:srgbClr val="002060"/>
            </a:solidFill>
          </a:ln>
        </p:spPr>
        <p:txBody>
          <a:bodyPr rot="0" spcFirstLastPara="0" vertOverflow="overflow" horzOverflow="overflow" vert="horz" wrap="square" lIns="438912" tIns="219456" rIns="438912" bIns="219456" numCol="1" spcCol="0" rtlCol="0" fromWordArt="0" anchor="t" anchorCtr="0" forceAA="0" compatLnSpc="1">
            <a:prstTxWarp prst="textNoShape">
              <a:avLst/>
            </a:prstTxWarp>
            <a:spAutoFit/>
          </a:bodyPr>
          <a:lstStyle/>
          <a:p>
            <a:pPr algn="ctr"/>
            <a:r>
              <a:rPr lang="en-US" sz="6720">
                <a:solidFill>
                  <a:schemeClr val="bg1"/>
                </a:solidFill>
                <a:latin typeface="Amasis MT Pro Medium"/>
              </a:rPr>
              <a:t>Models for Holography</a:t>
            </a:r>
            <a:endParaRPr lang="en-US" sz="41482"/>
          </a:p>
        </p:txBody>
      </p:sp>
      <p:sp>
        <p:nvSpPr>
          <p:cNvPr id="13" name="TextBox 12">
            <a:extLst>
              <a:ext uri="{FF2B5EF4-FFF2-40B4-BE49-F238E27FC236}">
                <a16:creationId xmlns:a16="http://schemas.microsoft.com/office/drawing/2014/main" id="{3F865402-62B7-8894-345F-7AE059B791E2}"/>
              </a:ext>
            </a:extLst>
          </p:cNvPr>
          <p:cNvSpPr txBox="1"/>
          <p:nvPr/>
        </p:nvSpPr>
        <p:spPr>
          <a:xfrm>
            <a:off x="30350106" y="20873265"/>
            <a:ext cx="12335256" cy="1477328"/>
          </a:xfrm>
          <a:prstGeom prst="rect">
            <a:avLst/>
          </a:prstGeom>
          <a:solidFill>
            <a:srgbClr val="00235B"/>
          </a:solidFill>
          <a:ln>
            <a:solidFill>
              <a:srgbClr val="002060"/>
            </a:solidFill>
          </a:ln>
        </p:spPr>
        <p:txBody>
          <a:bodyPr rot="0" spcFirstLastPara="0" vertOverflow="overflow" horzOverflow="overflow" vert="horz" wrap="square" lIns="438912" tIns="219456" rIns="438912" bIns="219456" numCol="1" spcCol="0" rtlCol="0" fromWordArt="0" anchor="t" anchorCtr="0" forceAA="0" compatLnSpc="1">
            <a:prstTxWarp prst="textNoShape">
              <a:avLst/>
            </a:prstTxWarp>
            <a:spAutoFit/>
          </a:bodyPr>
          <a:lstStyle/>
          <a:p>
            <a:pPr algn="ctr"/>
            <a:r>
              <a:rPr lang="en-US" sz="6720">
                <a:solidFill>
                  <a:schemeClr val="bg1"/>
                </a:solidFill>
                <a:latin typeface="Amasis MT Pro Medium"/>
              </a:rPr>
              <a:t>Creating Holograms</a:t>
            </a:r>
            <a:endParaRPr lang="en-US" sz="6720">
              <a:solidFill>
                <a:srgbClr val="000000"/>
              </a:solidFill>
              <a:latin typeface="Amasis MT Pro Medium"/>
            </a:endParaRPr>
          </a:p>
        </p:txBody>
      </p:sp>
      <p:sp>
        <p:nvSpPr>
          <p:cNvPr id="2" name="TextBox 1">
            <a:extLst>
              <a:ext uri="{FF2B5EF4-FFF2-40B4-BE49-F238E27FC236}">
                <a16:creationId xmlns:a16="http://schemas.microsoft.com/office/drawing/2014/main" id="{74F1AF48-4A6C-0893-8D46-CD6DE5BE4D50}"/>
              </a:ext>
            </a:extLst>
          </p:cNvPr>
          <p:cNvSpPr txBox="1"/>
          <p:nvPr/>
        </p:nvSpPr>
        <p:spPr>
          <a:xfrm>
            <a:off x="13699618" y="7805141"/>
            <a:ext cx="15240000" cy="1477328"/>
          </a:xfrm>
          <a:prstGeom prst="rect">
            <a:avLst/>
          </a:prstGeom>
          <a:solidFill>
            <a:srgbClr val="00235B"/>
          </a:solidFill>
          <a:ln>
            <a:solidFill>
              <a:srgbClr val="002060"/>
            </a:solidFill>
          </a:ln>
        </p:spPr>
        <p:txBody>
          <a:bodyPr rot="0" spcFirstLastPara="0" vertOverflow="overflow" horzOverflow="overflow" vert="horz" wrap="square" lIns="438912" tIns="219456" rIns="438912" bIns="219456" numCol="1" spcCol="0" rtlCol="0" fromWordArt="0" anchor="t" anchorCtr="0" forceAA="0" compatLnSpc="1">
            <a:prstTxWarp prst="textNoShape">
              <a:avLst/>
            </a:prstTxWarp>
            <a:spAutoFit/>
          </a:bodyPr>
          <a:lstStyle/>
          <a:p>
            <a:pPr algn="ctr"/>
            <a:r>
              <a:rPr lang="en-US" sz="6720">
                <a:solidFill>
                  <a:schemeClr val="bg1"/>
                </a:solidFill>
                <a:latin typeface="Amasis MT Pro Medium"/>
              </a:rPr>
              <a:t>Results</a:t>
            </a:r>
            <a:endParaRPr lang="en-US" sz="41482"/>
          </a:p>
        </p:txBody>
      </p:sp>
      <p:sp>
        <p:nvSpPr>
          <p:cNvPr id="5" name="TextBox 4">
            <a:extLst>
              <a:ext uri="{FF2B5EF4-FFF2-40B4-BE49-F238E27FC236}">
                <a16:creationId xmlns:a16="http://schemas.microsoft.com/office/drawing/2014/main" id="{59708E5B-68F7-840C-3924-EBF67EEBAD15}"/>
              </a:ext>
            </a:extLst>
          </p:cNvPr>
          <p:cNvSpPr txBox="1"/>
          <p:nvPr/>
        </p:nvSpPr>
        <p:spPr>
          <a:xfrm>
            <a:off x="29486640" y="7812791"/>
            <a:ext cx="14068436" cy="1477324"/>
          </a:xfrm>
          <a:prstGeom prst="rect">
            <a:avLst/>
          </a:prstGeom>
          <a:solidFill>
            <a:srgbClr val="00235B"/>
          </a:solidFill>
          <a:ln>
            <a:solidFill>
              <a:srgbClr val="002060"/>
            </a:solidFill>
          </a:ln>
        </p:spPr>
        <p:txBody>
          <a:bodyPr rot="0" spcFirstLastPara="0" vertOverflow="overflow" horzOverflow="overflow" vert="horz" wrap="square" lIns="438912" tIns="219456" rIns="438912" bIns="219456" numCol="1" spcCol="0" rtlCol="0" fromWordArt="0" anchor="t" anchorCtr="0" forceAA="0" compatLnSpc="1">
            <a:prstTxWarp prst="textNoShape">
              <a:avLst/>
            </a:prstTxWarp>
            <a:spAutoFit/>
          </a:bodyPr>
          <a:lstStyle/>
          <a:p>
            <a:pPr algn="ctr"/>
            <a:r>
              <a:rPr lang="en-US" sz="6700">
                <a:solidFill>
                  <a:schemeClr val="bg1"/>
                </a:solidFill>
                <a:latin typeface="Amasis MT Pro Medium"/>
              </a:rPr>
              <a:t>Methodology</a:t>
            </a:r>
            <a:endParaRPr lang="en-US"/>
          </a:p>
        </p:txBody>
      </p:sp>
      <p:sp>
        <p:nvSpPr>
          <p:cNvPr id="24" name="TextBox 23">
            <a:extLst>
              <a:ext uri="{FF2B5EF4-FFF2-40B4-BE49-F238E27FC236}">
                <a16:creationId xmlns:a16="http://schemas.microsoft.com/office/drawing/2014/main" id="{FF55354A-04CA-9784-20BE-33A1663983B8}"/>
              </a:ext>
            </a:extLst>
          </p:cNvPr>
          <p:cNvSpPr txBox="1"/>
          <p:nvPr/>
        </p:nvSpPr>
        <p:spPr>
          <a:xfrm>
            <a:off x="13686022" y="22732545"/>
            <a:ext cx="15240000" cy="1474250"/>
          </a:xfrm>
          <a:prstGeom prst="rect">
            <a:avLst/>
          </a:prstGeom>
          <a:solidFill>
            <a:srgbClr val="00235B"/>
          </a:solidFill>
          <a:ln>
            <a:solidFill>
              <a:srgbClr val="002060"/>
            </a:solidFill>
          </a:ln>
        </p:spPr>
        <p:txBody>
          <a:bodyPr rot="0" spcFirstLastPara="0" vertOverflow="overflow" horzOverflow="overflow" vert="horz" wrap="square" lIns="438912" tIns="219456" rIns="438912" bIns="219456" numCol="1" spcCol="0" rtlCol="0" fromWordArt="0" anchor="t" anchorCtr="0" forceAA="0" compatLnSpc="1">
            <a:prstTxWarp prst="textNoShape">
              <a:avLst/>
            </a:prstTxWarp>
            <a:spAutoFit/>
          </a:bodyPr>
          <a:lstStyle/>
          <a:p>
            <a:pPr algn="ctr"/>
            <a:r>
              <a:rPr lang="en-US" sz="6700">
                <a:solidFill>
                  <a:schemeClr val="bg1"/>
                </a:solidFill>
                <a:latin typeface="Amasis MT Pro Medium"/>
              </a:rPr>
              <a:t>Applications</a:t>
            </a:r>
            <a:endParaRPr lang="en-US"/>
          </a:p>
        </p:txBody>
      </p:sp>
      <p:sp>
        <p:nvSpPr>
          <p:cNvPr id="25" name="TextBox 24">
            <a:extLst>
              <a:ext uri="{FF2B5EF4-FFF2-40B4-BE49-F238E27FC236}">
                <a16:creationId xmlns:a16="http://schemas.microsoft.com/office/drawing/2014/main" id="{6CE1D50C-0DE4-C8F8-B7F2-B5BEE87462F5}"/>
              </a:ext>
            </a:extLst>
          </p:cNvPr>
          <p:cNvSpPr txBox="1"/>
          <p:nvPr/>
        </p:nvSpPr>
        <p:spPr>
          <a:xfrm>
            <a:off x="13686023" y="24209873"/>
            <a:ext cx="15240001" cy="5078313"/>
          </a:xfrm>
          <a:prstGeom prst="rect">
            <a:avLst/>
          </a:prstGeom>
          <a:solidFill>
            <a:schemeClr val="bg1"/>
          </a:solidFill>
          <a:ln>
            <a:solidFill>
              <a:srgbClr val="00235B"/>
            </a:solidFill>
          </a:ln>
        </p:spPr>
        <p:txBody>
          <a:bodyPr wrap="square" rtlCol="0">
            <a:spAutoFit/>
          </a:bodyPr>
          <a:lstStyle/>
          <a:p>
            <a:pPr marL="236538"/>
            <a:r>
              <a:rPr lang="en-US" sz="3600">
                <a:latin typeface="Times New Roman" panose="02020603050405020304" pitchFamily="18" charset="0"/>
                <a:ea typeface="Cascadia Mono SemiBold" panose="020B0609020000020004" pitchFamily="49" charset="0"/>
                <a:cs typeface="Times New Roman" panose="02020603050405020304" pitchFamily="18" charset="0"/>
              </a:rPr>
              <a:t>These holograms serve as a novel physical educational aid, that helps children and adults alike to envision the depth of the universe that surrounds them, looking straight at them will mimic the shape of the night sky, but physically turning them or looking at an angle produces an exact view of what they’d look like from the side, it will even trick your eyes into a sensation of depth that can’t be replicated on a screen.</a:t>
            </a:r>
          </a:p>
          <a:p>
            <a:pPr marL="236538"/>
            <a:endParaRPr lang="en-US" sz="36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r>
              <a:rPr lang="en-US" sz="3600">
                <a:latin typeface="Times New Roman" panose="02020603050405020304" pitchFamily="18" charset="0"/>
                <a:ea typeface="Cascadia Mono SemiBold" panose="020B0609020000020004" pitchFamily="49" charset="0"/>
                <a:cs typeface="Times New Roman" panose="02020603050405020304" pitchFamily="18" charset="0"/>
              </a:rPr>
              <a:t>These holograms will be presented in the New England Fall Astronomy Festival, to help children and adults learn about the structure of the night sky.</a:t>
            </a:r>
          </a:p>
        </p:txBody>
      </p:sp>
      <p:sp>
        <p:nvSpPr>
          <p:cNvPr id="32" name="TextBox 31">
            <a:extLst>
              <a:ext uri="{FF2B5EF4-FFF2-40B4-BE49-F238E27FC236}">
                <a16:creationId xmlns:a16="http://schemas.microsoft.com/office/drawing/2014/main" id="{41F1983A-1985-F218-632E-FC04F0291007}"/>
              </a:ext>
            </a:extLst>
          </p:cNvPr>
          <p:cNvSpPr txBox="1"/>
          <p:nvPr/>
        </p:nvSpPr>
        <p:spPr>
          <a:xfrm>
            <a:off x="931445" y="11286197"/>
            <a:ext cx="11630669" cy="8771632"/>
          </a:xfrm>
          <a:prstGeom prst="rect">
            <a:avLst/>
          </a:prstGeom>
          <a:solidFill>
            <a:schemeClr val="bg1"/>
          </a:solidFill>
          <a:ln w="3175">
            <a:solidFill>
              <a:srgbClr val="00235B"/>
            </a:solidFill>
          </a:ln>
        </p:spPr>
        <p:txBody>
          <a:bodyPr wrap="square" rtlCol="0">
            <a:spAutoFit/>
          </a:bodyPr>
          <a:lstStyle/>
          <a:p>
            <a:pPr marL="236538"/>
            <a:r>
              <a:rPr lang="en-US" sz="3600">
                <a:latin typeface="Times New Roman" panose="02020603050405020304" pitchFamily="18" charset="0"/>
                <a:ea typeface="Cascadia Mono SemiBold" panose="020B0609020000020004" pitchFamily="49" charset="0"/>
                <a:cs typeface="Times New Roman" panose="02020603050405020304" pitchFamily="18" charset="0"/>
              </a:rPr>
              <a:t>Most people do not consider the fact that constellations are 3D structures, or they assume the stars are in roughly the same 2D plane. That is due to these objects often being depicted as such, when viewed on paper or on screen.</a:t>
            </a: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r>
              <a:rPr lang="en-US" sz="3600">
                <a:latin typeface="Times New Roman" panose="02020603050405020304" pitchFamily="18" charset="0"/>
                <a:ea typeface="Cascadia Mono SemiBold" panose="020B0609020000020004" pitchFamily="49" charset="0"/>
                <a:cs typeface="Times New Roman" panose="02020603050405020304" pitchFamily="18" charset="0"/>
              </a:rPr>
              <a:t>In reality, constellations do not lack depth, but the case is that the stars that form them can be nowhere close to being on the same plain, of course, when viewed from Earth that information is lost, which is why there is need for a visual aid that captures the “3D-ness” of constellations.</a:t>
            </a:r>
            <a:endParaRPr lang="en-US" sz="3600" i="1">
              <a:latin typeface="Cambria Math" panose="02040503050406030204" pitchFamily="18" charset="0"/>
            </a:endParaRPr>
          </a:p>
        </p:txBody>
      </p:sp>
      <p:sp>
        <p:nvSpPr>
          <p:cNvPr id="33" name="TextBox 32">
            <a:extLst>
              <a:ext uri="{FF2B5EF4-FFF2-40B4-BE49-F238E27FC236}">
                <a16:creationId xmlns:a16="http://schemas.microsoft.com/office/drawing/2014/main" id="{7A33FAE6-BFDE-0ECE-94D3-B86C94CCD044}"/>
              </a:ext>
            </a:extLst>
          </p:cNvPr>
          <p:cNvSpPr txBox="1"/>
          <p:nvPr/>
        </p:nvSpPr>
        <p:spPr>
          <a:xfrm>
            <a:off x="931445" y="22350593"/>
            <a:ext cx="11630670" cy="9510296"/>
          </a:xfrm>
          <a:prstGeom prst="rect">
            <a:avLst/>
          </a:prstGeom>
          <a:solidFill>
            <a:schemeClr val="bg1"/>
          </a:solidFill>
          <a:ln w="3175">
            <a:solidFill>
              <a:srgbClr val="00235B"/>
            </a:solidFill>
          </a:ln>
        </p:spPr>
        <p:txBody>
          <a:bodyPr wrap="square" lIns="91440" tIns="45720" rIns="91440" bIns="45720" rtlCol="0" anchor="t">
            <a:spAutoFit/>
          </a:bodyPr>
          <a:lstStyle/>
          <a:p>
            <a:pPr marL="236538"/>
            <a:r>
              <a:rPr lang="en-US" sz="3600">
                <a:latin typeface="Times New Roman" panose="02020603050405020304" pitchFamily="18" charset="0"/>
                <a:ea typeface="Cascadia Mono SemiBold" panose="020B0609020000020004" pitchFamily="49" charset="0"/>
                <a:cs typeface="Times New Roman" panose="02020603050405020304" pitchFamily="18" charset="0"/>
              </a:rPr>
              <a:t>Holograms are excellent tools for compressing 3D information into a 2D plane. That occurs ,through the use of interference patterns on a holographic plate, which essentially encode the view of the object from each angle.</a:t>
            </a: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endParaRPr lang="en-US" sz="4000">
              <a:latin typeface="Times New Roman" panose="02020603050405020304" pitchFamily="18" charset="0"/>
              <a:ea typeface="Cascadia Mono SemiBold" panose="020B0609020000020004" pitchFamily="49" charset="0"/>
              <a:cs typeface="Times New Roman" panose="02020603050405020304" pitchFamily="18" charset="0"/>
            </a:endParaRPr>
          </a:p>
          <a:p>
            <a:pPr marL="236538"/>
            <a:r>
              <a:rPr lang="en-US" sz="3600">
                <a:latin typeface="Times New Roman" panose="02020603050405020304" pitchFamily="18" charset="0"/>
                <a:ea typeface="Cascadia Mono SemiBold" panose="020B0609020000020004" pitchFamily="49" charset="0"/>
                <a:cs typeface="Times New Roman" panose="02020603050405020304" pitchFamily="18" charset="0"/>
              </a:rPr>
              <a:t>Therefore, holography is a perfect visual and educational representation of what constellations truly are; 3D structures that look 2D.</a:t>
            </a:r>
          </a:p>
        </p:txBody>
      </p:sp>
      <p:sp>
        <p:nvSpPr>
          <p:cNvPr id="34" name="TextBox 33">
            <a:extLst>
              <a:ext uri="{FF2B5EF4-FFF2-40B4-BE49-F238E27FC236}">
                <a16:creationId xmlns:a16="http://schemas.microsoft.com/office/drawing/2014/main" id="{7C6AD558-DB70-8C05-B6AD-8148F40CB353}"/>
              </a:ext>
            </a:extLst>
          </p:cNvPr>
          <p:cNvSpPr txBox="1"/>
          <p:nvPr/>
        </p:nvSpPr>
        <p:spPr>
          <a:xfrm>
            <a:off x="931445" y="9800751"/>
            <a:ext cx="11630669" cy="1477328"/>
          </a:xfrm>
          <a:prstGeom prst="rect">
            <a:avLst/>
          </a:prstGeom>
          <a:solidFill>
            <a:srgbClr val="00235B"/>
          </a:solidFill>
          <a:ln>
            <a:solidFill>
              <a:srgbClr val="002060"/>
            </a:solidFill>
          </a:ln>
        </p:spPr>
        <p:txBody>
          <a:bodyPr rot="0" spcFirstLastPara="0" vertOverflow="overflow" horzOverflow="overflow" vert="horz" wrap="square" lIns="438912" tIns="219456" rIns="438912" bIns="219456" numCol="1" spcCol="0" rtlCol="0" fromWordArt="0" anchor="t" anchorCtr="0" forceAA="0" compatLnSpc="1">
            <a:prstTxWarp prst="textNoShape">
              <a:avLst/>
            </a:prstTxWarp>
            <a:spAutoFit/>
          </a:bodyPr>
          <a:lstStyle/>
          <a:p>
            <a:pPr algn="ctr"/>
            <a:r>
              <a:rPr lang="en-US" sz="6720">
                <a:solidFill>
                  <a:schemeClr val="bg1"/>
                </a:solidFill>
                <a:latin typeface="Amasis MT Pro Medium"/>
              </a:rPr>
              <a:t>Problem</a:t>
            </a:r>
            <a:endParaRPr lang="en-US" sz="41482"/>
          </a:p>
        </p:txBody>
      </p:sp>
      <p:sp>
        <p:nvSpPr>
          <p:cNvPr id="35" name="TextBox 34">
            <a:extLst>
              <a:ext uri="{FF2B5EF4-FFF2-40B4-BE49-F238E27FC236}">
                <a16:creationId xmlns:a16="http://schemas.microsoft.com/office/drawing/2014/main" id="{C220E47A-30F8-0D7B-585F-04C1F6FC0C3F}"/>
              </a:ext>
            </a:extLst>
          </p:cNvPr>
          <p:cNvSpPr txBox="1"/>
          <p:nvPr/>
        </p:nvSpPr>
        <p:spPr>
          <a:xfrm>
            <a:off x="931445" y="20878795"/>
            <a:ext cx="11630669" cy="1477328"/>
          </a:xfrm>
          <a:prstGeom prst="rect">
            <a:avLst/>
          </a:prstGeom>
          <a:solidFill>
            <a:srgbClr val="00235B"/>
          </a:solidFill>
          <a:ln>
            <a:solidFill>
              <a:srgbClr val="002060"/>
            </a:solidFill>
          </a:ln>
        </p:spPr>
        <p:txBody>
          <a:bodyPr rot="0" spcFirstLastPara="0" vertOverflow="overflow" horzOverflow="overflow" vert="horz" wrap="square" lIns="438912" tIns="219456" rIns="438912" bIns="219456" numCol="1" spcCol="0" rtlCol="0" fromWordArt="0" anchor="t" anchorCtr="0" forceAA="0" compatLnSpc="1">
            <a:prstTxWarp prst="textNoShape">
              <a:avLst/>
            </a:prstTxWarp>
            <a:spAutoFit/>
          </a:bodyPr>
          <a:lstStyle/>
          <a:p>
            <a:pPr algn="ctr"/>
            <a:r>
              <a:rPr lang="en-US" sz="6720">
                <a:solidFill>
                  <a:schemeClr val="bg1"/>
                </a:solidFill>
                <a:latin typeface="Amasis MT Pro Medium"/>
              </a:rPr>
              <a:t>Solution</a:t>
            </a:r>
            <a:endParaRPr lang="en-US" sz="6720">
              <a:solidFill>
                <a:srgbClr val="000000"/>
              </a:solidFill>
              <a:latin typeface="Amasis MT Pro Medium"/>
            </a:endParaRPr>
          </a:p>
        </p:txBody>
      </p:sp>
      <p:pic>
        <p:nvPicPr>
          <p:cNvPr id="36" name="Picture 35">
            <a:extLst>
              <a:ext uri="{FF2B5EF4-FFF2-40B4-BE49-F238E27FC236}">
                <a16:creationId xmlns:a16="http://schemas.microsoft.com/office/drawing/2014/main" id="{B487937D-C22E-8400-2313-0F41675CE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2536" y="13642835"/>
            <a:ext cx="8472361" cy="3359138"/>
          </a:xfrm>
          <a:prstGeom prst="rect">
            <a:avLst/>
          </a:prstGeom>
          <a:ln w="12700">
            <a:solidFill>
              <a:srgbClr val="00235B"/>
            </a:solidFill>
          </a:ln>
        </p:spPr>
      </p:pic>
      <p:pic>
        <p:nvPicPr>
          <p:cNvPr id="37" name="Picture 36">
            <a:extLst>
              <a:ext uri="{FF2B5EF4-FFF2-40B4-BE49-F238E27FC236}">
                <a16:creationId xmlns:a16="http://schemas.microsoft.com/office/drawing/2014/main" id="{138E8E81-70B4-128B-0BA8-D04557D7B49B}"/>
              </a:ext>
            </a:extLst>
          </p:cNvPr>
          <p:cNvPicPr>
            <a:picLocks noChangeAspect="1"/>
          </p:cNvPicPr>
          <p:nvPr/>
        </p:nvPicPr>
        <p:blipFill>
          <a:blip r:embed="rId6">
            <a:extLst>
              <a:ext uri="{28A0092B-C50C-407E-A947-70E740481C1C}">
                <a14:useLocalDpi xmlns:a14="http://schemas.microsoft.com/office/drawing/2010/main" val="0"/>
              </a:ext>
            </a:extLst>
          </a:blip>
          <a:srcRect t="11143"/>
          <a:stretch>
            <a:fillRect/>
          </a:stretch>
        </p:blipFill>
        <p:spPr>
          <a:xfrm>
            <a:off x="3829158" y="24720879"/>
            <a:ext cx="5835242" cy="5219590"/>
          </a:xfrm>
          <a:prstGeom prst="rect">
            <a:avLst/>
          </a:prstGeom>
          <a:ln w="12700">
            <a:solidFill>
              <a:srgbClr val="00235B"/>
            </a:solidFill>
          </a:ln>
        </p:spPr>
      </p:pic>
      <p:sp>
        <p:nvSpPr>
          <p:cNvPr id="39" name="TextBox 38">
            <a:extLst>
              <a:ext uri="{FF2B5EF4-FFF2-40B4-BE49-F238E27FC236}">
                <a16:creationId xmlns:a16="http://schemas.microsoft.com/office/drawing/2014/main" id="{080C860A-509E-E292-50F5-187B53FD166B}"/>
              </a:ext>
            </a:extLst>
          </p:cNvPr>
          <p:cNvSpPr txBox="1"/>
          <p:nvPr/>
        </p:nvSpPr>
        <p:spPr>
          <a:xfrm>
            <a:off x="1051145" y="6245689"/>
            <a:ext cx="11660564" cy="1015663"/>
          </a:xfrm>
          <a:prstGeom prst="rect">
            <a:avLst/>
          </a:prstGeom>
          <a:noFill/>
        </p:spPr>
        <p:txBody>
          <a:bodyPr wrap="none" rtlCol="0">
            <a:spAutoFit/>
          </a:bodyPr>
          <a:lstStyle/>
          <a:p>
            <a:r>
              <a:rPr lang="en-US" sz="6000" b="1">
                <a:ln w="12700">
                  <a:noFill/>
                </a:ln>
                <a:solidFill>
                  <a:schemeClr val="bg1"/>
                </a:solidFill>
                <a:effectLst>
                  <a:glow rad="228600">
                    <a:srgbClr val="00235B"/>
                  </a:glow>
                  <a:outerShdw blurRad="101600" dir="5400000" sx="46000" sy="46000" algn="ctr" rotWithShape="0">
                    <a:srgbClr val="00235B"/>
                  </a:outerShdw>
                </a:effectLst>
                <a:latin typeface="Vijaya" panose="02020604020202020204" pitchFamily="18" charset="0"/>
                <a:cs typeface="Vijaya" panose="02020604020202020204" pitchFamily="18" charset="0"/>
              </a:rPr>
              <a:t>Innovation</a:t>
            </a:r>
            <a:r>
              <a:rPr lang="en-US" sz="6000" b="1">
                <a:solidFill>
                  <a:schemeClr val="bg1"/>
                </a:solidFill>
                <a:effectLst>
                  <a:glow rad="228600">
                    <a:srgbClr val="00235B"/>
                  </a:glow>
                  <a:outerShdw blurRad="101600" dir="5400000" sx="46000" sy="46000" algn="ctr" rotWithShape="0">
                    <a:srgbClr val="00235B"/>
                  </a:outerShdw>
                </a:effectLst>
                <a:latin typeface="Vijaya" panose="02020604020202020204" pitchFamily="18" charset="0"/>
                <a:cs typeface="Vijaya" panose="02020604020202020204" pitchFamily="18" charset="0"/>
              </a:rPr>
              <a:t> Scholars, Patterns and Symmetry</a:t>
            </a:r>
          </a:p>
        </p:txBody>
      </p:sp>
      <p:sp>
        <p:nvSpPr>
          <p:cNvPr id="14" name="TextBox 13">
            <a:extLst>
              <a:ext uri="{FF2B5EF4-FFF2-40B4-BE49-F238E27FC236}">
                <a16:creationId xmlns:a16="http://schemas.microsoft.com/office/drawing/2014/main" id="{821159FF-AABF-BCEE-9CA9-CBCB3BE4848C}"/>
              </a:ext>
            </a:extLst>
          </p:cNvPr>
          <p:cNvSpPr txBox="1"/>
          <p:nvPr/>
        </p:nvSpPr>
        <p:spPr>
          <a:xfrm>
            <a:off x="13696654" y="9290115"/>
            <a:ext cx="15240000" cy="3970318"/>
          </a:xfrm>
          <a:prstGeom prst="rect">
            <a:avLst/>
          </a:prstGeom>
          <a:solidFill>
            <a:schemeClr val="bg1"/>
          </a:solidFill>
          <a:ln>
            <a:solidFill>
              <a:srgbClr val="00235B"/>
            </a:solidFill>
          </a:ln>
        </p:spPr>
        <p:txBody>
          <a:bodyPr wrap="square" lIns="91440" tIns="45720" rIns="91440" bIns="45720" rtlCol="0" anchor="t">
            <a:spAutoFit/>
          </a:bodyPr>
          <a:lstStyle/>
          <a:p>
            <a:pPr marL="236220"/>
            <a:r>
              <a:rPr lang="en-US" sz="3600">
                <a:latin typeface="Times New Roman"/>
                <a:ea typeface="Cascadia Mono SemiBold" panose="020B0609020000020004" pitchFamily="49" charset="0"/>
                <a:cs typeface="Times New Roman"/>
              </a:rPr>
              <a:t>We were unable to make holograms in time due to equipment error. The main OSRAM PL-530 laser suffered heat damage while in use, the backup 5mW red laser diode failed to work for unknown reasons, and the backup 1mW laser also failed due to unknown reasons. Finally, we used a 5mW green laser but it did not have the necessary properties to create the hologram and failed. New lasers were reordered online, however due to the long shipment time they didn't arrive in time for another attempt at creating the holograms.</a:t>
            </a:r>
            <a:endParaRPr lang="en-US" sz="3600">
              <a:latin typeface="Times New Roman" panose="02020603050405020304" pitchFamily="18" charset="0"/>
              <a:ea typeface="Cascadia Mono SemiBold" panose="020B0609020000020004" pitchFamily="49" charset="0"/>
              <a:cs typeface="Times New Roman" panose="02020603050405020304" pitchFamily="18" charset="0"/>
            </a:endParaRPr>
          </a:p>
        </p:txBody>
      </p:sp>
      <p:pic>
        <p:nvPicPr>
          <p:cNvPr id="12" name="Picture 11">
            <a:extLst>
              <a:ext uri="{FF2B5EF4-FFF2-40B4-BE49-F238E27FC236}">
                <a16:creationId xmlns:a16="http://schemas.microsoft.com/office/drawing/2014/main" id="{C4DE546A-31E6-3ED6-4A6B-B957DC27D0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41622" y="17470364"/>
            <a:ext cx="3986540" cy="2989905"/>
          </a:xfrm>
          <a:prstGeom prst="rect">
            <a:avLst/>
          </a:prstGeom>
        </p:spPr>
      </p:pic>
      <p:pic>
        <p:nvPicPr>
          <p:cNvPr id="18" name="Picture 17">
            <a:extLst>
              <a:ext uri="{FF2B5EF4-FFF2-40B4-BE49-F238E27FC236}">
                <a16:creationId xmlns:a16="http://schemas.microsoft.com/office/drawing/2014/main" id="{C93271D4-39C0-499B-8070-986860246A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50106" y="27241592"/>
            <a:ext cx="5851380" cy="4388535"/>
          </a:xfrm>
          <a:prstGeom prst="rect">
            <a:avLst/>
          </a:prstGeom>
        </p:spPr>
      </p:pic>
      <p:pic>
        <p:nvPicPr>
          <p:cNvPr id="20" name="Picture 19">
            <a:extLst>
              <a:ext uri="{FF2B5EF4-FFF2-40B4-BE49-F238E27FC236}">
                <a16:creationId xmlns:a16="http://schemas.microsoft.com/office/drawing/2014/main" id="{69CF9407-3C33-A386-DF90-3102DCB3F8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33982" y="27185358"/>
            <a:ext cx="5851380" cy="4388535"/>
          </a:xfrm>
          <a:prstGeom prst="rect">
            <a:avLst/>
          </a:prstGeom>
        </p:spPr>
      </p:pic>
      <p:pic>
        <p:nvPicPr>
          <p:cNvPr id="22" name="Picture 21">
            <a:extLst>
              <a:ext uri="{FF2B5EF4-FFF2-40B4-BE49-F238E27FC236}">
                <a16:creationId xmlns:a16="http://schemas.microsoft.com/office/drawing/2014/main" id="{DC94CB6F-57B3-EB28-04A6-32755056BC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807307" y="17470364"/>
            <a:ext cx="3986540" cy="2989905"/>
          </a:xfrm>
          <a:prstGeom prst="rect">
            <a:avLst/>
          </a:prstGeom>
        </p:spPr>
      </p:pic>
      <p:pic>
        <p:nvPicPr>
          <p:cNvPr id="26" name="Picture 25">
            <a:extLst>
              <a:ext uri="{FF2B5EF4-FFF2-40B4-BE49-F238E27FC236}">
                <a16:creationId xmlns:a16="http://schemas.microsoft.com/office/drawing/2014/main" id="{AE2A69FA-79D8-B746-780E-0CC0020B22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89412" y="13452471"/>
            <a:ext cx="6860411" cy="9111482"/>
          </a:xfrm>
          <a:prstGeom prst="rect">
            <a:avLst/>
          </a:prstGeom>
        </p:spPr>
      </p:pic>
      <p:sp>
        <p:nvSpPr>
          <p:cNvPr id="27" name="TextBox 26">
            <a:extLst>
              <a:ext uri="{FF2B5EF4-FFF2-40B4-BE49-F238E27FC236}">
                <a16:creationId xmlns:a16="http://schemas.microsoft.com/office/drawing/2014/main" id="{318339B2-5FB7-63E7-60B9-A415B902CF81}"/>
              </a:ext>
            </a:extLst>
          </p:cNvPr>
          <p:cNvSpPr txBox="1"/>
          <p:nvPr/>
        </p:nvSpPr>
        <p:spPr>
          <a:xfrm>
            <a:off x="13688715" y="29435859"/>
            <a:ext cx="15247939" cy="2862322"/>
          </a:xfrm>
          <a:prstGeom prst="rect">
            <a:avLst/>
          </a:prstGeom>
          <a:solidFill>
            <a:schemeClr val="bg1"/>
          </a:solidFill>
          <a:ln>
            <a:solidFill>
              <a:srgbClr val="00235B"/>
            </a:solidFill>
          </a:ln>
        </p:spPr>
        <p:txBody>
          <a:bodyPr wrap="square" rtlCol="0">
            <a:spAutoFit/>
          </a:bodyPr>
          <a:lstStyle/>
          <a:p>
            <a:pPr marL="236538"/>
            <a:r>
              <a:rPr lang="en-US">
                <a:latin typeface="Times New Roman" panose="02020603050405020304" pitchFamily="18" charset="0"/>
                <a:ea typeface="Cascadia Mono SemiBold" panose="020B0609020000020004" pitchFamily="49" charset="0"/>
                <a:cs typeface="Times New Roman" panose="02020603050405020304" pitchFamily="18" charset="0"/>
              </a:rPr>
              <a:t>References:</a:t>
            </a:r>
          </a:p>
          <a:p>
            <a:pPr marL="236538"/>
            <a:r>
              <a:rPr lang="en-US" u="sng">
                <a:hlinkClick r:id="rId12"/>
              </a:rPr>
              <a:t>https://www.youtube.com/watch?v=EmKQsSDlaa4</a:t>
            </a:r>
            <a:r>
              <a:rPr lang="en-US"/>
              <a:t> </a:t>
            </a:r>
          </a:p>
          <a:p>
            <a:pPr marL="236538"/>
            <a:r>
              <a:rPr lang="en-US" u="sng">
                <a:hlinkClick r:id="rId13"/>
              </a:rPr>
              <a:t>https://www.geola.com/online-exposure-calculator/</a:t>
            </a:r>
            <a:r>
              <a:rPr lang="en-US"/>
              <a:t>  </a:t>
            </a:r>
          </a:p>
          <a:p>
            <a:pPr marL="236538"/>
            <a:r>
              <a:rPr lang="en-US" u="sng">
                <a:hlinkClick r:id="rId14"/>
              </a:rPr>
              <a:t>https://www.directed-energy.net/laser/pl530.html</a:t>
            </a:r>
            <a:r>
              <a:rPr lang="en-US"/>
              <a:t> </a:t>
            </a:r>
          </a:p>
          <a:p>
            <a:pPr marL="236538"/>
            <a:r>
              <a:rPr lang="en-US" u="sng">
                <a:hlinkClick r:id="rId15"/>
              </a:rPr>
              <a:t>https://www.litiholo.com/hologram-film.html</a:t>
            </a:r>
            <a:r>
              <a:rPr lang="en-US"/>
              <a:t> </a:t>
            </a:r>
          </a:p>
          <a:p>
            <a:pPr marL="236538"/>
            <a:r>
              <a:rPr lang="en-US" u="sng">
                <a:hlinkClick r:id="rId16"/>
              </a:rPr>
              <a:t>https://en.wikipedia.org/wiki/List_of_stars_in_Orion</a:t>
            </a:r>
            <a:r>
              <a:rPr lang="en-US"/>
              <a:t> </a:t>
            </a:r>
          </a:p>
          <a:p>
            <a:pPr marL="236538"/>
            <a:r>
              <a:rPr lang="en-US" u="sng">
                <a:hlinkClick r:id="rId17"/>
              </a:rPr>
              <a:t>https://en.wikipedia.org/wiki/Sagittarius_(constellation)</a:t>
            </a:r>
            <a:r>
              <a:rPr lang="en-US" u="sng"/>
              <a:t> </a:t>
            </a:r>
          </a:p>
          <a:p>
            <a:pPr marL="236538"/>
            <a:r>
              <a:rPr lang="en-US" u="sng">
                <a:hlinkClick r:id="rId18"/>
              </a:rPr>
              <a:t>https://en.wikipedia.org/wiki/Ursa_Major</a:t>
            </a:r>
            <a:r>
              <a:rPr lang="en-US"/>
              <a:t> </a:t>
            </a:r>
          </a:p>
          <a:p>
            <a:pPr marL="236538"/>
            <a:r>
              <a:rPr lang="en-US" u="sng">
                <a:hlinkClick r:id="rId19"/>
              </a:rPr>
              <a:t>https://en.wikipedia.org/wiki/Ursa_Minor</a:t>
            </a:r>
            <a:r>
              <a:rPr lang="en-US"/>
              <a:t> </a:t>
            </a:r>
          </a:p>
          <a:p>
            <a:pPr marL="236538"/>
            <a:r>
              <a:rPr lang="en-US" u="sng">
                <a:hlinkClick r:id="rId20"/>
              </a:rPr>
              <a:t>https://en.wikipedia.org/wiki/Gemini_(constellation)</a:t>
            </a:r>
            <a:r>
              <a:rPr lang="en-US" u="sng"/>
              <a:t> </a:t>
            </a:r>
          </a:p>
        </p:txBody>
      </p:sp>
    </p:spTree>
    <p:extLst>
      <p:ext uri="{BB962C8B-B14F-4D97-AF65-F5344CB8AC3E}">
        <p14:creationId xmlns:p14="http://schemas.microsoft.com/office/powerpoint/2010/main" val="3110481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4e3cac4-9a1b-4fb2-81ca-0c6e432cd68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15E8537D05724D9E8F8EC45C6EB7BB" ma:contentTypeVersion="10" ma:contentTypeDescription="Create a new document." ma:contentTypeScope="" ma:versionID="8269591a29cd68761b5dc25f7dcb4568">
  <xsd:schema xmlns:xsd="http://www.w3.org/2001/XMLSchema" xmlns:xs="http://www.w3.org/2001/XMLSchema" xmlns:p="http://schemas.microsoft.com/office/2006/metadata/properties" xmlns:ns3="d4e3cac4-9a1b-4fb2-81ca-0c6e432cd683" targetNamespace="http://schemas.microsoft.com/office/2006/metadata/properties" ma:root="true" ma:fieldsID="3d8579834fd1c00d64259c3bc61ab83f" ns3:_="">
    <xsd:import namespace="d4e3cac4-9a1b-4fb2-81ca-0c6e432cd68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GenerationTime" minOccurs="0"/>
                <xsd:element ref="ns3:MediaServiceEventHashCode" minOccurs="0"/>
                <xsd:element ref="ns3:MediaServiceSystem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e3cac4-9a1b-4fb2-81ca-0c6e432cd68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549EEC-E3B4-46A5-A286-09F03BEF4D3D}">
  <ds:schemaRefs>
    <ds:schemaRef ds:uri="d4e3cac4-9a1b-4fb2-81ca-0c6e432cd6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507278-CD81-4EBA-9ABA-3CDDBEE7A81D}">
  <ds:schemaRefs>
    <ds:schemaRef ds:uri="d4e3cac4-9a1b-4fb2-81ca-0c6e432cd6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58D2A3-DEA5-455C-810B-058B1B7FCA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Ryad Ouhhabi</dc:creator>
  <cp:revision>2</cp:revision>
  <dcterms:created xsi:type="dcterms:W3CDTF">2026-04-04T21:10:45Z</dcterms:created>
  <dcterms:modified xsi:type="dcterms:W3CDTF">2026-04-20T21:26:38Z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0x010100BA15E8537D05724D9E8F8EC45C6EB7BB</vt:lpwstr>
  </property>
</Properties>
</file>