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6"/>
  </p:handoutMasterIdLst>
  <p:sldIdLst>
    <p:sldId id="259" r:id="rId5"/>
  </p:sldIdLst>
  <p:sldSz cx="43891200" cy="32918400"/>
  <p:notesSz cx="7077075" cy="9363075"/>
  <p:defaultTextStyle>
    <a:defPPr>
      <a:defRPr lang="en-US"/>
    </a:defPPr>
    <a:lvl1pPr algn="ctr" rtl="0" fontAlgn="base">
      <a:spcBef>
        <a:spcPct val="0"/>
      </a:spcBef>
      <a:spcAft>
        <a:spcPct val="0"/>
      </a:spcAft>
      <a:defRPr sz="4300" b="1" kern="1200">
        <a:solidFill>
          <a:srgbClr val="FF9900"/>
        </a:solidFill>
        <a:latin typeface="Arial" charset="0"/>
        <a:ea typeface="+mn-ea"/>
        <a:cs typeface="+mn-cs"/>
      </a:defRPr>
    </a:lvl1pPr>
    <a:lvl2pPr marL="457200" algn="ctr" rtl="0" fontAlgn="base">
      <a:spcBef>
        <a:spcPct val="0"/>
      </a:spcBef>
      <a:spcAft>
        <a:spcPct val="0"/>
      </a:spcAft>
      <a:defRPr sz="4300" b="1" kern="1200">
        <a:solidFill>
          <a:srgbClr val="FF9900"/>
        </a:solidFill>
        <a:latin typeface="Arial" charset="0"/>
        <a:ea typeface="+mn-ea"/>
        <a:cs typeface="+mn-cs"/>
      </a:defRPr>
    </a:lvl2pPr>
    <a:lvl3pPr marL="914400" algn="ctr" rtl="0" fontAlgn="base">
      <a:spcBef>
        <a:spcPct val="0"/>
      </a:spcBef>
      <a:spcAft>
        <a:spcPct val="0"/>
      </a:spcAft>
      <a:defRPr sz="4300" b="1" kern="1200">
        <a:solidFill>
          <a:srgbClr val="FF9900"/>
        </a:solidFill>
        <a:latin typeface="Arial" charset="0"/>
        <a:ea typeface="+mn-ea"/>
        <a:cs typeface="+mn-cs"/>
      </a:defRPr>
    </a:lvl3pPr>
    <a:lvl4pPr marL="1371600" algn="ctr" rtl="0" fontAlgn="base">
      <a:spcBef>
        <a:spcPct val="0"/>
      </a:spcBef>
      <a:spcAft>
        <a:spcPct val="0"/>
      </a:spcAft>
      <a:defRPr sz="4300" b="1" kern="1200">
        <a:solidFill>
          <a:srgbClr val="FF9900"/>
        </a:solidFill>
        <a:latin typeface="Arial" charset="0"/>
        <a:ea typeface="+mn-ea"/>
        <a:cs typeface="+mn-cs"/>
      </a:defRPr>
    </a:lvl4pPr>
    <a:lvl5pPr marL="1828800" algn="ctr" rtl="0" fontAlgn="base">
      <a:spcBef>
        <a:spcPct val="0"/>
      </a:spcBef>
      <a:spcAft>
        <a:spcPct val="0"/>
      </a:spcAft>
      <a:defRPr sz="4300" b="1" kern="1200">
        <a:solidFill>
          <a:srgbClr val="FF9900"/>
        </a:solidFill>
        <a:latin typeface="Arial" charset="0"/>
        <a:ea typeface="+mn-ea"/>
        <a:cs typeface="+mn-cs"/>
      </a:defRPr>
    </a:lvl5pPr>
    <a:lvl6pPr marL="2286000" algn="l" defTabSz="914400" rtl="0" eaLnBrk="1" latinLnBrk="0" hangingPunct="1">
      <a:defRPr sz="4300" b="1" kern="1200">
        <a:solidFill>
          <a:srgbClr val="FF9900"/>
        </a:solidFill>
        <a:latin typeface="Arial" charset="0"/>
        <a:ea typeface="+mn-ea"/>
        <a:cs typeface="+mn-cs"/>
      </a:defRPr>
    </a:lvl6pPr>
    <a:lvl7pPr marL="2743200" algn="l" defTabSz="914400" rtl="0" eaLnBrk="1" latinLnBrk="0" hangingPunct="1">
      <a:defRPr sz="4300" b="1" kern="1200">
        <a:solidFill>
          <a:srgbClr val="FF9900"/>
        </a:solidFill>
        <a:latin typeface="Arial" charset="0"/>
        <a:ea typeface="+mn-ea"/>
        <a:cs typeface="+mn-cs"/>
      </a:defRPr>
    </a:lvl7pPr>
    <a:lvl8pPr marL="3200400" algn="l" defTabSz="914400" rtl="0" eaLnBrk="1" latinLnBrk="0" hangingPunct="1">
      <a:defRPr sz="4300" b="1" kern="1200">
        <a:solidFill>
          <a:srgbClr val="FF9900"/>
        </a:solidFill>
        <a:latin typeface="Arial" charset="0"/>
        <a:ea typeface="+mn-ea"/>
        <a:cs typeface="+mn-cs"/>
      </a:defRPr>
    </a:lvl8pPr>
    <a:lvl9pPr marL="3657600" algn="l" defTabSz="914400" rtl="0" eaLnBrk="1" latinLnBrk="0" hangingPunct="1">
      <a:defRPr sz="4300" b="1" kern="1200">
        <a:solidFill>
          <a:srgbClr val="FF9900"/>
        </a:solidFill>
        <a:latin typeface="Arial"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5552">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CCCCC"/>
    <a:srgbClr val="999999"/>
    <a:srgbClr val="FF9900"/>
    <a:srgbClr val="990000"/>
    <a:srgbClr val="000050"/>
    <a:srgbClr val="00126A"/>
    <a:srgbClr val="0033CC"/>
    <a:srgbClr val="000622"/>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9FBC4D-2585-4639-B486-EB29A3E09E62}" v="782" dt="2026-04-06T19:41:06.777"/>
    <p1510:client id="{851484FA-4206-4B17-9CBB-EA9CA8E994DB}" v="1" dt="2026-04-20T21:03:28.2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 d="100"/>
          <a:sy n="16" d="100"/>
        </p:scale>
        <p:origin x="1637" y="96"/>
      </p:cViewPr>
      <p:guideLst>
        <p:guide orient="horz" pos="10368"/>
        <p:guide pos="15552"/>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4008727"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r" defTabSz="942804">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4008727"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r" defTabSz="942804">
              <a:defRPr sz="1200" b="0">
                <a:solidFill>
                  <a:schemeClr val="tx1"/>
                </a:solidFill>
                <a:latin typeface="Arial" pitchFamily="34" charset="0"/>
              </a:defRPr>
            </a:lvl1pPr>
          </a:lstStyle>
          <a:p>
            <a:pPr>
              <a:defRPr/>
            </a:pPr>
            <a:fld id="{BDCE5CEB-6363-420F-BE45-85B064B89173}" type="slidenum">
              <a:rPr lang="en-US"/>
              <a:pPr>
                <a:defRPr/>
              </a:pPr>
              <a:t>‹#›</a:t>
            </a:fld>
            <a:endParaRPr lang="en-US"/>
          </a:p>
        </p:txBody>
      </p:sp>
    </p:spTree>
    <p:extLst>
      <p:ext uri="{BB962C8B-B14F-4D97-AF65-F5344CB8AC3E}">
        <p14:creationId xmlns:p14="http://schemas.microsoft.com/office/powerpoint/2010/main" val="8485261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7"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4" y="18653125"/>
            <a:ext cx="30724474"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D5278E-ED96-461A-883E-5FD94BC35AA3}" type="slidenum">
              <a:rPr lang="en-US"/>
              <a:pPr>
                <a:defRPr/>
              </a:pPr>
              <a:t>‹#›</a:t>
            </a:fld>
            <a:endParaRPr lang="en-US"/>
          </a:p>
        </p:txBody>
      </p:sp>
    </p:spTree>
    <p:extLst>
      <p:ext uri="{BB962C8B-B14F-4D97-AF65-F5344CB8AC3E}">
        <p14:creationId xmlns:p14="http://schemas.microsoft.com/office/powerpoint/2010/main" val="387922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95C329-9094-49E3-ADB9-7C70C8CFFD34}" type="slidenum">
              <a:rPr lang="en-US"/>
              <a:pPr>
                <a:defRPr/>
              </a:pPr>
              <a:t>‹#›</a:t>
            </a:fld>
            <a:endParaRPr lang="en-US"/>
          </a:p>
        </p:txBody>
      </p:sp>
    </p:spTree>
    <p:extLst>
      <p:ext uri="{BB962C8B-B14F-4D97-AF65-F5344CB8AC3E}">
        <p14:creationId xmlns:p14="http://schemas.microsoft.com/office/powerpoint/2010/main" val="415916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40" y="1317625"/>
            <a:ext cx="9875837" cy="28089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3925" y="1317625"/>
            <a:ext cx="29475113" cy="2808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CBC182-0EAC-4479-8D18-C53192F402C0}" type="slidenum">
              <a:rPr lang="en-US"/>
              <a:pPr>
                <a:defRPr/>
              </a:pPr>
              <a:t>‹#›</a:t>
            </a:fld>
            <a:endParaRPr lang="en-US"/>
          </a:p>
        </p:txBody>
      </p:sp>
    </p:spTree>
    <p:extLst>
      <p:ext uri="{BB962C8B-B14F-4D97-AF65-F5344CB8AC3E}">
        <p14:creationId xmlns:p14="http://schemas.microsoft.com/office/powerpoint/2010/main" val="168377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3927" y="1317625"/>
            <a:ext cx="39503350" cy="5486400"/>
          </a:xfrm>
        </p:spPr>
        <p:txBody>
          <a:bodyPr/>
          <a:lstStyle/>
          <a:p>
            <a:r>
              <a:rPr lang="en-US"/>
              <a:t>Click to edit Master title style</a:t>
            </a:r>
          </a:p>
        </p:txBody>
      </p:sp>
      <p:sp>
        <p:nvSpPr>
          <p:cNvPr id="3" name="Content Placeholder 2"/>
          <p:cNvSpPr>
            <a:spLocks noGrp="1"/>
          </p:cNvSpPr>
          <p:nvPr>
            <p:ph sz="quarter" idx="1"/>
          </p:nvPr>
        </p:nvSpPr>
        <p:spPr>
          <a:xfrm>
            <a:off x="2193928" y="7680326"/>
            <a:ext cx="19675474"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2021803" y="7680326"/>
            <a:ext cx="19675474"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193928" y="18619788"/>
            <a:ext cx="19675474"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2021803" y="18619788"/>
            <a:ext cx="19675474"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8E7164-4707-4A19-A6AB-6533AC9FA80C}" type="slidenum">
              <a:rPr lang="en-US"/>
              <a:pPr>
                <a:defRPr/>
              </a:pPr>
              <a:t>‹#›</a:t>
            </a:fld>
            <a:endParaRPr lang="en-US"/>
          </a:p>
        </p:txBody>
      </p:sp>
    </p:spTree>
    <p:extLst>
      <p:ext uri="{BB962C8B-B14F-4D97-AF65-F5344CB8AC3E}">
        <p14:creationId xmlns:p14="http://schemas.microsoft.com/office/powerpoint/2010/main" val="93065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9D8D97-1826-4078-ADDA-4E99B734A4D4}" type="slidenum">
              <a:rPr lang="en-US"/>
              <a:pPr>
                <a:defRPr/>
              </a:pPr>
              <a:t>‹#›</a:t>
            </a:fld>
            <a:endParaRPr lang="en-US"/>
          </a:p>
        </p:txBody>
      </p:sp>
    </p:spTree>
    <p:extLst>
      <p:ext uri="{BB962C8B-B14F-4D97-AF65-F5344CB8AC3E}">
        <p14:creationId xmlns:p14="http://schemas.microsoft.com/office/powerpoint/2010/main" val="199901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43"/>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973675-D381-4E0E-B86F-9F9EFE05722F}" type="slidenum">
              <a:rPr lang="en-US"/>
              <a:pPr>
                <a:defRPr/>
              </a:pPr>
              <a:t>‹#›</a:t>
            </a:fld>
            <a:endParaRPr lang="en-US"/>
          </a:p>
        </p:txBody>
      </p:sp>
    </p:spTree>
    <p:extLst>
      <p:ext uri="{BB962C8B-B14F-4D97-AF65-F5344CB8AC3E}">
        <p14:creationId xmlns:p14="http://schemas.microsoft.com/office/powerpoint/2010/main" val="350424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3928" y="7680325"/>
            <a:ext cx="19675474"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3" y="7680325"/>
            <a:ext cx="19675474"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F8DAF2-D655-47B3-A184-648194FE7E75}" type="slidenum">
              <a:rPr lang="en-US"/>
              <a:pPr>
                <a:defRPr/>
              </a:pPr>
              <a:t>‹#›</a:t>
            </a:fld>
            <a:endParaRPr lang="en-US"/>
          </a:p>
        </p:txBody>
      </p:sp>
    </p:spTree>
    <p:extLst>
      <p:ext uri="{BB962C8B-B14F-4D97-AF65-F5344CB8AC3E}">
        <p14:creationId xmlns:p14="http://schemas.microsoft.com/office/powerpoint/2010/main" val="380980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8"/>
            <a:ext cx="19392901"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1"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8"/>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1F92EC-8C3C-4F10-858C-C66E68A9ECA2}" type="slidenum">
              <a:rPr lang="en-US"/>
              <a:pPr>
                <a:defRPr/>
              </a:pPr>
              <a:t>‹#›</a:t>
            </a:fld>
            <a:endParaRPr lang="en-US"/>
          </a:p>
        </p:txBody>
      </p:sp>
    </p:spTree>
    <p:extLst>
      <p:ext uri="{BB962C8B-B14F-4D97-AF65-F5344CB8AC3E}">
        <p14:creationId xmlns:p14="http://schemas.microsoft.com/office/powerpoint/2010/main" val="76885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AEDA9-9C5F-4252-8D07-E5D3174E9901}" type="slidenum">
              <a:rPr lang="en-US"/>
              <a:pPr>
                <a:defRPr/>
              </a:pPr>
              <a:t>‹#›</a:t>
            </a:fld>
            <a:endParaRPr lang="en-US"/>
          </a:p>
        </p:txBody>
      </p:sp>
    </p:spTree>
    <p:extLst>
      <p:ext uri="{BB962C8B-B14F-4D97-AF65-F5344CB8AC3E}">
        <p14:creationId xmlns:p14="http://schemas.microsoft.com/office/powerpoint/2010/main" val="396551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0FBADD-EE0D-4AEE-A966-D1DAD5921D3E}" type="slidenum">
              <a:rPr lang="en-US"/>
              <a:pPr>
                <a:defRPr/>
              </a:pPr>
              <a:t>‹#›</a:t>
            </a:fld>
            <a:endParaRPr lang="en-US"/>
          </a:p>
        </p:txBody>
      </p:sp>
    </p:spTree>
    <p:extLst>
      <p:ext uri="{BB962C8B-B14F-4D97-AF65-F5344CB8AC3E}">
        <p14:creationId xmlns:p14="http://schemas.microsoft.com/office/powerpoint/2010/main" val="48936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4" y="1311275"/>
            <a:ext cx="14439901"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4"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4" y="6888163"/>
            <a:ext cx="14439901"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356635-F299-487E-8478-361B2D7E66D4}" type="slidenum">
              <a:rPr lang="en-US"/>
              <a:pPr>
                <a:defRPr/>
              </a:pPr>
              <a:t>‹#›</a:t>
            </a:fld>
            <a:endParaRPr lang="en-US"/>
          </a:p>
        </p:txBody>
      </p:sp>
    </p:spTree>
    <p:extLst>
      <p:ext uri="{BB962C8B-B14F-4D97-AF65-F5344CB8AC3E}">
        <p14:creationId xmlns:p14="http://schemas.microsoft.com/office/powerpoint/2010/main" val="50034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5" y="23042568"/>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5"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5" y="25763543"/>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18BA4C-6842-4480-8686-9E83B0824346}" type="slidenum">
              <a:rPr lang="en-US"/>
              <a:pPr>
                <a:defRPr/>
              </a:pPr>
              <a:t>‹#›</a:t>
            </a:fld>
            <a:endParaRPr lang="en-US"/>
          </a:p>
        </p:txBody>
      </p:sp>
    </p:spTree>
    <p:extLst>
      <p:ext uri="{BB962C8B-B14F-4D97-AF65-F5344CB8AC3E}">
        <p14:creationId xmlns:p14="http://schemas.microsoft.com/office/powerpoint/2010/main" val="327819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4279" y="1317625"/>
            <a:ext cx="3950264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194279" y="7680325"/>
            <a:ext cx="39502645" cy="2172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4279" y="29978350"/>
            <a:ext cx="102418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l" defTabSz="3762375">
              <a:defRPr sz="5700"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5879" y="29978350"/>
            <a:ext cx="138994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defTabSz="3762375">
              <a:defRPr sz="5700"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5079" y="29978350"/>
            <a:ext cx="102418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r" defTabSz="3762375">
              <a:defRPr sz="5700" b="0">
                <a:solidFill>
                  <a:schemeClr val="tx1"/>
                </a:solidFill>
                <a:latin typeface="Arial" pitchFamily="34" charset="0"/>
              </a:defRPr>
            </a:lvl1pPr>
          </a:lstStyle>
          <a:p>
            <a:pPr>
              <a:defRPr/>
            </a:pPr>
            <a:fld id="{5D3B0B1D-8805-4920-9608-A1D4D0B3DD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pitchFamily="34" charset="0"/>
        </a:defRPr>
      </a:lvl2pPr>
      <a:lvl3pPr algn="ctr" defTabSz="3762375" rtl="0" eaLnBrk="0" fontAlgn="base" hangingPunct="0">
        <a:spcBef>
          <a:spcPct val="0"/>
        </a:spcBef>
        <a:spcAft>
          <a:spcPct val="0"/>
        </a:spcAft>
        <a:defRPr sz="18200">
          <a:solidFill>
            <a:schemeClr val="tx2"/>
          </a:solidFill>
          <a:latin typeface="Arial" pitchFamily="34" charset="0"/>
        </a:defRPr>
      </a:lvl3pPr>
      <a:lvl4pPr algn="ctr" defTabSz="3762375" rtl="0" eaLnBrk="0" fontAlgn="base" hangingPunct="0">
        <a:spcBef>
          <a:spcPct val="0"/>
        </a:spcBef>
        <a:spcAft>
          <a:spcPct val="0"/>
        </a:spcAft>
        <a:defRPr sz="18200">
          <a:solidFill>
            <a:schemeClr val="tx2"/>
          </a:solidFill>
          <a:latin typeface="Arial" pitchFamily="34" charset="0"/>
        </a:defRPr>
      </a:lvl4pPr>
      <a:lvl5pPr algn="ctr" defTabSz="3762375" rtl="0" eaLnBrk="0" fontAlgn="base" hangingPunct="0">
        <a:spcBef>
          <a:spcPct val="0"/>
        </a:spcBef>
        <a:spcAft>
          <a:spcPct val="0"/>
        </a:spcAft>
        <a:defRPr sz="18200">
          <a:solidFill>
            <a:schemeClr val="tx2"/>
          </a:solidFill>
          <a:latin typeface="Arial" pitchFamily="34" charset="0"/>
        </a:defRPr>
      </a:lvl5pPr>
      <a:lvl6pPr marL="457200" algn="ctr" defTabSz="3762375" rtl="0" fontAlgn="base">
        <a:spcBef>
          <a:spcPct val="0"/>
        </a:spcBef>
        <a:spcAft>
          <a:spcPct val="0"/>
        </a:spcAft>
        <a:defRPr sz="18200">
          <a:solidFill>
            <a:schemeClr val="tx2"/>
          </a:solidFill>
          <a:latin typeface="Arial" pitchFamily="34" charset="0"/>
        </a:defRPr>
      </a:lvl6pPr>
      <a:lvl7pPr marL="914400" algn="ctr" defTabSz="3762375" rtl="0" fontAlgn="base">
        <a:spcBef>
          <a:spcPct val="0"/>
        </a:spcBef>
        <a:spcAft>
          <a:spcPct val="0"/>
        </a:spcAft>
        <a:defRPr sz="18200">
          <a:solidFill>
            <a:schemeClr val="tx2"/>
          </a:solidFill>
          <a:latin typeface="Arial" pitchFamily="34" charset="0"/>
        </a:defRPr>
      </a:lvl7pPr>
      <a:lvl8pPr marL="1371600" algn="ctr" defTabSz="3762375" rtl="0" fontAlgn="base">
        <a:spcBef>
          <a:spcPct val="0"/>
        </a:spcBef>
        <a:spcAft>
          <a:spcPct val="0"/>
        </a:spcAft>
        <a:defRPr sz="18200">
          <a:solidFill>
            <a:schemeClr val="tx2"/>
          </a:solidFill>
          <a:latin typeface="Arial" pitchFamily="34" charset="0"/>
        </a:defRPr>
      </a:lvl8pPr>
      <a:lvl9pPr marL="1828800" algn="ctr" defTabSz="3762375" rtl="0" fontAlgn="base">
        <a:spcBef>
          <a:spcPct val="0"/>
        </a:spcBef>
        <a:spcAft>
          <a:spcPct val="0"/>
        </a:spcAft>
        <a:defRPr sz="18200">
          <a:solidFill>
            <a:schemeClr val="tx2"/>
          </a:solidFill>
          <a:latin typeface="Arial" pitchFamily="34" charset="0"/>
        </a:defRPr>
      </a:lvl9pPr>
    </p:titleStyle>
    <p:bodyStyle>
      <a:lvl1pPr marL="1409700" indent="-1409700" algn="l" defTabSz="3762375" rtl="0" eaLnBrk="0" fontAlgn="base" hangingPunct="0">
        <a:spcBef>
          <a:spcPct val="20000"/>
        </a:spcBef>
        <a:spcAft>
          <a:spcPct val="0"/>
        </a:spcAft>
        <a:buChar char="•"/>
        <a:defRPr sz="13200">
          <a:solidFill>
            <a:schemeClr val="tx1"/>
          </a:solidFill>
          <a:latin typeface="+mn-lt"/>
          <a:ea typeface="+mn-ea"/>
          <a:cs typeface="+mn-cs"/>
        </a:defRPr>
      </a:lvl1pPr>
      <a:lvl2pPr marL="3057525" indent="-1176338" algn="l" defTabSz="3762375" rtl="0" eaLnBrk="0" fontAlgn="base" hangingPunct="0">
        <a:spcBef>
          <a:spcPct val="20000"/>
        </a:spcBef>
        <a:spcAft>
          <a:spcPct val="0"/>
        </a:spcAft>
        <a:buChar char="–"/>
        <a:defRPr sz="11500">
          <a:solidFill>
            <a:schemeClr val="tx1"/>
          </a:solidFill>
          <a:latin typeface="+mn-lt"/>
        </a:defRPr>
      </a:lvl2pPr>
      <a:lvl3pPr marL="4702175" indent="-939800" algn="l" defTabSz="3762375" rtl="0" eaLnBrk="0" fontAlgn="base" hangingPunct="0">
        <a:spcBef>
          <a:spcPct val="20000"/>
        </a:spcBef>
        <a:spcAft>
          <a:spcPct val="0"/>
        </a:spcAft>
        <a:buChar char="•"/>
        <a:defRPr sz="9900">
          <a:solidFill>
            <a:schemeClr val="tx1"/>
          </a:solidFill>
          <a:latin typeface="+mn-lt"/>
        </a:defRPr>
      </a:lvl3pPr>
      <a:lvl4pPr marL="6583363" indent="-939800" algn="l" defTabSz="3762375" rtl="0" eaLnBrk="0" fontAlgn="base" hangingPunct="0">
        <a:spcBef>
          <a:spcPct val="20000"/>
        </a:spcBef>
        <a:spcAft>
          <a:spcPct val="0"/>
        </a:spcAft>
        <a:buChar char="–"/>
        <a:defRPr sz="8200">
          <a:solidFill>
            <a:schemeClr val="tx1"/>
          </a:solidFill>
          <a:latin typeface="+mn-lt"/>
        </a:defRPr>
      </a:lvl4pPr>
      <a:lvl5pPr marL="8466138" indent="-941388" algn="l" defTabSz="3762375" rtl="0" eaLnBrk="0" fontAlgn="base" hangingPunct="0">
        <a:spcBef>
          <a:spcPct val="20000"/>
        </a:spcBef>
        <a:spcAft>
          <a:spcPct val="0"/>
        </a:spcAft>
        <a:buChar char="»"/>
        <a:defRPr sz="8200">
          <a:solidFill>
            <a:schemeClr val="tx1"/>
          </a:solidFill>
          <a:latin typeface="+mn-lt"/>
        </a:defRPr>
      </a:lvl5pPr>
      <a:lvl6pPr marL="8923338" indent="-941388" algn="l" defTabSz="3762375" rtl="0" fontAlgn="base">
        <a:spcBef>
          <a:spcPct val="20000"/>
        </a:spcBef>
        <a:spcAft>
          <a:spcPct val="0"/>
        </a:spcAft>
        <a:buChar char="»"/>
        <a:defRPr sz="8200">
          <a:solidFill>
            <a:schemeClr val="tx1"/>
          </a:solidFill>
          <a:latin typeface="+mn-lt"/>
        </a:defRPr>
      </a:lvl6pPr>
      <a:lvl7pPr marL="9380538" indent="-941388" algn="l" defTabSz="3762375" rtl="0" fontAlgn="base">
        <a:spcBef>
          <a:spcPct val="20000"/>
        </a:spcBef>
        <a:spcAft>
          <a:spcPct val="0"/>
        </a:spcAft>
        <a:buChar char="»"/>
        <a:defRPr sz="8200">
          <a:solidFill>
            <a:schemeClr val="tx1"/>
          </a:solidFill>
          <a:latin typeface="+mn-lt"/>
        </a:defRPr>
      </a:lvl7pPr>
      <a:lvl8pPr marL="9837738" indent="-941388" algn="l" defTabSz="3762375" rtl="0" fontAlgn="base">
        <a:spcBef>
          <a:spcPct val="20000"/>
        </a:spcBef>
        <a:spcAft>
          <a:spcPct val="0"/>
        </a:spcAft>
        <a:buChar char="»"/>
        <a:defRPr sz="8200">
          <a:solidFill>
            <a:schemeClr val="tx1"/>
          </a:solidFill>
          <a:latin typeface="+mn-lt"/>
        </a:defRPr>
      </a:lvl8pPr>
      <a:lvl9pPr marL="10294938" indent="-941388" algn="l" defTabSz="3762375" rtl="0" fontAlgn="base">
        <a:spcBef>
          <a:spcPct val="20000"/>
        </a:spcBef>
        <a:spcAft>
          <a:spcPct val="0"/>
        </a:spcAft>
        <a:buChar char="»"/>
        <a:defRPr sz="8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8.png"/><Relationship Id="rId5" Type="http://schemas.microsoft.com/office/2007/relationships/hdphoto" Target="../media/hdphoto2.wdp"/><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hyperlink" Target="mailto:oh1048@usnh.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sz="quarter"/>
          </p:nvPr>
        </p:nvSpPr>
        <p:spPr>
          <a:xfrm>
            <a:off x="0" y="1"/>
            <a:ext cx="43891200" cy="5486399"/>
          </a:xfrm>
          <a:solidFill>
            <a:schemeClr val="accent2">
              <a:lumMod val="20000"/>
              <a:lumOff val="80000"/>
            </a:schemeClr>
          </a:solidFill>
          <a:ln>
            <a:solidFill>
              <a:schemeClr val="tx1"/>
            </a:solidFill>
            <a:miter lim="800000"/>
            <a:headEnd/>
            <a:tailEnd/>
          </a:ln>
        </p:spPr>
        <p:txBody>
          <a:bodyPr>
            <a:normAutofit/>
          </a:bodyPr>
          <a:lstStyle/>
          <a:p>
            <a:pPr indent="-457200" eaLnBrk="1" hangingPunct="1">
              <a:spcBef>
                <a:spcPts val="0"/>
              </a:spcBef>
              <a:spcAft>
                <a:spcPts val="0"/>
              </a:spcAft>
            </a:pPr>
            <a:r>
              <a:rPr lang="en-US" sz="7200" b="1">
                <a:solidFill>
                  <a:schemeClr val="tx1"/>
                </a:solidFill>
                <a:latin typeface="Times New Roman" panose="02020603050405020304" pitchFamily="18" charset="0"/>
                <a:cs typeface="Times New Roman" panose="02020603050405020304" pitchFamily="18" charset="0"/>
              </a:rPr>
              <a:t>Geotechnical Investigation into a College Dorm on Troubled Ground</a:t>
            </a:r>
            <a:br>
              <a:rPr lang="en-US" sz="9600">
                <a:solidFill>
                  <a:schemeClr val="tx1"/>
                </a:solidFill>
                <a:latin typeface="Times New Roman" panose="02020603050405020304" pitchFamily="18" charset="0"/>
                <a:cs typeface="Times New Roman" panose="02020603050405020304" pitchFamily="18" charset="0"/>
              </a:rPr>
            </a:br>
            <a:br>
              <a:rPr lang="en-US" sz="4000">
                <a:solidFill>
                  <a:schemeClr val="tx1"/>
                </a:solidFill>
                <a:latin typeface="Times New Roman" panose="02020603050405020304" pitchFamily="18" charset="0"/>
                <a:cs typeface="Times New Roman" panose="02020603050405020304" pitchFamily="18" charset="0"/>
              </a:rPr>
            </a:br>
            <a:r>
              <a:rPr lang="en-US" sz="5400" i="1">
                <a:solidFill>
                  <a:schemeClr val="tx1"/>
                </a:solidFill>
                <a:latin typeface="Times New Roman" panose="02020603050405020304" pitchFamily="18" charset="0"/>
                <a:cs typeface="Times New Roman" panose="02020603050405020304" pitchFamily="18" charset="0"/>
              </a:rPr>
              <a:t>Oliver Haigh, Zach Forfar, Patrick Browning, Ben Milburn</a:t>
            </a:r>
            <a:br>
              <a:rPr lang="en-US" sz="5400" i="1">
                <a:solidFill>
                  <a:schemeClr val="tx1"/>
                </a:solidFill>
                <a:latin typeface="Times New Roman" panose="02020603050405020304" pitchFamily="18" charset="0"/>
                <a:cs typeface="Times New Roman" panose="02020603050405020304" pitchFamily="18" charset="0"/>
              </a:rPr>
            </a:br>
            <a:r>
              <a:rPr lang="en-US" sz="4400" i="1">
                <a:solidFill>
                  <a:schemeClr val="tx1"/>
                </a:solidFill>
                <a:latin typeface="Times New Roman" panose="02020603050405020304" pitchFamily="18" charset="0"/>
                <a:cs typeface="Times New Roman" panose="02020603050405020304" pitchFamily="18" charset="0"/>
              </a:rPr>
              <a:t>Isaac Colcord, Jay Hodkinson, Project Sponsors ● Dr Majid </a:t>
            </a:r>
            <a:r>
              <a:rPr lang="en-US" sz="4400" i="1" err="1">
                <a:solidFill>
                  <a:schemeClr val="tx1"/>
                </a:solidFill>
                <a:latin typeface="Times New Roman" panose="02020603050405020304" pitchFamily="18" charset="0"/>
                <a:cs typeface="Times New Roman" panose="02020603050405020304" pitchFamily="18" charset="0"/>
              </a:rPr>
              <a:t>Ghayoomi</a:t>
            </a:r>
            <a:r>
              <a:rPr lang="en-US" sz="4400" i="1">
                <a:solidFill>
                  <a:schemeClr val="tx1"/>
                </a:solidFill>
                <a:latin typeface="Times New Roman" panose="02020603050405020304" pitchFamily="18" charset="0"/>
                <a:cs typeface="Times New Roman" panose="02020603050405020304" pitchFamily="18" charset="0"/>
              </a:rPr>
              <a:t>, Faculty Advisor</a:t>
            </a:r>
            <a:br>
              <a:rPr lang="en-US" sz="4400" i="1">
                <a:solidFill>
                  <a:schemeClr val="tx1"/>
                </a:solidFill>
                <a:latin typeface="Times New Roman" panose="02020603050405020304" pitchFamily="18" charset="0"/>
                <a:cs typeface="Times New Roman" panose="02020603050405020304" pitchFamily="18" charset="0"/>
              </a:rPr>
            </a:br>
            <a:r>
              <a:rPr lang="en-US" sz="5400" i="1">
                <a:solidFill>
                  <a:schemeClr val="tx1"/>
                </a:solidFill>
                <a:latin typeface="Times New Roman" panose="02020603050405020304" pitchFamily="18" charset="0"/>
                <a:cs typeface="Times New Roman" panose="02020603050405020304" pitchFamily="18" charset="0"/>
              </a:rPr>
              <a:t>Department of Civil and Environmental Engineering, University of New Hampshire, Durham NH 03824</a:t>
            </a:r>
          </a:p>
        </p:txBody>
      </p:sp>
      <p:sp>
        <p:nvSpPr>
          <p:cNvPr id="2150" name="Text Box 161"/>
          <p:cNvSpPr txBox="1">
            <a:spLocks noChangeArrowheads="1"/>
          </p:cNvSpPr>
          <p:nvPr/>
        </p:nvSpPr>
        <p:spPr bwMode="auto">
          <a:xfrm>
            <a:off x="39852600" y="10275890"/>
            <a:ext cx="3048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b="1">
                <a:solidFill>
                  <a:srgbClr val="FF9900"/>
                </a:solidFill>
                <a:latin typeface="Arial" charset="0"/>
              </a:defRPr>
            </a:lvl1pPr>
            <a:lvl2pPr marL="742950" indent="-285750" eaLnBrk="0" hangingPunct="0">
              <a:defRPr sz="4300" b="1">
                <a:solidFill>
                  <a:srgbClr val="FF9900"/>
                </a:solidFill>
                <a:latin typeface="Arial" charset="0"/>
              </a:defRPr>
            </a:lvl2pPr>
            <a:lvl3pPr marL="1143000" indent="-228600" eaLnBrk="0" hangingPunct="0">
              <a:defRPr sz="4300" b="1">
                <a:solidFill>
                  <a:srgbClr val="FF9900"/>
                </a:solidFill>
                <a:latin typeface="Arial" charset="0"/>
              </a:defRPr>
            </a:lvl3pPr>
            <a:lvl4pPr marL="1600200" indent="-228600" eaLnBrk="0" hangingPunct="0">
              <a:defRPr sz="4300" b="1">
                <a:solidFill>
                  <a:srgbClr val="FF9900"/>
                </a:solidFill>
                <a:latin typeface="Arial" charset="0"/>
              </a:defRPr>
            </a:lvl4pPr>
            <a:lvl5pPr marL="2057400" indent="-228600" eaLnBrk="0" hangingPunct="0">
              <a:defRPr sz="4300" b="1">
                <a:solidFill>
                  <a:srgbClr val="FF9900"/>
                </a:solidFill>
                <a:latin typeface="Arial" charset="0"/>
              </a:defRPr>
            </a:lvl5pPr>
            <a:lvl6pPr marL="2514600" indent="-228600" algn="ctr" eaLnBrk="0" fontAlgn="base" hangingPunct="0">
              <a:spcBef>
                <a:spcPct val="0"/>
              </a:spcBef>
              <a:spcAft>
                <a:spcPct val="0"/>
              </a:spcAft>
              <a:defRPr sz="4300" b="1">
                <a:solidFill>
                  <a:srgbClr val="FF9900"/>
                </a:solidFill>
                <a:latin typeface="Arial" charset="0"/>
              </a:defRPr>
            </a:lvl6pPr>
            <a:lvl7pPr marL="2971800" indent="-228600" algn="ctr" eaLnBrk="0" fontAlgn="base" hangingPunct="0">
              <a:spcBef>
                <a:spcPct val="0"/>
              </a:spcBef>
              <a:spcAft>
                <a:spcPct val="0"/>
              </a:spcAft>
              <a:defRPr sz="4300" b="1">
                <a:solidFill>
                  <a:srgbClr val="FF9900"/>
                </a:solidFill>
                <a:latin typeface="Arial" charset="0"/>
              </a:defRPr>
            </a:lvl7pPr>
            <a:lvl8pPr marL="3429000" indent="-228600" algn="ctr" eaLnBrk="0" fontAlgn="base" hangingPunct="0">
              <a:spcBef>
                <a:spcPct val="0"/>
              </a:spcBef>
              <a:spcAft>
                <a:spcPct val="0"/>
              </a:spcAft>
              <a:defRPr sz="4300" b="1">
                <a:solidFill>
                  <a:srgbClr val="FF9900"/>
                </a:solidFill>
                <a:latin typeface="Arial" charset="0"/>
              </a:defRPr>
            </a:lvl8pPr>
            <a:lvl9pPr marL="3886200" indent="-228600" algn="ctr" eaLnBrk="0" fontAlgn="base" hangingPunct="0">
              <a:spcBef>
                <a:spcPct val="0"/>
              </a:spcBef>
              <a:spcAft>
                <a:spcPct val="0"/>
              </a:spcAft>
              <a:defRPr sz="4300" b="1">
                <a:solidFill>
                  <a:srgbClr val="FF9900"/>
                </a:solidFill>
                <a:latin typeface="Arial" charset="0"/>
              </a:defRPr>
            </a:lvl9pPr>
          </a:lstStyle>
          <a:p>
            <a:pPr algn="l" eaLnBrk="1" hangingPunct="1">
              <a:spcBef>
                <a:spcPct val="50000"/>
              </a:spcBef>
            </a:pPr>
            <a:endParaRPr lang="en-US" sz="3000" b="0">
              <a:solidFill>
                <a:schemeClr val="tx1"/>
              </a:solidFill>
              <a:latin typeface="Times New Roman" panose="02020603050405020304" pitchFamily="18" charset="0"/>
              <a:cs typeface="Times New Roman" panose="02020603050405020304" pitchFamily="18" charset="0"/>
            </a:endParaRPr>
          </a:p>
        </p:txBody>
      </p:sp>
      <p:sp>
        <p:nvSpPr>
          <p:cNvPr id="2152" name="Rectangle 164"/>
          <p:cNvSpPr>
            <a:spLocks noChangeArrowheads="1"/>
          </p:cNvSpPr>
          <p:nvPr/>
        </p:nvSpPr>
        <p:spPr bwMode="auto">
          <a:xfrm>
            <a:off x="15088874" y="13830793"/>
            <a:ext cx="12623656" cy="1320245"/>
          </a:xfrm>
          <a:prstGeom prst="rect">
            <a:avLst/>
          </a:prstGeom>
          <a:solidFill>
            <a:schemeClr val="accent2">
              <a:lumMod val="20000"/>
              <a:lumOff val="80000"/>
            </a:schemeClr>
          </a:solidFill>
          <a:ln w="9525">
            <a:solidFill>
              <a:schemeClr val="tx1"/>
            </a:solidFill>
            <a:miter lim="800000"/>
            <a:headEnd/>
            <a:tailEnd/>
          </a:ln>
          <a:effectLst/>
        </p:spPr>
        <p:txBody>
          <a:bodyPr wrap="none" lIns="137160" tIns="68580" rIns="137160" bIns="68580" anchor="ctr"/>
          <a:lstStyle/>
          <a:p>
            <a:pPr defTabSz="3762375"/>
            <a:r>
              <a:rPr lang="en-US" sz="6000">
                <a:solidFill>
                  <a:schemeClr val="tx1"/>
                </a:solidFill>
                <a:latin typeface="Times New Roman" panose="02020603050405020304" pitchFamily="18" charset="0"/>
                <a:cs typeface="Times New Roman" panose="02020603050405020304" pitchFamily="18" charset="0"/>
              </a:rPr>
              <a:t>Shallow Foundation Design</a:t>
            </a:r>
          </a:p>
        </p:txBody>
      </p:sp>
      <p:sp>
        <p:nvSpPr>
          <p:cNvPr id="2154" name="Rectangle 166"/>
          <p:cNvSpPr>
            <a:spLocks noChangeArrowheads="1"/>
          </p:cNvSpPr>
          <p:nvPr/>
        </p:nvSpPr>
        <p:spPr bwMode="auto">
          <a:xfrm>
            <a:off x="260662" y="16719437"/>
            <a:ext cx="12929866" cy="1371600"/>
          </a:xfrm>
          <a:prstGeom prst="rect">
            <a:avLst/>
          </a:prstGeom>
          <a:solidFill>
            <a:schemeClr val="accent2">
              <a:lumMod val="20000"/>
              <a:lumOff val="80000"/>
            </a:schemeClr>
          </a:solidFill>
          <a:ln w="9525">
            <a:solidFill>
              <a:schemeClr val="tx1"/>
            </a:solidFill>
            <a:miter lim="800000"/>
            <a:headEnd/>
            <a:tailEnd/>
          </a:ln>
          <a:effectLst/>
        </p:spPr>
        <p:txBody>
          <a:bodyPr wrap="none" lIns="137160" tIns="68580" rIns="137160" bIns="68580" anchor="ctr"/>
          <a:lstStyle/>
          <a:p>
            <a:pPr defTabSz="3762375"/>
            <a:r>
              <a:rPr lang="en-US" sz="6000">
                <a:solidFill>
                  <a:schemeClr val="tx1"/>
                </a:solidFill>
                <a:latin typeface="Times New Roman" panose="02020603050405020304" pitchFamily="18" charset="0"/>
                <a:cs typeface="Times New Roman" panose="02020603050405020304" pitchFamily="18" charset="0"/>
              </a:rPr>
              <a:t>Methodology</a:t>
            </a:r>
          </a:p>
        </p:txBody>
      </p:sp>
      <p:sp>
        <p:nvSpPr>
          <p:cNvPr id="2155" name="Rectangle 167"/>
          <p:cNvSpPr>
            <a:spLocks noChangeArrowheads="1"/>
          </p:cNvSpPr>
          <p:nvPr/>
        </p:nvSpPr>
        <p:spPr bwMode="auto">
          <a:xfrm>
            <a:off x="260661" y="6035173"/>
            <a:ext cx="12929867" cy="1371600"/>
          </a:xfrm>
          <a:prstGeom prst="rect">
            <a:avLst/>
          </a:prstGeom>
          <a:solidFill>
            <a:schemeClr val="accent2">
              <a:lumMod val="20000"/>
              <a:lumOff val="80000"/>
            </a:schemeClr>
          </a:solidFill>
          <a:ln w="9525">
            <a:solidFill>
              <a:schemeClr val="tx1"/>
            </a:solidFill>
            <a:miter lim="800000"/>
            <a:headEnd/>
            <a:tailEnd/>
          </a:ln>
          <a:effectLst/>
        </p:spPr>
        <p:txBody>
          <a:bodyPr wrap="none" lIns="137160" tIns="68580" rIns="137160" bIns="68580" anchor="ctr"/>
          <a:lstStyle/>
          <a:p>
            <a:pPr defTabSz="3762375"/>
            <a:r>
              <a:rPr lang="en-US" sz="6000">
                <a:solidFill>
                  <a:schemeClr val="tx1"/>
                </a:solidFill>
                <a:latin typeface="Times New Roman" panose="02020603050405020304" pitchFamily="18" charset="0"/>
                <a:cs typeface="Times New Roman" panose="02020603050405020304" pitchFamily="18" charset="0"/>
              </a:rPr>
              <a:t>Introduction</a:t>
            </a:r>
            <a:endParaRPr lang="en-US">
              <a:solidFill>
                <a:schemeClr val="tx1"/>
              </a:solidFill>
              <a:latin typeface="Times New Roman" panose="02020603050405020304" pitchFamily="18" charset="0"/>
              <a:cs typeface="Times New Roman" panose="02020603050405020304" pitchFamily="18" charset="0"/>
            </a:endParaRPr>
          </a:p>
        </p:txBody>
      </p:sp>
      <p:sp>
        <p:nvSpPr>
          <p:cNvPr id="20" name="Text Box 2546"/>
          <p:cNvSpPr txBox="1">
            <a:spLocks noChangeArrowheads="1"/>
          </p:cNvSpPr>
          <p:nvPr/>
        </p:nvSpPr>
        <p:spPr bwMode="auto">
          <a:xfrm>
            <a:off x="338357" y="7750286"/>
            <a:ext cx="12852171"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457200" indent="-457200" eaLnBrk="0" hangingPunct="0">
              <a:defRPr sz="6000">
                <a:solidFill>
                  <a:schemeClr val="tx1"/>
                </a:solidFill>
                <a:latin typeface="Arial" charset="0"/>
                <a:ea typeface="ＭＳ Ｐゴシック" charset="0"/>
              </a:defRPr>
            </a:lvl1pPr>
            <a:lvl2pPr marL="1200150" indent="-457200" eaLnBrk="0" hangingPunct="0">
              <a:defRPr sz="6000">
                <a:solidFill>
                  <a:schemeClr val="tx1"/>
                </a:solidFill>
                <a:latin typeface="Arial" charset="0"/>
                <a:ea typeface="ＭＳ Ｐゴシック" charset="0"/>
              </a:defRPr>
            </a:lvl2pPr>
            <a:lvl3pPr marL="1143000" indent="-228600" eaLnBrk="0" hangingPunct="0">
              <a:defRPr sz="6000">
                <a:solidFill>
                  <a:schemeClr val="tx1"/>
                </a:solidFill>
                <a:latin typeface="Arial" charset="0"/>
                <a:ea typeface="ＭＳ Ｐゴシック" charset="0"/>
              </a:defRPr>
            </a:lvl3pPr>
            <a:lvl4pPr marL="1600200" indent="-228600" eaLnBrk="0" hangingPunct="0">
              <a:defRPr sz="6000">
                <a:solidFill>
                  <a:schemeClr val="tx1"/>
                </a:solidFill>
                <a:latin typeface="Arial" charset="0"/>
                <a:ea typeface="ＭＳ Ｐゴシック" charset="0"/>
              </a:defRPr>
            </a:lvl4pPr>
            <a:lvl5pPr marL="2057400" indent="-228600" eaLnBrk="0" hangingPunct="0">
              <a:defRPr sz="6000">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6000">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6000">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6000">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6000">
                <a:solidFill>
                  <a:schemeClr val="tx1"/>
                </a:solidFill>
                <a:latin typeface="Arial" charset="0"/>
                <a:ea typeface="ＭＳ Ｐゴシック" charset="0"/>
              </a:defRPr>
            </a:lvl9pPr>
          </a:lstStyle>
          <a:p>
            <a:pPr algn="just">
              <a:buFont typeface="Arial" panose="020B0604020202020204" pitchFamily="34" charset="0"/>
              <a:buChar char="•"/>
            </a:pPr>
            <a:r>
              <a:rPr lang="en-US" sz="3800" b="0">
                <a:latin typeface="Times New Roman" panose="02020603050405020304" pitchFamily="18" charset="0"/>
                <a:cs typeface="Times New Roman" panose="02020603050405020304" pitchFamily="18" charset="0"/>
              </a:rPr>
              <a:t>Preliminary geotechnical assessment for a 5-story dormitory with basement garage (58,000 GSF) </a:t>
            </a:r>
          </a:p>
          <a:p>
            <a:pPr algn="just">
              <a:buFont typeface="Arial" panose="020B0604020202020204" pitchFamily="34" charset="0"/>
              <a:buChar char="•"/>
            </a:pPr>
            <a:r>
              <a:rPr lang="en-US" sz="3800" b="0">
                <a:latin typeface="Times New Roman" panose="02020603050405020304" pitchFamily="18" charset="0"/>
                <a:cs typeface="Times New Roman" panose="02020603050405020304" pitchFamily="18" charset="0"/>
              </a:rPr>
              <a:t>Site presents challenges: steep topography, existing infrastructure, and retaining walls </a:t>
            </a:r>
          </a:p>
          <a:p>
            <a:pPr algn="just">
              <a:buFont typeface="Arial" panose="020B0604020202020204" pitchFamily="34" charset="0"/>
              <a:buChar char="•"/>
            </a:pPr>
            <a:r>
              <a:rPr lang="en-US" sz="3800" b="0">
                <a:latin typeface="Times New Roman" panose="02020603050405020304" pitchFamily="18" charset="0"/>
                <a:cs typeface="Times New Roman" panose="02020603050405020304" pitchFamily="18" charset="0"/>
              </a:rPr>
              <a:t>Subsurface conditions: fill, loose sands, and silts to ~60 ft depth </a:t>
            </a:r>
          </a:p>
          <a:p>
            <a:pPr algn="just">
              <a:buFont typeface="Arial" panose="020B0604020202020204" pitchFamily="34" charset="0"/>
              <a:buChar char="•"/>
            </a:pPr>
            <a:r>
              <a:rPr lang="en-US" sz="3800" b="0">
                <a:latin typeface="Times New Roman" panose="02020603050405020304" pitchFamily="18" charset="0"/>
                <a:cs typeface="Times New Roman" panose="02020603050405020304" pitchFamily="18" charset="0"/>
              </a:rPr>
              <a:t>Shallow groundwater (4.5–6.8 ft) influencing design and construction </a:t>
            </a:r>
          </a:p>
          <a:p>
            <a:pPr algn="just">
              <a:buFont typeface="Arial" panose="020B0604020202020204" pitchFamily="34" charset="0"/>
              <a:buChar char="•"/>
            </a:pPr>
            <a:r>
              <a:rPr lang="en-US" sz="3800" b="0">
                <a:latin typeface="Times New Roman" panose="02020603050405020304" pitchFamily="18" charset="0"/>
                <a:cs typeface="Times New Roman" panose="02020603050405020304" pitchFamily="18" charset="0"/>
              </a:rPr>
              <a:t>Key risks: settlement, low bearing capacity, construction instability </a:t>
            </a:r>
          </a:p>
          <a:p>
            <a:pPr marL="0" indent="0" algn="just" eaLnBrk="1" hangingPunct="1"/>
            <a:endParaRPr lang="en-US" sz="2800">
              <a:latin typeface="Times New Roman" panose="02020603050405020304" pitchFamily="18" charset="0"/>
              <a:cs typeface="Times New Roman" panose="02020603050405020304" pitchFamily="18" charset="0"/>
            </a:endParaRPr>
          </a:p>
        </p:txBody>
      </p:sp>
      <p:sp>
        <p:nvSpPr>
          <p:cNvPr id="9" name="Rectangle 8"/>
          <p:cNvSpPr/>
          <p:nvPr/>
        </p:nvSpPr>
        <p:spPr>
          <a:xfrm>
            <a:off x="278133" y="18187880"/>
            <a:ext cx="12912395" cy="5940088"/>
          </a:xfrm>
          <a:prstGeom prst="rect">
            <a:avLst/>
          </a:prstGeom>
        </p:spPr>
        <p:txBody>
          <a:bodyPr wrap="square" lIns="91440" tIns="45720" rIns="91440" bIns="45720" anchor="t">
            <a:spAutoFit/>
          </a:bodyPr>
          <a:lstStyle/>
          <a:p>
            <a:pPr marL="457200" indent="-457200" algn="just">
              <a:buFont typeface="Arial" panose="020B0604020202020204" pitchFamily="34" charset="0"/>
              <a:buChar char="•"/>
            </a:pPr>
            <a:r>
              <a:rPr lang="en-US" sz="3800" b="0">
                <a:solidFill>
                  <a:srgbClr val="000000"/>
                </a:solidFill>
                <a:latin typeface="Times New Roman" panose="02020603050405020304" pitchFamily="18" charset="0"/>
                <a:cs typeface="Times New Roman" panose="02020603050405020304" pitchFamily="18" charset="0"/>
              </a:rPr>
              <a:t>Reviewed existing site data (boreholes, lab tests, site plans)</a:t>
            </a:r>
          </a:p>
          <a:p>
            <a:pPr marL="457200" indent="-457200" algn="just">
              <a:buFont typeface="Arial" panose="020B0604020202020204" pitchFamily="34" charset="0"/>
              <a:buChar char="•"/>
            </a:pPr>
            <a:r>
              <a:rPr lang="en-US" sz="3800" b="0">
                <a:solidFill>
                  <a:srgbClr val="000000"/>
                </a:solidFill>
                <a:latin typeface="Times New Roman" panose="02020603050405020304" pitchFamily="18" charset="0"/>
                <a:cs typeface="Times New Roman" panose="02020603050405020304" pitchFamily="18" charset="0"/>
              </a:rPr>
              <a:t>Analyzed 13 boreholes (SPT data) to define soil stratigraphy and strength</a:t>
            </a:r>
          </a:p>
          <a:p>
            <a:pPr marL="457200" indent="-457200" algn="just">
              <a:buFont typeface="Arial" panose="020B0604020202020204" pitchFamily="34" charset="0"/>
              <a:buChar char="•"/>
            </a:pPr>
            <a:r>
              <a:rPr lang="en-US" sz="3800" b="0">
                <a:solidFill>
                  <a:srgbClr val="000000"/>
                </a:solidFill>
                <a:latin typeface="Times New Roman" panose="02020603050405020304" pitchFamily="18" charset="0"/>
                <a:cs typeface="Times New Roman" panose="02020603050405020304" pitchFamily="18" charset="0"/>
              </a:rPr>
              <a:t>Identified key challenges: loose fill, sand–silt layers, shallow groundwater</a:t>
            </a:r>
          </a:p>
          <a:p>
            <a:pPr marL="457200" indent="-457200" algn="just">
              <a:buFont typeface="Arial" panose="020B0604020202020204" pitchFamily="34" charset="0"/>
              <a:buChar char="•"/>
            </a:pPr>
            <a:r>
              <a:rPr lang="en-US" sz="3800" b="0">
                <a:solidFill>
                  <a:srgbClr val="000000"/>
                </a:solidFill>
                <a:latin typeface="Times New Roman" panose="02020603050405020304" pitchFamily="18" charset="0"/>
                <a:cs typeface="Times New Roman" panose="02020603050405020304" pitchFamily="18" charset="0"/>
              </a:rPr>
              <a:t>Evaluated foundation options: shallow footings, deep foundations, ground improvement (e.g. RAPs, compaction)</a:t>
            </a:r>
          </a:p>
          <a:p>
            <a:pPr marL="457200" indent="-457200" algn="just">
              <a:buFont typeface="Arial" panose="020B0604020202020204" pitchFamily="34" charset="0"/>
              <a:buChar char="•"/>
            </a:pPr>
            <a:r>
              <a:rPr lang="en-US" sz="3800" b="0">
                <a:solidFill>
                  <a:srgbClr val="000000"/>
                </a:solidFill>
                <a:latin typeface="Times New Roman" panose="02020603050405020304" pitchFamily="18" charset="0"/>
                <a:cs typeface="Times New Roman" panose="02020603050405020304" pitchFamily="18" charset="0"/>
              </a:rPr>
              <a:t>Compared options based on performance, feasibility, and cost</a:t>
            </a:r>
          </a:p>
          <a:p>
            <a:pPr marL="457200" indent="-457200" algn="just">
              <a:buFont typeface="Arial" panose="020B0604020202020204" pitchFamily="34" charset="0"/>
              <a:buChar char="•"/>
            </a:pPr>
            <a:r>
              <a:rPr lang="en-US" sz="3800" b="0">
                <a:solidFill>
                  <a:srgbClr val="000000"/>
                </a:solidFill>
                <a:latin typeface="Times New Roman" panose="02020603050405020304" pitchFamily="18" charset="0"/>
                <a:cs typeface="Times New Roman" panose="02020603050405020304" pitchFamily="18" charset="0"/>
              </a:rPr>
              <a:t>Developed final recommendations considering constructability, risk, and cost efficiency</a:t>
            </a:r>
          </a:p>
        </p:txBody>
      </p:sp>
      <p:pic>
        <p:nvPicPr>
          <p:cNvPr id="6" name="Picture 5" descr="A graph of a diagram&#10;&#10;AI-generated content may be incorrect.">
            <a:extLst>
              <a:ext uri="{FF2B5EF4-FFF2-40B4-BE49-F238E27FC236}">
                <a16:creationId xmlns:a16="http://schemas.microsoft.com/office/drawing/2014/main" id="{34E58A4B-C98E-1DA4-CE52-3815CBED816D}"/>
              </a:ext>
            </a:extLst>
          </p:cNvPr>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20830459" y="26040098"/>
            <a:ext cx="8064581" cy="6440521"/>
          </a:xfrm>
          <a:prstGeom prst="rect">
            <a:avLst/>
          </a:prstGeom>
        </p:spPr>
      </p:pic>
      <p:pic>
        <p:nvPicPr>
          <p:cNvPr id="12" name="Picture 11" descr="A graph of a diagram&#10;&#10;AI-generated content may be incorrect.">
            <a:extLst>
              <a:ext uri="{FF2B5EF4-FFF2-40B4-BE49-F238E27FC236}">
                <a16:creationId xmlns:a16="http://schemas.microsoft.com/office/drawing/2014/main" id="{81A6B72A-014D-04CF-08BF-A723E6F7FD31}"/>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a14:imgEffect>
                  </a14:imgLayer>
                </a14:imgProps>
              </a:ext>
            </a:extLst>
          </a:blip>
          <a:stretch>
            <a:fillRect/>
          </a:stretch>
        </p:blipFill>
        <p:spPr>
          <a:xfrm>
            <a:off x="12860188" y="26040098"/>
            <a:ext cx="7275287" cy="6440521"/>
          </a:xfrm>
          <a:prstGeom prst="rect">
            <a:avLst/>
          </a:prstGeom>
        </p:spPr>
      </p:pic>
      <p:pic>
        <p:nvPicPr>
          <p:cNvPr id="14" name="Picture 13">
            <a:extLst>
              <a:ext uri="{FF2B5EF4-FFF2-40B4-BE49-F238E27FC236}">
                <a16:creationId xmlns:a16="http://schemas.microsoft.com/office/drawing/2014/main" id="{8333DFE4-FBB0-82D9-4F11-C9E22752C432}"/>
              </a:ext>
            </a:extLst>
          </p:cNvPr>
          <p:cNvPicPr>
            <a:picLocks noChangeAspect="1"/>
          </p:cNvPicPr>
          <p:nvPr/>
        </p:nvPicPr>
        <p:blipFill>
          <a:blip r:embed="rId6"/>
          <a:stretch>
            <a:fillRect/>
          </a:stretch>
        </p:blipFill>
        <p:spPr>
          <a:xfrm>
            <a:off x="2980305" y="13134818"/>
            <a:ext cx="7439212" cy="3544954"/>
          </a:xfrm>
          <a:prstGeom prst="rect">
            <a:avLst/>
          </a:prstGeom>
        </p:spPr>
      </p:pic>
      <p:pic>
        <p:nvPicPr>
          <p:cNvPr id="17" name="Picture 9" descr="A diagram of a diagram of a different type of shaft&#10;&#10;AI-generated content may be incorrect.">
            <a:extLst>
              <a:ext uri="{FF2B5EF4-FFF2-40B4-BE49-F238E27FC236}">
                <a16:creationId xmlns:a16="http://schemas.microsoft.com/office/drawing/2014/main" id="{A0F14AA9-611E-B6B4-D716-D0FA7086A9F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6165192" y="14907295"/>
            <a:ext cx="6367705" cy="29441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Dynamic Compaction - an overview | ScienceDirect Topics">
            <a:extLst>
              <a:ext uri="{FF2B5EF4-FFF2-40B4-BE49-F238E27FC236}">
                <a16:creationId xmlns:a16="http://schemas.microsoft.com/office/drawing/2014/main" id="{A62991F0-99B9-8415-F155-DC9D9DC605AA}"/>
              </a:ext>
            </a:extLst>
          </p:cNvPr>
          <p:cNvPicPr>
            <a:picLocks noChangeAspect="1"/>
          </p:cNvPicPr>
          <p:nvPr/>
        </p:nvPicPr>
        <p:blipFill>
          <a:blip r:embed="rId8"/>
          <a:srcRect t="2807" r="-3" b="-3"/>
          <a:stretch>
            <a:fillRect/>
          </a:stretch>
        </p:blipFill>
        <p:spPr>
          <a:xfrm>
            <a:off x="30327754" y="14907295"/>
            <a:ext cx="5091274" cy="2941267"/>
          </a:xfrm>
          <a:prstGeom prst="rect">
            <a:avLst/>
          </a:prstGeom>
        </p:spPr>
      </p:pic>
      <p:sp>
        <p:nvSpPr>
          <p:cNvPr id="27" name="TextBox 26">
            <a:extLst>
              <a:ext uri="{FF2B5EF4-FFF2-40B4-BE49-F238E27FC236}">
                <a16:creationId xmlns:a16="http://schemas.microsoft.com/office/drawing/2014/main" id="{2EF3DC01-563F-A717-E3F6-D62499B1D059}"/>
              </a:ext>
            </a:extLst>
          </p:cNvPr>
          <p:cNvSpPr txBox="1"/>
          <p:nvPr/>
        </p:nvSpPr>
        <p:spPr>
          <a:xfrm>
            <a:off x="30480000" y="8194682"/>
            <a:ext cx="12554163" cy="523220"/>
          </a:xfrm>
          <a:prstGeom prst="rect">
            <a:avLst/>
          </a:prstGeom>
          <a:noFill/>
        </p:spPr>
        <p:txBody>
          <a:bodyPr wrap="square" lIns="91440" tIns="45720" rIns="91440" bIns="45720" rtlCol="0" anchor="t">
            <a:spAutoFit/>
          </a:bodyPr>
          <a:lstStyle/>
          <a:p>
            <a:pPr marL="571500" indent="-571500">
              <a:buFont typeface="Arial" panose="020B0604020202020204" pitchFamily="34" charset="0"/>
              <a:buChar char="•"/>
            </a:pPr>
            <a:endParaRPr lang="en-US" sz="2800" b="0">
              <a:solidFill>
                <a:schemeClr val="tx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DA0E765-5AA0-8CC6-D975-13B6759FD71B}"/>
              </a:ext>
            </a:extLst>
          </p:cNvPr>
          <p:cNvSpPr txBox="1"/>
          <p:nvPr/>
        </p:nvSpPr>
        <p:spPr>
          <a:xfrm>
            <a:off x="29514382" y="7667455"/>
            <a:ext cx="14376817" cy="7109639"/>
          </a:xfrm>
          <a:prstGeom prst="rect">
            <a:avLst/>
          </a:prstGeom>
          <a:noFill/>
        </p:spPr>
        <p:txBody>
          <a:bodyPr wrap="square" rtlCol="0">
            <a:spAutoFit/>
          </a:bodyPr>
          <a:lstStyle/>
          <a:p>
            <a:pPr algn="just"/>
            <a:r>
              <a:rPr lang="en-US" sz="3800">
                <a:solidFill>
                  <a:schemeClr val="tx1"/>
                </a:solidFill>
                <a:latin typeface="Times New Roman" panose="02020603050405020304" pitchFamily="18" charset="0"/>
                <a:cs typeface="Times New Roman" panose="02020603050405020304" pitchFamily="18" charset="0"/>
              </a:rPr>
              <a:t>Ground Improvement Methods</a:t>
            </a:r>
          </a:p>
          <a:p>
            <a:pPr marL="457200" indent="-457200" algn="just">
              <a:buFont typeface="Arial" panose="020B0604020202020204" pitchFamily="34" charset="0"/>
              <a:buChar char="•"/>
            </a:pPr>
            <a:r>
              <a:rPr lang="en-US" sz="3800" b="0">
                <a:solidFill>
                  <a:schemeClr val="tx1"/>
                </a:solidFill>
                <a:latin typeface="Times New Roman" panose="02020603050405020304" pitchFamily="18" charset="0"/>
                <a:cs typeface="Times New Roman" panose="02020603050405020304" pitchFamily="18" charset="0"/>
              </a:rPr>
              <a:t>Compaction methods (static, vibratory, dynamic) to densify loose soils</a:t>
            </a:r>
          </a:p>
          <a:p>
            <a:pPr marL="457200" indent="-457200" algn="just">
              <a:buFont typeface="Arial" panose="020B0604020202020204" pitchFamily="34" charset="0"/>
              <a:buChar char="•"/>
            </a:pPr>
            <a:r>
              <a:rPr lang="en-US" sz="3800" b="0">
                <a:solidFill>
                  <a:schemeClr val="tx1"/>
                </a:solidFill>
                <a:latin typeface="Times New Roman" panose="02020603050405020304" pitchFamily="18" charset="0"/>
                <a:cs typeface="Times New Roman" panose="02020603050405020304" pitchFamily="18" charset="0"/>
              </a:rPr>
              <a:t>Engineered fill replacement to create a stable founding layer</a:t>
            </a:r>
          </a:p>
          <a:p>
            <a:pPr marL="457200" indent="-457200" algn="just">
              <a:buFont typeface="Arial" panose="020B0604020202020204" pitchFamily="34" charset="0"/>
              <a:buChar char="•"/>
            </a:pPr>
            <a:r>
              <a:rPr lang="en-US" sz="3800" b="0">
                <a:solidFill>
                  <a:schemeClr val="tx1"/>
                </a:solidFill>
                <a:latin typeface="Times New Roman" panose="02020603050405020304" pitchFamily="18" charset="0"/>
                <a:cs typeface="Times New Roman" panose="02020603050405020304" pitchFamily="18" charset="0"/>
              </a:rPr>
              <a:t>Aggregate piers (</a:t>
            </a:r>
            <a:r>
              <a:rPr lang="en-US" sz="3800" b="0" err="1">
                <a:solidFill>
                  <a:schemeClr val="tx1"/>
                </a:solidFill>
                <a:latin typeface="Times New Roman" panose="02020603050405020304" pitchFamily="18" charset="0"/>
                <a:cs typeface="Times New Roman" panose="02020603050405020304" pitchFamily="18" charset="0"/>
              </a:rPr>
              <a:t>vibro</a:t>
            </a:r>
            <a:r>
              <a:rPr lang="en-US" sz="3800" b="0">
                <a:solidFill>
                  <a:schemeClr val="tx1"/>
                </a:solidFill>
                <a:latin typeface="Times New Roman" panose="02020603050405020304" pitchFamily="18" charset="0"/>
                <a:cs typeface="Times New Roman" panose="02020603050405020304" pitchFamily="18" charset="0"/>
              </a:rPr>
              <a:t> &amp; RAPs) to increase bearing capacity and reduce settlement</a:t>
            </a:r>
          </a:p>
          <a:p>
            <a:pPr algn="just"/>
            <a:r>
              <a:rPr lang="en-US" sz="3800">
                <a:solidFill>
                  <a:schemeClr val="tx1"/>
                </a:solidFill>
                <a:latin typeface="Times New Roman" panose="02020603050405020304" pitchFamily="18" charset="0"/>
                <a:cs typeface="Times New Roman" panose="02020603050405020304" pitchFamily="18" charset="0"/>
              </a:rPr>
              <a:t>Deep Foundation Types</a:t>
            </a:r>
          </a:p>
          <a:p>
            <a:pPr marL="457200" indent="-457200" algn="just">
              <a:buFont typeface="Arial" panose="020B0604020202020204" pitchFamily="34" charset="0"/>
              <a:buChar char="•"/>
            </a:pPr>
            <a:r>
              <a:rPr lang="en-US" sz="3800" b="0">
                <a:solidFill>
                  <a:schemeClr val="tx1"/>
                </a:solidFill>
                <a:latin typeface="Times New Roman" panose="02020603050405020304" pitchFamily="18" charset="0"/>
                <a:cs typeface="Times New Roman" panose="02020603050405020304" pitchFamily="18" charset="0"/>
              </a:rPr>
              <a:t>Driven piles (open/closed-ended) for end-bearing and friction resistance</a:t>
            </a:r>
          </a:p>
          <a:p>
            <a:pPr marL="457200" indent="-457200" algn="just">
              <a:buFont typeface="Arial" panose="020B0604020202020204" pitchFamily="34" charset="0"/>
              <a:buChar char="•"/>
            </a:pPr>
            <a:r>
              <a:rPr lang="en-US" sz="3800" b="0">
                <a:solidFill>
                  <a:schemeClr val="tx1"/>
                </a:solidFill>
                <a:latin typeface="Times New Roman" panose="02020603050405020304" pitchFamily="18" charset="0"/>
                <a:cs typeface="Times New Roman" panose="02020603050405020304" pitchFamily="18" charset="0"/>
              </a:rPr>
              <a:t>Drilled shafts (caissons) for high load capacity in deep soils/rock</a:t>
            </a:r>
          </a:p>
          <a:p>
            <a:pPr marL="457200" indent="-457200" algn="just">
              <a:buFont typeface="Arial" panose="020B0604020202020204" pitchFamily="34" charset="0"/>
              <a:buChar char="•"/>
            </a:pPr>
            <a:r>
              <a:rPr lang="en-US" sz="3800" b="0" err="1">
                <a:solidFill>
                  <a:schemeClr val="tx1"/>
                </a:solidFill>
                <a:latin typeface="Times New Roman" panose="02020603050405020304" pitchFamily="18" charset="0"/>
                <a:cs typeface="Times New Roman" panose="02020603050405020304" pitchFamily="18" charset="0"/>
              </a:rPr>
              <a:t>Micropiles</a:t>
            </a:r>
            <a:r>
              <a:rPr lang="en-US" sz="3800" b="0">
                <a:solidFill>
                  <a:schemeClr val="tx1"/>
                </a:solidFill>
                <a:latin typeface="Times New Roman" panose="02020603050405020304" pitchFamily="18" charset="0"/>
                <a:cs typeface="Times New Roman" panose="02020603050405020304" pitchFamily="18" charset="0"/>
              </a:rPr>
              <a:t> for constrained sites and difficult ground</a:t>
            </a:r>
          </a:p>
          <a:p>
            <a:pPr marL="457200" indent="-457200" algn="just">
              <a:buFont typeface="Arial" panose="020B0604020202020204" pitchFamily="34" charset="0"/>
              <a:buChar char="•"/>
            </a:pPr>
            <a:r>
              <a:rPr lang="en-US" sz="3800" b="0">
                <a:solidFill>
                  <a:schemeClr val="tx1"/>
                </a:solidFill>
                <a:latin typeface="Times New Roman" panose="02020603050405020304" pitchFamily="18" charset="0"/>
                <a:cs typeface="Times New Roman" panose="02020603050405020304" pitchFamily="18" charset="0"/>
              </a:rPr>
              <a:t>H-piles for efficient load transfer in weak soils</a:t>
            </a:r>
          </a:p>
          <a:p>
            <a:pPr marL="457200" indent="-457200" algn="just">
              <a:buFont typeface="Arial" panose="020B0604020202020204" pitchFamily="34" charset="0"/>
              <a:buChar char="•"/>
            </a:pPr>
            <a:r>
              <a:rPr lang="en-US" sz="3800" b="0">
                <a:solidFill>
                  <a:schemeClr val="tx1"/>
                </a:solidFill>
                <a:latin typeface="Times New Roman" panose="02020603050405020304" pitchFamily="18" charset="0"/>
                <a:cs typeface="Times New Roman" panose="02020603050405020304" pitchFamily="18" charset="0"/>
              </a:rPr>
              <a:t>Sockets (rock/soil) used to enhance capacity where required</a:t>
            </a:r>
          </a:p>
        </p:txBody>
      </p:sp>
      <p:sp>
        <p:nvSpPr>
          <p:cNvPr id="2" name="Rectangle 164">
            <a:extLst>
              <a:ext uri="{FF2B5EF4-FFF2-40B4-BE49-F238E27FC236}">
                <a16:creationId xmlns:a16="http://schemas.microsoft.com/office/drawing/2014/main" id="{4CA4A195-298D-C36E-FAD5-45677D31297C}"/>
              </a:ext>
            </a:extLst>
          </p:cNvPr>
          <p:cNvSpPr>
            <a:spLocks noChangeArrowheads="1"/>
          </p:cNvSpPr>
          <p:nvPr/>
        </p:nvSpPr>
        <p:spPr bwMode="auto">
          <a:xfrm>
            <a:off x="29514382" y="6035173"/>
            <a:ext cx="13920355" cy="1371600"/>
          </a:xfrm>
          <a:prstGeom prst="rect">
            <a:avLst/>
          </a:prstGeom>
          <a:solidFill>
            <a:schemeClr val="accent2">
              <a:lumMod val="20000"/>
              <a:lumOff val="80000"/>
            </a:schemeClr>
          </a:solidFill>
          <a:ln w="9525">
            <a:solidFill>
              <a:schemeClr val="tx1"/>
            </a:solidFill>
            <a:miter lim="800000"/>
            <a:headEnd/>
            <a:tailEnd/>
          </a:ln>
          <a:effectLst/>
        </p:spPr>
        <p:txBody>
          <a:bodyPr wrap="none" lIns="137160" tIns="68580" rIns="137160" bIns="68580" anchor="ctr"/>
          <a:lstStyle/>
          <a:p>
            <a:pPr defTabSz="3762375"/>
            <a:r>
              <a:rPr lang="en-US" sz="6000">
                <a:solidFill>
                  <a:schemeClr val="tx1"/>
                </a:solidFill>
                <a:latin typeface="Times New Roman" panose="02020603050405020304" pitchFamily="18" charset="0"/>
                <a:cs typeface="Times New Roman" panose="02020603050405020304" pitchFamily="18" charset="0"/>
              </a:rPr>
              <a:t>Alternatives Investigated</a:t>
            </a:r>
            <a:endParaRPr lang="en-US" sz="5400">
              <a:solidFill>
                <a:schemeClr val="tx1"/>
              </a:solidFill>
              <a:latin typeface="Times New Roman" panose="02020603050405020304" pitchFamily="18" charset="0"/>
              <a:cs typeface="Times New Roman" panose="02020603050405020304" pitchFamily="18" charset="0"/>
            </a:endParaRPr>
          </a:p>
        </p:txBody>
      </p:sp>
      <p:sp>
        <p:nvSpPr>
          <p:cNvPr id="10" name="Rectangle 166">
            <a:extLst>
              <a:ext uri="{FF2B5EF4-FFF2-40B4-BE49-F238E27FC236}">
                <a16:creationId xmlns:a16="http://schemas.microsoft.com/office/drawing/2014/main" id="{2056FA80-6EAA-7B87-CE55-889486F158BF}"/>
              </a:ext>
            </a:extLst>
          </p:cNvPr>
          <p:cNvSpPr>
            <a:spLocks noChangeArrowheads="1"/>
          </p:cNvSpPr>
          <p:nvPr/>
        </p:nvSpPr>
        <p:spPr bwMode="auto">
          <a:xfrm>
            <a:off x="278133" y="24119725"/>
            <a:ext cx="28702111" cy="1371600"/>
          </a:xfrm>
          <a:prstGeom prst="rect">
            <a:avLst/>
          </a:prstGeom>
          <a:solidFill>
            <a:schemeClr val="accent2">
              <a:lumMod val="20000"/>
              <a:lumOff val="80000"/>
            </a:schemeClr>
          </a:solidFill>
          <a:ln w="9525">
            <a:solidFill>
              <a:schemeClr val="tx1"/>
            </a:solidFill>
            <a:miter lim="800000"/>
            <a:headEnd/>
            <a:tailEnd/>
          </a:ln>
          <a:effectLst/>
        </p:spPr>
        <p:txBody>
          <a:bodyPr wrap="none" lIns="137160" tIns="68580" rIns="137160" bIns="68580" anchor="ctr"/>
          <a:lstStyle/>
          <a:p>
            <a:pPr defTabSz="3762375"/>
            <a:r>
              <a:rPr lang="en-US" sz="6000">
                <a:solidFill>
                  <a:schemeClr val="tx1"/>
                </a:solidFill>
                <a:latin typeface="Times New Roman" panose="02020603050405020304" pitchFamily="18" charset="0"/>
                <a:cs typeface="Times New Roman" panose="02020603050405020304" pitchFamily="18" charset="0"/>
              </a:rPr>
              <a:t>Site Cross Section</a:t>
            </a:r>
          </a:p>
        </p:txBody>
      </p:sp>
      <p:sp>
        <p:nvSpPr>
          <p:cNvPr id="15" name="Rectangle 164">
            <a:extLst>
              <a:ext uri="{FF2B5EF4-FFF2-40B4-BE49-F238E27FC236}">
                <a16:creationId xmlns:a16="http://schemas.microsoft.com/office/drawing/2014/main" id="{AC1A9330-BAC6-FF87-E940-37A6ADBD5F02}"/>
              </a:ext>
            </a:extLst>
          </p:cNvPr>
          <p:cNvSpPr>
            <a:spLocks noChangeArrowheads="1"/>
          </p:cNvSpPr>
          <p:nvPr/>
        </p:nvSpPr>
        <p:spPr bwMode="auto">
          <a:xfrm>
            <a:off x="29514383" y="18123375"/>
            <a:ext cx="13937827" cy="1278520"/>
          </a:xfrm>
          <a:prstGeom prst="rect">
            <a:avLst/>
          </a:prstGeom>
          <a:solidFill>
            <a:schemeClr val="accent2">
              <a:lumMod val="20000"/>
              <a:lumOff val="80000"/>
            </a:schemeClr>
          </a:solidFill>
          <a:ln w="9525">
            <a:solidFill>
              <a:schemeClr val="tx1"/>
            </a:solidFill>
            <a:miter lim="800000"/>
            <a:headEnd/>
            <a:tailEnd/>
          </a:ln>
          <a:effectLst/>
        </p:spPr>
        <p:txBody>
          <a:bodyPr wrap="none" lIns="137160" tIns="68580" rIns="137160" bIns="68580" anchor="ctr"/>
          <a:lstStyle/>
          <a:p>
            <a:pPr defTabSz="3762375"/>
            <a:r>
              <a:rPr lang="en-US" sz="6000">
                <a:solidFill>
                  <a:schemeClr val="tx1"/>
                </a:solidFill>
                <a:latin typeface="Times New Roman" panose="02020603050405020304" pitchFamily="18" charset="0"/>
                <a:cs typeface="Times New Roman" panose="02020603050405020304" pitchFamily="18" charset="0"/>
              </a:rPr>
              <a:t>Geotechnical Recommendations</a:t>
            </a:r>
          </a:p>
        </p:txBody>
      </p:sp>
      <p:sp>
        <p:nvSpPr>
          <p:cNvPr id="22" name="Rectangle 166">
            <a:extLst>
              <a:ext uri="{FF2B5EF4-FFF2-40B4-BE49-F238E27FC236}">
                <a16:creationId xmlns:a16="http://schemas.microsoft.com/office/drawing/2014/main" id="{3A71E8DC-760E-5AA8-C364-A6DC3EB0A56D}"/>
              </a:ext>
            </a:extLst>
          </p:cNvPr>
          <p:cNvSpPr>
            <a:spLocks noChangeArrowheads="1"/>
          </p:cNvSpPr>
          <p:nvPr/>
        </p:nvSpPr>
        <p:spPr bwMode="auto">
          <a:xfrm>
            <a:off x="14992380" y="5994521"/>
            <a:ext cx="12720150" cy="1371600"/>
          </a:xfrm>
          <a:prstGeom prst="rect">
            <a:avLst/>
          </a:prstGeom>
          <a:solidFill>
            <a:schemeClr val="accent2">
              <a:lumMod val="20000"/>
              <a:lumOff val="80000"/>
            </a:schemeClr>
          </a:solidFill>
          <a:ln w="9525">
            <a:solidFill>
              <a:schemeClr val="tx1"/>
            </a:solidFill>
            <a:miter lim="800000"/>
            <a:headEnd/>
            <a:tailEnd/>
          </a:ln>
          <a:effectLst/>
        </p:spPr>
        <p:txBody>
          <a:bodyPr wrap="none" lIns="137160" tIns="68580" rIns="137160" bIns="68580" anchor="ctr"/>
          <a:lstStyle/>
          <a:p>
            <a:pPr defTabSz="3762375"/>
            <a:r>
              <a:rPr lang="en-US" sz="6000">
                <a:solidFill>
                  <a:schemeClr val="tx1"/>
                </a:solidFill>
                <a:latin typeface="Times New Roman" panose="02020603050405020304" pitchFamily="18" charset="0"/>
                <a:cs typeface="Times New Roman" panose="02020603050405020304" pitchFamily="18" charset="0"/>
              </a:rPr>
              <a:t>Subsurface Conditions</a:t>
            </a:r>
          </a:p>
        </p:txBody>
      </p:sp>
      <p:pic>
        <p:nvPicPr>
          <p:cNvPr id="1031" name="Picture 7" descr="Text&#10;&#10;Description automatically generated with medium confidence">
            <a:extLst>
              <a:ext uri="{FF2B5EF4-FFF2-40B4-BE49-F238E27FC236}">
                <a16:creationId xmlns:a16="http://schemas.microsoft.com/office/drawing/2014/main" id="{8CD42F1D-5C8D-3A6A-3791-FA9112EDA0C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76187" y="1888646"/>
            <a:ext cx="789622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ext&#10;&#10;Description automatically generated">
            <a:extLst>
              <a:ext uri="{FF2B5EF4-FFF2-40B4-BE49-F238E27FC236}">
                <a16:creationId xmlns:a16="http://schemas.microsoft.com/office/drawing/2014/main" id="{4895D60F-61BD-60D8-B2B5-DE29BF80782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2839" y="2502977"/>
            <a:ext cx="9867900" cy="165735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88A04C9-0A44-002B-36CB-973F91D11EAB}"/>
              </a:ext>
            </a:extLst>
          </p:cNvPr>
          <p:cNvSpPr txBox="1"/>
          <p:nvPr/>
        </p:nvSpPr>
        <p:spPr>
          <a:xfrm>
            <a:off x="15064703" y="15151038"/>
            <a:ext cx="12623656" cy="8863965"/>
          </a:xfrm>
          <a:prstGeom prst="rect">
            <a:avLst/>
          </a:prstGeom>
          <a:noFill/>
        </p:spPr>
        <p:txBody>
          <a:bodyPr wrap="square" rtlCol="0">
            <a:spAutoFit/>
          </a:bodyPr>
          <a:lstStyle/>
          <a:p>
            <a:pPr algn="just"/>
            <a:r>
              <a:rPr lang="en-US" sz="3800" b="0">
                <a:solidFill>
                  <a:schemeClr val="tx1"/>
                </a:solidFill>
                <a:latin typeface="Times New Roman" panose="02020603050405020304" pitchFamily="18" charset="0"/>
                <a:cs typeface="Times New Roman" panose="02020603050405020304" pitchFamily="18" charset="0"/>
              </a:rPr>
              <a:t>Shallow foundations were initially assessed as they are typically the most cost-effective and simplest foundation solution where near-surface soils can adequately support structural loads. </a:t>
            </a:r>
            <a:r>
              <a:rPr lang="en-US" sz="3800" b="0" dirty="0">
                <a:solidFill>
                  <a:schemeClr val="tx1"/>
                </a:solidFill>
                <a:latin typeface="Times New Roman" panose="02020603050405020304" pitchFamily="18" charset="0"/>
                <a:cs typeface="Times New Roman" panose="02020603050405020304" pitchFamily="18" charset="0"/>
              </a:rPr>
              <a:t>Based on the building </a:t>
            </a:r>
            <a:r>
              <a:rPr lang="en-US" sz="3800" b="0">
                <a:solidFill>
                  <a:schemeClr val="tx1"/>
                </a:solidFill>
                <a:latin typeface="Times New Roman" panose="02020603050405020304" pitchFamily="18" charset="0"/>
                <a:cs typeface="Times New Roman" panose="02020603050405020304" pitchFamily="18" charset="0"/>
              </a:rPr>
              <a:t>load of approximately 26,600 PLF, </a:t>
            </a:r>
            <a:r>
              <a:rPr lang="en-US" sz="3800" b="0" dirty="0">
                <a:solidFill>
                  <a:schemeClr val="tx1"/>
                </a:solidFill>
                <a:latin typeface="Times New Roman" panose="02020603050405020304" pitchFamily="18" charset="0"/>
                <a:cs typeface="Times New Roman" panose="02020603050405020304" pitchFamily="18" charset="0"/>
              </a:rPr>
              <a:t>the original shallow footing design </a:t>
            </a:r>
            <a:r>
              <a:rPr lang="en-US" sz="3800" b="0">
                <a:solidFill>
                  <a:schemeClr val="tx1"/>
                </a:solidFill>
                <a:latin typeface="Times New Roman" panose="02020603050405020304" pitchFamily="18" charset="0"/>
                <a:cs typeface="Times New Roman" panose="02020603050405020304" pitchFamily="18" charset="0"/>
              </a:rPr>
              <a:t>was </a:t>
            </a:r>
            <a:r>
              <a:rPr lang="en-US" sz="3800" b="0" dirty="0">
                <a:solidFill>
                  <a:schemeClr val="tx1"/>
                </a:solidFill>
                <a:latin typeface="Times New Roman" panose="02020603050405020304" pitchFamily="18" charset="0"/>
                <a:cs typeface="Times New Roman" panose="02020603050405020304" pitchFamily="18" charset="0"/>
              </a:rPr>
              <a:t>not feasible under the existing site conditions, as the </a:t>
            </a:r>
            <a:r>
              <a:rPr lang="en-US" sz="3800" b="0">
                <a:solidFill>
                  <a:schemeClr val="tx1"/>
                </a:solidFill>
                <a:latin typeface="Times New Roman" panose="02020603050405020304" pitchFamily="18" charset="0"/>
                <a:cs typeface="Times New Roman" panose="02020603050405020304" pitchFamily="18" charset="0"/>
              </a:rPr>
              <a:t>bearing pressures </a:t>
            </a:r>
            <a:r>
              <a:rPr lang="en-US" sz="3800" b="0" dirty="0">
                <a:solidFill>
                  <a:schemeClr val="tx1"/>
                </a:solidFill>
                <a:latin typeface="Times New Roman" panose="02020603050405020304" pitchFamily="18" charset="0"/>
                <a:cs typeface="Times New Roman" panose="02020603050405020304" pitchFamily="18" charset="0"/>
              </a:rPr>
              <a:t>exceeded </a:t>
            </a:r>
            <a:r>
              <a:rPr lang="en-US" sz="3800" b="0">
                <a:solidFill>
                  <a:schemeClr val="tx1"/>
                </a:solidFill>
                <a:latin typeface="Times New Roman" panose="02020603050405020304" pitchFamily="18" charset="0"/>
                <a:cs typeface="Times New Roman" panose="02020603050405020304" pitchFamily="18" charset="0"/>
              </a:rPr>
              <a:t>the allowable capacity of the original </a:t>
            </a:r>
            <a:r>
              <a:rPr lang="en-US" sz="3800" b="0" dirty="0">
                <a:solidFill>
                  <a:schemeClr val="tx1"/>
                </a:solidFill>
                <a:latin typeface="Times New Roman" panose="02020603050405020304" pitchFamily="18" charset="0"/>
                <a:cs typeface="Times New Roman" panose="02020603050405020304" pitchFamily="18" charset="0"/>
              </a:rPr>
              <a:t>soils</a:t>
            </a:r>
            <a:r>
              <a:rPr lang="en-US" sz="3800" b="0">
                <a:solidFill>
                  <a:schemeClr val="tx1"/>
                </a:solidFill>
                <a:latin typeface="Times New Roman" panose="02020603050405020304" pitchFamily="18" charset="0"/>
                <a:cs typeface="Times New Roman" panose="02020603050405020304" pitchFamily="18" charset="0"/>
              </a:rPr>
              <a:t>. To </a:t>
            </a:r>
            <a:r>
              <a:rPr lang="en-US" sz="3800" b="0" dirty="0">
                <a:solidFill>
                  <a:schemeClr val="tx1"/>
                </a:solidFill>
                <a:latin typeface="Times New Roman" panose="02020603050405020304" pitchFamily="18" charset="0"/>
                <a:cs typeface="Times New Roman" panose="02020603050405020304" pitchFamily="18" charset="0"/>
              </a:rPr>
              <a:t>make shallow foundations viable</a:t>
            </a:r>
            <a:r>
              <a:rPr lang="en-US" sz="3800" b="0">
                <a:solidFill>
                  <a:schemeClr val="tx1"/>
                </a:solidFill>
                <a:latin typeface="Times New Roman" panose="02020603050405020304" pitchFamily="18" charset="0"/>
                <a:cs typeface="Times New Roman" panose="02020603050405020304" pitchFamily="18" charset="0"/>
              </a:rPr>
              <a:t>, </a:t>
            </a:r>
            <a:r>
              <a:rPr lang="en-US" sz="3800" b="0" dirty="0">
                <a:solidFill>
                  <a:schemeClr val="tx1"/>
                </a:solidFill>
                <a:latin typeface="Times New Roman" panose="02020603050405020304" pitchFamily="18" charset="0"/>
                <a:cs typeface="Times New Roman" panose="02020603050405020304" pitchFamily="18" charset="0"/>
              </a:rPr>
              <a:t>ground improvement </a:t>
            </a:r>
            <a:r>
              <a:rPr lang="en-US" sz="3800" b="0">
                <a:solidFill>
                  <a:schemeClr val="tx1"/>
                </a:solidFill>
                <a:latin typeface="Times New Roman" panose="02020603050405020304" pitchFamily="18" charset="0"/>
                <a:cs typeface="Times New Roman" panose="02020603050405020304" pitchFamily="18" charset="0"/>
              </a:rPr>
              <a:t>was </a:t>
            </a:r>
            <a:r>
              <a:rPr lang="en-US" sz="3800" b="0" dirty="0">
                <a:solidFill>
                  <a:schemeClr val="tx1"/>
                </a:solidFill>
                <a:latin typeface="Times New Roman" panose="02020603050405020304" pitchFamily="18" charset="0"/>
                <a:cs typeface="Times New Roman" panose="02020603050405020304" pitchFamily="18" charset="0"/>
              </a:rPr>
              <a:t>considered </a:t>
            </a:r>
            <a:r>
              <a:rPr lang="en-US" sz="3800" b="0">
                <a:solidFill>
                  <a:schemeClr val="tx1"/>
                </a:solidFill>
                <a:latin typeface="Times New Roman" panose="02020603050405020304" pitchFamily="18" charset="0"/>
                <a:cs typeface="Times New Roman" panose="02020603050405020304" pitchFamily="18" charset="0"/>
              </a:rPr>
              <a:t>to </a:t>
            </a:r>
            <a:r>
              <a:rPr lang="en-US" sz="3800" b="0" dirty="0">
                <a:solidFill>
                  <a:schemeClr val="tx1"/>
                </a:solidFill>
                <a:latin typeface="Times New Roman" panose="02020603050405020304" pitchFamily="18" charset="0"/>
                <a:cs typeface="Times New Roman" panose="02020603050405020304" pitchFamily="18" charset="0"/>
              </a:rPr>
              <a:t>increase the </a:t>
            </a:r>
            <a:r>
              <a:rPr lang="en-US" sz="3800" b="0">
                <a:solidFill>
                  <a:schemeClr val="tx1"/>
                </a:solidFill>
                <a:latin typeface="Times New Roman" panose="02020603050405020304" pitchFamily="18" charset="0"/>
                <a:cs typeface="Times New Roman" panose="02020603050405020304" pitchFamily="18" charset="0"/>
              </a:rPr>
              <a:t>bearing </a:t>
            </a:r>
            <a:r>
              <a:rPr lang="en-US" sz="3800" b="0" dirty="0">
                <a:solidFill>
                  <a:schemeClr val="tx1"/>
                </a:solidFill>
                <a:latin typeface="Times New Roman" panose="02020603050405020304" pitchFamily="18" charset="0"/>
                <a:cs typeface="Times New Roman" panose="02020603050405020304" pitchFamily="18" charset="0"/>
              </a:rPr>
              <a:t>capacity of the </a:t>
            </a:r>
            <a:r>
              <a:rPr lang="en-US" sz="3800" b="0">
                <a:solidFill>
                  <a:schemeClr val="tx1"/>
                </a:solidFill>
                <a:latin typeface="Times New Roman" panose="02020603050405020304" pitchFamily="18" charset="0"/>
                <a:cs typeface="Times New Roman" panose="02020603050405020304" pitchFamily="18" charset="0"/>
              </a:rPr>
              <a:t>near-surface soils. </a:t>
            </a:r>
            <a:r>
              <a:rPr lang="en-US" sz="3800" b="0" dirty="0">
                <a:solidFill>
                  <a:schemeClr val="tx1"/>
                </a:solidFill>
                <a:latin typeface="Times New Roman" panose="02020603050405020304" pitchFamily="18" charset="0"/>
                <a:cs typeface="Times New Roman" panose="02020603050405020304" pitchFamily="18" charset="0"/>
              </a:rPr>
              <a:t>With the use of </a:t>
            </a:r>
            <a:r>
              <a:rPr lang="en-US" sz="3800" b="0" dirty="0" err="1">
                <a:solidFill>
                  <a:schemeClr val="tx1"/>
                </a:solidFill>
                <a:latin typeface="Times New Roman" panose="02020603050405020304" pitchFamily="18" charset="0"/>
                <a:cs typeface="Times New Roman" panose="02020603050405020304" pitchFamily="18" charset="0"/>
              </a:rPr>
              <a:t>vibro</a:t>
            </a:r>
            <a:r>
              <a:rPr lang="en-US" sz="3800" b="0" dirty="0">
                <a:solidFill>
                  <a:schemeClr val="tx1"/>
                </a:solidFill>
                <a:latin typeface="Times New Roman" panose="02020603050405020304" pitchFamily="18" charset="0"/>
                <a:cs typeface="Times New Roman" panose="02020603050405020304" pitchFamily="18" charset="0"/>
              </a:rPr>
              <a:t> piers, the improved ground provides a higher allowable bearing capacity of about 4000 PSF, making it possible to support the structure using shallow foundations with a designed footing </a:t>
            </a:r>
            <a:r>
              <a:rPr lang="en-US" sz="3800" b="0">
                <a:solidFill>
                  <a:schemeClr val="tx1"/>
                </a:solidFill>
                <a:latin typeface="Times New Roman" panose="02020603050405020304" pitchFamily="18" charset="0"/>
                <a:cs typeface="Times New Roman" panose="02020603050405020304" pitchFamily="18" charset="0"/>
              </a:rPr>
              <a:t>width of 7 ft. This demonstrates that while shallow foundations may be feasible if appropriately sized, their suitability is highly dependent on-site soil conditions. </a:t>
            </a:r>
            <a:endParaRPr lang="en-GB" sz="3800" b="0" dirty="0">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93278BDD-B809-CAED-58CB-F6A2FBA69DD0}"/>
              </a:ext>
            </a:extLst>
          </p:cNvPr>
          <p:cNvSpPr/>
          <p:nvPr/>
        </p:nvSpPr>
        <p:spPr>
          <a:xfrm>
            <a:off x="14992380" y="7750286"/>
            <a:ext cx="12720150" cy="5940088"/>
          </a:xfrm>
          <a:prstGeom prst="rect">
            <a:avLst/>
          </a:prstGeom>
        </p:spPr>
        <p:txBody>
          <a:bodyPr wrap="square" lIns="91440" tIns="45720" rIns="91440" bIns="45720" anchor="t">
            <a:spAutoFit/>
          </a:bodyPr>
          <a:lstStyle/>
          <a:p>
            <a:pPr marL="457200" indent="-457200" algn="just">
              <a:buFont typeface="Arial" panose="020B0604020202020204" pitchFamily="34" charset="0"/>
              <a:buChar char="•"/>
            </a:pPr>
            <a:r>
              <a:rPr lang="en-US" sz="3800" b="0">
                <a:solidFill>
                  <a:srgbClr val="000000"/>
                </a:solidFill>
                <a:latin typeface="Times New Roman" panose="02020603050405020304" pitchFamily="18" charset="0"/>
                <a:cs typeface="Times New Roman" panose="02020603050405020304" pitchFamily="18" charset="0"/>
              </a:rPr>
              <a:t>The subsurface investigation performed by GZA indicates that the site is generally underlain by two primary soil strata: general fill and a silty sand mixture. While this represents a generalized interpretation of the borehole data, these materials were encountered consistently across the site.</a:t>
            </a:r>
          </a:p>
          <a:p>
            <a:pPr marL="457200" indent="-457200" algn="just">
              <a:buFont typeface="Arial" panose="020B0604020202020204" pitchFamily="34" charset="0"/>
              <a:buChar char="•"/>
            </a:pPr>
            <a:r>
              <a:rPr lang="en-US" sz="3800" b="0">
                <a:solidFill>
                  <a:srgbClr val="000000"/>
                </a:solidFill>
                <a:latin typeface="Times New Roman" panose="02020603050405020304" pitchFamily="18" charset="0"/>
                <a:cs typeface="Times New Roman" panose="02020603050405020304" pitchFamily="18" charset="0"/>
              </a:rPr>
              <a:t>Probable bedrock was encountered in five of the boreholes; however, the material was not cored. The depth to this refusal layer varied between approximately 30 and 60 feet below the ground surface. As such, the presence and elevation of bedrock should be considered approximate.</a:t>
            </a:r>
          </a:p>
        </p:txBody>
      </p:sp>
      <p:sp>
        <p:nvSpPr>
          <p:cNvPr id="28" name="TextBox 27">
            <a:extLst>
              <a:ext uri="{FF2B5EF4-FFF2-40B4-BE49-F238E27FC236}">
                <a16:creationId xmlns:a16="http://schemas.microsoft.com/office/drawing/2014/main" id="{7D862D95-0475-1C0B-C694-704D16301150}"/>
              </a:ext>
            </a:extLst>
          </p:cNvPr>
          <p:cNvSpPr txBox="1"/>
          <p:nvPr/>
        </p:nvSpPr>
        <p:spPr>
          <a:xfrm>
            <a:off x="29514381" y="19634812"/>
            <a:ext cx="13920355" cy="5940088"/>
          </a:xfrm>
          <a:prstGeom prst="rect">
            <a:avLst/>
          </a:prstGeom>
          <a:noFill/>
        </p:spPr>
        <p:txBody>
          <a:bodyPr wrap="square" rtlCol="0">
            <a:spAutoFit/>
          </a:bodyPr>
          <a:lstStyle/>
          <a:p>
            <a:pPr algn="just"/>
            <a:r>
              <a:rPr lang="en-US" sz="3800" b="0">
                <a:solidFill>
                  <a:schemeClr val="tx1"/>
                </a:solidFill>
                <a:latin typeface="Times New Roman" panose="02020603050405020304" pitchFamily="18" charset="0"/>
                <a:cs typeface="Times New Roman" panose="02020603050405020304" pitchFamily="18" charset="0"/>
              </a:rPr>
              <a:t>To improve </a:t>
            </a:r>
            <a:r>
              <a:rPr lang="en-US" sz="3800" b="0" dirty="0">
                <a:solidFill>
                  <a:schemeClr val="tx1"/>
                </a:solidFill>
                <a:latin typeface="Times New Roman" panose="02020603050405020304" pitchFamily="18" charset="0"/>
                <a:cs typeface="Times New Roman" panose="02020603050405020304" pitchFamily="18" charset="0"/>
              </a:rPr>
              <a:t>the weak </a:t>
            </a:r>
            <a:r>
              <a:rPr lang="en-US" sz="3800" b="0">
                <a:solidFill>
                  <a:schemeClr val="tx1"/>
                </a:solidFill>
                <a:latin typeface="Times New Roman" panose="02020603050405020304" pitchFamily="18" charset="0"/>
                <a:cs typeface="Times New Roman" panose="02020603050405020304" pitchFamily="18" charset="0"/>
              </a:rPr>
              <a:t>near-surface soils and </a:t>
            </a:r>
            <a:r>
              <a:rPr lang="en-US" sz="3800" b="0" dirty="0">
                <a:solidFill>
                  <a:schemeClr val="tx1"/>
                </a:solidFill>
                <a:latin typeface="Times New Roman" panose="02020603050405020304" pitchFamily="18" charset="0"/>
                <a:cs typeface="Times New Roman" panose="02020603050405020304" pitchFamily="18" charset="0"/>
              </a:rPr>
              <a:t>make shallow </a:t>
            </a:r>
            <a:r>
              <a:rPr lang="en-US" sz="3800" b="0">
                <a:solidFill>
                  <a:schemeClr val="tx1"/>
                </a:solidFill>
                <a:latin typeface="Times New Roman" panose="02020603050405020304" pitchFamily="18" charset="0"/>
                <a:cs typeface="Times New Roman" panose="02020603050405020304" pitchFamily="18" charset="0"/>
              </a:rPr>
              <a:t>foundations</a:t>
            </a:r>
            <a:r>
              <a:rPr lang="en-US" sz="3800" b="0" dirty="0">
                <a:solidFill>
                  <a:schemeClr val="tx1"/>
                </a:solidFill>
                <a:latin typeface="Times New Roman" panose="02020603050405020304" pitchFamily="18" charset="0"/>
                <a:cs typeface="Times New Roman" panose="02020603050405020304" pitchFamily="18" charset="0"/>
              </a:rPr>
              <a:t> feasible, </a:t>
            </a:r>
            <a:r>
              <a:rPr lang="en-US" sz="3800" b="0" dirty="0" err="1">
                <a:solidFill>
                  <a:schemeClr val="tx1"/>
                </a:solidFill>
                <a:latin typeface="Times New Roman" panose="02020603050405020304" pitchFamily="18" charset="0"/>
                <a:cs typeface="Times New Roman" panose="02020603050405020304" pitchFamily="18" charset="0"/>
              </a:rPr>
              <a:t>vibro</a:t>
            </a:r>
            <a:r>
              <a:rPr lang="en-US" sz="3800" b="0" dirty="0">
                <a:solidFill>
                  <a:schemeClr val="tx1"/>
                </a:solidFill>
                <a:latin typeface="Times New Roman" panose="02020603050405020304" pitchFamily="18" charset="0"/>
                <a:cs typeface="Times New Roman" panose="02020603050405020304" pitchFamily="18" charset="0"/>
              </a:rPr>
              <a:t> </a:t>
            </a:r>
            <a:r>
              <a:rPr lang="en-US" sz="3800" b="0">
                <a:solidFill>
                  <a:schemeClr val="tx1"/>
                </a:solidFill>
                <a:latin typeface="Times New Roman" panose="02020603050405020304" pitchFamily="18" charset="0"/>
                <a:cs typeface="Times New Roman" panose="02020603050405020304" pitchFamily="18" charset="0"/>
              </a:rPr>
              <a:t>(aggregate) piers </a:t>
            </a:r>
            <a:r>
              <a:rPr lang="en-US" sz="3800" b="0" dirty="0">
                <a:solidFill>
                  <a:schemeClr val="tx1"/>
                </a:solidFill>
                <a:latin typeface="Times New Roman" panose="02020603050405020304" pitchFamily="18" charset="0"/>
                <a:cs typeface="Times New Roman" panose="02020603050405020304" pitchFamily="18" charset="0"/>
              </a:rPr>
              <a:t>are recommended </a:t>
            </a:r>
            <a:r>
              <a:rPr lang="en-US" sz="3800" b="0">
                <a:solidFill>
                  <a:schemeClr val="tx1"/>
                </a:solidFill>
                <a:latin typeface="Times New Roman" panose="02020603050405020304" pitchFamily="18" charset="0"/>
                <a:cs typeface="Times New Roman" panose="02020603050405020304" pitchFamily="18" charset="0"/>
              </a:rPr>
              <a:t>as </a:t>
            </a:r>
            <a:r>
              <a:rPr lang="en-US" sz="3800" b="0" dirty="0">
                <a:solidFill>
                  <a:schemeClr val="tx1"/>
                </a:solidFill>
                <a:latin typeface="Times New Roman" panose="02020603050405020304" pitchFamily="18" charset="0"/>
                <a:cs typeface="Times New Roman" panose="02020603050405020304" pitchFamily="18" charset="0"/>
              </a:rPr>
              <a:t>the preferred ground improvement method. By densifying the </a:t>
            </a:r>
            <a:r>
              <a:rPr lang="en-US" sz="3800" b="0">
                <a:solidFill>
                  <a:schemeClr val="tx1"/>
                </a:solidFill>
                <a:latin typeface="Times New Roman" panose="02020603050405020304" pitchFamily="18" charset="0"/>
                <a:cs typeface="Times New Roman" panose="02020603050405020304" pitchFamily="18" charset="0"/>
              </a:rPr>
              <a:t>loose </a:t>
            </a:r>
            <a:r>
              <a:rPr lang="en-US" sz="3800" b="0" dirty="0">
                <a:solidFill>
                  <a:schemeClr val="tx1"/>
                </a:solidFill>
                <a:latin typeface="Times New Roman" panose="02020603050405020304" pitchFamily="18" charset="0"/>
                <a:cs typeface="Times New Roman" panose="02020603050405020304" pitchFamily="18" charset="0"/>
              </a:rPr>
              <a:t>sand-silt </a:t>
            </a:r>
            <a:r>
              <a:rPr lang="en-US" sz="3800" b="0">
                <a:solidFill>
                  <a:schemeClr val="tx1"/>
                </a:solidFill>
                <a:latin typeface="Times New Roman" panose="02020603050405020304" pitchFamily="18" charset="0"/>
                <a:cs typeface="Times New Roman" panose="02020603050405020304" pitchFamily="18" charset="0"/>
              </a:rPr>
              <a:t>soils</a:t>
            </a:r>
            <a:r>
              <a:rPr lang="en-US" sz="3800" b="0" dirty="0">
                <a:solidFill>
                  <a:schemeClr val="tx1"/>
                </a:solidFill>
                <a:latin typeface="Times New Roman" panose="02020603050405020304" pitchFamily="18" charset="0"/>
                <a:cs typeface="Times New Roman" panose="02020603050405020304" pitchFamily="18" charset="0"/>
              </a:rPr>
              <a:t>, the </a:t>
            </a:r>
            <a:r>
              <a:rPr lang="en-US" sz="3800" b="0" dirty="0" err="1">
                <a:solidFill>
                  <a:schemeClr val="tx1"/>
                </a:solidFill>
                <a:latin typeface="Times New Roman" panose="02020603050405020304" pitchFamily="18" charset="0"/>
                <a:cs typeface="Times New Roman" panose="02020603050405020304" pitchFamily="18" charset="0"/>
              </a:rPr>
              <a:t>vibro</a:t>
            </a:r>
            <a:r>
              <a:rPr lang="en-US" sz="3800" b="0" dirty="0">
                <a:solidFill>
                  <a:schemeClr val="tx1"/>
                </a:solidFill>
                <a:latin typeface="Times New Roman" panose="02020603050405020304" pitchFamily="18" charset="0"/>
                <a:cs typeface="Times New Roman" panose="02020603050405020304" pitchFamily="18" charset="0"/>
              </a:rPr>
              <a:t> piers</a:t>
            </a:r>
            <a:r>
              <a:rPr lang="en-US" sz="3800" b="0">
                <a:solidFill>
                  <a:schemeClr val="tx1"/>
                </a:solidFill>
                <a:latin typeface="Times New Roman" panose="02020603050405020304" pitchFamily="18" charset="0"/>
                <a:cs typeface="Times New Roman" panose="02020603050405020304" pitchFamily="18" charset="0"/>
              </a:rPr>
              <a:t> increase </a:t>
            </a:r>
            <a:r>
              <a:rPr lang="en-US" sz="3800" b="0" dirty="0">
                <a:solidFill>
                  <a:schemeClr val="tx1"/>
                </a:solidFill>
                <a:latin typeface="Times New Roman" panose="02020603050405020304" pitchFamily="18" charset="0"/>
                <a:cs typeface="Times New Roman" panose="02020603050405020304" pitchFamily="18" charset="0"/>
              </a:rPr>
              <a:t>the  </a:t>
            </a:r>
            <a:r>
              <a:rPr lang="en-US" sz="3800" b="0">
                <a:solidFill>
                  <a:schemeClr val="tx1"/>
                </a:solidFill>
                <a:latin typeface="Times New Roman" panose="02020603050405020304" pitchFamily="18" charset="0"/>
                <a:cs typeface="Times New Roman" panose="02020603050405020304" pitchFamily="18" charset="0"/>
              </a:rPr>
              <a:t>bearing capacity </a:t>
            </a:r>
            <a:r>
              <a:rPr lang="en-US" sz="3800" b="0" dirty="0">
                <a:solidFill>
                  <a:schemeClr val="tx1"/>
                </a:solidFill>
                <a:latin typeface="Times New Roman" panose="02020603050405020304" pitchFamily="18" charset="0"/>
                <a:cs typeface="Times New Roman" panose="02020603050405020304" pitchFamily="18" charset="0"/>
              </a:rPr>
              <a:t>of the foundation soils </a:t>
            </a:r>
            <a:r>
              <a:rPr lang="en-US" sz="3800" b="0">
                <a:solidFill>
                  <a:schemeClr val="tx1"/>
                </a:solidFill>
                <a:latin typeface="Times New Roman" panose="02020603050405020304" pitchFamily="18" charset="0"/>
                <a:cs typeface="Times New Roman" panose="02020603050405020304" pitchFamily="18" charset="0"/>
              </a:rPr>
              <a:t>and reduce settlement</a:t>
            </a:r>
            <a:r>
              <a:rPr lang="en-US" sz="3800" b="0" dirty="0">
                <a:solidFill>
                  <a:schemeClr val="tx1"/>
                </a:solidFill>
                <a:latin typeface="Times New Roman" panose="02020603050405020304" pitchFamily="18" charset="0"/>
                <a:cs typeface="Times New Roman" panose="02020603050405020304" pitchFamily="18" charset="0"/>
              </a:rPr>
              <a:t> potential</a:t>
            </a:r>
            <a:r>
              <a:rPr lang="en-US" sz="3800" b="0">
                <a:solidFill>
                  <a:schemeClr val="tx1"/>
                </a:solidFill>
                <a:latin typeface="Times New Roman" panose="02020603050405020304" pitchFamily="18" charset="0"/>
                <a:cs typeface="Times New Roman" panose="02020603050405020304" pitchFamily="18" charset="0"/>
              </a:rPr>
              <a:t>. </a:t>
            </a:r>
            <a:r>
              <a:rPr lang="en-US" sz="3800" b="0" dirty="0">
                <a:solidFill>
                  <a:schemeClr val="tx1"/>
                </a:solidFill>
                <a:latin typeface="Times New Roman" panose="02020603050405020304" pitchFamily="18" charset="0"/>
                <a:cs typeface="Times New Roman" panose="02020603050405020304" pitchFamily="18" charset="0"/>
              </a:rPr>
              <a:t>With this improvement, a new allowable bearing capacity can be achieved that permits the use of shallow foundations at </a:t>
            </a:r>
            <a:r>
              <a:rPr lang="en-US" sz="3800" b="0">
                <a:solidFill>
                  <a:schemeClr val="tx1"/>
                </a:solidFill>
                <a:latin typeface="Times New Roman" panose="02020603050405020304" pitchFamily="18" charset="0"/>
                <a:cs typeface="Times New Roman" panose="02020603050405020304" pitchFamily="18" charset="0"/>
              </a:rPr>
              <a:t>a </a:t>
            </a:r>
            <a:r>
              <a:rPr lang="en-US" sz="3800" b="0" dirty="0">
                <a:solidFill>
                  <a:schemeClr val="tx1"/>
                </a:solidFill>
                <a:latin typeface="Times New Roman" panose="02020603050405020304" pitchFamily="18" charset="0"/>
                <a:cs typeface="Times New Roman" panose="02020603050405020304" pitchFamily="18" charset="0"/>
              </a:rPr>
              <a:t>designed </a:t>
            </a:r>
            <a:r>
              <a:rPr lang="en-US" sz="3800" b="0">
                <a:solidFill>
                  <a:schemeClr val="tx1"/>
                </a:solidFill>
                <a:latin typeface="Times New Roman" panose="02020603050405020304" pitchFamily="18" charset="0"/>
                <a:cs typeface="Times New Roman" panose="02020603050405020304" pitchFamily="18" charset="0"/>
              </a:rPr>
              <a:t>footing width </a:t>
            </a:r>
            <a:r>
              <a:rPr lang="en-US" sz="3800" b="0" dirty="0">
                <a:solidFill>
                  <a:schemeClr val="tx1"/>
                </a:solidFill>
                <a:latin typeface="Times New Roman" panose="02020603050405020304" pitchFamily="18" charset="0"/>
                <a:cs typeface="Times New Roman" panose="02020603050405020304" pitchFamily="18" charset="0"/>
              </a:rPr>
              <a:t>of 7 ft. This provides </a:t>
            </a:r>
            <a:r>
              <a:rPr lang="en-US" sz="3800" b="0">
                <a:solidFill>
                  <a:schemeClr val="tx1"/>
                </a:solidFill>
                <a:latin typeface="Times New Roman" panose="02020603050405020304" pitchFamily="18" charset="0"/>
                <a:cs typeface="Times New Roman" panose="02020603050405020304" pitchFamily="18" charset="0"/>
              </a:rPr>
              <a:t>a practical and cost-effective </a:t>
            </a:r>
            <a:r>
              <a:rPr lang="en-US" sz="3800" b="0" dirty="0">
                <a:solidFill>
                  <a:schemeClr val="tx1"/>
                </a:solidFill>
                <a:latin typeface="Times New Roman" panose="02020603050405020304" pitchFamily="18" charset="0"/>
                <a:cs typeface="Times New Roman" panose="02020603050405020304" pitchFamily="18" charset="0"/>
              </a:rPr>
              <a:t>solution for the site by allowing the structure to use shallow foundations while maintaining adequate bearing resistance and overall performance</a:t>
            </a:r>
            <a:r>
              <a:rPr lang="en-US" sz="3800" b="0">
                <a:solidFill>
                  <a:schemeClr val="tx1"/>
                </a:solidFill>
                <a:latin typeface="Times New Roman" panose="02020603050405020304" pitchFamily="18" charset="0"/>
                <a:cs typeface="Times New Roman" panose="02020603050405020304" pitchFamily="18" charset="0"/>
              </a:rPr>
              <a:t>.</a:t>
            </a:r>
            <a:r>
              <a:rPr lang="en-US" sz="3800" b="0" dirty="0">
                <a:solidFill>
                  <a:schemeClr val="tx1"/>
                </a:solidFill>
                <a:latin typeface="Times New Roman" panose="02020603050405020304" pitchFamily="18" charset="0"/>
                <a:cs typeface="Times New Roman" panose="02020603050405020304" pitchFamily="18" charset="0"/>
              </a:rPr>
              <a:t> </a:t>
            </a:r>
          </a:p>
        </p:txBody>
      </p:sp>
      <p:pic>
        <p:nvPicPr>
          <p:cNvPr id="30" name="Picture 29">
            <a:extLst>
              <a:ext uri="{FF2B5EF4-FFF2-40B4-BE49-F238E27FC236}">
                <a16:creationId xmlns:a16="http://schemas.microsoft.com/office/drawing/2014/main" id="{851FB1A8-0208-97E0-ACAC-2F3FF7C78214}"/>
              </a:ext>
            </a:extLst>
          </p:cNvPr>
          <p:cNvPicPr>
            <a:picLocks noChangeAspect="1"/>
          </p:cNvPicPr>
          <p:nvPr/>
        </p:nvPicPr>
        <p:blipFill>
          <a:blip r:embed="rId11"/>
          <a:stretch>
            <a:fillRect/>
          </a:stretch>
        </p:blipFill>
        <p:spPr>
          <a:xfrm>
            <a:off x="36851744" y="25733939"/>
            <a:ext cx="6600466" cy="3834559"/>
          </a:xfrm>
          <a:prstGeom prst="rect">
            <a:avLst/>
          </a:prstGeom>
        </p:spPr>
      </p:pic>
      <p:pic>
        <p:nvPicPr>
          <p:cNvPr id="31" name="Picture 30">
            <a:extLst>
              <a:ext uri="{FF2B5EF4-FFF2-40B4-BE49-F238E27FC236}">
                <a16:creationId xmlns:a16="http://schemas.microsoft.com/office/drawing/2014/main" id="{26D11ED9-E185-B609-0A9A-C10F8304BA26}"/>
              </a:ext>
            </a:extLst>
          </p:cNvPr>
          <p:cNvPicPr>
            <a:picLocks noChangeAspect="1"/>
          </p:cNvPicPr>
          <p:nvPr/>
        </p:nvPicPr>
        <p:blipFill>
          <a:blip r:embed="rId12"/>
          <a:stretch>
            <a:fillRect/>
          </a:stretch>
        </p:blipFill>
        <p:spPr>
          <a:xfrm>
            <a:off x="29581591" y="25733939"/>
            <a:ext cx="6583601" cy="3834559"/>
          </a:xfrm>
          <a:prstGeom prst="rect">
            <a:avLst/>
          </a:prstGeom>
        </p:spPr>
      </p:pic>
      <p:pic>
        <p:nvPicPr>
          <p:cNvPr id="5" name="Picture 4">
            <a:extLst>
              <a:ext uri="{FF2B5EF4-FFF2-40B4-BE49-F238E27FC236}">
                <a16:creationId xmlns:a16="http://schemas.microsoft.com/office/drawing/2014/main" id="{AEC324C1-F280-A2A8-809B-ECE51F38A43E}"/>
              </a:ext>
            </a:extLst>
          </p:cNvPr>
          <p:cNvPicPr>
            <a:picLocks noChangeAspect="1"/>
          </p:cNvPicPr>
          <p:nvPr/>
        </p:nvPicPr>
        <p:blipFill>
          <a:blip r:embed="rId13"/>
          <a:stretch>
            <a:fillRect/>
          </a:stretch>
        </p:blipFill>
        <p:spPr>
          <a:xfrm>
            <a:off x="338356" y="25992435"/>
            <a:ext cx="11826849" cy="6590717"/>
          </a:xfrm>
          <a:prstGeom prst="rect">
            <a:avLst/>
          </a:prstGeom>
        </p:spPr>
      </p:pic>
      <p:sp>
        <p:nvSpPr>
          <p:cNvPr id="7" name="Rectangle 164">
            <a:extLst>
              <a:ext uri="{FF2B5EF4-FFF2-40B4-BE49-F238E27FC236}">
                <a16:creationId xmlns:a16="http://schemas.microsoft.com/office/drawing/2014/main" id="{4678B407-8BE3-895D-3A9D-EBFDCDE24E8E}"/>
              </a:ext>
            </a:extLst>
          </p:cNvPr>
          <p:cNvSpPr>
            <a:spLocks noChangeArrowheads="1"/>
          </p:cNvSpPr>
          <p:nvPr/>
        </p:nvSpPr>
        <p:spPr bwMode="auto">
          <a:xfrm>
            <a:off x="29590024" y="29751234"/>
            <a:ext cx="13844713" cy="1278520"/>
          </a:xfrm>
          <a:prstGeom prst="rect">
            <a:avLst/>
          </a:prstGeom>
          <a:solidFill>
            <a:schemeClr val="accent2">
              <a:lumMod val="20000"/>
              <a:lumOff val="80000"/>
            </a:schemeClr>
          </a:solidFill>
          <a:ln w="9525">
            <a:solidFill>
              <a:schemeClr val="tx1"/>
            </a:solidFill>
            <a:miter lim="800000"/>
            <a:headEnd/>
            <a:tailEnd/>
          </a:ln>
          <a:effectLst/>
        </p:spPr>
        <p:txBody>
          <a:bodyPr wrap="none" lIns="137160" tIns="68580" rIns="137160" bIns="68580" anchor="ctr"/>
          <a:lstStyle/>
          <a:p>
            <a:pPr defTabSz="3762375"/>
            <a:r>
              <a:rPr lang="en-US" sz="6000">
                <a:solidFill>
                  <a:schemeClr val="tx1"/>
                </a:solidFill>
                <a:latin typeface="Times New Roman" panose="02020603050405020304" pitchFamily="18" charset="0"/>
                <a:cs typeface="Times New Roman" panose="02020603050405020304" pitchFamily="18" charset="0"/>
              </a:rPr>
              <a:t>Acknowledgements &amp; References</a:t>
            </a:r>
          </a:p>
        </p:txBody>
      </p:sp>
      <p:sp>
        <p:nvSpPr>
          <p:cNvPr id="8" name="TextBox 7">
            <a:extLst>
              <a:ext uri="{FF2B5EF4-FFF2-40B4-BE49-F238E27FC236}">
                <a16:creationId xmlns:a16="http://schemas.microsoft.com/office/drawing/2014/main" id="{C448A0BF-2D11-C263-EAA3-BD2ED4443867}"/>
              </a:ext>
            </a:extLst>
          </p:cNvPr>
          <p:cNvSpPr txBox="1"/>
          <p:nvPr/>
        </p:nvSpPr>
        <p:spPr>
          <a:xfrm>
            <a:off x="29514382" y="31142653"/>
            <a:ext cx="13937828" cy="1846659"/>
          </a:xfrm>
          <a:prstGeom prst="rect">
            <a:avLst/>
          </a:prstGeom>
          <a:noFill/>
        </p:spPr>
        <p:txBody>
          <a:bodyPr wrap="square" rtlCol="0">
            <a:spAutoFit/>
          </a:bodyPr>
          <a:lstStyle/>
          <a:p>
            <a:pPr algn="just"/>
            <a:r>
              <a:rPr lang="en-GB" sz="3800" b="0">
                <a:solidFill>
                  <a:schemeClr val="tx1"/>
                </a:solidFill>
                <a:latin typeface="Times New Roman" panose="02020603050405020304" pitchFamily="18" charset="0"/>
                <a:cs typeface="Times New Roman" panose="02020603050405020304" pitchFamily="18" charset="0"/>
              </a:rPr>
              <a:t>Thank you to Isaac and Jay at GZA, Dr Majid </a:t>
            </a:r>
            <a:r>
              <a:rPr lang="en-GB" sz="3800" b="0" err="1">
                <a:solidFill>
                  <a:schemeClr val="tx1"/>
                </a:solidFill>
                <a:latin typeface="Times New Roman" panose="02020603050405020304" pitchFamily="18" charset="0"/>
                <a:cs typeface="Times New Roman" panose="02020603050405020304" pitchFamily="18" charset="0"/>
              </a:rPr>
              <a:t>Ghayoomi</a:t>
            </a:r>
            <a:r>
              <a:rPr lang="en-GB" sz="3800" b="0">
                <a:solidFill>
                  <a:schemeClr val="tx1"/>
                </a:solidFill>
                <a:latin typeface="Times New Roman" panose="02020603050405020304" pitchFamily="18" charset="0"/>
                <a:cs typeface="Times New Roman" panose="02020603050405020304" pitchFamily="18" charset="0"/>
              </a:rPr>
              <a:t>. Please do not hesitate to contact </a:t>
            </a:r>
            <a:r>
              <a:rPr lang="en-GB" sz="3800" b="0">
                <a:solidFill>
                  <a:schemeClr val="tx1"/>
                </a:solidFill>
                <a:latin typeface="Times New Roman" panose="02020603050405020304" pitchFamily="18" charset="0"/>
                <a:cs typeface="Times New Roman" panose="02020603050405020304" pitchFamily="18" charset="0"/>
                <a:hlinkClick r:id="rId14"/>
              </a:rPr>
              <a:t>oh1048@usnh.edu</a:t>
            </a:r>
            <a:r>
              <a:rPr lang="en-GB" sz="3800" b="0">
                <a:solidFill>
                  <a:schemeClr val="tx1"/>
                </a:solidFill>
                <a:latin typeface="Times New Roman" panose="02020603050405020304" pitchFamily="18" charset="0"/>
                <a:cs typeface="Times New Roman" panose="02020603050405020304" pitchFamily="18" charset="0"/>
              </a:rPr>
              <a:t> with any questions. References available upon request.</a:t>
            </a:r>
          </a:p>
        </p:txBody>
      </p:sp>
    </p:spTree>
  </p:cSld>
  <p:clrMapOvr>
    <a:masterClrMapping/>
  </p:clrMapOvr>
</p:sld>
</file>

<file path=ppt/theme/theme1.xml><?xml version="1.0" encoding="utf-8"?>
<a:theme xmlns:a="http://schemas.openxmlformats.org/drawingml/2006/main" name="Default Design">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9B2E13ADA97543B6EC08283FE3A2BE" ma:contentTypeVersion="10" ma:contentTypeDescription="Create a new document." ma:contentTypeScope="" ma:versionID="921d39196686b55d500aadb03db14918">
  <xsd:schema xmlns:xsd="http://www.w3.org/2001/XMLSchema" xmlns:xs="http://www.w3.org/2001/XMLSchema" xmlns:p="http://schemas.microsoft.com/office/2006/metadata/properties" xmlns:ns3="6b8ab404-dbc0-4b8f-ac10-466389adaef8" targetNamespace="http://schemas.microsoft.com/office/2006/metadata/properties" ma:root="true" ma:fieldsID="ddbd7f7f2437efc7b0c5376b9cab21c3" ns3:_="">
    <xsd:import namespace="6b8ab404-dbc0-4b8f-ac10-466389adaef8"/>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_activity" minOccurs="0"/>
                <xsd:element ref="ns3:MediaServiceGenerationTime" minOccurs="0"/>
                <xsd:element ref="ns3:MediaServiceEventHashCode" minOccurs="0"/>
                <xsd:element ref="ns3:MediaServiceSystem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8ab404-dbc0-4b8f-ac10-466389adaef8"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6b8ab404-dbc0-4b8f-ac10-466389adaef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96E73A-6D49-447E-A0AC-4C5AA67B4FEF}">
  <ds:schemaRefs>
    <ds:schemaRef ds:uri="6b8ab404-dbc0-4b8f-ac10-466389adae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52F8DC8-D882-4803-BC54-156DA6073012}">
  <ds:schemaRef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 ds:uri="http://schemas.microsoft.com/office/2006/documentManagement/types"/>
    <ds:schemaRef ds:uri="http://schemas.microsoft.com/office/2006/metadata/properties"/>
    <ds:schemaRef ds:uri="6b8ab404-dbc0-4b8f-ac10-466389adaef8"/>
    <ds:schemaRef ds:uri="http://purl.org/dc/terms/"/>
  </ds:schemaRefs>
</ds:datastoreItem>
</file>

<file path=customXml/itemProps3.xml><?xml version="1.0" encoding="utf-8"?>
<ds:datastoreItem xmlns:ds="http://schemas.openxmlformats.org/officeDocument/2006/customXml" ds:itemID="{E8707D4C-871D-428C-9EEC-9FD9DC8354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689</Words>
  <Application>Microsoft Office PowerPoint</Application>
  <PresentationFormat>Custom</PresentationFormat>
  <Paragraphs>35</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Default Design</vt:lpstr>
      <vt:lpstr>Geotechnical Investigation into a College Dorm on Troubled Ground  Oliver Haigh, Zach Forfar, Patrick Browning, Ben Milburn Isaac Colcord, Jay Hodkinson, Project Sponsors ● Dr Majid Ghayoomi, Faculty Advisor Department of Civil and Environmental Engineering, University of New Hampshire, Durham NH 03824</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Patrick Browning</cp:lastModifiedBy>
  <cp:revision>1</cp:revision>
  <cp:lastPrinted>2014-02-24T14:53:09Z</cp:lastPrinted>
  <dcterms:created xsi:type="dcterms:W3CDTF">2004-07-26T21:45:23Z</dcterms:created>
  <dcterms:modified xsi:type="dcterms:W3CDTF">2026-04-20T21:03:28Z</dcterms:modified>
  <cp:category>science research poster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0x010100209B2E13ADA97543B6EC08283FE3A2BE</vt:lpwstr>
  </property>
</Properties>
</file>