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56" r:id="rId7"/>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637" y="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CA294FF-2B8B-7C49-9C57-676EBAEDFDF6}" type="datetimeFigureOut">
              <a:rPr lang="en-US" smtClean="0"/>
              <a:t>4/20/2026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135B799-51A3-FC4E-981D-7B0C9323064F}" type="slidenum">
              <a:rPr lang="en-US" smtClean="0"/>
              <a:t>‹#›</a:t>
            </a:fld>
            <a:endParaRPr lang="en-US"/>
          </a:p>
        </p:txBody>
      </p:sp>
    </p:spTree>
    <p:extLst>
      <p:ext uri="{BB962C8B-B14F-4D97-AF65-F5344CB8AC3E}">
        <p14:creationId xmlns:p14="http://schemas.microsoft.com/office/powerpoint/2010/main" val="156219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35B799-51A3-FC4E-981D-7B0C9323064F}" type="slidenum">
              <a:rPr lang="en-US" smtClean="0"/>
              <a:t>1</a:t>
            </a:fld>
            <a:endParaRPr lang="en-US"/>
          </a:p>
        </p:txBody>
      </p:sp>
    </p:spTree>
    <p:extLst>
      <p:ext uri="{BB962C8B-B14F-4D97-AF65-F5344CB8AC3E}">
        <p14:creationId xmlns:p14="http://schemas.microsoft.com/office/powerpoint/2010/main" val="67354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4/20/2026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txBox="1">
            <a:spLocks/>
          </p:cNvSpPr>
          <p:nvPr/>
        </p:nvSpPr>
        <p:spPr>
          <a:xfrm>
            <a:off x="15929568" y="7651171"/>
            <a:ext cx="19641782" cy="16133126"/>
          </a:xfrm>
          <a:prstGeom prst="rect">
            <a:avLst/>
          </a:prstGeom>
          <a:solidFill>
            <a:schemeClr val="accent1">
              <a:lumMod val="20000"/>
              <a:lumOff val="80000"/>
            </a:schemeClr>
          </a:solidFill>
          <a:ln>
            <a:solidFill>
              <a:schemeClr val="accent1">
                <a:lumMod val="20000"/>
                <a:lumOff val="80000"/>
              </a:schemeClr>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mbria" panose="02040503050406030204" pitchFamily="18" charset="0"/>
                <a:cs typeface="Arial" panose="020B0604020202020204" pitchFamily="34" charset="0"/>
              </a:rPr>
              <a:t>FSAE Controls System</a:t>
            </a:r>
            <a:br>
              <a:rPr lang="en-US" sz="8400">
                <a:solidFill>
                  <a:schemeClr val="bg1"/>
                </a:solidFill>
                <a:latin typeface="Cambria" panose="02040503050406030204" pitchFamily="18" charset="0"/>
                <a:cs typeface="Arial" panose="020B0604020202020204" pitchFamily="34" charset="0"/>
              </a:rPr>
            </a:br>
            <a:r>
              <a:rPr lang="en-US" sz="5600" u="sng">
                <a:solidFill>
                  <a:schemeClr val="bg1"/>
                </a:solidFill>
                <a:latin typeface="Cambria" panose="02040503050406030204" pitchFamily="18" charset="0"/>
                <a:cs typeface="Arial" panose="020B0604020202020204" pitchFamily="34" charset="0"/>
              </a:rPr>
              <a:t>Connor Bernard, Ryan McShan, Nick Beane, Sam Fauteux</a:t>
            </a:r>
            <a:br>
              <a:rPr lang="en-US" sz="5600">
                <a:solidFill>
                  <a:schemeClr val="bg1"/>
                </a:solidFill>
                <a:latin typeface="Cambria" panose="02040503050406030204" pitchFamily="18" charset="0"/>
                <a:cs typeface="Arial" panose="020B0604020202020204" pitchFamily="34" charset="0"/>
              </a:rPr>
            </a:br>
            <a:r>
              <a:rPr lang="en-US" sz="5600" i="1">
                <a:solidFill>
                  <a:schemeClr val="bg1"/>
                </a:solidFill>
                <a:latin typeface="Cambria" panose="02040503050406030204" pitchFamily="18" charset="0"/>
                <a:cs typeface="Arial" panose="020B0604020202020204" pitchFamily="34" charset="0"/>
              </a:rPr>
              <a:t>College of Engineering and Physical Sciences, University of New Hampshire, Durham, NH 03824</a:t>
            </a:r>
            <a:endParaRPr lang="en-US" sz="9300" i="1">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465689" y="6134386"/>
            <a:ext cx="10828477" cy="2859405"/>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3000" dirty="0">
                <a:latin typeface="Cambria"/>
                <a:ea typeface="Cambria"/>
              </a:rPr>
              <a:t> The controls subgroup is responsible for designing and manufacturing the pedal assembly, steering system, suspension, and related mounting structures of the formula SAE racecar. The goal of this project is to have all components rule compliant and competition ready for May 13th, 2026.</a:t>
            </a:r>
          </a:p>
          <a:p>
            <a:pPr algn="just"/>
            <a:endParaRPr lang="en-US" sz="3700" dirty="0">
              <a:latin typeface="Cambria" panose="02040503050406030204" pitchFamily="18" charset="0"/>
            </a:endParaRPr>
          </a:p>
          <a:p>
            <a:endParaRPr lang="en-US" sz="4000" dirty="0">
              <a:latin typeface="Cambria" panose="02040503050406030204" pitchFamily="18" charset="0"/>
            </a:endParaRPr>
          </a:p>
        </p:txBody>
      </p:sp>
      <p:sp>
        <p:nvSpPr>
          <p:cNvPr id="7" name="Subtitle 2"/>
          <p:cNvSpPr txBox="1">
            <a:spLocks/>
          </p:cNvSpPr>
          <p:nvPr/>
        </p:nvSpPr>
        <p:spPr>
          <a:xfrm>
            <a:off x="517445" y="8929422"/>
            <a:ext cx="1072496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 Methodology</a:t>
            </a:r>
          </a:p>
        </p:txBody>
      </p:sp>
      <p:sp>
        <p:nvSpPr>
          <p:cNvPr id="9" name="Subtitle 2"/>
          <p:cNvSpPr txBox="1">
            <a:spLocks/>
          </p:cNvSpPr>
          <p:nvPr/>
        </p:nvSpPr>
        <p:spPr>
          <a:xfrm>
            <a:off x="12038047" y="4972418"/>
            <a:ext cx="19641782" cy="70088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Control System</a:t>
            </a:r>
          </a:p>
        </p:txBody>
      </p:sp>
      <p:sp>
        <p:nvSpPr>
          <p:cNvPr id="13" name="Subtitle 2"/>
          <p:cNvSpPr txBox="1">
            <a:spLocks/>
          </p:cNvSpPr>
          <p:nvPr/>
        </p:nvSpPr>
        <p:spPr>
          <a:xfrm>
            <a:off x="473113" y="4962128"/>
            <a:ext cx="10828479"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Project Overview</a:t>
            </a:r>
          </a:p>
        </p:txBody>
      </p:sp>
      <p:sp>
        <p:nvSpPr>
          <p:cNvPr id="19" name="Subtitle 2"/>
          <p:cNvSpPr txBox="1">
            <a:spLocks/>
          </p:cNvSpPr>
          <p:nvPr/>
        </p:nvSpPr>
        <p:spPr>
          <a:xfrm>
            <a:off x="32700671" y="22365229"/>
            <a:ext cx="10805520" cy="5215397"/>
          </a:xfrm>
          <a:prstGeom prst="rect">
            <a:avLst/>
          </a:prstGeom>
          <a:noFill/>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000" b="1">
                <a:latin typeface="Cambria" panose="02040503050406030204" pitchFamily="18" charset="0"/>
                <a:ea typeface="Cambria" panose="02040503050406030204" pitchFamily="18" charset="0"/>
              </a:rPr>
              <a:t>Pedal Box Refinement</a:t>
            </a:r>
            <a:r>
              <a:rPr lang="en-US" sz="3000">
                <a:latin typeface="Cambria" panose="02040503050406030204" pitchFamily="18" charset="0"/>
                <a:ea typeface="Cambria" panose="02040503050406030204" pitchFamily="18" charset="0"/>
              </a:rPr>
              <a:t>: Improved functionality, manufacturability, strength, and adjustability. </a:t>
            </a:r>
          </a:p>
          <a:p>
            <a:pPr algn="l"/>
            <a:r>
              <a:rPr lang="en-US" sz="3000" b="1">
                <a:latin typeface="Cambria" panose="02040503050406030204" pitchFamily="18" charset="0"/>
                <a:ea typeface="Cambria" panose="02040503050406030204" pitchFamily="18" charset="0"/>
              </a:rPr>
              <a:t>Steering System Evolution</a:t>
            </a:r>
            <a:r>
              <a:rPr lang="en-US" sz="3000">
                <a:latin typeface="Cambria" panose="02040503050406030204" pitchFamily="18" charset="0"/>
                <a:ea typeface="Cambria" panose="02040503050406030204" pitchFamily="18" charset="0"/>
              </a:rPr>
              <a:t>: Reverse engineered previous steering design improving ergonomics, functionality, and chassis fitment.</a:t>
            </a:r>
          </a:p>
          <a:p>
            <a:pPr algn="l"/>
            <a:r>
              <a:rPr lang="en-US" sz="3000" b="1">
                <a:latin typeface="Cambria" panose="02040503050406030204" pitchFamily="18" charset="0"/>
                <a:ea typeface="Cambria" panose="02040503050406030204" pitchFamily="18" charset="0"/>
              </a:rPr>
              <a:t>Suspension Geometry Overhaul</a:t>
            </a:r>
            <a:r>
              <a:rPr lang="en-US" sz="3000">
                <a:latin typeface="Cambria" panose="02040503050406030204" pitchFamily="18" charset="0"/>
                <a:ea typeface="Cambria" panose="02040503050406030204" pitchFamily="18" charset="0"/>
              </a:rPr>
              <a:t>: Reworked inherited, error filled designs resulting in a more accurate and reliable assembly.</a:t>
            </a:r>
          </a:p>
          <a:p>
            <a:pPr algn="l"/>
            <a:r>
              <a:rPr lang="en-US" sz="3000" b="1">
                <a:latin typeface="Cambria" panose="02040503050406030204" pitchFamily="18" charset="0"/>
                <a:ea typeface="Cambria" panose="02040503050406030204" pitchFamily="18" charset="0"/>
              </a:rPr>
              <a:t>Outcome</a:t>
            </a:r>
            <a:r>
              <a:rPr lang="en-US" sz="3000">
                <a:latin typeface="Cambria" panose="02040503050406030204" pitchFamily="18" charset="0"/>
                <a:ea typeface="Cambria" panose="02040503050406030204" pitchFamily="18" charset="0"/>
              </a:rPr>
              <a:t>: Established a strong foundation for competition-ready subsystems.</a:t>
            </a:r>
          </a:p>
          <a:p>
            <a:pPr algn="l"/>
            <a:endParaRPr lang="en-US" sz="3200">
              <a:latin typeface="Cambria"/>
              <a:ea typeface="Cambria"/>
            </a:endParaRPr>
          </a:p>
          <a:p>
            <a:pPr algn="l"/>
            <a:endParaRPr lang="en-US" sz="3200">
              <a:latin typeface="Cambria"/>
              <a:ea typeface="Cambria"/>
            </a:endParaRPr>
          </a:p>
        </p:txBody>
      </p:sp>
      <p:sp>
        <p:nvSpPr>
          <p:cNvPr id="33" name="Subtitle 2"/>
          <p:cNvSpPr txBox="1">
            <a:spLocks/>
          </p:cNvSpPr>
          <p:nvPr/>
        </p:nvSpPr>
        <p:spPr>
          <a:xfrm>
            <a:off x="12038047" y="23739800"/>
            <a:ext cx="19641782" cy="8445150"/>
          </a:xfrm>
          <a:prstGeom prst="rect">
            <a:avLst/>
          </a:prstGeom>
          <a:ln>
            <a:no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60" name="TextBox 59"/>
          <p:cNvSpPr txBox="1"/>
          <p:nvPr/>
        </p:nvSpPr>
        <p:spPr>
          <a:xfrm>
            <a:off x="20604341" y="15596492"/>
            <a:ext cx="11685980" cy="723269"/>
          </a:xfrm>
          <a:prstGeom prst="rect">
            <a:avLst/>
          </a:prstGeom>
          <a:noFill/>
        </p:spPr>
        <p:txBody>
          <a:bodyPr wrap="square" lIns="106674" tIns="53337" rIns="106674" bIns="53337" rtlCol="0">
            <a:spAutoFit/>
          </a:bodyPr>
          <a:lstStyle/>
          <a:p>
            <a:pPr algn="ctr"/>
            <a:r>
              <a:rPr lang="en-US" sz="4000" b="1">
                <a:latin typeface="Cambria" panose="02040503050406030204" pitchFamily="18" charset="0"/>
              </a:rPr>
              <a:t>Rear Suspension (Left) Front Suspension (Right)</a:t>
            </a:r>
          </a:p>
        </p:txBody>
      </p:sp>
      <p:sp>
        <p:nvSpPr>
          <p:cNvPr id="149" name="Subtitle 2"/>
          <p:cNvSpPr txBox="1">
            <a:spLocks/>
          </p:cNvSpPr>
          <p:nvPr/>
        </p:nvSpPr>
        <p:spPr>
          <a:xfrm>
            <a:off x="12124709" y="22193430"/>
            <a:ext cx="19641782" cy="70088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a:ea typeface="Cambria"/>
              </a:rPr>
              <a:t>Manufacturing</a:t>
            </a: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2569583" y="29442979"/>
            <a:ext cx="10880243" cy="2648597"/>
          </a:xfrm>
          <a:prstGeom prst="rect">
            <a:avLst/>
          </a:prstGeom>
          <a:solidFill>
            <a:srgbClr val="FFFFFF"/>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a:latin typeface="Cambria" panose="02040503050406030204" pitchFamily="18" charset="0"/>
            </a:endParaRPr>
          </a:p>
          <a:p>
            <a:pPr algn="l"/>
            <a:endParaRPr lang="en-US" sz="3700">
              <a:latin typeface="Cambria" panose="02040503050406030204" pitchFamily="18" charset="0"/>
            </a:endParaRPr>
          </a:p>
        </p:txBody>
      </p:sp>
      <p:sp>
        <p:nvSpPr>
          <p:cNvPr id="97" name="TextBox 96"/>
          <p:cNvSpPr txBox="1"/>
          <p:nvPr/>
        </p:nvSpPr>
        <p:spPr>
          <a:xfrm>
            <a:off x="12285253" y="15112010"/>
            <a:ext cx="6785811" cy="723269"/>
          </a:xfrm>
          <a:prstGeom prst="rect">
            <a:avLst/>
          </a:prstGeom>
          <a:noFill/>
        </p:spPr>
        <p:txBody>
          <a:bodyPr wrap="square" lIns="106674" tIns="53337" rIns="106674" bIns="53337" rtlCol="0" anchor="t">
            <a:spAutoFit/>
          </a:bodyPr>
          <a:lstStyle/>
          <a:p>
            <a:pPr algn="ctr"/>
            <a:r>
              <a:rPr lang="en-US" sz="4000" b="1">
                <a:latin typeface="Cambria"/>
                <a:ea typeface="Cambria"/>
              </a:rPr>
              <a:t>Pedal Box Assembly</a:t>
            </a:r>
            <a:endParaRPr lang="en-US" sz="4000" b="1">
              <a:latin typeface="Cambria" panose="02040503050406030204" pitchFamily="18" charset="0"/>
            </a:endParaRPr>
          </a:p>
        </p:txBody>
      </p:sp>
      <p:sp>
        <p:nvSpPr>
          <p:cNvPr id="99" name="Subtitle 2"/>
          <p:cNvSpPr txBox="1">
            <a:spLocks/>
          </p:cNvSpPr>
          <p:nvPr/>
        </p:nvSpPr>
        <p:spPr>
          <a:xfrm>
            <a:off x="483273" y="10258810"/>
            <a:ext cx="10707708" cy="5888065"/>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50000"/>
              </a:lnSpc>
              <a:spcBef>
                <a:spcPts val="0"/>
              </a:spcBef>
              <a:buFont typeface="Arial" panose="020B0604020202020204" pitchFamily="34" charset="0"/>
              <a:buChar char="•"/>
            </a:pPr>
            <a:r>
              <a:rPr lang="en-US" sz="3000">
                <a:latin typeface="Cambria" panose="02040503050406030204" pitchFamily="18" charset="0"/>
              </a:rPr>
              <a:t>Specifications Considerations - FSAE rules, driver ergonomics, and performance targets.  </a:t>
            </a:r>
          </a:p>
          <a:p>
            <a:pPr marL="457200" indent="-457200" algn="l">
              <a:lnSpc>
                <a:spcPct val="150000"/>
              </a:lnSpc>
              <a:spcBef>
                <a:spcPts val="0"/>
              </a:spcBef>
              <a:buFont typeface="Arial" panose="020B0604020202020204" pitchFamily="34" charset="0"/>
              <a:buChar char="•"/>
            </a:pPr>
            <a:r>
              <a:rPr lang="en-US" sz="3000">
                <a:latin typeface="Cambria" panose="02040503050406030204" pitchFamily="18" charset="0"/>
              </a:rPr>
              <a:t>SolidWorks model for assembly integration, and to perform linear static FEA.</a:t>
            </a:r>
          </a:p>
          <a:p>
            <a:pPr marL="457200" indent="-457200" algn="l">
              <a:lnSpc>
                <a:spcPct val="150000"/>
              </a:lnSpc>
              <a:spcBef>
                <a:spcPts val="0"/>
              </a:spcBef>
              <a:buFont typeface="Arial" panose="020B0604020202020204" pitchFamily="34" charset="0"/>
              <a:buChar char="•"/>
            </a:pPr>
            <a:r>
              <a:rPr lang="en-US" sz="3000">
                <a:latin typeface="Cambria" panose="02040503050406030204" pitchFamily="18" charset="0"/>
              </a:rPr>
              <a:t>Optimized for strength and reliability by targeting stiffness, stress distribution and FOS goals.</a:t>
            </a:r>
          </a:p>
          <a:p>
            <a:pPr marL="457200" indent="-457200" algn="l">
              <a:lnSpc>
                <a:spcPct val="150000"/>
              </a:lnSpc>
              <a:spcBef>
                <a:spcPts val="0"/>
              </a:spcBef>
              <a:buFont typeface="Arial" panose="020B0604020202020204" pitchFamily="34" charset="0"/>
              <a:buChar char="•"/>
            </a:pPr>
            <a:r>
              <a:rPr lang="en-US" sz="3000">
                <a:latin typeface="Cambria" panose="02040503050406030204" pitchFamily="18" charset="0"/>
              </a:rPr>
              <a:t>Machined, assembled, and integrated systems into the vehicle and performed functional evaluation.</a:t>
            </a:r>
          </a:p>
          <a:p>
            <a:pPr marL="400027" indent="-400027" algn="l">
              <a:spcBef>
                <a:spcPts val="0"/>
              </a:spcBef>
              <a:buFont typeface="Arial" panose="020B0604020202020204" pitchFamily="34" charset="0"/>
              <a:buChar char="•"/>
            </a:pPr>
            <a:endParaRPr lang="en-US" sz="2900">
              <a:latin typeface="Cambria" panose="02040503050406030204" pitchFamily="18" charset="0"/>
            </a:endParaRPr>
          </a:p>
          <a:p>
            <a:pPr marL="400027" indent="-400027" algn="l">
              <a:spcBef>
                <a:spcPts val="0"/>
              </a:spcBef>
              <a:buFont typeface="Arial" panose="020B0604020202020204" pitchFamily="34" charset="0"/>
              <a:buChar char="•"/>
            </a:pPr>
            <a:endParaRPr lang="en-US" sz="2900">
              <a:latin typeface="Cambria" panose="02040503050406030204" pitchFamily="18" charset="0"/>
            </a:endParaRPr>
          </a:p>
        </p:txBody>
      </p:sp>
      <p:sp>
        <p:nvSpPr>
          <p:cNvPr id="104" name="TextBox 103"/>
          <p:cNvSpPr txBox="1"/>
          <p:nvPr/>
        </p:nvSpPr>
        <p:spPr>
          <a:xfrm>
            <a:off x="32528141" y="6505343"/>
            <a:ext cx="10978050" cy="1338822"/>
          </a:xfrm>
          <a:prstGeom prst="rect">
            <a:avLst/>
          </a:prstGeom>
          <a:noFill/>
        </p:spPr>
        <p:txBody>
          <a:bodyPr wrap="square" lIns="106674" tIns="53337" rIns="106674" bIns="53337" rtlCol="0" anchor="t">
            <a:spAutoFit/>
          </a:bodyPr>
          <a:lstStyle/>
          <a:p>
            <a:pPr algn="ctr"/>
            <a:r>
              <a:rPr lang="en-US" sz="4000" b="1">
                <a:latin typeface="Cambria"/>
                <a:ea typeface="Cambria"/>
              </a:rPr>
              <a:t>3D Printed Steering and Pedal Box Components</a:t>
            </a:r>
            <a:endParaRPr lang="en-US" sz="4000" b="1">
              <a:latin typeface="Cambria" panose="02040503050406030204" pitchFamily="18" charset="0"/>
              <a:ea typeface="Cambria"/>
            </a:endParaRPr>
          </a:p>
        </p:txBody>
      </p:sp>
      <p:sp>
        <p:nvSpPr>
          <p:cNvPr id="108" name="Subtitle 2"/>
          <p:cNvSpPr txBox="1">
            <a:spLocks/>
          </p:cNvSpPr>
          <p:nvPr/>
        </p:nvSpPr>
        <p:spPr>
          <a:xfrm>
            <a:off x="386848" y="29530080"/>
            <a:ext cx="10897491" cy="2865806"/>
          </a:xfrm>
          <a:prstGeom prst="rect">
            <a:avLst/>
          </a:prstGeom>
          <a:noFill/>
          <a:ln>
            <a:noFill/>
          </a:ln>
        </p:spPr>
        <p:txBody>
          <a:bodyPr vert="horz" lIns="106674" tIns="53337" rIns="106674" bIns="53337"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a:latin typeface="Cambria" panose="02040503050406030204" pitchFamily="18" charset="0"/>
                <a:ea typeface="Cambria" panose="02040503050406030204" pitchFamily="18" charset="0"/>
              </a:rPr>
              <a:t>Juan Carlos Cuevas Bautista – Advisor</a:t>
            </a:r>
            <a:endParaRPr lang="en-US" sz="3200">
              <a:latin typeface="Cambria" panose="02040503050406030204" pitchFamily="18" charset="0"/>
              <a:ea typeface="Cambria" panose="02040503050406030204" pitchFamily="18" charset="0"/>
              <a:cs typeface="Calibri"/>
            </a:endParaRPr>
          </a:p>
          <a:p>
            <a:pPr algn="l">
              <a:spcBef>
                <a:spcPts val="0"/>
              </a:spcBef>
            </a:pPr>
            <a:endParaRPr lang="en-US" sz="3200">
              <a:latin typeface="Cambria" panose="02040503050406030204" pitchFamily="18" charset="0"/>
              <a:ea typeface="Cambria" panose="02040503050406030204" pitchFamily="18" charset="0"/>
            </a:endParaRPr>
          </a:p>
          <a:p>
            <a:pPr algn="l">
              <a:spcBef>
                <a:spcPts val="0"/>
              </a:spcBef>
            </a:pPr>
            <a:r>
              <a:rPr lang="en-US" sz="3200">
                <a:latin typeface="Cambria" panose="02040503050406030204" pitchFamily="18" charset="0"/>
                <a:ea typeface="Cambria" panose="02040503050406030204" pitchFamily="18" charset="0"/>
              </a:rPr>
              <a:t>ME Department – Funding/Ordering Support</a:t>
            </a:r>
          </a:p>
          <a:p>
            <a:pPr algn="l">
              <a:spcBef>
                <a:spcPts val="0"/>
              </a:spcBef>
            </a:pPr>
            <a:endParaRPr lang="en-US" sz="3200">
              <a:latin typeface="Cambria" panose="02040503050406030204" pitchFamily="18" charset="0"/>
              <a:ea typeface="Cambria" panose="02040503050406030204" pitchFamily="18" charset="0"/>
            </a:endParaRPr>
          </a:p>
          <a:p>
            <a:pPr algn="l">
              <a:spcBef>
                <a:spcPts val="0"/>
              </a:spcBef>
            </a:pPr>
            <a:r>
              <a:rPr lang="en-US" sz="3200">
                <a:latin typeface="Cambria" panose="02040503050406030204" pitchFamily="18" charset="0"/>
                <a:ea typeface="Cambria" panose="02040503050406030204" pitchFamily="18" charset="0"/>
              </a:rPr>
              <a:t>Noah </a:t>
            </a:r>
            <a:r>
              <a:rPr lang="en-US" sz="3200" err="1">
                <a:latin typeface="Cambria" panose="02040503050406030204" pitchFamily="18" charset="0"/>
                <a:ea typeface="Cambria" panose="02040503050406030204" pitchFamily="18" charset="0"/>
              </a:rPr>
              <a:t>MacAdam</a:t>
            </a:r>
            <a:r>
              <a:rPr lang="en-US" sz="3200">
                <a:latin typeface="Cambria" panose="02040503050406030204" pitchFamily="18" charset="0"/>
                <a:ea typeface="Cambria" panose="02040503050406030204" pitchFamily="18" charset="0"/>
              </a:rPr>
              <a:t>, Scott Campbell, Sheldon Parent – Shop Support</a:t>
            </a:r>
          </a:p>
          <a:p>
            <a:pPr algn="l">
              <a:spcBef>
                <a:spcPts val="0"/>
              </a:spcBef>
            </a:pPr>
            <a:endParaRPr lang="en-US" sz="3200">
              <a:latin typeface="Cambria" panose="02040503050406030204" pitchFamily="18" charset="0"/>
              <a:ea typeface="Cambria" panose="02040503050406030204" pitchFamily="18" charset="0"/>
            </a:endParaRPr>
          </a:p>
          <a:p>
            <a:pPr algn="l">
              <a:spcBef>
                <a:spcPts val="0"/>
              </a:spcBef>
            </a:pPr>
            <a:r>
              <a:rPr lang="en-US" sz="3200">
                <a:latin typeface="Cambria" panose="02040503050406030204" pitchFamily="18" charset="0"/>
                <a:ea typeface="Cambria" panose="02040503050406030204" pitchFamily="18" charset="0"/>
              </a:rPr>
              <a:t>Will Donovan, Mattias Allen – Underclassmen Support</a:t>
            </a:r>
          </a:p>
          <a:p>
            <a:pPr algn="l">
              <a:spcBef>
                <a:spcPts val="0"/>
              </a:spcBef>
            </a:pPr>
            <a:endParaRPr lang="en-US" sz="3000">
              <a:latin typeface="Cambria" panose="02040503050406030204" pitchFamily="18" charset="0"/>
              <a:ea typeface="Cambria" panose="02040503050406030204" pitchFamily="18" charset="0"/>
            </a:endParaRPr>
          </a:p>
          <a:p>
            <a:pPr algn="l">
              <a:spcBef>
                <a:spcPts val="0"/>
              </a:spcBef>
            </a:pPr>
            <a:endParaRPr lang="en-US" sz="3700">
              <a:latin typeface="Cambria" panose="02040503050406030204" pitchFamily="18" charset="0"/>
              <a:ea typeface="Cambria" panose="02040503050406030204" pitchFamily="18" charset="0"/>
            </a:endParaRPr>
          </a:p>
          <a:p>
            <a:pPr algn="l"/>
            <a:endParaRPr lang="en-US" sz="3700">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BFC3E56D-D392-AAAA-73E0-9820FA5BD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5001" y="1600223"/>
            <a:ext cx="5688098" cy="1792468"/>
          </a:xfrm>
          <a:prstGeom prst="rect">
            <a:avLst/>
          </a:prstGeom>
        </p:spPr>
      </p:pic>
      <p:pic>
        <p:nvPicPr>
          <p:cNvPr id="21" name="Picture 20">
            <a:extLst>
              <a:ext uri="{FF2B5EF4-FFF2-40B4-BE49-F238E27FC236}">
                <a16:creationId xmlns:a16="http://schemas.microsoft.com/office/drawing/2014/main" id="{C00AC133-741D-18C3-A7D9-6EA75F1AE40A}"/>
              </a:ext>
            </a:extLst>
          </p:cNvPr>
          <p:cNvPicPr>
            <a:picLocks noChangeAspect="1"/>
          </p:cNvPicPr>
          <p:nvPr/>
        </p:nvPicPr>
        <p:blipFill>
          <a:blip r:embed="rId5">
            <a:extLst>
              <a:ext uri="{28A0092B-C50C-407E-A947-70E740481C1C}">
                <a14:useLocalDpi xmlns:a14="http://schemas.microsoft.com/office/drawing/2010/main" val="0"/>
              </a:ext>
            </a:extLst>
          </a:blip>
          <a:srcRect l="409" t="-1476" r="29155" b="1476"/>
          <a:stretch>
            <a:fillRect/>
          </a:stretch>
        </p:blipFill>
        <p:spPr>
          <a:xfrm>
            <a:off x="27408725" y="16919604"/>
            <a:ext cx="5583282" cy="4946593"/>
          </a:xfrm>
          <a:prstGeom prst="rect">
            <a:avLst/>
          </a:prstGeom>
        </p:spPr>
      </p:pic>
      <p:pic>
        <p:nvPicPr>
          <p:cNvPr id="23" name="Picture 22">
            <a:extLst>
              <a:ext uri="{FF2B5EF4-FFF2-40B4-BE49-F238E27FC236}">
                <a16:creationId xmlns:a16="http://schemas.microsoft.com/office/drawing/2014/main" id="{258D11E8-3950-6C70-33C3-64E671FA124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0579557" y="17326319"/>
            <a:ext cx="6607731" cy="4123461"/>
          </a:xfrm>
          <a:prstGeom prst="rect">
            <a:avLst/>
          </a:prstGeom>
        </p:spPr>
      </p:pic>
      <p:pic>
        <p:nvPicPr>
          <p:cNvPr id="26" name="Picture 25">
            <a:extLst>
              <a:ext uri="{FF2B5EF4-FFF2-40B4-BE49-F238E27FC236}">
                <a16:creationId xmlns:a16="http://schemas.microsoft.com/office/drawing/2014/main" id="{F6A443AF-F231-F98C-1FC9-B97398C17C37}"/>
              </a:ext>
            </a:extLst>
          </p:cNvPr>
          <p:cNvPicPr>
            <a:picLocks noChangeAspect="1"/>
          </p:cNvPicPr>
          <p:nvPr/>
        </p:nvPicPr>
        <p:blipFill>
          <a:blip r:embed="rId7">
            <a:extLst>
              <a:ext uri="{28A0092B-C50C-407E-A947-70E740481C1C}">
                <a14:useLocalDpi xmlns:a14="http://schemas.microsoft.com/office/drawing/2010/main" val="0"/>
              </a:ext>
            </a:extLst>
          </a:blip>
          <a:srcRect l="11063" t="8224" r="14258" b="7740"/>
          <a:stretch>
            <a:fillRect/>
          </a:stretch>
        </p:blipFill>
        <p:spPr>
          <a:xfrm>
            <a:off x="11294091" y="16619647"/>
            <a:ext cx="9289081" cy="5998749"/>
          </a:xfrm>
          <a:prstGeom prst="rect">
            <a:avLst/>
          </a:prstGeom>
        </p:spPr>
      </p:pic>
      <p:pic>
        <p:nvPicPr>
          <p:cNvPr id="37" name="Picture 36">
            <a:extLst>
              <a:ext uri="{FF2B5EF4-FFF2-40B4-BE49-F238E27FC236}">
                <a16:creationId xmlns:a16="http://schemas.microsoft.com/office/drawing/2014/main" id="{78DECA64-E54E-415F-6829-685324E65AB2}"/>
              </a:ext>
            </a:extLst>
          </p:cNvPr>
          <p:cNvPicPr>
            <a:picLocks noChangeAspect="1"/>
          </p:cNvPicPr>
          <p:nvPr/>
        </p:nvPicPr>
        <p:blipFill>
          <a:blip r:embed="rId8">
            <a:extLst>
              <a:ext uri="{28A0092B-C50C-407E-A947-70E740481C1C}">
                <a14:useLocalDpi xmlns:a14="http://schemas.microsoft.com/office/drawing/2010/main" val="0"/>
              </a:ext>
            </a:extLst>
          </a:blip>
          <a:srcRect l="27737" r="27737"/>
          <a:stretch/>
        </p:blipFill>
        <p:spPr>
          <a:xfrm>
            <a:off x="11327151" y="7174754"/>
            <a:ext cx="7119143" cy="9186317"/>
          </a:xfrm>
          <a:prstGeom prst="roundRect">
            <a:avLst>
              <a:gd name="adj" fmla="val 38463"/>
            </a:avLst>
          </a:prstGeom>
        </p:spPr>
      </p:pic>
      <p:sp>
        <p:nvSpPr>
          <p:cNvPr id="38" name="TextBox 37">
            <a:extLst>
              <a:ext uri="{FF2B5EF4-FFF2-40B4-BE49-F238E27FC236}">
                <a16:creationId xmlns:a16="http://schemas.microsoft.com/office/drawing/2014/main" id="{12694354-397C-34C5-B55F-F0F243E5D442}"/>
              </a:ext>
            </a:extLst>
          </p:cNvPr>
          <p:cNvSpPr txBox="1"/>
          <p:nvPr/>
        </p:nvSpPr>
        <p:spPr>
          <a:xfrm>
            <a:off x="13134237" y="5882201"/>
            <a:ext cx="5087845" cy="707886"/>
          </a:xfrm>
          <a:prstGeom prst="rect">
            <a:avLst/>
          </a:prstGeom>
          <a:noFill/>
        </p:spPr>
        <p:txBody>
          <a:bodyPr wrap="square" rtlCol="0">
            <a:spAutoFit/>
          </a:bodyPr>
          <a:lstStyle/>
          <a:p>
            <a:pPr algn="ctr"/>
            <a:r>
              <a:rPr lang="en-US" sz="4000" b="1">
                <a:latin typeface="Cambria" panose="02040503050406030204" pitchFamily="18" charset="0"/>
                <a:ea typeface="Cambria" panose="02040503050406030204" pitchFamily="18" charset="0"/>
              </a:rPr>
              <a:t>Steering Assembly</a:t>
            </a:r>
          </a:p>
        </p:txBody>
      </p:sp>
      <p:pic>
        <p:nvPicPr>
          <p:cNvPr id="34" name="Picture 33">
            <a:extLst>
              <a:ext uri="{FF2B5EF4-FFF2-40B4-BE49-F238E27FC236}">
                <a16:creationId xmlns:a16="http://schemas.microsoft.com/office/drawing/2014/main" id="{9740186F-6AF8-97A6-34D7-1E5DAE773E8F}"/>
              </a:ext>
            </a:extLst>
          </p:cNvPr>
          <p:cNvPicPr>
            <a:picLocks noChangeAspect="1"/>
          </p:cNvPicPr>
          <p:nvPr/>
        </p:nvPicPr>
        <p:blipFill>
          <a:blip r:embed="rId9">
            <a:extLst>
              <a:ext uri="{28A0092B-C50C-407E-A947-70E740481C1C}">
                <a14:useLocalDpi xmlns:a14="http://schemas.microsoft.com/office/drawing/2010/main" val="0"/>
              </a:ext>
            </a:extLst>
          </a:blip>
          <a:srcRect l="6908" r="6908"/>
          <a:stretch/>
        </p:blipFill>
        <p:spPr>
          <a:xfrm>
            <a:off x="20040826" y="5314561"/>
            <a:ext cx="14398229" cy="10425450"/>
          </a:xfrm>
          <a:prstGeom prst="rect">
            <a:avLst/>
          </a:prstGeom>
        </p:spPr>
      </p:pic>
      <p:sp>
        <p:nvSpPr>
          <p:cNvPr id="5" name="Subtitle 2"/>
          <p:cNvSpPr txBox="1">
            <a:spLocks/>
          </p:cNvSpPr>
          <p:nvPr/>
        </p:nvSpPr>
        <p:spPr>
          <a:xfrm>
            <a:off x="422815" y="28279300"/>
            <a:ext cx="10845732" cy="633625"/>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Acknowledgements</a:t>
            </a:r>
          </a:p>
        </p:txBody>
      </p:sp>
      <p:cxnSp>
        <p:nvCxnSpPr>
          <p:cNvPr id="10" name="Straight Connector 9">
            <a:extLst>
              <a:ext uri="{FF2B5EF4-FFF2-40B4-BE49-F238E27FC236}">
                <a16:creationId xmlns:a16="http://schemas.microsoft.com/office/drawing/2014/main" id="{FC283F0D-AFE3-C449-0C81-890EDA8850E5}"/>
              </a:ext>
            </a:extLst>
          </p:cNvPr>
          <p:cNvCxnSpPr>
            <a:cxnSpLocks/>
          </p:cNvCxnSpPr>
          <p:nvPr/>
        </p:nvCxnSpPr>
        <p:spPr>
          <a:xfrm>
            <a:off x="39960133" y="29434976"/>
            <a:ext cx="9385" cy="264062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EC95BF1-1B00-79D4-ED95-E31CCABB19C0}"/>
              </a:ext>
            </a:extLst>
          </p:cNvPr>
          <p:cNvCxnSpPr>
            <a:cxnSpLocks/>
          </p:cNvCxnSpPr>
          <p:nvPr/>
        </p:nvCxnSpPr>
        <p:spPr>
          <a:xfrm flipH="1">
            <a:off x="13617135" y="14821391"/>
            <a:ext cx="4126134"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B674E0DD-ECB1-6D22-517D-9262B59FFEC3}"/>
              </a:ext>
            </a:extLst>
          </p:cNvPr>
          <p:cNvSpPr txBox="1"/>
          <p:nvPr/>
        </p:nvSpPr>
        <p:spPr>
          <a:xfrm>
            <a:off x="11869021" y="6556813"/>
            <a:ext cx="8116130" cy="1477328"/>
          </a:xfrm>
          <a:prstGeom prst="rect">
            <a:avLst/>
          </a:prstGeom>
          <a:noFill/>
        </p:spPr>
        <p:txBody>
          <a:bodyPr wrap="square" lIns="91440" tIns="45720" rIns="91440" bIns="45720" rtlCol="0" anchor="t">
            <a:spAutoFit/>
          </a:bodyPr>
          <a:lstStyle/>
          <a:p>
            <a:r>
              <a:rPr lang="en-US" sz="3000"/>
              <a:t>Rack and pinion style system designed to maximize the space within the cockpit while providing a smooth steering response.</a:t>
            </a:r>
            <a:endParaRPr lang="en-US" sz="3000">
              <a:ea typeface="Calibri"/>
              <a:cs typeface="Calibri"/>
            </a:endParaRPr>
          </a:p>
        </p:txBody>
      </p:sp>
      <p:sp>
        <p:nvSpPr>
          <p:cNvPr id="39" name="TextBox 38">
            <a:extLst>
              <a:ext uri="{FF2B5EF4-FFF2-40B4-BE49-F238E27FC236}">
                <a16:creationId xmlns:a16="http://schemas.microsoft.com/office/drawing/2014/main" id="{EE0AA296-7991-9A32-668C-B995A706E0D9}"/>
              </a:ext>
            </a:extLst>
          </p:cNvPr>
          <p:cNvSpPr txBox="1"/>
          <p:nvPr/>
        </p:nvSpPr>
        <p:spPr>
          <a:xfrm>
            <a:off x="11924696" y="15949615"/>
            <a:ext cx="8004781" cy="1477328"/>
          </a:xfrm>
          <a:prstGeom prst="rect">
            <a:avLst/>
          </a:prstGeom>
          <a:noFill/>
        </p:spPr>
        <p:txBody>
          <a:bodyPr wrap="square" rtlCol="0">
            <a:spAutoFit/>
          </a:bodyPr>
          <a:lstStyle/>
          <a:p>
            <a:r>
              <a:rPr lang="en-US" sz="3000"/>
              <a:t>The pedal box integrates throttle and braking inputs into a compact, lightweight, and adjustable structure.</a:t>
            </a:r>
          </a:p>
        </p:txBody>
      </p:sp>
      <p:sp>
        <p:nvSpPr>
          <p:cNvPr id="40" name="TextBox 39">
            <a:extLst>
              <a:ext uri="{FF2B5EF4-FFF2-40B4-BE49-F238E27FC236}">
                <a16:creationId xmlns:a16="http://schemas.microsoft.com/office/drawing/2014/main" id="{A10670E8-C0FE-DBDB-8AFE-7EC96D7DC17A}"/>
              </a:ext>
            </a:extLst>
          </p:cNvPr>
          <p:cNvSpPr txBox="1"/>
          <p:nvPr/>
        </p:nvSpPr>
        <p:spPr>
          <a:xfrm>
            <a:off x="20804609" y="16217955"/>
            <a:ext cx="11685980" cy="1015663"/>
          </a:xfrm>
          <a:prstGeom prst="rect">
            <a:avLst/>
          </a:prstGeom>
          <a:noFill/>
        </p:spPr>
        <p:txBody>
          <a:bodyPr wrap="square" rtlCol="0">
            <a:spAutoFit/>
          </a:bodyPr>
          <a:lstStyle/>
          <a:p>
            <a:r>
              <a:rPr lang="en-US" sz="3000"/>
              <a:t>Smooth integration with frame featuring full adjustability while meeting all competition requirements.</a:t>
            </a:r>
          </a:p>
        </p:txBody>
      </p:sp>
      <p:pic>
        <p:nvPicPr>
          <p:cNvPr id="1026" name="Picture 2">
            <a:extLst>
              <a:ext uri="{FF2B5EF4-FFF2-40B4-BE49-F238E27FC236}">
                <a16:creationId xmlns:a16="http://schemas.microsoft.com/office/drawing/2014/main" id="{EC20F461-F54D-A223-B5F5-991215E484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22281" y="15911980"/>
            <a:ext cx="8249569" cy="476566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98102AC7-B0C7-B3A5-625D-65CFB3ADB902}"/>
              </a:ext>
            </a:extLst>
          </p:cNvPr>
          <p:cNvSpPr txBox="1">
            <a:spLocks/>
          </p:cNvSpPr>
          <p:nvPr/>
        </p:nvSpPr>
        <p:spPr>
          <a:xfrm>
            <a:off x="32425311" y="4964611"/>
            <a:ext cx="1097805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Prototyping</a:t>
            </a:r>
          </a:p>
        </p:txBody>
      </p:sp>
      <p:sp>
        <p:nvSpPr>
          <p:cNvPr id="24" name="Subtitle 2">
            <a:extLst>
              <a:ext uri="{FF2B5EF4-FFF2-40B4-BE49-F238E27FC236}">
                <a16:creationId xmlns:a16="http://schemas.microsoft.com/office/drawing/2014/main" id="{4A1F1A62-4B38-3987-DFEF-84F80A8EB4D0}"/>
              </a:ext>
            </a:extLst>
          </p:cNvPr>
          <p:cNvSpPr txBox="1">
            <a:spLocks/>
          </p:cNvSpPr>
          <p:nvPr/>
        </p:nvSpPr>
        <p:spPr>
          <a:xfrm>
            <a:off x="524870" y="16450434"/>
            <a:ext cx="10724962"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Analysis</a:t>
            </a:r>
          </a:p>
        </p:txBody>
      </p:sp>
      <p:pic>
        <p:nvPicPr>
          <p:cNvPr id="29" name="Picture 28" descr="A blue and green object with text&#10;&#10;AI-generated content may be incorrect.">
            <a:extLst>
              <a:ext uri="{FF2B5EF4-FFF2-40B4-BE49-F238E27FC236}">
                <a16:creationId xmlns:a16="http://schemas.microsoft.com/office/drawing/2014/main" id="{ACB2B11B-D533-E9EE-6979-45A04DAAEBC7}"/>
              </a:ext>
            </a:extLst>
          </p:cNvPr>
          <p:cNvPicPr>
            <a:picLocks noChangeAspect="1"/>
          </p:cNvPicPr>
          <p:nvPr/>
        </p:nvPicPr>
        <p:blipFill>
          <a:blip r:embed="rId11"/>
          <a:stretch>
            <a:fillRect/>
          </a:stretch>
        </p:blipFill>
        <p:spPr>
          <a:xfrm>
            <a:off x="1709124" y="19190874"/>
            <a:ext cx="8252937" cy="6270281"/>
          </a:xfrm>
          <a:prstGeom prst="rect">
            <a:avLst/>
          </a:prstGeom>
        </p:spPr>
      </p:pic>
      <p:sp>
        <p:nvSpPr>
          <p:cNvPr id="12" name="TextBox 11">
            <a:extLst>
              <a:ext uri="{FF2B5EF4-FFF2-40B4-BE49-F238E27FC236}">
                <a16:creationId xmlns:a16="http://schemas.microsoft.com/office/drawing/2014/main" id="{70ECBAEE-AB94-A548-98E6-3762FE926044}"/>
              </a:ext>
            </a:extLst>
          </p:cNvPr>
          <p:cNvSpPr txBox="1"/>
          <p:nvPr/>
        </p:nvSpPr>
        <p:spPr>
          <a:xfrm>
            <a:off x="1917721" y="17757830"/>
            <a:ext cx="7924405" cy="723269"/>
          </a:xfrm>
          <a:prstGeom prst="rect">
            <a:avLst/>
          </a:prstGeom>
          <a:noFill/>
        </p:spPr>
        <p:txBody>
          <a:bodyPr wrap="square" lIns="106674" tIns="53337" rIns="106674" bIns="53337" rtlCol="0" anchor="t">
            <a:spAutoFit/>
          </a:bodyPr>
          <a:lstStyle/>
          <a:p>
            <a:pPr algn="ctr"/>
            <a:r>
              <a:rPr lang="en-US" sz="4000" b="1">
                <a:latin typeface="Cambria"/>
                <a:ea typeface="Cambria"/>
              </a:rPr>
              <a:t>Brake Pedal - Linear Static Study</a:t>
            </a:r>
            <a:endParaRPr lang="en-US" sz="4000" b="1">
              <a:latin typeface="Cambria" panose="02040503050406030204" pitchFamily="18" charset="0"/>
              <a:ea typeface="Cambria" panose="02040503050406030204" pitchFamily="18" charset="0"/>
            </a:endParaRPr>
          </a:p>
        </p:txBody>
      </p:sp>
      <p:sp>
        <p:nvSpPr>
          <p:cNvPr id="106" name="TextBox 105"/>
          <p:cNvSpPr txBox="1"/>
          <p:nvPr/>
        </p:nvSpPr>
        <p:spPr>
          <a:xfrm>
            <a:off x="1760882" y="25904988"/>
            <a:ext cx="8252937" cy="1492710"/>
          </a:xfrm>
          <a:prstGeom prst="rect">
            <a:avLst/>
          </a:prstGeom>
          <a:noFill/>
        </p:spPr>
        <p:txBody>
          <a:bodyPr wrap="square" lIns="106674" tIns="53337" rIns="106674" bIns="53337" rtlCol="0" anchor="t">
            <a:spAutoFit/>
          </a:bodyPr>
          <a:lstStyle/>
          <a:p>
            <a:r>
              <a:rPr lang="en-US" sz="3000">
                <a:ea typeface="+mn-lt"/>
                <a:cs typeface="+mn-lt"/>
              </a:rPr>
              <a:t>The results of the final linear static analysis of the brake pedal are shown above, indicating a minimum safety factor of 5.1. </a:t>
            </a:r>
          </a:p>
        </p:txBody>
      </p:sp>
      <p:pic>
        <p:nvPicPr>
          <p:cNvPr id="11" name="Picture 10" descr="A metal piece of equipment on a wood surface&#10;&#10;AI-generated content may be incorrect.">
            <a:extLst>
              <a:ext uri="{FF2B5EF4-FFF2-40B4-BE49-F238E27FC236}">
                <a16:creationId xmlns:a16="http://schemas.microsoft.com/office/drawing/2014/main" id="{7DFACE31-90ED-7929-8F76-1D44BBB775E0}"/>
              </a:ext>
            </a:extLst>
          </p:cNvPr>
          <p:cNvPicPr>
            <a:picLocks noChangeAspect="1"/>
          </p:cNvPicPr>
          <p:nvPr/>
        </p:nvPicPr>
        <p:blipFill>
          <a:blip r:embed="rId12"/>
          <a:stretch>
            <a:fillRect/>
          </a:stretch>
        </p:blipFill>
        <p:spPr>
          <a:xfrm>
            <a:off x="33884919" y="8354821"/>
            <a:ext cx="8249569" cy="6688046"/>
          </a:xfrm>
          <a:prstGeom prst="rect">
            <a:avLst/>
          </a:prstGeom>
        </p:spPr>
      </p:pic>
      <p:pic>
        <p:nvPicPr>
          <p:cNvPr id="30" name="Picture 29">
            <a:extLst>
              <a:ext uri="{FF2B5EF4-FFF2-40B4-BE49-F238E27FC236}">
                <a16:creationId xmlns:a16="http://schemas.microsoft.com/office/drawing/2014/main" id="{B5DE8113-C2EB-5367-E80A-BA6DF8CF84F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775630" y="23274110"/>
            <a:ext cx="4229547" cy="5150532"/>
          </a:xfrm>
          <a:prstGeom prst="rect">
            <a:avLst/>
          </a:prstGeom>
        </p:spPr>
      </p:pic>
      <p:pic>
        <p:nvPicPr>
          <p:cNvPr id="42" name="Picture 41">
            <a:extLst>
              <a:ext uri="{FF2B5EF4-FFF2-40B4-BE49-F238E27FC236}">
                <a16:creationId xmlns:a16="http://schemas.microsoft.com/office/drawing/2014/main" id="{82128B8D-BD24-2D46-A96A-54C74E67529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043494" y="23274110"/>
            <a:ext cx="6587316" cy="5150532"/>
          </a:xfrm>
          <a:prstGeom prst="rect">
            <a:avLst/>
          </a:prstGeom>
        </p:spPr>
      </p:pic>
      <p:sp>
        <p:nvSpPr>
          <p:cNvPr id="15" name="Subtitle 2"/>
          <p:cNvSpPr txBox="1">
            <a:spLocks/>
          </p:cNvSpPr>
          <p:nvPr/>
        </p:nvSpPr>
        <p:spPr>
          <a:xfrm>
            <a:off x="32798906" y="21149716"/>
            <a:ext cx="1080762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Results</a:t>
            </a:r>
          </a:p>
        </p:txBody>
      </p:sp>
      <p:sp>
        <p:nvSpPr>
          <p:cNvPr id="17" name="Subtitle 2">
            <a:extLst>
              <a:ext uri="{FF2B5EF4-FFF2-40B4-BE49-F238E27FC236}">
                <a16:creationId xmlns:a16="http://schemas.microsoft.com/office/drawing/2014/main" id="{09DB5D4D-F3A6-D1BD-E352-D2A27D54B23A}"/>
              </a:ext>
            </a:extLst>
          </p:cNvPr>
          <p:cNvSpPr txBox="1">
            <a:spLocks/>
          </p:cNvSpPr>
          <p:nvPr/>
        </p:nvSpPr>
        <p:spPr>
          <a:xfrm>
            <a:off x="379423" y="28118532"/>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Acknowledgements</a:t>
            </a:r>
          </a:p>
        </p:txBody>
      </p:sp>
      <p:sp>
        <p:nvSpPr>
          <p:cNvPr id="18" name="Subtitle 2">
            <a:extLst>
              <a:ext uri="{FF2B5EF4-FFF2-40B4-BE49-F238E27FC236}">
                <a16:creationId xmlns:a16="http://schemas.microsoft.com/office/drawing/2014/main" id="{33C09F7E-7783-3F84-42FF-FAB5CA845AE9}"/>
              </a:ext>
            </a:extLst>
          </p:cNvPr>
          <p:cNvSpPr txBox="1">
            <a:spLocks/>
          </p:cNvSpPr>
          <p:nvPr/>
        </p:nvSpPr>
        <p:spPr>
          <a:xfrm>
            <a:off x="32550229" y="28140082"/>
            <a:ext cx="1096082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Sponsorships</a:t>
            </a:r>
          </a:p>
        </p:txBody>
      </p:sp>
      <p:cxnSp>
        <p:nvCxnSpPr>
          <p:cNvPr id="20" name="Straight Connector 19">
            <a:extLst>
              <a:ext uri="{FF2B5EF4-FFF2-40B4-BE49-F238E27FC236}">
                <a16:creationId xmlns:a16="http://schemas.microsoft.com/office/drawing/2014/main" id="{A376ACF6-4D08-12B0-B511-DF60E664D01A}"/>
              </a:ext>
            </a:extLst>
          </p:cNvPr>
          <p:cNvCxnSpPr>
            <a:cxnSpLocks/>
          </p:cNvCxnSpPr>
          <p:nvPr/>
        </p:nvCxnSpPr>
        <p:spPr>
          <a:xfrm>
            <a:off x="20205643" y="17392500"/>
            <a:ext cx="43890" cy="3969093"/>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393139F-AF7A-08F5-6858-8495A9F21065}"/>
              </a:ext>
            </a:extLst>
          </p:cNvPr>
          <p:cNvCxnSpPr>
            <a:cxnSpLocks/>
          </p:cNvCxnSpPr>
          <p:nvPr/>
        </p:nvCxnSpPr>
        <p:spPr>
          <a:xfrm>
            <a:off x="36199016" y="29434976"/>
            <a:ext cx="9385" cy="2640626"/>
          </a:xfrm>
          <a:prstGeom prst="line">
            <a:avLst/>
          </a:prstGeom>
        </p:spPr>
        <p:style>
          <a:lnRef idx="1">
            <a:schemeClr val="dk1"/>
          </a:lnRef>
          <a:fillRef idx="0">
            <a:schemeClr val="dk1"/>
          </a:fillRef>
          <a:effectRef idx="0">
            <a:schemeClr val="dk1"/>
          </a:effectRef>
          <a:fontRef idx="minor">
            <a:schemeClr val="tx1"/>
          </a:fontRef>
        </p:style>
      </p:cxnSp>
      <p:pic>
        <p:nvPicPr>
          <p:cNvPr id="1028" name="Picture 4" descr="Apply to University of New Hampshire">
            <a:extLst>
              <a:ext uri="{FF2B5EF4-FFF2-40B4-BE49-F238E27FC236}">
                <a16:creationId xmlns:a16="http://schemas.microsoft.com/office/drawing/2014/main" id="{0AA72071-7185-96AF-13AB-A776B043B8B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036754" y="29736306"/>
            <a:ext cx="2095026" cy="20379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drill on a metal surface&#10;&#10;AI-generated content may be incorrect.">
            <a:extLst>
              <a:ext uri="{FF2B5EF4-FFF2-40B4-BE49-F238E27FC236}">
                <a16:creationId xmlns:a16="http://schemas.microsoft.com/office/drawing/2014/main" id="{A242A5AA-6523-FB2E-3E3B-E20B06B185D6}"/>
              </a:ext>
            </a:extLst>
          </p:cNvPr>
          <p:cNvPicPr>
            <a:picLocks noChangeAspect="1"/>
          </p:cNvPicPr>
          <p:nvPr/>
        </p:nvPicPr>
        <p:blipFill>
          <a:blip r:embed="rId16"/>
          <a:stretch>
            <a:fillRect/>
          </a:stretch>
        </p:blipFill>
        <p:spPr>
          <a:xfrm rot="5400000">
            <a:off x="11935378" y="23461346"/>
            <a:ext cx="5150531" cy="4776060"/>
          </a:xfrm>
          <a:prstGeom prst="rect">
            <a:avLst/>
          </a:prstGeom>
        </p:spPr>
      </p:pic>
      <p:sp>
        <p:nvSpPr>
          <p:cNvPr id="45" name="Subtitle 2">
            <a:extLst>
              <a:ext uri="{FF2B5EF4-FFF2-40B4-BE49-F238E27FC236}">
                <a16:creationId xmlns:a16="http://schemas.microsoft.com/office/drawing/2014/main" id="{42A79608-04D4-894E-704F-69C99FAA327E}"/>
              </a:ext>
            </a:extLst>
          </p:cNvPr>
          <p:cNvSpPr txBox="1">
            <a:spLocks/>
          </p:cNvSpPr>
          <p:nvPr/>
        </p:nvSpPr>
        <p:spPr>
          <a:xfrm>
            <a:off x="12038047" y="29317512"/>
            <a:ext cx="19578026" cy="3199158"/>
          </a:xfrm>
          <a:prstGeom prst="rect">
            <a:avLst/>
          </a:prstGeom>
          <a:noFill/>
          <a:ln>
            <a:no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000">
                <a:latin typeface="Cambria" panose="02040503050406030204" pitchFamily="18" charset="0"/>
                <a:ea typeface="Cambria" panose="02040503050406030204" pitchFamily="18" charset="0"/>
              </a:rPr>
              <a:t>Waterjet cutting, 3-axis CNC milling, 5-axis CNC milling, lathe operations, and finishing operations</a:t>
            </a:r>
          </a:p>
          <a:p>
            <a:pPr marL="457200" indent="-457200" algn="l">
              <a:buFont typeface="Arial" panose="020B0604020202020204" pitchFamily="34" charset="0"/>
              <a:buChar char="•"/>
            </a:pPr>
            <a:r>
              <a:rPr lang="en-US" sz="3000">
                <a:latin typeface="Cambria" panose="02040503050406030204" pitchFamily="18" charset="0"/>
                <a:ea typeface="Cambria" panose="02040503050406030204" pitchFamily="18" charset="0"/>
              </a:rPr>
              <a:t>Waterjet for quick 2D cuts to create the pedal box baseplate, pedal arms, and mounting brackets</a:t>
            </a:r>
          </a:p>
          <a:p>
            <a:pPr marL="457200" indent="-457200" algn="l">
              <a:buFont typeface="Arial" panose="020B0604020202020204" pitchFamily="34" charset="0"/>
              <a:buChar char="•"/>
            </a:pPr>
            <a:r>
              <a:rPr lang="en-US" sz="3000">
                <a:latin typeface="Cambria" panose="02040503050406030204" pitchFamily="18" charset="0"/>
                <a:ea typeface="Cambria" panose="02040503050406030204" pitchFamily="18" charset="0"/>
              </a:rPr>
              <a:t>3-axis and 5- axis milling were necessary for complex tool pathing and high dimensional accuracy, as well as completing surface finishes</a:t>
            </a:r>
          </a:p>
        </p:txBody>
      </p:sp>
      <p:pic>
        <p:nvPicPr>
          <p:cNvPr id="32" name="Picture 31">
            <a:extLst>
              <a:ext uri="{FF2B5EF4-FFF2-40B4-BE49-F238E27FC236}">
                <a16:creationId xmlns:a16="http://schemas.microsoft.com/office/drawing/2014/main" id="{66A87249-E31F-27DA-F4BE-D263B35B2BF7}"/>
              </a:ext>
            </a:extLst>
          </p:cNvPr>
          <p:cNvPicPr>
            <a:picLocks noChangeAspect="1"/>
          </p:cNvPicPr>
          <p:nvPr/>
        </p:nvPicPr>
        <p:blipFill>
          <a:blip r:embed="rId17" cstate="print">
            <a:extLst>
              <a:ext uri="{28A0092B-C50C-407E-A947-70E740481C1C}">
                <a14:useLocalDpi xmlns:a14="http://schemas.microsoft.com/office/drawing/2010/main" val="0"/>
              </a:ext>
            </a:extLst>
          </a:blip>
          <a:srcRect t="12497" b="12568"/>
          <a:stretch>
            <a:fillRect/>
          </a:stretch>
        </p:blipFill>
        <p:spPr>
          <a:xfrm>
            <a:off x="28149997" y="23274111"/>
            <a:ext cx="3616493" cy="5150532"/>
          </a:xfrm>
          <a:prstGeom prst="rect">
            <a:avLst/>
          </a:prstGeom>
        </p:spPr>
      </p:pic>
      <p:pic>
        <p:nvPicPr>
          <p:cNvPr id="3" name="Picture 2" descr="BREEN &amp; SULLIVAN MECHANICAL SERVICES, INC. | LinkedIn">
            <a:extLst>
              <a:ext uri="{FF2B5EF4-FFF2-40B4-BE49-F238E27FC236}">
                <a16:creationId xmlns:a16="http://schemas.microsoft.com/office/drawing/2014/main" id="{25B98AEF-4B90-733A-3941-F16C5BD12D9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200142" y="29478290"/>
            <a:ext cx="2553997" cy="25539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416C42D6-6739-C6EB-D84B-1D1656CB2D82}"/>
              </a:ext>
            </a:extLst>
          </p:cNvPr>
          <p:cNvPicPr>
            <a:picLocks noChangeAspect="1"/>
          </p:cNvPicPr>
          <p:nvPr/>
        </p:nvPicPr>
        <p:blipFill>
          <a:blip r:embed="rId19"/>
          <a:stretch>
            <a:fillRect/>
          </a:stretch>
        </p:blipFill>
        <p:spPr>
          <a:xfrm>
            <a:off x="40152270" y="29642701"/>
            <a:ext cx="3114804" cy="2249152"/>
          </a:xfrm>
          <a:prstGeom prst="rect">
            <a:avLst/>
          </a:prstGeom>
          <a:ln>
            <a:noFill/>
          </a:ln>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rgbClr val="DEEBF6"/>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FB2B019E96D74E917C51DFFD83C2CD" ma:contentTypeVersion="17" ma:contentTypeDescription="Create a new document." ma:contentTypeScope="" ma:versionID="f79b72b237e54f76aa538515b922ce8f">
  <xsd:schema xmlns:xsd="http://www.w3.org/2001/XMLSchema" xmlns:xs="http://www.w3.org/2001/XMLSchema" xmlns:p="http://schemas.microsoft.com/office/2006/metadata/properties" xmlns:ns3="7ba17be1-e125-4cc2-b021-c02d0c1feaf1" xmlns:ns4="9e087370-b39c-4390-b45d-e98967d1a573" targetNamespace="http://schemas.microsoft.com/office/2006/metadata/properties" ma:root="true" ma:fieldsID="0b128a02e8064e19df55e7953afc9510" ns3:_="" ns4:_="">
    <xsd:import namespace="7ba17be1-e125-4cc2-b021-c02d0c1feaf1"/>
    <xsd:import namespace="9e087370-b39c-4390-b45d-e98967d1a57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ObjectDetectorVersions" minOccurs="0"/>
                <xsd:element ref="ns3:MediaServiceSearchProperties" minOccurs="0"/>
                <xsd:element ref="ns3:_activity"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a17be1-e125-4cc2-b021-c02d0c1fe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087370-b39c-4390-b45d-e98967d1a57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_activity xmlns="7ba17be1-e125-4cc2-b021-c02d0c1feaf1" xsi:nil="true"/>
  </documentManagement>
</p:properties>
</file>

<file path=customXml/itemProps1.xml><?xml version="1.0" encoding="utf-8"?>
<ds:datastoreItem xmlns:ds="http://schemas.openxmlformats.org/officeDocument/2006/customXml" ds:itemID="{33454F77-4B38-46A8-A1E3-0391E36F1751}">
  <ds:schemaRefs>
    <ds:schemaRef ds:uri="7ba17be1-e125-4cc2-b021-c02d0c1feaf1"/>
    <ds:schemaRef ds:uri="9e087370-b39c-4390-b45d-e98967d1a5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0B6246F3-2A52-45DF-81AE-4438BD10BCC9}">
  <ds:schemaRefs>
    <ds:schemaRef ds:uri="http://schemas.microsoft.com/sharepoint/v3/contenttype/forms"/>
  </ds:schemaRefs>
</ds:datastoreItem>
</file>

<file path=customXml/itemProps4.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5.xml><?xml version="1.0" encoding="utf-8"?>
<ds:datastoreItem xmlns:ds="http://schemas.openxmlformats.org/officeDocument/2006/customXml" ds:itemID="{C27F952F-FDCB-421C-8B0A-EB671970AC80}">
  <ds:schemaRefs>
    <ds:schemaRef ds:uri="http://schemas.microsoft.com/office/2006/metadata/properties"/>
    <ds:schemaRef ds:uri="http://purl.org/dc/elements/1.1/"/>
    <ds:schemaRef ds:uri="http://www.w3.org/XML/1998/namespace"/>
    <ds:schemaRef ds:uri="7ba17be1-e125-4cc2-b021-c02d0c1feaf1"/>
    <ds:schemaRef ds:uri="http://purl.org/dc/dcmitype/"/>
    <ds:schemaRef ds:uri="http://purl.org/dc/terms/"/>
    <ds:schemaRef ds:uri="http://schemas.microsoft.com/office/infopath/2007/PartnerControls"/>
    <ds:schemaRef ds:uri="http://schemas.microsoft.com/office/2006/documentManagement/types"/>
    <ds:schemaRef ds:uri="9e087370-b39c-4390-b45d-e98967d1a57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405</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FSAE Controls System Connor Bernard, Ryan McShan, Nick Beane, Sam Fauteux College of Engineering and Physical Sciences,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Nick Beane</cp:lastModifiedBy>
  <cp:revision>2</cp:revision>
  <dcterms:created xsi:type="dcterms:W3CDTF">2016-03-05T16:55:12Z</dcterms:created>
  <dcterms:modified xsi:type="dcterms:W3CDTF">2026-04-20T20:32:54Z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0x0101004DFB2B019E96D74E917C51DFFD83C2CD</vt:lpwstr>
  </property>
</Properties>
</file>