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6"/>
  </p:sldMasterIdLst>
  <p:notesMasterIdLst>
    <p:notesMasterId r:id="rId8"/>
  </p:notesMasterIdLst>
  <p:sldIdLst>
    <p:sldId id="256" r:id="rId7"/>
  </p:sldIdLst>
  <p:sldSz cx="43891200" cy="36576000"/>
  <p:notesSz cx="9144000" cy="6858000"/>
  <p:defaultTextStyle>
    <a:defPPr>
      <a:defRPr lang="en-US"/>
    </a:defPPr>
    <a:lvl1pPr marL="0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1pPr>
    <a:lvl2pPr marL="1930974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2pPr>
    <a:lvl3pPr marL="3861951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3pPr>
    <a:lvl4pPr marL="5792925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4pPr>
    <a:lvl5pPr marL="7723901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5pPr>
    <a:lvl6pPr marL="9654876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6pPr>
    <a:lvl7pPr marL="11585851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7pPr>
    <a:lvl8pPr marL="13516827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8pPr>
    <a:lvl9pPr marL="15447801" algn="l" defTabSz="3861951" rtl="0" eaLnBrk="1" latinLnBrk="0" hangingPunct="1">
      <a:defRPr sz="76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E255E-658B-4FA5-ACA8-8C396420B237}" v="2501" dt="2026-04-08T00:20:56.839"/>
    <p1510:client id="{2070720E-2F88-4254-B265-DD9250450F66}" v="4346" dt="2026-04-07T21:22:36.839"/>
    <p1510:client id="{48BBCDF9-781B-9985-92B0-B64BE1962487}" v="238" dt="2026-04-07T22:49:18.893"/>
    <p1510:client id="{9E679C9C-E5F4-D650-2F57-82B2F9F95E09}" v="2" dt="2026-04-07T02:31:54.056"/>
    <p1510:client id="{BD3D8783-1C11-1D72-D950-842409AF56AE}" v="25" dt="2026-04-07T12:52:30.464"/>
    <p1510:client id="{C4BB449A-6684-4C3C-920F-2F03A8AB884D}" v="11" dt="2026-04-07T02:47:21.022"/>
    <p1510:client id="{E68149C9-4B55-7E4A-A9FE-0E3DF22B6023}" v="7" dt="2026-04-07T01:43:34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1520"/>
        <p:guide pos="138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1F5E6-E450-4F47-8BE1-678C6A027525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82938" y="857250"/>
            <a:ext cx="27781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55D6C-CF9C-4E30-8495-EF0BE61C3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9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55D6C-CF9C-4E30-8495-EF0BE61C32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985936"/>
            <a:ext cx="37307520" cy="127338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9210869"/>
            <a:ext cx="32918400" cy="8830731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7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6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947334"/>
            <a:ext cx="9464040" cy="309964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947334"/>
            <a:ext cx="27843480" cy="309964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5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0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9118611"/>
            <a:ext cx="37856160" cy="15214597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4477144"/>
            <a:ext cx="37856160" cy="8000997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4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9736667"/>
            <a:ext cx="1865376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9736667"/>
            <a:ext cx="18653760" cy="23207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0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947342"/>
            <a:ext cx="37856160" cy="7069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966203"/>
            <a:ext cx="18568032" cy="4394197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3360400"/>
            <a:ext cx="18568032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966203"/>
            <a:ext cx="18659477" cy="4394197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3360400"/>
            <a:ext cx="18659477" cy="19651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7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2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1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438400"/>
            <a:ext cx="14156054" cy="85344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5266275"/>
            <a:ext cx="22219920" cy="25992667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0972800"/>
            <a:ext cx="14156054" cy="20328469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7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438400"/>
            <a:ext cx="14156054" cy="853440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5266275"/>
            <a:ext cx="22219920" cy="25992667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0972800"/>
            <a:ext cx="14156054" cy="20328469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3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947342"/>
            <a:ext cx="3785616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9736667"/>
            <a:ext cx="3785616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3900542"/>
            <a:ext cx="987552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3900542"/>
            <a:ext cx="1481328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3900542"/>
            <a:ext cx="987552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0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6EE5F759-13FE-36B2-7C05-A6342BD1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2475" y="11818674"/>
            <a:ext cx="2971800" cy="652231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D2A8FB6-1233-093C-EBB4-42C832DF1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4162" y="6246390"/>
            <a:ext cx="2788920" cy="592448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8ABF65E-EF84-6F24-3C10-8A3B52A2E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0216" y="7662491"/>
            <a:ext cx="11893142" cy="708662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B31E81C-243F-ACD2-58A4-DDA3FF9396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399" y="18386649"/>
            <a:ext cx="6667500" cy="500062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BA5FBB0-CA7C-93B7-0D06-861786EAB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233" y="18288000"/>
            <a:ext cx="6667500" cy="500062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F6E8CBD-F462-07FF-D946-7BA53885D5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330" y="23317200"/>
            <a:ext cx="6667500" cy="500062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B6AD36E-C142-41D9-F6F9-2BF220EF62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330" y="28803600"/>
            <a:ext cx="6667500" cy="500062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7616EC4-A87F-2365-C437-B2D7ACD2D6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399" y="28803600"/>
            <a:ext cx="6667500" cy="50006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E4CBE95-39C4-A560-5018-7C8A8CC474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164" y="23317200"/>
            <a:ext cx="6667500" cy="500062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AC4FFBD-F7C9-499C-D587-3848AB9400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62" y="13629602"/>
            <a:ext cx="5572978" cy="39299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99" y="468678"/>
            <a:ext cx="43136594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Cambria"/>
                <a:ea typeface="Cambria"/>
                <a:cs typeface="Arial"/>
              </a:rPr>
              <a:t>Modular Pedalboard System</a:t>
            </a:r>
            <a:br>
              <a:rPr lang="en-US" sz="720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4800" u="sng">
                <a:solidFill>
                  <a:schemeClr val="bg1"/>
                </a:solidFill>
                <a:latin typeface="Cambria"/>
                <a:ea typeface="Cambria"/>
                <a:cs typeface="Arial"/>
              </a:rPr>
              <a:t>David Desfosse, Christopher Giovanni, Samuel Hilts, Maxwell McCabe</a:t>
            </a:r>
            <a:br>
              <a:rPr lang="en-US" sz="4800">
                <a:latin typeface="+mn-ea"/>
                <a:cs typeface="Arial" panose="020B0604020202020204" pitchFamily="34" charset="0"/>
              </a:rPr>
            </a:br>
            <a:r>
              <a:rPr lang="en-US" sz="4800" i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College of Engineering and Physical Science, University of New Hampshire, Durham, NH 03824</a:t>
            </a:r>
            <a:endParaRPr lang="en-US" sz="7971" i="1">
              <a:solidFill>
                <a:schemeClr val="bg1"/>
              </a:solidFill>
              <a:latin typeface="Cambria"/>
              <a:ea typeface="Cambria"/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9598" y="10364725"/>
            <a:ext cx="10972800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950">
                <a:solidFill>
                  <a:schemeClr val="bg1"/>
                </a:solidFill>
                <a:latin typeface="Cambria"/>
                <a:ea typeface="Cambria"/>
              </a:rPr>
              <a:t>The Beginner Experience</a:t>
            </a:r>
            <a:endParaRPr lang="en-US" sz="4971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55831" y="19564425"/>
            <a:ext cx="10972800" cy="89643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82880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344399" y="4912415"/>
            <a:ext cx="19659600" cy="914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50">
                <a:solidFill>
                  <a:schemeClr val="bg1"/>
                </a:solidFill>
                <a:latin typeface="Cambria"/>
                <a:ea typeface="Cambria"/>
              </a:rPr>
              <a:t> Product Schematic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660771" y="26763161"/>
            <a:ext cx="10972800" cy="43473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82880" tIns="45717" rIns="91435" bIns="4571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For our product to allow users to increase their collection cheaply over time, we will be working to increase our available library of effects</a:t>
            </a:r>
          </a:p>
          <a:p>
            <a:pPr algn="l">
              <a:spcBef>
                <a:spcPts val="0"/>
              </a:spcBef>
            </a:pPr>
            <a:endParaRPr lang="en-US" sz="3200"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Future Effects: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Delay (In Progress)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Reverb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Gain 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Loop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69598" y="4924342"/>
            <a:ext cx="10972800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950">
                <a:solidFill>
                  <a:schemeClr val="bg1"/>
                </a:solidFill>
                <a:latin typeface="Cambria"/>
                <a:ea typeface="Cambria"/>
              </a:rPr>
              <a:t>Our Mission</a:t>
            </a:r>
            <a:endParaRPr lang="en-US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69598" y="28813608"/>
            <a:ext cx="10972800" cy="914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950">
                <a:solidFill>
                  <a:schemeClr val="bg1"/>
                </a:solidFill>
                <a:latin typeface="Cambria"/>
                <a:ea typeface="Cambria"/>
              </a:rPr>
              <a:t>Our Cost Analysis</a:t>
            </a:r>
            <a:endParaRPr lang="en-US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2344399" y="6045292"/>
            <a:ext cx="19659600" cy="1135384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71">
              <a:latin typeface="Cambria" panose="020405030504060302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660771" y="25633275"/>
            <a:ext cx="10972800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950">
                <a:solidFill>
                  <a:schemeClr val="bg1"/>
                </a:solidFill>
                <a:latin typeface="Cambria"/>
                <a:ea typeface="Cambria"/>
              </a:rPr>
              <a:t>Product Future</a:t>
            </a:r>
            <a:endParaRPr lang="en-US" sz="4950">
              <a:solidFill>
                <a:schemeClr val="bg1"/>
              </a:solidFill>
              <a:latin typeface="Cambria" panose="02040503050406030204" pitchFamily="18" charset="0"/>
              <a:ea typeface="Cambria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660771" y="31326605"/>
            <a:ext cx="10972800" cy="914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28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2344399" y="17628120"/>
            <a:ext cx="19659600" cy="914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50">
                <a:solidFill>
                  <a:schemeClr val="bg1"/>
                </a:solidFill>
                <a:latin typeface="Cambria"/>
                <a:ea typeface="Cambria"/>
              </a:rPr>
              <a:t>Effect Verifications</a:t>
            </a:r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1575570" y="14749120"/>
            <a:ext cx="6915359" cy="584769"/>
          </a:xfrm>
          <a:prstGeom prst="rect">
            <a:avLst/>
          </a:prstGeom>
          <a:noFill/>
        </p:spPr>
        <p:txBody>
          <a:bodyPr wrap="square" lIns="91435" tIns="45717" rIns="91435" bIns="45717" rtlCol="0" anchor="t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Housing Schematic 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2344399" y="18765982"/>
            <a:ext cx="19659600" cy="1733516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50">
              <a:latin typeface="Cambria" panose="02040503050406030204" pitchFamily="18" charset="0"/>
              <a:ea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84923" y="14045658"/>
            <a:ext cx="5657401" cy="474868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endParaRPr lang="en-US" sz="2486">
              <a:latin typeface="Cambria" panose="02040503050406030204" pitchFamily="18" charset="0"/>
            </a:endParaRP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355831" y="18386649"/>
            <a:ext cx="10972800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950">
                <a:solidFill>
                  <a:schemeClr val="bg1"/>
                </a:solidFill>
                <a:latin typeface="Cambria"/>
                <a:ea typeface="Cambria"/>
              </a:rPr>
              <a:t>Market Comparisons</a:t>
            </a:r>
            <a:endParaRPr lang="en-US" sz="4950">
              <a:solidFill>
                <a:schemeClr val="bg1"/>
              </a:solidFill>
              <a:latin typeface="Cambria" panose="02040503050406030204" pitchFamily="18" charset="0"/>
              <a:ea typeface="Cambria"/>
            </a:endParaRP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369598" y="11497290"/>
            <a:ext cx="10972800" cy="66997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82880" tIns="45720" rIns="91435" bIns="4571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endParaRPr lang="en-US" sz="3200">
              <a:latin typeface="Cambria"/>
              <a:ea typeface="Cambria"/>
              <a:cs typeface="+mn-lt"/>
            </a:endParaRP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32631743" y="32457112"/>
            <a:ext cx="10972800" cy="36440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82880" tIns="45717" rIns="91435" bIns="4571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Advisor: John Roth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Department Chair: Christopher White</a:t>
            </a:r>
          </a:p>
          <a:p>
            <a:pPr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UNH CEPS Dean: Cyndee Gruden</a:t>
            </a:r>
            <a:endParaRPr lang="en-US" sz="3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Manufacturing and Design Assistance: Michael Giovanni</a:t>
            </a:r>
            <a:endParaRPr lang="en-US" sz="320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l"/>
            <a:endParaRPr lang="en-US" sz="317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23" y="1126416"/>
            <a:ext cx="2124025" cy="2557713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FF28970-298B-2D09-E49C-7DA962F35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267026"/>
              </p:ext>
            </p:extLst>
          </p:nvPr>
        </p:nvGraphicFramePr>
        <p:xfrm>
          <a:off x="369598" y="30012881"/>
          <a:ext cx="10945267" cy="5305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1556">
                  <a:extLst>
                    <a:ext uri="{9D8B030D-6E8A-4147-A177-3AD203B41FA5}">
                      <a16:colId xmlns:a16="http://schemas.microsoft.com/office/drawing/2014/main" val="3939551628"/>
                    </a:ext>
                  </a:extLst>
                </a:gridCol>
                <a:gridCol w="5453711">
                  <a:extLst>
                    <a:ext uri="{9D8B030D-6E8A-4147-A177-3AD203B41FA5}">
                      <a16:colId xmlns:a16="http://schemas.microsoft.com/office/drawing/2014/main" val="2362626465"/>
                    </a:ext>
                  </a:extLst>
                </a:gridCol>
              </a:tblGrid>
              <a:tr h="977267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Effects/PCBs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$177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9256529"/>
                  </a:ext>
                </a:extLst>
              </a:tr>
              <a:tr h="1062981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Electrical Components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4000" b="0" i="0" u="none" strike="noStrike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$74</a:t>
                      </a:r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2043"/>
                  </a:ext>
                </a:extLst>
              </a:tr>
              <a:tr h="1227219">
                <a:tc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Housing/</a:t>
                      </a:r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4000" b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Connectors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4000" b="0" i="0" u="none" strike="noStrike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$101</a:t>
                      </a:r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164560"/>
                  </a:ext>
                </a:extLst>
              </a:tr>
              <a:tr h="977267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Total 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$352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848316"/>
                  </a:ext>
                </a:extLst>
              </a:tr>
              <a:tr h="9772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4000" b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Shelf Cost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4000" b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$460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3495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8B6B688-38B5-FF66-9CF4-D65F504C37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947264" y="973986"/>
            <a:ext cx="4532986" cy="285048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360C22-C5C5-302B-DD94-F52AF97FB9A3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17934509" y="9474715"/>
            <a:ext cx="2734419" cy="96388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38B73FB-070E-8D97-E266-9B6AC93CF56C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22630314" y="7377526"/>
            <a:ext cx="2021329" cy="194537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401AE13-C5F8-6E98-A212-6BFFF31777E1}"/>
              </a:ext>
            </a:extLst>
          </p:cNvPr>
          <p:cNvSpPr txBox="1"/>
          <p:nvPr/>
        </p:nvSpPr>
        <p:spPr>
          <a:xfrm>
            <a:off x="20227378" y="6300308"/>
            <a:ext cx="480587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18288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Cartridges can be slotted in any slot to be played </a:t>
            </a:r>
            <a:endParaRPr lang="en-US" sz="7600"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C48B35-6796-B427-D432-C54588454436}"/>
              </a:ext>
            </a:extLst>
          </p:cNvPr>
          <p:cNvSpPr txBox="1"/>
          <p:nvPr/>
        </p:nvSpPr>
        <p:spPr>
          <a:xfrm>
            <a:off x="16236688" y="6427727"/>
            <a:ext cx="3395642" cy="30469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18288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Each pedal has two distinct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On/Off control</a:t>
            </a:r>
          </a:p>
          <a:p>
            <a:pPr marL="457200" indent="-457200">
              <a:buFont typeface="Arial"/>
              <a:buChar char="•"/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Dynamic effect sweep control</a:t>
            </a:r>
          </a:p>
        </p:txBody>
      </p:sp>
      <p:pic>
        <p:nvPicPr>
          <p:cNvPr id="34" name="Picture 33" descr="A guitar and pedals with text&#10;&#10;AI-generated content may be incorrect.">
            <a:extLst>
              <a:ext uri="{FF2B5EF4-FFF2-40B4-BE49-F238E27FC236}">
                <a16:creationId xmlns:a16="http://schemas.microsoft.com/office/drawing/2014/main" id="{5856E378-10EC-0B89-1CBF-21664A5E2F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646930" y="762183"/>
            <a:ext cx="5143121" cy="327429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D5E7D86-5B48-B56F-7917-107508F07491}"/>
              </a:ext>
            </a:extLst>
          </p:cNvPr>
          <p:cNvSpPr txBox="1">
            <a:spLocks/>
          </p:cNvSpPr>
          <p:nvPr/>
        </p:nvSpPr>
        <p:spPr>
          <a:xfrm>
            <a:off x="32660771" y="4924343"/>
            <a:ext cx="10972800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950">
                <a:solidFill>
                  <a:schemeClr val="bg1"/>
                </a:solidFill>
                <a:latin typeface="Cambria"/>
                <a:ea typeface="Cambria"/>
              </a:rPr>
              <a:t>FEA Analysis</a:t>
            </a:r>
            <a:endParaRPr lang="en-US" sz="4950">
              <a:solidFill>
                <a:schemeClr val="bg1"/>
              </a:solidFill>
              <a:latin typeface="Cambria" panose="02040503050406030204" pitchFamily="18" charset="0"/>
              <a:ea typeface="Cambr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0D4C4B-1F1E-F659-5FF1-E96A43DDCEA2}"/>
              </a:ext>
            </a:extLst>
          </p:cNvPr>
          <p:cNvSpPr txBox="1"/>
          <p:nvPr/>
        </p:nvSpPr>
        <p:spPr>
          <a:xfrm>
            <a:off x="971528" y="35395791"/>
            <a:ext cx="971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*Shelf Cost Selling Direct-to-Customer with 30% Markup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237837-D474-F74F-07B0-83250EC64F9F}"/>
              </a:ext>
            </a:extLst>
          </p:cNvPr>
          <p:cNvSpPr txBox="1"/>
          <p:nvPr/>
        </p:nvSpPr>
        <p:spPr>
          <a:xfrm>
            <a:off x="13716000" y="27889200"/>
            <a:ext cx="7772400" cy="1569660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Has noticeable noise from guitar pickups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Sound primarily comes from fundamental frequency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59DDB67E-75EE-2D91-5BC8-BA82A7C90095}"/>
              </a:ext>
            </a:extLst>
          </p:cNvPr>
          <p:cNvSpPr txBox="1">
            <a:spLocks/>
          </p:cNvSpPr>
          <p:nvPr/>
        </p:nvSpPr>
        <p:spPr>
          <a:xfrm>
            <a:off x="369598" y="6045292"/>
            <a:ext cx="10974925" cy="41254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82880" tIns="45717" rIns="91435" bIns="4571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32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Our goal is to make guitar playing a hobby, not a chore. </a:t>
            </a:r>
          </a:p>
          <a:p>
            <a:pPr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Learning to play the instrument is hard enough, players don’t need the added stress of:</a:t>
            </a:r>
          </a:p>
          <a:p>
            <a:pPr marL="457200" indent="-4572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Messes of wires</a:t>
            </a:r>
          </a:p>
          <a:p>
            <a:pPr marL="457200" indent="-4572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Learning digital pedalboard software</a:t>
            </a:r>
          </a:p>
          <a:p>
            <a:pPr marL="457200" indent="-4572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Spending exorbitant amounts of money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23F857-9B8F-F2A1-3A66-8059582290C7}"/>
              </a:ext>
            </a:extLst>
          </p:cNvPr>
          <p:cNvSpPr txBox="1"/>
          <p:nvPr/>
        </p:nvSpPr>
        <p:spPr>
          <a:xfrm>
            <a:off x="13716000" y="33306852"/>
            <a:ext cx="7772400" cy="2062103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Applies a bandpass filter that shifts as pedal is pressed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Emphasizes treble or bass frequencies (as circled in red)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E0B215-D3D1-A7C8-E832-F826200AA32A}"/>
              </a:ext>
            </a:extLst>
          </p:cNvPr>
          <p:cNvSpPr txBox="1"/>
          <p:nvPr/>
        </p:nvSpPr>
        <p:spPr>
          <a:xfrm>
            <a:off x="22860000" y="33306852"/>
            <a:ext cx="7772400" cy="2062103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Amplifies harmonics, emphasizing odd harmonics, to create asymmetric distortion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Creates a “grainy” or “fuzzy” sound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AED743-A28D-2008-6977-600F8B6BB104}"/>
              </a:ext>
            </a:extLst>
          </p:cNvPr>
          <p:cNvSpPr txBox="1"/>
          <p:nvPr/>
        </p:nvSpPr>
        <p:spPr>
          <a:xfrm>
            <a:off x="22860000" y="27889200"/>
            <a:ext cx="7772400" cy="1077218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Amplifies harmonics to create distortion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Creates a classic, bluesy sound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83653D32-9267-F5B6-5EB0-53BA5F7BDF42}"/>
              </a:ext>
            </a:extLst>
          </p:cNvPr>
          <p:cNvSpPr txBox="1">
            <a:spLocks/>
          </p:cNvSpPr>
          <p:nvPr/>
        </p:nvSpPr>
        <p:spPr>
          <a:xfrm>
            <a:off x="32689799" y="6045302"/>
            <a:ext cx="10885715" cy="121434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82880" tIns="45717" rIns="91435" bIns="4571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arthquaker devices blumes low signal shredder overdrive pedal 1">
            <a:extLst>
              <a:ext uri="{FF2B5EF4-FFF2-40B4-BE49-F238E27FC236}">
                <a16:creationId xmlns:a16="http://schemas.microsoft.com/office/drawing/2014/main" id="{957FD4B9-9ACD-56CA-57E4-B6E69AD20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09" y="24272512"/>
            <a:ext cx="1518639" cy="295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unlop FFM1 Silicon Fuzz Face Mini Blue Guitar Effects Pedal">
            <a:extLst>
              <a:ext uri="{FF2B5EF4-FFF2-40B4-BE49-F238E27FC236}">
                <a16:creationId xmlns:a16="http://schemas.microsoft.com/office/drawing/2014/main" id="{63420A83-9282-BE70-D95A-D81D6BD7E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15" y="20549869"/>
            <a:ext cx="2651479" cy="265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arthquaker devices ghost echo v3 reverb pedal 1">
            <a:extLst>
              <a:ext uri="{FF2B5EF4-FFF2-40B4-BE49-F238E27FC236}">
                <a16:creationId xmlns:a16="http://schemas.microsoft.com/office/drawing/2014/main" id="{A3DBF283-79B3-82CE-196B-96281FF4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399" y="24163486"/>
            <a:ext cx="1593828" cy="30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unlop Cry Baby 535Q Multi-Wah Pedal">
            <a:extLst>
              <a:ext uri="{FF2B5EF4-FFF2-40B4-BE49-F238E27FC236}">
                <a16:creationId xmlns:a16="http://schemas.microsoft.com/office/drawing/2014/main" id="{57DD1262-0610-0987-2589-AF258AD9D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7" y="20705993"/>
            <a:ext cx="2351850" cy="23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94BDDA6-30B1-B04F-6ECB-567FB1CAFBE3}"/>
              </a:ext>
            </a:extLst>
          </p:cNvPr>
          <p:cNvSpPr txBox="1"/>
          <p:nvPr/>
        </p:nvSpPr>
        <p:spPr>
          <a:xfrm>
            <a:off x="2896711" y="20576173"/>
            <a:ext cx="2853509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Dunlop Cry Baby 535Q Multi-Wah Pedal -</a:t>
            </a: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$179.99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8CD201-C157-50C1-9C42-FDC3F4CD8C8A}"/>
              </a:ext>
            </a:extLst>
          </p:cNvPr>
          <p:cNvSpPr txBox="1"/>
          <p:nvPr/>
        </p:nvSpPr>
        <p:spPr>
          <a:xfrm>
            <a:off x="518134" y="11618608"/>
            <a:ext cx="102931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Analog pedalboards are created by wiring individual effects directly into each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Requires knowledge of how chaining effects change sound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Experimentation becomes costly and time-consuming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D625A6-84C3-BCFD-F4DC-6F106A9EBB21}"/>
              </a:ext>
            </a:extLst>
          </p:cNvPr>
          <p:cNvSpPr txBox="1"/>
          <p:nvPr/>
        </p:nvSpPr>
        <p:spPr>
          <a:xfrm>
            <a:off x="8412299" y="20481149"/>
            <a:ext cx="25474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Dunlop FFM1 Silicon Fuzz Face -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$159.99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653E6F-722D-F922-B2AE-595258E12BE2}"/>
              </a:ext>
            </a:extLst>
          </p:cNvPr>
          <p:cNvSpPr txBox="1"/>
          <p:nvPr/>
        </p:nvSpPr>
        <p:spPr>
          <a:xfrm>
            <a:off x="8363236" y="24326311"/>
            <a:ext cx="2746651" cy="2555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EarthQuaker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Devices Ghost Echo V3 Reverb Pedal -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$199.00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4A0698-4BCA-6231-2FE5-99599BB129AD}"/>
              </a:ext>
            </a:extLst>
          </p:cNvPr>
          <p:cNvSpPr txBox="1"/>
          <p:nvPr/>
        </p:nvSpPr>
        <p:spPr>
          <a:xfrm>
            <a:off x="2896711" y="24168508"/>
            <a:ext cx="3106887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EarthQuaker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Devices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Blumes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Low Signal Shredder Overdrive Pedal -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$119.00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C228D3-6006-103A-9B4A-A071D93ABB72}"/>
              </a:ext>
            </a:extLst>
          </p:cNvPr>
          <p:cNvSpPr txBox="1"/>
          <p:nvPr/>
        </p:nvSpPr>
        <p:spPr>
          <a:xfrm>
            <a:off x="4623016" y="27737160"/>
            <a:ext cx="2465963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/>
              <a:t>Total $657.98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4C54A0D-382C-6754-FDB1-40B8CEBA3735}"/>
              </a:ext>
            </a:extLst>
          </p:cNvPr>
          <p:cNvSpPr txBox="1"/>
          <p:nvPr/>
        </p:nvSpPr>
        <p:spPr>
          <a:xfrm>
            <a:off x="518134" y="16954499"/>
            <a:ext cx="99487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Digital solutions exist, but require learning software and can cost $1000+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2C1BDA-93A5-4265-B60F-9A3CF74A170E}"/>
              </a:ext>
            </a:extLst>
          </p:cNvPr>
          <p:cNvSpPr txBox="1"/>
          <p:nvPr/>
        </p:nvSpPr>
        <p:spPr>
          <a:xfrm>
            <a:off x="18729185" y="35442661"/>
            <a:ext cx="6890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*Delay analysis in progress, not pictured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735BE2-58A7-8CBD-C585-167FEA9F2F63}"/>
              </a:ext>
            </a:extLst>
          </p:cNvPr>
          <p:cNvSpPr txBox="1"/>
          <p:nvPr/>
        </p:nvSpPr>
        <p:spPr>
          <a:xfrm rot="10800000" flipV="1">
            <a:off x="26661600" y="6802295"/>
            <a:ext cx="480587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82880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Magnetic pins are placed at the bottom for a good, durable connection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B1D0510-52F7-DA23-205B-7A92BE0EA985}"/>
              </a:ext>
            </a:extLst>
          </p:cNvPr>
          <p:cNvSpPr txBox="1">
            <a:spLocks/>
          </p:cNvSpPr>
          <p:nvPr/>
        </p:nvSpPr>
        <p:spPr>
          <a:xfrm>
            <a:off x="6302034" y="24089007"/>
            <a:ext cx="4807853" cy="32269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82880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5E1E822-2BEA-C1C1-D629-D77766ABCD01}"/>
              </a:ext>
            </a:extLst>
          </p:cNvPr>
          <p:cNvSpPr txBox="1">
            <a:spLocks/>
          </p:cNvSpPr>
          <p:nvPr/>
        </p:nvSpPr>
        <p:spPr>
          <a:xfrm>
            <a:off x="6302034" y="20315109"/>
            <a:ext cx="4807853" cy="32269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82880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28FADE18-95B0-2869-D1CF-07B8F0E035BC}"/>
              </a:ext>
            </a:extLst>
          </p:cNvPr>
          <p:cNvSpPr txBox="1">
            <a:spLocks/>
          </p:cNvSpPr>
          <p:nvPr/>
        </p:nvSpPr>
        <p:spPr>
          <a:xfrm>
            <a:off x="518494" y="20315110"/>
            <a:ext cx="5424307" cy="32269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82880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3F632D11-E716-004A-BE6F-0DD95D8ADAEA}"/>
              </a:ext>
            </a:extLst>
          </p:cNvPr>
          <p:cNvSpPr txBox="1">
            <a:spLocks/>
          </p:cNvSpPr>
          <p:nvPr/>
        </p:nvSpPr>
        <p:spPr>
          <a:xfrm>
            <a:off x="521456" y="24089007"/>
            <a:ext cx="5424307" cy="32269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82880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B3E67FCC-B112-69D4-02BE-1AC17CE5A3D6}"/>
              </a:ext>
            </a:extLst>
          </p:cNvPr>
          <p:cNvSpPr txBox="1">
            <a:spLocks/>
          </p:cNvSpPr>
          <p:nvPr/>
        </p:nvSpPr>
        <p:spPr>
          <a:xfrm>
            <a:off x="28872003" y="17913156"/>
            <a:ext cx="8961282" cy="4142319"/>
          </a:xfrm>
          <a:prstGeom prst="rect">
            <a:avLst/>
          </a:prstGeom>
          <a:ln>
            <a:noFill/>
          </a:ln>
        </p:spPr>
        <p:txBody>
          <a:bodyPr vert="horz" lIns="182880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>
              <a:latin typeface="Times New Roman" panose="02020603050405020304" pitchFamily="18" charset="0"/>
              <a:ea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9F8CBBA-3098-8C53-7C95-FB6F26558BF7}"/>
              </a:ext>
            </a:extLst>
          </p:cNvPr>
          <p:cNvSpPr/>
          <p:nvPr/>
        </p:nvSpPr>
        <p:spPr>
          <a:xfrm>
            <a:off x="18074725" y="31134142"/>
            <a:ext cx="1097280" cy="8980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F2960C72-86C8-E2AE-6E86-737200C9D128}"/>
              </a:ext>
            </a:extLst>
          </p:cNvPr>
          <p:cNvSpPr txBox="1">
            <a:spLocks/>
          </p:cNvSpPr>
          <p:nvPr/>
        </p:nvSpPr>
        <p:spPr>
          <a:xfrm>
            <a:off x="32689799" y="18413157"/>
            <a:ext cx="10914571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1435" tIns="45717" rIns="91435" bIns="4571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950">
                <a:solidFill>
                  <a:schemeClr val="bg1"/>
                </a:solidFill>
                <a:latin typeface="Cambria"/>
                <a:ea typeface="Cambria"/>
              </a:rPr>
              <a:t>Design Choices</a:t>
            </a:r>
            <a:endParaRPr lang="en-US" sz="4950">
              <a:solidFill>
                <a:schemeClr val="bg1"/>
              </a:solidFill>
              <a:latin typeface="Cambria" panose="02040503050406030204" pitchFamily="18" charset="0"/>
              <a:ea typeface="Cambria"/>
            </a:endParaRP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A901EC4E-C392-4B4C-885B-6B3AC20EEEC7}"/>
              </a:ext>
            </a:extLst>
          </p:cNvPr>
          <p:cNvSpPr txBox="1">
            <a:spLocks/>
          </p:cNvSpPr>
          <p:nvPr/>
        </p:nvSpPr>
        <p:spPr>
          <a:xfrm>
            <a:off x="32689799" y="19542421"/>
            <a:ext cx="10918708" cy="58741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82880" tIns="45717" rIns="91435" bIns="4571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6061 Aluminum was chosen as the housing material for being the most cost effective, durable option</a:t>
            </a:r>
          </a:p>
          <a:p>
            <a:pPr algn="l">
              <a:spcBef>
                <a:spcPts val="0"/>
              </a:spcBef>
            </a:pPr>
            <a:endParaRPr lang="en-US" sz="3200"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Torsional springs were chosen over linear springs due to the degree of rotation in the pedals</a:t>
            </a:r>
          </a:p>
          <a:p>
            <a:pPr algn="l">
              <a:spcBef>
                <a:spcPts val="0"/>
              </a:spcBef>
            </a:pPr>
            <a:endParaRPr lang="en-US" sz="3200"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Magnetic pogo pins were chosen over options like gold fingers as a simple, prototype friendly connection style</a:t>
            </a:r>
          </a:p>
          <a:p>
            <a:pPr algn="l">
              <a:spcBef>
                <a:spcPts val="0"/>
              </a:spcBef>
            </a:pPr>
            <a:endParaRPr lang="en-US" sz="3200"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Commercial Off The Shelf (COTS) PCBs were chosen as a cheap, simple way to prove our concept of pedalboard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7DC9D81-A0D7-C3F2-A5C5-A66EC05D1CA5}"/>
              </a:ext>
            </a:extLst>
          </p:cNvPr>
          <p:cNvCxnSpPr>
            <a:cxnSpLocks/>
            <a:stCxn id="50" idx="3"/>
          </p:cNvCxnSpPr>
          <p:nvPr/>
        </p:nvCxnSpPr>
        <p:spPr>
          <a:xfrm flipH="1">
            <a:off x="25841739" y="7587125"/>
            <a:ext cx="819861" cy="2133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E35A5CF-83D0-8342-F13B-E65FD5832A47}"/>
              </a:ext>
            </a:extLst>
          </p:cNvPr>
          <p:cNvSpPr txBox="1"/>
          <p:nvPr/>
        </p:nvSpPr>
        <p:spPr>
          <a:xfrm>
            <a:off x="22860001" y="22860000"/>
            <a:ext cx="7772400" cy="1077218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“Soft clipping” transforms signal into symmetric square waves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A85F3D-862E-81FB-FD36-E0982D86A87D}"/>
              </a:ext>
            </a:extLst>
          </p:cNvPr>
          <p:cNvSpPr txBox="1"/>
          <p:nvPr/>
        </p:nvSpPr>
        <p:spPr>
          <a:xfrm>
            <a:off x="13716000" y="22860000"/>
            <a:ext cx="7772400" cy="1077218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Signal coming from pickups is noisy and unrefined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8C41FF6-31F9-8BDD-0B96-A70FA3839D4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402837" y="7695222"/>
            <a:ext cx="3989818" cy="352847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8CCB276-8E20-28BA-9976-1A386D57B3E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334527" y="13067680"/>
            <a:ext cx="4019270" cy="396767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37153682-A33A-EAB8-730F-C01ADDA29659}"/>
              </a:ext>
            </a:extLst>
          </p:cNvPr>
          <p:cNvSpPr txBox="1"/>
          <p:nvPr/>
        </p:nvSpPr>
        <p:spPr>
          <a:xfrm>
            <a:off x="39353797" y="6970969"/>
            <a:ext cx="3989819" cy="4524315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Stress concentrations around the pins give estimated life of ~2200 cycles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Product life will be improved as stress concentrations are mitigated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627ED52-11DC-04F8-8891-78CBEC2B75CE}"/>
              </a:ext>
            </a:extLst>
          </p:cNvPr>
          <p:cNvSpPr txBox="1"/>
          <p:nvPr/>
        </p:nvSpPr>
        <p:spPr>
          <a:xfrm>
            <a:off x="39353797" y="12898503"/>
            <a:ext cx="4019269" cy="3539430"/>
          </a:xfrm>
          <a:prstGeom prst="rect">
            <a:avLst/>
          </a:prstGeom>
          <a:noFill/>
        </p:spPr>
        <p:txBody>
          <a:bodyPr wrap="square" lIns="18288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Final Product will have pin holes rounded to mitigate failure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No other areas exhibit concerning levels of stress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9F128D-A11C-A2CD-A2BE-E64BBE619E86}"/>
              </a:ext>
            </a:extLst>
          </p:cNvPr>
          <p:cNvSpPr txBox="1"/>
          <p:nvPr/>
        </p:nvSpPr>
        <p:spPr>
          <a:xfrm>
            <a:off x="12621184" y="7958419"/>
            <a:ext cx="338955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18288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/>
                <a:ea typeface="Calibri Light"/>
                <a:cs typeface="Times New Roman"/>
              </a:rPr>
              <a:t>Cartridge offers handle for easy swapping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7763734-63A1-9FDE-8483-065C27FBC922}"/>
              </a:ext>
            </a:extLst>
          </p:cNvPr>
          <p:cNvSpPr txBox="1"/>
          <p:nvPr/>
        </p:nvSpPr>
        <p:spPr>
          <a:xfrm>
            <a:off x="13942559" y="16662111"/>
            <a:ext cx="4926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Cartridge Schematic 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 descr="A metal briefcase with a handle&#10;&#10;AI-generated content may be incorrect.">
            <a:extLst>
              <a:ext uri="{FF2B5EF4-FFF2-40B4-BE49-F238E27FC236}">
                <a16:creationId xmlns:a16="http://schemas.microsoft.com/office/drawing/2014/main" id="{C84C7F09-B9CE-6CE3-87ED-7D61D7648D06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26772" t="13720" r="22680" b="16114"/>
          <a:stretch>
            <a:fillRect/>
          </a:stretch>
        </p:blipFill>
        <p:spPr>
          <a:xfrm>
            <a:off x="13174151" y="10687872"/>
            <a:ext cx="6455267" cy="586691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09FAE43-9A25-DAE6-736A-AE79D7E31BC5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14315963" y="9528079"/>
            <a:ext cx="885953" cy="160957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bb22f5-4308-49e8-899c-4b75a4286342" xsi:nil="true"/>
    <lcf76f155ced4ddcb4097134ff3c332f xmlns="1e0345c6-9aab-4205-8ec5-83b1a6d9a49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09B1CBD08B04FAF04D86FAFC218CC" ma:contentTypeVersion="10" ma:contentTypeDescription="Create a new document." ma:contentTypeScope="" ma:versionID="8140bd50ac36ed7dbcc924c5df67ed9c">
  <xsd:schema xmlns:xsd="http://www.w3.org/2001/XMLSchema" xmlns:xs="http://www.w3.org/2001/XMLSchema" xmlns:p="http://schemas.microsoft.com/office/2006/metadata/properties" xmlns:ns2="1e0345c6-9aab-4205-8ec5-83b1a6d9a49c" xmlns:ns3="fcbb22f5-4308-49e8-899c-4b75a4286342" targetNamespace="http://schemas.microsoft.com/office/2006/metadata/properties" ma:root="true" ma:fieldsID="5589a0d5f91d77b963d845af8c31bc39" ns2:_="" ns3:_="">
    <xsd:import namespace="1e0345c6-9aab-4205-8ec5-83b1a6d9a49c"/>
    <xsd:import namespace="fcbb22f5-4308-49e8-899c-4b75a42863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345c6-9aab-4205-8ec5-83b1a6d9a4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bb22f5-4308-49e8-899c-4b75a428634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91c76c2-0f9f-4d18-bdae-39c128a3377c}" ma:internalName="TaxCatchAll" ma:showField="CatchAllData" ma:web="fcbb22f5-4308-49e8-899c-4b75a42863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04BE834-66BF-49C9-8FEF-3C74789D2EA9}">
  <ds:schemaRefs>
    <ds:schemaRef ds:uri="1e0345c6-9aab-4205-8ec5-83b1a6d9a49c"/>
    <ds:schemaRef ds:uri="fcbb22f5-4308-49e8-899c-4b75a42863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3591D9-4B4F-468F-A634-2A0099DB5CD5}">
  <ds:schemaRefs>
    <ds:schemaRef ds:uri="1e0345c6-9aab-4205-8ec5-83b1a6d9a49c"/>
    <ds:schemaRef ds:uri="fcbb22f5-4308-49e8-899c-4b75a42863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66F36BC-C4A5-4147-97FE-8D5E5BD8A22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Modular Pedalboard System David Desfosse, Christopher Giovanni, Samuel Hilts, Maxwell McCabe College of Engineering and Physical Science,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revision>2</cp:revision>
  <dcterms:created xsi:type="dcterms:W3CDTF">2016-03-05T16:55:12Z</dcterms:created>
  <dcterms:modified xsi:type="dcterms:W3CDTF">2026-04-20T20:41:39Z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0x010100BE809B1CBD08B04FAF04D86FAFC218CC</vt:lpwstr>
  </property>
  <property fmtid="{D5CDD505-2E9C-101B-9397-08002B2CF9AE}" pid="3" name="MediaServiceImageTags">
    <vt:lpwstr/>
  </property>
</Properties>
</file>