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60"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4A7"/>
    <a:srgbClr val="E39B68"/>
    <a:srgbClr val="EBE973"/>
    <a:srgbClr val="CDD9EA"/>
    <a:srgbClr val="E8EDF5"/>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609D4-716C-4055-A7D1-0C0BDCF450A8}" v="137" dt="2026-04-20T20:29:23.006"/>
    <p1510:client id="{3C795BB3-C09B-489E-B53B-13B116947D94}" v="492" dt="2026-04-16T22:15:44.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260" y="11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4E1AD2C-0E59-4DC2-BBB2-5E4427E11C5F}" type="datetimeFigureOut">
              <a:rPr lang="en-US" smtClean="0"/>
              <a:t>4/20/2026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2DB78BE-3909-417C-A511-9100FC3E665C}" type="slidenum">
              <a:rPr lang="en-US" smtClean="0"/>
              <a:t>‹#›</a:t>
            </a:fld>
            <a:endParaRPr lang="en-US"/>
          </a:p>
        </p:txBody>
      </p:sp>
    </p:spTree>
    <p:extLst>
      <p:ext uri="{BB962C8B-B14F-4D97-AF65-F5344CB8AC3E}">
        <p14:creationId xmlns:p14="http://schemas.microsoft.com/office/powerpoint/2010/main" val="97927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B78BE-3909-417C-A511-9100FC3E665C}" type="slidenum">
              <a:rPr lang="en-US" smtClean="0"/>
              <a:t>1</a:t>
            </a:fld>
            <a:endParaRPr lang="en-US"/>
          </a:p>
        </p:txBody>
      </p:sp>
    </p:spTree>
    <p:extLst>
      <p:ext uri="{BB962C8B-B14F-4D97-AF65-F5344CB8AC3E}">
        <p14:creationId xmlns:p14="http://schemas.microsoft.com/office/powerpoint/2010/main" val="323382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4/20/2026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1D889-78DC-2E10-EC65-8277115D9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CC841-ED54-F9BA-2C11-71D1D5572E49}"/>
              </a:ext>
            </a:extLst>
          </p:cNvPr>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a:ea typeface="Cambria"/>
                <a:cs typeface="Arial"/>
              </a:rPr>
              <a:t>Rainwater Filtration System for a Remote Island</a:t>
            </a:r>
            <a:br>
              <a:rPr lang="en-US" sz="8400">
                <a:latin typeface="Cambria" panose="02040503050406030204" pitchFamily="18" charset="0"/>
                <a:cs typeface="Arial" panose="020B0604020202020204" pitchFamily="34" charset="0"/>
              </a:rPr>
            </a:br>
            <a:r>
              <a:rPr lang="en-US" sz="5600" u="sng">
                <a:solidFill>
                  <a:schemeClr val="bg1"/>
                </a:solidFill>
                <a:latin typeface="Cambria"/>
                <a:ea typeface="Cambria"/>
                <a:cs typeface="Arial"/>
              </a:rPr>
              <a:t>Emma Doyle, Isabella Dee, Aiden Tripaldi, Elizabeth DelGiudice </a:t>
            </a:r>
            <a:br>
              <a:rPr lang="en-US" sz="5600">
                <a:latin typeface="Cambria" panose="02040503050406030204" pitchFamily="18" charset="0"/>
                <a:cs typeface="Arial" panose="020B0604020202020204" pitchFamily="34" charset="0"/>
              </a:rPr>
            </a:br>
            <a:r>
              <a:rPr lang="en-US" sz="5600" i="1">
                <a:solidFill>
                  <a:schemeClr val="bg1"/>
                </a:solidFill>
                <a:latin typeface="Cambria"/>
                <a:ea typeface="Cambria"/>
                <a:cs typeface="Arial"/>
              </a:rPr>
              <a:t>Department of Civil and Environmental Engineering, University of New Hampshire, Durham, NH 03824</a:t>
            </a:r>
            <a:endParaRPr lang="en-US" sz="9300" i="1">
              <a:solidFill>
                <a:schemeClr val="bg1"/>
              </a:solidFill>
              <a:latin typeface="Cambria"/>
              <a:ea typeface="Cambria"/>
              <a:cs typeface="Arial"/>
            </a:endParaRPr>
          </a:p>
        </p:txBody>
      </p:sp>
      <p:sp>
        <p:nvSpPr>
          <p:cNvPr id="8" name="Subtitle 2">
            <a:extLst>
              <a:ext uri="{FF2B5EF4-FFF2-40B4-BE49-F238E27FC236}">
                <a16:creationId xmlns:a16="http://schemas.microsoft.com/office/drawing/2014/main" id="{E4DA92A0-283E-1B0B-F2C9-1487A938A183}"/>
              </a:ext>
            </a:extLst>
          </p:cNvPr>
          <p:cNvSpPr txBox="1">
            <a:spLocks/>
          </p:cNvSpPr>
          <p:nvPr/>
        </p:nvSpPr>
        <p:spPr>
          <a:xfrm>
            <a:off x="434594" y="28200024"/>
            <a:ext cx="10914743" cy="4457428"/>
          </a:xfrm>
          <a:prstGeom prst="rect">
            <a:avLst/>
          </a:prstGeom>
          <a:ln>
            <a:solidFill>
              <a:schemeClr val="tx1"/>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3200"/>
              <a:t>Cost efficiency is important since Star Island operates as a non-profit. </a:t>
            </a:r>
          </a:p>
          <a:p>
            <a:pPr marL="457200" indent="-457200" algn="l">
              <a:lnSpc>
                <a:spcPct val="100000"/>
              </a:lnSpc>
              <a:spcBef>
                <a:spcPts val="0"/>
              </a:spcBef>
              <a:buFont typeface="Arial" panose="020B0604020202020204" pitchFamily="34" charset="0"/>
              <a:buChar char="•"/>
            </a:pPr>
            <a:r>
              <a:rPr lang="en-US" sz="3200"/>
              <a:t>The system must fit a limited space under the hotel on a remote island. </a:t>
            </a:r>
          </a:p>
          <a:p>
            <a:pPr marL="457200" indent="-457200" algn="l">
              <a:lnSpc>
                <a:spcPct val="100000"/>
              </a:lnSpc>
              <a:spcBef>
                <a:spcPts val="0"/>
              </a:spcBef>
              <a:buFont typeface="Arial" panose="020B0604020202020204" pitchFamily="34" charset="0"/>
              <a:buChar char="•"/>
            </a:pPr>
            <a:r>
              <a:rPr lang="en-US" sz="3200"/>
              <a:t>Available water sources include deliveries from the Thomas Laighton and the existing RO system. </a:t>
            </a:r>
          </a:p>
          <a:p>
            <a:pPr marL="457200" indent="-457200" algn="l">
              <a:lnSpc>
                <a:spcPct val="100000"/>
              </a:lnSpc>
              <a:spcBef>
                <a:spcPts val="0"/>
              </a:spcBef>
              <a:buFont typeface="Arial" panose="020B0604020202020204" pitchFamily="34" charset="0"/>
              <a:buChar char="•"/>
            </a:pPr>
            <a:r>
              <a:rPr lang="en-US" sz="3200"/>
              <a:t>The system should be quiet and simple to operate, with consideration for repairing the existing ultraviolet (UV) system if used.</a:t>
            </a:r>
          </a:p>
          <a:p>
            <a:pPr algn="l">
              <a:lnSpc>
                <a:spcPct val="100000"/>
              </a:lnSpc>
              <a:spcBef>
                <a:spcPts val="0"/>
              </a:spcBef>
            </a:pPr>
            <a:endParaRPr lang="en-US" sz="3200"/>
          </a:p>
        </p:txBody>
      </p:sp>
      <p:sp>
        <p:nvSpPr>
          <p:cNvPr id="13" name="Subtitle 2">
            <a:extLst>
              <a:ext uri="{FF2B5EF4-FFF2-40B4-BE49-F238E27FC236}">
                <a16:creationId xmlns:a16="http://schemas.microsoft.com/office/drawing/2014/main" id="{FD801045-CDB3-57F4-1868-6845658A3929}"/>
              </a:ext>
            </a:extLst>
          </p:cNvPr>
          <p:cNvSpPr txBox="1">
            <a:spLocks/>
          </p:cNvSpPr>
          <p:nvPr/>
        </p:nvSpPr>
        <p:spPr>
          <a:xfrm>
            <a:off x="389127" y="4903487"/>
            <a:ext cx="10960212"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5" name="Subtitle 2">
            <a:extLst>
              <a:ext uri="{FF2B5EF4-FFF2-40B4-BE49-F238E27FC236}">
                <a16:creationId xmlns:a16="http://schemas.microsoft.com/office/drawing/2014/main" id="{4C5E0DB9-5BDB-563C-9E13-F4FC65546CEE}"/>
              </a:ext>
            </a:extLst>
          </p:cNvPr>
          <p:cNvSpPr txBox="1">
            <a:spLocks/>
          </p:cNvSpPr>
          <p:nvPr/>
        </p:nvSpPr>
        <p:spPr>
          <a:xfrm>
            <a:off x="12029270" y="4903487"/>
            <a:ext cx="11340508"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Water Quality</a:t>
            </a:r>
          </a:p>
        </p:txBody>
      </p:sp>
      <p:sp>
        <p:nvSpPr>
          <p:cNvPr id="17" name="Subtitle 2">
            <a:extLst>
              <a:ext uri="{FF2B5EF4-FFF2-40B4-BE49-F238E27FC236}">
                <a16:creationId xmlns:a16="http://schemas.microsoft.com/office/drawing/2014/main" id="{C8D2F721-44CC-F828-A11E-519AA2E63246}"/>
              </a:ext>
            </a:extLst>
          </p:cNvPr>
          <p:cNvSpPr txBox="1">
            <a:spLocks/>
          </p:cNvSpPr>
          <p:nvPr/>
        </p:nvSpPr>
        <p:spPr>
          <a:xfrm>
            <a:off x="12029269" y="12064824"/>
            <a:ext cx="11340509"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Treatment Requirements </a:t>
            </a:r>
          </a:p>
        </p:txBody>
      </p:sp>
      <p:sp>
        <p:nvSpPr>
          <p:cNvPr id="62" name="TextBox 61">
            <a:extLst>
              <a:ext uri="{FF2B5EF4-FFF2-40B4-BE49-F238E27FC236}">
                <a16:creationId xmlns:a16="http://schemas.microsoft.com/office/drawing/2014/main" id="{58CB6681-F2FC-7F43-1516-4D420CE33658}"/>
              </a:ext>
            </a:extLst>
          </p:cNvPr>
          <p:cNvSpPr txBox="1"/>
          <p:nvPr/>
        </p:nvSpPr>
        <p:spPr>
          <a:xfrm>
            <a:off x="680088" y="10879888"/>
            <a:ext cx="10414947" cy="2569928"/>
          </a:xfrm>
          <a:prstGeom prst="rect">
            <a:avLst/>
          </a:prstGeom>
          <a:noFill/>
        </p:spPr>
        <p:txBody>
          <a:bodyPr wrap="square" lIns="106674" tIns="53337" rIns="106674" bIns="53337" rtlCol="0" anchor="t">
            <a:spAutoFit/>
          </a:bodyPr>
          <a:lstStyle/>
          <a:p>
            <a:r>
              <a:rPr lang="en-US" sz="3200"/>
              <a:t>Star Island, located off the coast of Rye, New Hampshire in the Isles of Shoals, runs a seasonal water system (June–October) for about 300 people and plans to upgrade its rainwater harvesting system to improve reliability and water quality.</a:t>
            </a:r>
          </a:p>
        </p:txBody>
      </p:sp>
      <p:pic>
        <p:nvPicPr>
          <p:cNvPr id="161" name="Picture 160">
            <a:extLst>
              <a:ext uri="{FF2B5EF4-FFF2-40B4-BE49-F238E27FC236}">
                <a16:creationId xmlns:a16="http://schemas.microsoft.com/office/drawing/2014/main" id="{2505DE6D-C546-1BF4-5C16-2D139F5C8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4" name="TextBox 3">
            <a:extLst>
              <a:ext uri="{FF2B5EF4-FFF2-40B4-BE49-F238E27FC236}">
                <a16:creationId xmlns:a16="http://schemas.microsoft.com/office/drawing/2014/main" id="{D413DA93-02B5-6379-0195-AAA1D9E93A44}"/>
              </a:ext>
            </a:extLst>
          </p:cNvPr>
          <p:cNvSpPr txBox="1"/>
          <p:nvPr/>
        </p:nvSpPr>
        <p:spPr>
          <a:xfrm>
            <a:off x="13578569" y="11887856"/>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8" name="Subtitle 2">
            <a:extLst>
              <a:ext uri="{FF2B5EF4-FFF2-40B4-BE49-F238E27FC236}">
                <a16:creationId xmlns:a16="http://schemas.microsoft.com/office/drawing/2014/main" id="{0F050241-2611-C2C7-D845-9671AA8B0AB2}"/>
              </a:ext>
            </a:extLst>
          </p:cNvPr>
          <p:cNvSpPr txBox="1">
            <a:spLocks/>
          </p:cNvSpPr>
          <p:nvPr/>
        </p:nvSpPr>
        <p:spPr>
          <a:xfrm>
            <a:off x="434594" y="27101756"/>
            <a:ext cx="10914743" cy="91315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Design Constraints</a:t>
            </a:r>
          </a:p>
        </p:txBody>
      </p:sp>
      <p:sp>
        <p:nvSpPr>
          <p:cNvPr id="23" name="Subtitle 2">
            <a:extLst>
              <a:ext uri="{FF2B5EF4-FFF2-40B4-BE49-F238E27FC236}">
                <a16:creationId xmlns:a16="http://schemas.microsoft.com/office/drawing/2014/main" id="{9610344F-7036-807A-1D8A-D84621204B9A}"/>
              </a:ext>
            </a:extLst>
          </p:cNvPr>
          <p:cNvSpPr txBox="1">
            <a:spLocks/>
          </p:cNvSpPr>
          <p:nvPr/>
        </p:nvSpPr>
        <p:spPr>
          <a:xfrm>
            <a:off x="23898034" y="4900933"/>
            <a:ext cx="19653726"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Alternatives Decision Matrix</a:t>
            </a:r>
          </a:p>
        </p:txBody>
      </p:sp>
      <p:sp>
        <p:nvSpPr>
          <p:cNvPr id="12" name="TextBox 11">
            <a:extLst>
              <a:ext uri="{FF2B5EF4-FFF2-40B4-BE49-F238E27FC236}">
                <a16:creationId xmlns:a16="http://schemas.microsoft.com/office/drawing/2014/main" id="{6AA5F781-5B16-13AC-45B6-AD65F04F4321}"/>
              </a:ext>
            </a:extLst>
          </p:cNvPr>
          <p:cNvSpPr txBox="1"/>
          <p:nvPr/>
        </p:nvSpPr>
        <p:spPr>
          <a:xfrm>
            <a:off x="657356" y="17842072"/>
            <a:ext cx="10639005" cy="2077486"/>
          </a:xfrm>
          <a:prstGeom prst="rect">
            <a:avLst/>
          </a:prstGeom>
          <a:noFill/>
        </p:spPr>
        <p:txBody>
          <a:bodyPr wrap="square" lIns="106674" tIns="53337" rIns="106674" bIns="53337" rtlCol="0" anchor="t">
            <a:spAutoFit/>
          </a:bodyPr>
          <a:lstStyle/>
          <a:p>
            <a:r>
              <a:rPr lang="en-US" sz="3200"/>
              <a:t>Currently on the Island there are two main sources of water, the Thomas Laighton and the reverse osmosis (RO) system. Historically, a rainwater treatment system was used but due to efficiency issues an upgrade is needed. </a:t>
            </a:r>
          </a:p>
        </p:txBody>
      </p:sp>
      <p:sp>
        <p:nvSpPr>
          <p:cNvPr id="19" name="Subtitle 2">
            <a:extLst>
              <a:ext uri="{FF2B5EF4-FFF2-40B4-BE49-F238E27FC236}">
                <a16:creationId xmlns:a16="http://schemas.microsoft.com/office/drawing/2014/main" id="{C94237B7-5481-B0A8-B0E0-93BB6A8FBF13}"/>
              </a:ext>
            </a:extLst>
          </p:cNvPr>
          <p:cNvSpPr txBox="1">
            <a:spLocks/>
          </p:cNvSpPr>
          <p:nvPr/>
        </p:nvSpPr>
        <p:spPr>
          <a:xfrm>
            <a:off x="35729530" y="18983013"/>
            <a:ext cx="7598982" cy="78285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 Cost</a:t>
            </a:r>
          </a:p>
        </p:txBody>
      </p:sp>
      <p:sp>
        <p:nvSpPr>
          <p:cNvPr id="53" name="Subtitle 2">
            <a:extLst>
              <a:ext uri="{FF2B5EF4-FFF2-40B4-BE49-F238E27FC236}">
                <a16:creationId xmlns:a16="http://schemas.microsoft.com/office/drawing/2014/main" id="{F46DD184-BEA0-CBC7-FD09-A3058E964FC8}"/>
              </a:ext>
            </a:extLst>
          </p:cNvPr>
          <p:cNvSpPr txBox="1">
            <a:spLocks/>
          </p:cNvSpPr>
          <p:nvPr/>
        </p:nvSpPr>
        <p:spPr>
          <a:xfrm>
            <a:off x="23898033" y="12064824"/>
            <a:ext cx="19653726" cy="91439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Final Design </a:t>
            </a:r>
          </a:p>
        </p:txBody>
      </p:sp>
      <p:pic>
        <p:nvPicPr>
          <p:cNvPr id="56" name="Picture 55">
            <a:extLst>
              <a:ext uri="{FF2B5EF4-FFF2-40B4-BE49-F238E27FC236}">
                <a16:creationId xmlns:a16="http://schemas.microsoft.com/office/drawing/2014/main" id="{6C0DEEE8-0DDC-2AE4-771B-9ABDAD1155FB}"/>
              </a:ext>
            </a:extLst>
          </p:cNvPr>
          <p:cNvPicPr>
            <a:picLocks noChangeAspect="1"/>
          </p:cNvPicPr>
          <p:nvPr/>
        </p:nvPicPr>
        <p:blipFill>
          <a:blip r:embed="rId4"/>
          <a:stretch>
            <a:fillRect/>
          </a:stretch>
        </p:blipFill>
        <p:spPr>
          <a:xfrm>
            <a:off x="12029269" y="6075998"/>
            <a:ext cx="11281603" cy="5627652"/>
          </a:xfrm>
          <a:prstGeom prst="rect">
            <a:avLst/>
          </a:prstGeom>
        </p:spPr>
      </p:pic>
      <p:sp>
        <p:nvSpPr>
          <p:cNvPr id="58" name="TextBox 57">
            <a:extLst>
              <a:ext uri="{FF2B5EF4-FFF2-40B4-BE49-F238E27FC236}">
                <a16:creationId xmlns:a16="http://schemas.microsoft.com/office/drawing/2014/main" id="{034C6AD4-3761-7AF5-2C7E-86124243BC63}"/>
              </a:ext>
            </a:extLst>
          </p:cNvPr>
          <p:cNvSpPr txBox="1"/>
          <p:nvPr/>
        </p:nvSpPr>
        <p:spPr>
          <a:xfrm>
            <a:off x="600947" y="24286961"/>
            <a:ext cx="10639005" cy="2554545"/>
          </a:xfrm>
          <a:prstGeom prst="rect">
            <a:avLst/>
          </a:prstGeom>
          <a:noFill/>
        </p:spPr>
        <p:txBody>
          <a:bodyPr wrap="square">
            <a:spAutoFit/>
          </a:bodyPr>
          <a:lstStyle/>
          <a:p>
            <a:r>
              <a:rPr lang="en-US" sz="3200"/>
              <a:t>Water usage on the island rises from June, peaks in mid-August, then declines into September. The demand of water on the island has been increasing with every season highlighting the need for an efficient system to relieve pressure on the current systems. </a:t>
            </a:r>
          </a:p>
        </p:txBody>
      </p:sp>
      <p:sp>
        <p:nvSpPr>
          <p:cNvPr id="59" name="TextBox 58">
            <a:extLst>
              <a:ext uri="{FF2B5EF4-FFF2-40B4-BE49-F238E27FC236}">
                <a16:creationId xmlns:a16="http://schemas.microsoft.com/office/drawing/2014/main" id="{33010509-6692-C601-4E3F-9B0263231EED}"/>
              </a:ext>
            </a:extLst>
          </p:cNvPr>
          <p:cNvSpPr txBox="1"/>
          <p:nvPr/>
        </p:nvSpPr>
        <p:spPr>
          <a:xfrm>
            <a:off x="12221933" y="25437223"/>
            <a:ext cx="11194617" cy="1815882"/>
          </a:xfrm>
          <a:prstGeom prst="rect">
            <a:avLst/>
          </a:prstGeom>
          <a:noFill/>
        </p:spPr>
        <p:txBody>
          <a:bodyPr wrap="square" rtlCol="0">
            <a:spAutoFit/>
          </a:bodyPr>
          <a:lstStyle/>
          <a:p>
            <a:r>
              <a:rPr lang="en-US" sz="2800" b="1"/>
              <a:t>Giardia = 3-log (99.9%) requirement   Viruses = 4-log (99.99) requirement         </a:t>
            </a:r>
          </a:p>
          <a:p>
            <a:r>
              <a:rPr lang="en-US" sz="2800" b="1"/>
              <a:t>* = meeting requirements</a:t>
            </a:r>
          </a:p>
          <a:p>
            <a:r>
              <a:rPr lang="en-US" sz="2800" b="1"/>
              <a:t>R.T = Required time water must spend in tanks    </a:t>
            </a:r>
          </a:p>
          <a:p>
            <a:r>
              <a:rPr lang="en-US" sz="2800" b="1"/>
              <a:t>A.T = Actual time water spends in tanks</a:t>
            </a:r>
          </a:p>
        </p:txBody>
      </p:sp>
      <p:sp>
        <p:nvSpPr>
          <p:cNvPr id="63" name="TextBox 62">
            <a:extLst>
              <a:ext uri="{FF2B5EF4-FFF2-40B4-BE49-F238E27FC236}">
                <a16:creationId xmlns:a16="http://schemas.microsoft.com/office/drawing/2014/main" id="{FAB864A5-ACF1-EBCC-9A9B-A1FB305CB876}"/>
              </a:ext>
            </a:extLst>
          </p:cNvPr>
          <p:cNvSpPr txBox="1"/>
          <p:nvPr/>
        </p:nvSpPr>
        <p:spPr>
          <a:xfrm>
            <a:off x="12081295" y="27446899"/>
            <a:ext cx="11156110" cy="5016758"/>
          </a:xfrm>
          <a:prstGeom prst="rect">
            <a:avLst/>
          </a:prstGeom>
          <a:noFill/>
        </p:spPr>
        <p:txBody>
          <a:bodyPr wrap="square">
            <a:spAutoFit/>
          </a:bodyPr>
          <a:lstStyle/>
          <a:p>
            <a:r>
              <a:rPr lang="en-US" sz="3200"/>
              <a:t>To meet Surface Water treatment requirements of 3-log removal for Giardia and 4-log removal for viruses, contact time requirements were compared to actual system performance. To obtain the required log removal credits the contact time in the tanks needs to exceed the required time. With a baffling factor of 0.1 the current system does meet the required time for Viruses but does not meet the required contact time for Giardia, requiring more inactivation methods (UV). With a baffling factor of 0.3 the current system does meet the required time for both Viruses and Giardia requiring no further inactivation methods (UV). </a:t>
            </a:r>
          </a:p>
        </p:txBody>
      </p:sp>
      <p:sp>
        <p:nvSpPr>
          <p:cNvPr id="64" name="Subtitle 2">
            <a:extLst>
              <a:ext uri="{FF2B5EF4-FFF2-40B4-BE49-F238E27FC236}">
                <a16:creationId xmlns:a16="http://schemas.microsoft.com/office/drawing/2014/main" id="{BDC1D947-20FA-795C-D5E8-86D9775146AE}"/>
              </a:ext>
            </a:extLst>
          </p:cNvPr>
          <p:cNvSpPr txBox="1">
            <a:spLocks/>
          </p:cNvSpPr>
          <p:nvPr/>
        </p:nvSpPr>
        <p:spPr>
          <a:xfrm>
            <a:off x="23898033" y="29234673"/>
            <a:ext cx="9375626" cy="914400"/>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Acknowledgements </a:t>
            </a:r>
          </a:p>
        </p:txBody>
      </p:sp>
      <p:sp>
        <p:nvSpPr>
          <p:cNvPr id="66" name="Subtitle 2">
            <a:extLst>
              <a:ext uri="{FF2B5EF4-FFF2-40B4-BE49-F238E27FC236}">
                <a16:creationId xmlns:a16="http://schemas.microsoft.com/office/drawing/2014/main" id="{46BB734E-B127-3D73-EAD7-42374353B49C}"/>
              </a:ext>
            </a:extLst>
          </p:cNvPr>
          <p:cNvSpPr txBox="1">
            <a:spLocks/>
          </p:cNvSpPr>
          <p:nvPr/>
        </p:nvSpPr>
        <p:spPr>
          <a:xfrm>
            <a:off x="33709819" y="29234673"/>
            <a:ext cx="9841940" cy="914400"/>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References</a:t>
            </a:r>
          </a:p>
        </p:txBody>
      </p:sp>
      <p:pic>
        <p:nvPicPr>
          <p:cNvPr id="70" name="Picture 69">
            <a:extLst>
              <a:ext uri="{FF2B5EF4-FFF2-40B4-BE49-F238E27FC236}">
                <a16:creationId xmlns:a16="http://schemas.microsoft.com/office/drawing/2014/main" id="{9CCC30DE-7031-A836-C184-D5E69107244E}"/>
              </a:ext>
            </a:extLst>
          </p:cNvPr>
          <p:cNvPicPr>
            <a:picLocks noChangeAspect="1"/>
          </p:cNvPicPr>
          <p:nvPr/>
        </p:nvPicPr>
        <p:blipFill>
          <a:blip r:embed="rId5"/>
          <a:stretch>
            <a:fillRect/>
          </a:stretch>
        </p:blipFill>
        <p:spPr>
          <a:xfrm>
            <a:off x="657356" y="19985232"/>
            <a:ext cx="10423754" cy="4236055"/>
          </a:xfrm>
          <a:prstGeom prst="rect">
            <a:avLst/>
          </a:prstGeom>
        </p:spPr>
      </p:pic>
      <p:graphicFrame>
        <p:nvGraphicFramePr>
          <p:cNvPr id="71" name="Table 70">
            <a:extLst>
              <a:ext uri="{FF2B5EF4-FFF2-40B4-BE49-F238E27FC236}">
                <a16:creationId xmlns:a16="http://schemas.microsoft.com/office/drawing/2014/main" id="{7CC52CB7-FFB8-4A61-880F-D655E9DE318A}"/>
              </a:ext>
            </a:extLst>
          </p:cNvPr>
          <p:cNvGraphicFramePr>
            <a:graphicFrameLocks noGrp="1"/>
          </p:cNvGraphicFramePr>
          <p:nvPr>
            <p:extLst>
              <p:ext uri="{D42A27DB-BD31-4B8C-83A1-F6EECF244321}">
                <p14:modId xmlns:p14="http://schemas.microsoft.com/office/powerpoint/2010/main" val="1913822382"/>
              </p:ext>
            </p:extLst>
          </p:nvPr>
        </p:nvGraphicFramePr>
        <p:xfrm>
          <a:off x="12221933" y="13679210"/>
          <a:ext cx="10955179" cy="5643248"/>
        </p:xfrm>
        <a:graphic>
          <a:graphicData uri="http://schemas.openxmlformats.org/drawingml/2006/table">
            <a:tbl>
              <a:tblPr firstRow="1" firstCol="1" bandRow="1"/>
              <a:tblGrid>
                <a:gridCol w="1991851">
                  <a:extLst>
                    <a:ext uri="{9D8B030D-6E8A-4147-A177-3AD203B41FA5}">
                      <a16:colId xmlns:a16="http://schemas.microsoft.com/office/drawing/2014/main" val="3109650262"/>
                    </a:ext>
                  </a:extLst>
                </a:gridCol>
                <a:gridCol w="1991851">
                  <a:extLst>
                    <a:ext uri="{9D8B030D-6E8A-4147-A177-3AD203B41FA5}">
                      <a16:colId xmlns:a16="http://schemas.microsoft.com/office/drawing/2014/main" val="613591760"/>
                    </a:ext>
                  </a:extLst>
                </a:gridCol>
                <a:gridCol w="2987775">
                  <a:extLst>
                    <a:ext uri="{9D8B030D-6E8A-4147-A177-3AD203B41FA5}">
                      <a16:colId xmlns:a16="http://schemas.microsoft.com/office/drawing/2014/main" val="115252570"/>
                    </a:ext>
                  </a:extLst>
                </a:gridCol>
                <a:gridCol w="1991851">
                  <a:extLst>
                    <a:ext uri="{9D8B030D-6E8A-4147-A177-3AD203B41FA5}">
                      <a16:colId xmlns:a16="http://schemas.microsoft.com/office/drawing/2014/main" val="2670462643"/>
                    </a:ext>
                  </a:extLst>
                </a:gridCol>
                <a:gridCol w="1991851">
                  <a:extLst>
                    <a:ext uri="{9D8B030D-6E8A-4147-A177-3AD203B41FA5}">
                      <a16:colId xmlns:a16="http://schemas.microsoft.com/office/drawing/2014/main" val="3393525826"/>
                    </a:ext>
                  </a:extLst>
                </a:gridCol>
              </a:tblGrid>
              <a:tr h="0">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Giardia</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2.29-gal Pipe</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1500-gal </a:t>
                      </a:r>
                    </a:p>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Tank</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1750-gal Tank</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2100-gal Tank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1064928"/>
                  </a:ext>
                </a:extLst>
              </a:tr>
              <a:tr h="491694">
                <a:tc gridSpan="5">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Baffling Factor 0.1</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ctr">
                        <a:lnSpc>
                          <a:spcPct val="115000"/>
                        </a:lnSpc>
                        <a:spcAft>
                          <a:spcPts val="800"/>
                        </a:spcAft>
                        <a:buNone/>
                      </a:pP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780622803"/>
                  </a:ext>
                </a:extLst>
              </a:tr>
              <a:tr h="888438">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Log Credit </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0.02</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800" b="1" kern="100">
                          <a:effectLst/>
                          <a:latin typeface="+mn-lt"/>
                          <a:ea typeface="Aptos" panose="020B0004020202020204" pitchFamily="34" charset="0"/>
                          <a:cs typeface="Times New Roman" panose="02020603050405020304" pitchFamily="18" charset="0"/>
                        </a:rPr>
                        <a:t>1</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611588"/>
                  </a:ext>
                </a:extLst>
              </a:tr>
              <a:tr h="501387">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R.T (min)</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175</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r>
                        <a:rPr lang="en-US" sz="2800" b="1" kern="100">
                          <a:effectLst/>
                          <a:latin typeface="+mn-lt"/>
                          <a:ea typeface="Aptos" panose="020B0004020202020204" pitchFamily="34" charset="0"/>
                          <a:cs typeface="Times New Roman" panose="02020603050405020304" pitchFamily="18" charset="0"/>
                        </a:rPr>
                        <a:t>1747</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ctr">
                        <a:lnSpc>
                          <a:spcPct val="115000"/>
                        </a:lnSpc>
                        <a:spcAft>
                          <a:spcPts val="800"/>
                        </a:spcAft>
                        <a:buNone/>
                      </a:pP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650149"/>
                  </a:ext>
                </a:extLst>
              </a:tr>
              <a:tr h="491694">
                <a:tc gridSpan="5">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Baffling Factor 0.3</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ctr">
                        <a:lnSpc>
                          <a:spcPct val="115000"/>
                        </a:lnSpc>
                        <a:spcAft>
                          <a:spcPts val="800"/>
                        </a:spcAft>
                        <a:buNone/>
                      </a:pP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631478328"/>
                  </a:ext>
                </a:extLst>
              </a:tr>
              <a:tr h="445566">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Log Credit</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0.02</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800" b="1" kern="100">
                          <a:effectLst/>
                          <a:latin typeface="+mn-lt"/>
                          <a:ea typeface="Aptos" panose="020B0004020202020204" pitchFamily="34" charset="0"/>
                          <a:cs typeface="Times New Roman" panose="02020603050405020304" pitchFamily="18" charset="0"/>
                        </a:rPr>
                        <a:t>3*</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4*</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72072"/>
                  </a:ext>
                </a:extLst>
              </a:tr>
              <a:tr h="608761">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R.T (min)</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r>
                        <a:rPr lang="en-US" sz="2800" b="1" kern="100">
                          <a:effectLst/>
                          <a:latin typeface="+mn-lt"/>
                          <a:ea typeface="Aptos" panose="020B0004020202020204" pitchFamily="34" charset="0"/>
                          <a:cs typeface="Times New Roman" panose="02020603050405020304" pitchFamily="18" charset="0"/>
                        </a:rPr>
                        <a:t>582</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ctr">
                        <a:lnSpc>
                          <a:spcPct val="115000"/>
                        </a:lnSpc>
                        <a:spcAft>
                          <a:spcPts val="800"/>
                        </a:spcAft>
                        <a:buNone/>
                      </a:pP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070043"/>
                  </a:ext>
                </a:extLst>
              </a:tr>
              <a:tr h="491694">
                <a:tc gridSpan="5">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Both </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ctr">
                        <a:lnSpc>
                          <a:spcPct val="115000"/>
                        </a:lnSpc>
                        <a:spcAft>
                          <a:spcPts val="800"/>
                        </a:spcAft>
                        <a:buNone/>
                      </a:pP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62796574"/>
                  </a:ext>
                </a:extLst>
              </a:tr>
              <a:tr h="649898">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 A.T (min)</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0.9</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800" b="1" kern="100">
                          <a:effectLst/>
                          <a:latin typeface="+mn-lt"/>
                          <a:ea typeface="Aptos" panose="020B0004020202020204" pitchFamily="34" charset="0"/>
                          <a:cs typeface="Times New Roman" panose="02020603050405020304" pitchFamily="18" charset="0"/>
                        </a:rPr>
                        <a:t>617*</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720*</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864*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8145370"/>
                  </a:ext>
                </a:extLst>
              </a:tr>
            </a:tbl>
          </a:graphicData>
        </a:graphic>
      </p:graphicFrame>
      <p:graphicFrame>
        <p:nvGraphicFramePr>
          <p:cNvPr id="61" name="Table 60">
            <a:extLst>
              <a:ext uri="{FF2B5EF4-FFF2-40B4-BE49-F238E27FC236}">
                <a16:creationId xmlns:a16="http://schemas.microsoft.com/office/drawing/2014/main" id="{2D55BBDE-5C07-F6F1-E25B-BEDB1C48E20A}"/>
              </a:ext>
            </a:extLst>
          </p:cNvPr>
          <p:cNvGraphicFramePr>
            <a:graphicFrameLocks noGrp="1"/>
          </p:cNvGraphicFramePr>
          <p:nvPr>
            <p:extLst>
              <p:ext uri="{D42A27DB-BD31-4B8C-83A1-F6EECF244321}">
                <p14:modId xmlns:p14="http://schemas.microsoft.com/office/powerpoint/2010/main" val="2511115995"/>
              </p:ext>
            </p:extLst>
          </p:nvPr>
        </p:nvGraphicFramePr>
        <p:xfrm>
          <a:off x="24035950" y="6225563"/>
          <a:ext cx="9767748" cy="5246460"/>
        </p:xfrm>
        <a:graphic>
          <a:graphicData uri="http://schemas.openxmlformats.org/drawingml/2006/table">
            <a:tbl>
              <a:tblPr firstRow="1" bandRow="1">
                <a:tableStyleId>{8A107856-5554-42FB-B03E-39F5DBC370BA}</a:tableStyleId>
              </a:tblPr>
              <a:tblGrid>
                <a:gridCol w="2087576">
                  <a:extLst>
                    <a:ext uri="{9D8B030D-6E8A-4147-A177-3AD203B41FA5}">
                      <a16:colId xmlns:a16="http://schemas.microsoft.com/office/drawing/2014/main" val="1283191007"/>
                    </a:ext>
                  </a:extLst>
                </a:gridCol>
                <a:gridCol w="2110516">
                  <a:extLst>
                    <a:ext uri="{9D8B030D-6E8A-4147-A177-3AD203B41FA5}">
                      <a16:colId xmlns:a16="http://schemas.microsoft.com/office/drawing/2014/main" val="1432890816"/>
                    </a:ext>
                  </a:extLst>
                </a:gridCol>
                <a:gridCol w="2064696">
                  <a:extLst>
                    <a:ext uri="{9D8B030D-6E8A-4147-A177-3AD203B41FA5}">
                      <a16:colId xmlns:a16="http://schemas.microsoft.com/office/drawing/2014/main" val="3985076274"/>
                    </a:ext>
                  </a:extLst>
                </a:gridCol>
                <a:gridCol w="1752479">
                  <a:extLst>
                    <a:ext uri="{9D8B030D-6E8A-4147-A177-3AD203B41FA5}">
                      <a16:colId xmlns:a16="http://schemas.microsoft.com/office/drawing/2014/main" val="3813951788"/>
                    </a:ext>
                  </a:extLst>
                </a:gridCol>
                <a:gridCol w="1752481">
                  <a:extLst>
                    <a:ext uri="{9D8B030D-6E8A-4147-A177-3AD203B41FA5}">
                      <a16:colId xmlns:a16="http://schemas.microsoft.com/office/drawing/2014/main" val="2238894387"/>
                    </a:ext>
                  </a:extLst>
                </a:gridCol>
              </a:tblGrid>
              <a:tr h="1262352">
                <a:tc>
                  <a:txBody>
                    <a:bodyPr/>
                    <a:lstStyle/>
                    <a:p>
                      <a:pPr algn="ctr"/>
                      <a:endParaRPr lang="en-US" sz="2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5"/>
                    </a:solidFill>
                  </a:tcPr>
                </a:tc>
                <a:tc>
                  <a:txBody>
                    <a:bodyPr/>
                    <a:lstStyle/>
                    <a:p>
                      <a:pPr algn="ctr"/>
                      <a:r>
                        <a:rPr lang="en-US" sz="2800"/>
                        <a:t>3-Layer Multimedia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5"/>
                    </a:solidFill>
                  </a:tcPr>
                </a:tc>
                <a:tc>
                  <a:txBody>
                    <a:bodyPr/>
                    <a:lstStyle/>
                    <a:p>
                      <a:pPr algn="ctr"/>
                      <a:r>
                        <a:rPr lang="en-US" sz="2800"/>
                        <a:t>7-Layer Multimedia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5"/>
                    </a:solidFill>
                  </a:tcPr>
                </a:tc>
                <a:tc>
                  <a:txBody>
                    <a:bodyPr/>
                    <a:lstStyle/>
                    <a:p>
                      <a:pPr algn="ctr"/>
                      <a:r>
                        <a:rPr lang="en-US" sz="2800"/>
                        <a:t>GAC + Micron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5"/>
                    </a:solidFill>
                  </a:tcPr>
                </a:tc>
                <a:tc>
                  <a:txBody>
                    <a:bodyPr/>
                    <a:lstStyle/>
                    <a:p>
                      <a:pPr algn="ctr"/>
                      <a:r>
                        <a:rPr lang="en-US" sz="2800"/>
                        <a:t>Current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5"/>
                    </a:solidFill>
                  </a:tcPr>
                </a:tc>
                <a:extLst>
                  <a:ext uri="{0D108BD9-81ED-4DB2-BD59-A6C34878D82A}">
                    <a16:rowId xmlns:a16="http://schemas.microsoft.com/office/drawing/2014/main" val="532322698"/>
                  </a:ext>
                </a:extLst>
              </a:tr>
              <a:tr h="850918">
                <a:tc>
                  <a:txBody>
                    <a:bodyPr/>
                    <a:lstStyle/>
                    <a:p>
                      <a:pPr algn="ctr"/>
                      <a:r>
                        <a:rPr lang="en-US" sz="2800" b="1"/>
                        <a:t>Project costs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9EA"/>
                    </a:solidFill>
                  </a:tcPr>
                </a:tc>
                <a:tc>
                  <a:txBody>
                    <a:bodyPr/>
                    <a:lstStyle/>
                    <a:p>
                      <a:pPr algn="ctr"/>
                      <a:r>
                        <a:rPr lang="en-US" sz="2800"/>
                        <a:t>Best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4A7"/>
                    </a:solidFill>
                  </a:tcPr>
                </a:tc>
                <a:tc>
                  <a:txBody>
                    <a:bodyPr/>
                    <a:lstStyle/>
                    <a:p>
                      <a:pPr algn="ctr"/>
                      <a:r>
                        <a:rPr lang="en-US" sz="2800"/>
                        <a:t>Better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9B68"/>
                    </a:solidFill>
                  </a:tcPr>
                </a:tc>
                <a:tc>
                  <a:txBody>
                    <a:bodyPr/>
                    <a:lstStyle/>
                    <a:p>
                      <a:pPr algn="ctr"/>
                      <a:r>
                        <a:rPr lang="en-US" sz="2800"/>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973"/>
                    </a:solidFill>
                  </a:tcPr>
                </a:tc>
                <a:tc>
                  <a:txBody>
                    <a:bodyPr/>
                    <a:lstStyle/>
                    <a:p>
                      <a:pPr algn="ctr"/>
                      <a:r>
                        <a:rPr lang="en-US" sz="2800"/>
                        <a:t>Fair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989"/>
                    </a:solidFill>
                  </a:tcPr>
                </a:tc>
                <a:extLst>
                  <a:ext uri="{0D108BD9-81ED-4DB2-BD59-A6C34878D82A}">
                    <a16:rowId xmlns:a16="http://schemas.microsoft.com/office/drawing/2014/main" val="3179166108"/>
                  </a:ext>
                </a:extLst>
              </a:tr>
              <a:tr h="1019920">
                <a:tc>
                  <a:txBody>
                    <a:bodyPr/>
                    <a:lstStyle/>
                    <a:p>
                      <a:pPr algn="ctr"/>
                      <a:r>
                        <a:rPr lang="en-US" sz="2800" b="1"/>
                        <a:t>Energy Usage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5"/>
                    </a:solidFill>
                  </a:tcPr>
                </a:tc>
                <a:tc>
                  <a:txBody>
                    <a:bodyPr/>
                    <a:lstStyle/>
                    <a:p>
                      <a:pPr algn="ctr"/>
                      <a:r>
                        <a:rPr lang="en-US" sz="2800"/>
                        <a:t>Best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4A7"/>
                    </a:solidFill>
                  </a:tcPr>
                </a:tc>
                <a:tc>
                  <a:txBody>
                    <a:bodyPr/>
                    <a:lstStyle/>
                    <a:p>
                      <a:pPr algn="ctr"/>
                      <a:r>
                        <a:rPr lang="en-US" sz="2800"/>
                        <a:t>Better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9B68"/>
                    </a:solidFill>
                  </a:tcPr>
                </a:tc>
                <a:tc>
                  <a:txBody>
                    <a:bodyPr/>
                    <a:lstStyle/>
                    <a:p>
                      <a:pPr algn="ctr"/>
                      <a:r>
                        <a:rPr lang="en-US" sz="2800"/>
                        <a:t>Fair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989"/>
                    </a:solidFill>
                  </a:tcPr>
                </a:tc>
                <a:tc>
                  <a:txBody>
                    <a:bodyPr/>
                    <a:lstStyle/>
                    <a:p>
                      <a:pPr algn="ctr"/>
                      <a:r>
                        <a:rPr lang="en-US" sz="2800"/>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973"/>
                    </a:solidFill>
                  </a:tcPr>
                </a:tc>
                <a:extLst>
                  <a:ext uri="{0D108BD9-81ED-4DB2-BD59-A6C34878D82A}">
                    <a16:rowId xmlns:a16="http://schemas.microsoft.com/office/drawing/2014/main" val="3152147227"/>
                  </a:ext>
                </a:extLst>
              </a:tr>
              <a:tr h="1262352">
                <a:tc>
                  <a:txBody>
                    <a:bodyPr/>
                    <a:lstStyle/>
                    <a:p>
                      <a:pPr algn="ctr"/>
                      <a:r>
                        <a:rPr lang="en-US" sz="2800" b="1"/>
                        <a:t>Operational Complexity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9EA"/>
                    </a:solidFill>
                  </a:tcPr>
                </a:tc>
                <a:tc>
                  <a:txBody>
                    <a:bodyPr/>
                    <a:lstStyle/>
                    <a:p>
                      <a:pPr algn="ctr"/>
                      <a:r>
                        <a:rPr lang="en-US" sz="2800"/>
                        <a:t>Better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9B68"/>
                    </a:solidFill>
                  </a:tcPr>
                </a:tc>
                <a:tc>
                  <a:txBody>
                    <a:bodyPr/>
                    <a:lstStyle/>
                    <a:p>
                      <a:pPr algn="ctr"/>
                      <a:r>
                        <a:rPr lang="en-US" sz="2800"/>
                        <a:t>Fair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989"/>
                    </a:solidFill>
                  </a:tcPr>
                </a:tc>
                <a:tc>
                  <a:txBody>
                    <a:bodyPr/>
                    <a:lstStyle/>
                    <a:p>
                      <a:pPr algn="ctr"/>
                      <a:r>
                        <a:rPr lang="en-US" sz="2800"/>
                        <a:t>Good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973"/>
                    </a:solidFill>
                  </a:tcPr>
                </a:tc>
                <a:tc>
                  <a:txBody>
                    <a:bodyPr/>
                    <a:lstStyle/>
                    <a:p>
                      <a:pPr algn="ctr"/>
                      <a:r>
                        <a:rPr lang="en-US" sz="2800"/>
                        <a:t>Best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4A7"/>
                    </a:solidFill>
                  </a:tcPr>
                </a:tc>
                <a:extLst>
                  <a:ext uri="{0D108BD9-81ED-4DB2-BD59-A6C34878D82A}">
                    <a16:rowId xmlns:a16="http://schemas.microsoft.com/office/drawing/2014/main" val="3844070529"/>
                  </a:ext>
                </a:extLst>
              </a:tr>
              <a:tr h="850918">
                <a:tc>
                  <a:txBody>
                    <a:bodyPr/>
                    <a:lstStyle/>
                    <a:p>
                      <a:pPr algn="ctr"/>
                      <a:r>
                        <a:rPr lang="en-US" sz="2800" b="1"/>
                        <a:t>Clients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5"/>
                    </a:solidFill>
                  </a:tcPr>
                </a:tc>
                <a:tc>
                  <a:txBody>
                    <a:bodyPr/>
                    <a:lstStyle/>
                    <a:p>
                      <a:pPr algn="ctr"/>
                      <a:r>
                        <a:rPr lang="en-US" sz="2800"/>
                        <a:t>Good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973"/>
                    </a:solidFill>
                  </a:tcPr>
                </a:tc>
                <a:tc>
                  <a:txBody>
                    <a:bodyPr/>
                    <a:lstStyle/>
                    <a:p>
                      <a:pPr algn="ctr"/>
                      <a:r>
                        <a:rPr lang="en-US" sz="2800"/>
                        <a:t>Better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9B68"/>
                    </a:solidFill>
                  </a:tcPr>
                </a:tc>
                <a:tc>
                  <a:txBody>
                    <a:bodyPr/>
                    <a:lstStyle/>
                    <a:p>
                      <a:pPr algn="ctr"/>
                      <a:r>
                        <a:rPr lang="en-US" sz="2800"/>
                        <a:t>Best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4A7"/>
                    </a:solidFill>
                  </a:tcPr>
                </a:tc>
                <a:tc>
                  <a:txBody>
                    <a:bodyPr/>
                    <a:lstStyle/>
                    <a:p>
                      <a:pPr algn="ctr"/>
                      <a:r>
                        <a:rPr lang="en-US" sz="2800"/>
                        <a:t>Fair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989"/>
                    </a:solidFill>
                  </a:tcPr>
                </a:tc>
                <a:extLst>
                  <a:ext uri="{0D108BD9-81ED-4DB2-BD59-A6C34878D82A}">
                    <a16:rowId xmlns:a16="http://schemas.microsoft.com/office/drawing/2014/main" val="4151729509"/>
                  </a:ext>
                </a:extLst>
              </a:tr>
            </a:tbl>
          </a:graphicData>
        </a:graphic>
      </p:graphicFrame>
      <p:graphicFrame>
        <p:nvGraphicFramePr>
          <p:cNvPr id="72" name="Table 71">
            <a:extLst>
              <a:ext uri="{FF2B5EF4-FFF2-40B4-BE49-F238E27FC236}">
                <a16:creationId xmlns:a16="http://schemas.microsoft.com/office/drawing/2014/main" id="{EF1CFBE4-EF46-373B-EF9C-657589A4581A}"/>
              </a:ext>
            </a:extLst>
          </p:cNvPr>
          <p:cNvGraphicFramePr>
            <a:graphicFrameLocks noGrp="1"/>
          </p:cNvGraphicFramePr>
          <p:nvPr>
            <p:extLst>
              <p:ext uri="{D42A27DB-BD31-4B8C-83A1-F6EECF244321}">
                <p14:modId xmlns:p14="http://schemas.microsoft.com/office/powerpoint/2010/main" val="1563659353"/>
              </p:ext>
            </p:extLst>
          </p:nvPr>
        </p:nvGraphicFramePr>
        <p:xfrm>
          <a:off x="12221933" y="19549135"/>
          <a:ext cx="10955179" cy="5751393"/>
        </p:xfrm>
        <a:graphic>
          <a:graphicData uri="http://schemas.openxmlformats.org/drawingml/2006/table">
            <a:tbl>
              <a:tblPr firstRow="1" firstCol="1" bandRow="1"/>
              <a:tblGrid>
                <a:gridCol w="2146503">
                  <a:extLst>
                    <a:ext uri="{9D8B030D-6E8A-4147-A177-3AD203B41FA5}">
                      <a16:colId xmlns:a16="http://schemas.microsoft.com/office/drawing/2014/main" val="1884905547"/>
                    </a:ext>
                  </a:extLst>
                </a:gridCol>
                <a:gridCol w="2202169">
                  <a:extLst>
                    <a:ext uri="{9D8B030D-6E8A-4147-A177-3AD203B41FA5}">
                      <a16:colId xmlns:a16="http://schemas.microsoft.com/office/drawing/2014/main" val="3674318646"/>
                    </a:ext>
                  </a:extLst>
                </a:gridCol>
                <a:gridCol w="2202169">
                  <a:extLst>
                    <a:ext uri="{9D8B030D-6E8A-4147-A177-3AD203B41FA5}">
                      <a16:colId xmlns:a16="http://schemas.microsoft.com/office/drawing/2014/main" val="698957302"/>
                    </a:ext>
                  </a:extLst>
                </a:gridCol>
                <a:gridCol w="2202169">
                  <a:extLst>
                    <a:ext uri="{9D8B030D-6E8A-4147-A177-3AD203B41FA5}">
                      <a16:colId xmlns:a16="http://schemas.microsoft.com/office/drawing/2014/main" val="251598969"/>
                    </a:ext>
                  </a:extLst>
                </a:gridCol>
                <a:gridCol w="2202169">
                  <a:extLst>
                    <a:ext uri="{9D8B030D-6E8A-4147-A177-3AD203B41FA5}">
                      <a16:colId xmlns:a16="http://schemas.microsoft.com/office/drawing/2014/main" val="95279574"/>
                    </a:ext>
                  </a:extLst>
                </a:gridCol>
              </a:tblGrid>
              <a:tr h="1167154">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Virus </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2.29-gal Pipe</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1500-gal Tank</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1750-gal Tank</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solidFill>
                            <a:srgbClr val="000000"/>
                          </a:solidFill>
                          <a:effectLst/>
                          <a:latin typeface="+mn-lt"/>
                          <a:ea typeface="Aptos" panose="020B0004020202020204" pitchFamily="34" charset="0"/>
                          <a:cs typeface="Times New Roman" panose="02020603050405020304" pitchFamily="18" charset="0"/>
                        </a:rPr>
                        <a:t>2100-gal</a:t>
                      </a:r>
                      <a:endParaRPr lang="en-US" sz="2800" kern="100">
                        <a:effectLst/>
                        <a:latin typeface="+mn-lt"/>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b="1" kern="100">
                          <a:solidFill>
                            <a:srgbClr val="000000"/>
                          </a:solidFill>
                          <a:effectLst/>
                          <a:latin typeface="+mn-lt"/>
                          <a:ea typeface="Aptos" panose="020B0004020202020204" pitchFamily="34" charset="0"/>
                          <a:cs typeface="Times New Roman" panose="02020603050405020304" pitchFamily="18" charset="0"/>
                        </a:rPr>
                        <a:t>Tank</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472554"/>
                  </a:ext>
                </a:extLst>
              </a:tr>
              <a:tr h="477183">
                <a:tc gridSpan="5">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Baffling Factor 0.1</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42744140"/>
                  </a:ext>
                </a:extLst>
              </a:tr>
              <a:tr h="898267">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Log Credit </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0.5</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800" b="1" kern="100">
                          <a:effectLst/>
                          <a:latin typeface="+mn-lt"/>
                          <a:ea typeface="Aptos" panose="020B0004020202020204" pitchFamily="34" charset="0"/>
                          <a:cs typeface="Times New Roman" panose="02020603050405020304" pitchFamily="18" charset="0"/>
                        </a:rPr>
                        <a:t>31</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36</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43</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923765"/>
                  </a:ext>
                </a:extLst>
              </a:tr>
              <a:tr h="505748">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R.T (min)</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8</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r>
                        <a:rPr lang="en-US" sz="2800" b="1" kern="100">
                          <a:effectLst/>
                          <a:latin typeface="+mn-lt"/>
                          <a:ea typeface="Aptos" panose="020B0004020202020204" pitchFamily="34" charset="0"/>
                          <a:cs typeface="Times New Roman" panose="02020603050405020304" pitchFamily="18" charset="0"/>
                        </a:rPr>
                        <a:t>80</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554426910"/>
                  </a:ext>
                </a:extLst>
              </a:tr>
              <a:tr h="477183">
                <a:tc gridSpan="5">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Baffling Factor 0.3</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44242803"/>
                  </a:ext>
                </a:extLst>
              </a:tr>
              <a:tr h="477183">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Log Credit </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0.5</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800" b="1" kern="100">
                          <a:effectLst/>
                          <a:latin typeface="+mn-lt"/>
                          <a:ea typeface="Aptos" panose="020B0004020202020204" pitchFamily="34" charset="0"/>
                          <a:cs typeface="Times New Roman" panose="02020603050405020304" pitchFamily="18" charset="0"/>
                        </a:rPr>
                        <a:t>93*</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108*</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130*</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32778"/>
                  </a:ext>
                </a:extLst>
              </a:tr>
              <a:tr h="621687">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R.T (min)</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8</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r>
                        <a:rPr lang="en-US" sz="2800" b="1" kern="100">
                          <a:effectLst/>
                          <a:latin typeface="+mn-lt"/>
                          <a:ea typeface="Aptos" panose="020B0004020202020204" pitchFamily="34" charset="0"/>
                          <a:cs typeface="Times New Roman" panose="02020603050405020304" pitchFamily="18" charset="0"/>
                        </a:rPr>
                        <a:t>26.7</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2505890"/>
                  </a:ext>
                </a:extLst>
              </a:tr>
              <a:tr h="477183">
                <a:tc gridSpan="5">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Both </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122029340"/>
                  </a:ext>
                </a:extLst>
              </a:tr>
              <a:tr h="649805">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A.T (min)</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0.9</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800" b="1" kern="100">
                          <a:effectLst/>
                          <a:latin typeface="+mn-lt"/>
                          <a:ea typeface="Aptos" panose="020B0004020202020204" pitchFamily="34" charset="0"/>
                          <a:cs typeface="Times New Roman" panose="02020603050405020304" pitchFamily="18" charset="0"/>
                        </a:rPr>
                        <a:t>617*</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720*</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2800" b="1" kern="100">
                          <a:effectLst/>
                          <a:latin typeface="+mn-lt"/>
                          <a:ea typeface="Aptos" panose="020B0004020202020204" pitchFamily="34" charset="0"/>
                          <a:cs typeface="Times New Roman" panose="02020603050405020304" pitchFamily="18" charset="0"/>
                        </a:rPr>
                        <a:t>864*</a:t>
                      </a:r>
                      <a:endParaRPr lang="en-US" sz="28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6443342"/>
                  </a:ext>
                </a:extLst>
              </a:tr>
            </a:tbl>
          </a:graphicData>
        </a:graphic>
      </p:graphicFrame>
      <p:sp>
        <p:nvSpPr>
          <p:cNvPr id="75" name="TextBox 74">
            <a:extLst>
              <a:ext uri="{FF2B5EF4-FFF2-40B4-BE49-F238E27FC236}">
                <a16:creationId xmlns:a16="http://schemas.microsoft.com/office/drawing/2014/main" id="{B5B13BE3-A6B2-FE94-ACF2-E659EEAF61FB}"/>
              </a:ext>
            </a:extLst>
          </p:cNvPr>
          <p:cNvSpPr txBox="1"/>
          <p:nvPr/>
        </p:nvSpPr>
        <p:spPr>
          <a:xfrm>
            <a:off x="35692817" y="14563220"/>
            <a:ext cx="7672408" cy="4601254"/>
          </a:xfrm>
          <a:prstGeom prst="rect">
            <a:avLst/>
          </a:prstGeom>
          <a:noFill/>
        </p:spPr>
        <p:txBody>
          <a:bodyPr wrap="square" lIns="106674" tIns="53337" rIns="106674" bIns="53337" rtlCol="0" anchor="t">
            <a:spAutoFit/>
          </a:bodyPr>
          <a:lstStyle/>
          <a:p>
            <a:r>
              <a:rPr lang="en-US" sz="3200">
                <a:ea typeface="+mn-lt"/>
                <a:cs typeface="+mn-lt"/>
              </a:rPr>
              <a:t>Operational flow is 3.7 gallons per minute, based on operational hours of  5 P.M. to 9 A.M., with a total of 3,500 gallons per day delivered. The ideal service flow for the filter is 3 gallons per minute per square foot. The filter has a circular area of 1.23 square feet. Using Darcy’s equation, the filter sand resulted in a head loss of 0.13 feet.</a:t>
            </a:r>
            <a:endParaRPr lang="en-US" sz="3200">
              <a:ea typeface="Calibri"/>
              <a:cs typeface="Calibri"/>
            </a:endParaRPr>
          </a:p>
          <a:p>
            <a:endParaRPr lang="en-US" sz="3600"/>
          </a:p>
        </p:txBody>
      </p:sp>
      <p:pic>
        <p:nvPicPr>
          <p:cNvPr id="76" name="Picture 75">
            <a:extLst>
              <a:ext uri="{FF2B5EF4-FFF2-40B4-BE49-F238E27FC236}">
                <a16:creationId xmlns:a16="http://schemas.microsoft.com/office/drawing/2014/main" id="{3A029C88-3C0C-021A-441E-3E792C82C73F}"/>
              </a:ext>
            </a:extLst>
          </p:cNvPr>
          <p:cNvPicPr>
            <a:picLocks noChangeAspect="1"/>
          </p:cNvPicPr>
          <p:nvPr/>
        </p:nvPicPr>
        <p:blipFill>
          <a:blip r:embed="rId6"/>
          <a:stretch>
            <a:fillRect/>
          </a:stretch>
        </p:blipFill>
        <p:spPr>
          <a:xfrm>
            <a:off x="23999513" y="13298081"/>
            <a:ext cx="11313443" cy="7888571"/>
          </a:xfrm>
          <a:prstGeom prst="rect">
            <a:avLst/>
          </a:prstGeom>
        </p:spPr>
      </p:pic>
      <p:pic>
        <p:nvPicPr>
          <p:cNvPr id="77" name="Picture 76">
            <a:extLst>
              <a:ext uri="{FF2B5EF4-FFF2-40B4-BE49-F238E27FC236}">
                <a16:creationId xmlns:a16="http://schemas.microsoft.com/office/drawing/2014/main" id="{550CF1DA-FBB1-21AD-5C72-3FDE84770CE7}"/>
              </a:ext>
            </a:extLst>
          </p:cNvPr>
          <p:cNvPicPr>
            <a:picLocks noChangeAspect="1"/>
          </p:cNvPicPr>
          <p:nvPr/>
        </p:nvPicPr>
        <p:blipFill>
          <a:blip r:embed="rId7"/>
          <a:stretch>
            <a:fillRect/>
          </a:stretch>
        </p:blipFill>
        <p:spPr>
          <a:xfrm>
            <a:off x="24135739" y="21792868"/>
            <a:ext cx="10959862" cy="6519295"/>
          </a:xfrm>
          <a:prstGeom prst="rect">
            <a:avLst/>
          </a:prstGeom>
        </p:spPr>
      </p:pic>
      <p:sp>
        <p:nvSpPr>
          <p:cNvPr id="79" name="TextBox 78">
            <a:extLst>
              <a:ext uri="{FF2B5EF4-FFF2-40B4-BE49-F238E27FC236}">
                <a16:creationId xmlns:a16="http://schemas.microsoft.com/office/drawing/2014/main" id="{1364D4DB-D335-1CC2-DE9D-361ABD258E05}"/>
              </a:ext>
            </a:extLst>
          </p:cNvPr>
          <p:cNvSpPr txBox="1"/>
          <p:nvPr/>
        </p:nvSpPr>
        <p:spPr>
          <a:xfrm>
            <a:off x="33743609" y="30349128"/>
            <a:ext cx="9808150" cy="2308324"/>
          </a:xfrm>
          <a:prstGeom prst="rect">
            <a:avLst/>
          </a:prstGeom>
          <a:noFill/>
          <a:ln>
            <a:solidFill>
              <a:schemeClr val="tx1"/>
            </a:solidFill>
          </a:ln>
        </p:spPr>
        <p:txBody>
          <a:bodyPr wrap="square">
            <a:spAutoFit/>
          </a:bodyPr>
          <a:lstStyle/>
          <a:p>
            <a:r>
              <a:rPr lang="en-US" sz="2400"/>
              <a:t>EngiRoss, T., et al. “Simple and Effective Filtration System for Drinking Water Production from Harvested Rainwater in Rural Areas.” Journal of Environmental Management, vol. 356, 2025, p. 121582. </a:t>
            </a:r>
          </a:p>
          <a:p>
            <a:r>
              <a:rPr lang="en-US" sz="2400"/>
              <a:t>Samuel, M. “Drinking Water through Rainwater Harvesting: Development and Performance Evaluation of a Novel Filtration System.” International Journal of Research in neering and Technology, vol. 4, no. 23, 2015, pp. 95–100</a:t>
            </a:r>
          </a:p>
        </p:txBody>
      </p:sp>
      <p:sp>
        <p:nvSpPr>
          <p:cNvPr id="80" name="Subtitle 2">
            <a:extLst>
              <a:ext uri="{FF2B5EF4-FFF2-40B4-BE49-F238E27FC236}">
                <a16:creationId xmlns:a16="http://schemas.microsoft.com/office/drawing/2014/main" id="{F0AB7FB4-9060-A951-F485-5F7FD5569D74}"/>
              </a:ext>
            </a:extLst>
          </p:cNvPr>
          <p:cNvSpPr txBox="1">
            <a:spLocks/>
          </p:cNvSpPr>
          <p:nvPr/>
        </p:nvSpPr>
        <p:spPr>
          <a:xfrm>
            <a:off x="23898033" y="13298081"/>
            <a:ext cx="19653726" cy="15245499"/>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81" name="Subtitle 2">
            <a:extLst>
              <a:ext uri="{FF2B5EF4-FFF2-40B4-BE49-F238E27FC236}">
                <a16:creationId xmlns:a16="http://schemas.microsoft.com/office/drawing/2014/main" id="{616F4A6E-08A0-5CD7-E179-921AA7B1B092}"/>
              </a:ext>
            </a:extLst>
          </p:cNvPr>
          <p:cNvSpPr txBox="1">
            <a:spLocks/>
          </p:cNvSpPr>
          <p:nvPr/>
        </p:nvSpPr>
        <p:spPr>
          <a:xfrm>
            <a:off x="12029269" y="13298081"/>
            <a:ext cx="11340509" cy="1935937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82" name="Subtitle 2">
            <a:extLst>
              <a:ext uri="{FF2B5EF4-FFF2-40B4-BE49-F238E27FC236}">
                <a16:creationId xmlns:a16="http://schemas.microsoft.com/office/drawing/2014/main" id="{60F502E3-C5DF-2EEF-28AE-E53859EAE3A7}"/>
              </a:ext>
            </a:extLst>
          </p:cNvPr>
          <p:cNvSpPr txBox="1">
            <a:spLocks/>
          </p:cNvSpPr>
          <p:nvPr/>
        </p:nvSpPr>
        <p:spPr>
          <a:xfrm>
            <a:off x="434595" y="6056045"/>
            <a:ext cx="10914743" cy="2089694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85" name="TextBox 84">
            <a:extLst>
              <a:ext uri="{FF2B5EF4-FFF2-40B4-BE49-F238E27FC236}">
                <a16:creationId xmlns:a16="http://schemas.microsoft.com/office/drawing/2014/main" id="{AF16C235-8F83-BAF4-F4F0-092B54C6472D}"/>
              </a:ext>
            </a:extLst>
          </p:cNvPr>
          <p:cNvSpPr txBox="1"/>
          <p:nvPr/>
        </p:nvSpPr>
        <p:spPr>
          <a:xfrm>
            <a:off x="34078989" y="6311092"/>
            <a:ext cx="9427202" cy="3539430"/>
          </a:xfrm>
          <a:prstGeom prst="rect">
            <a:avLst/>
          </a:prstGeom>
          <a:noFill/>
        </p:spPr>
        <p:txBody>
          <a:bodyPr wrap="square" rtlCol="0">
            <a:spAutoFit/>
          </a:bodyPr>
          <a:lstStyle/>
          <a:p>
            <a:r>
              <a:rPr lang="en-US" sz="3200"/>
              <a:t>The alternatives considered for this project were a 3-layer multimedia filter, a 7-layer multimedia filter, and a combination GAC and Micron filter. Using the decision matrix to assess our alternatives based on client needs we found that the 3-layer multimedia filter was the best fit. This system will work to treat rainwater to drinking water and alleviate pressure on current systems. </a:t>
            </a:r>
          </a:p>
        </p:txBody>
      </p:sp>
      <p:sp>
        <p:nvSpPr>
          <p:cNvPr id="86" name="TextBox 85">
            <a:extLst>
              <a:ext uri="{FF2B5EF4-FFF2-40B4-BE49-F238E27FC236}">
                <a16:creationId xmlns:a16="http://schemas.microsoft.com/office/drawing/2014/main" id="{AF62B625-A2C3-A085-CDEC-3915E4F22666}"/>
              </a:ext>
            </a:extLst>
          </p:cNvPr>
          <p:cNvSpPr txBox="1"/>
          <p:nvPr/>
        </p:nvSpPr>
        <p:spPr>
          <a:xfrm>
            <a:off x="23898033" y="30349128"/>
            <a:ext cx="9375626" cy="2308324"/>
          </a:xfrm>
          <a:prstGeom prst="rect">
            <a:avLst/>
          </a:prstGeom>
          <a:noFill/>
          <a:ln>
            <a:solidFill>
              <a:schemeClr val="tx1"/>
            </a:solidFill>
          </a:ln>
        </p:spPr>
        <p:txBody>
          <a:bodyPr wrap="square">
            <a:spAutoFit/>
          </a:bodyPr>
          <a:lstStyle/>
          <a:p>
            <a:r>
              <a:rPr lang="en-US" sz="3000"/>
              <a:t>We would like to thank our sponsors Kristen Simard and Dr. John Durant, from Star Island Corporation and Tufts University. As well as our advisors, Dr. Paula Mouser and Dr. Matthew Ferby from the University of New Hampshire </a:t>
            </a:r>
          </a:p>
          <a:p>
            <a:endParaRPr lang="en-US" sz="2400"/>
          </a:p>
        </p:txBody>
      </p:sp>
      <p:sp>
        <p:nvSpPr>
          <p:cNvPr id="87" name="Subtitle 2">
            <a:extLst>
              <a:ext uri="{FF2B5EF4-FFF2-40B4-BE49-F238E27FC236}">
                <a16:creationId xmlns:a16="http://schemas.microsoft.com/office/drawing/2014/main" id="{69E1CF72-551B-9665-49E3-70C9DB2350BA}"/>
              </a:ext>
            </a:extLst>
          </p:cNvPr>
          <p:cNvSpPr txBox="1">
            <a:spLocks/>
          </p:cNvSpPr>
          <p:nvPr/>
        </p:nvSpPr>
        <p:spPr>
          <a:xfrm>
            <a:off x="23882956" y="6056044"/>
            <a:ext cx="19653726" cy="562765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91" name="Picture 90">
            <a:extLst>
              <a:ext uri="{FF2B5EF4-FFF2-40B4-BE49-F238E27FC236}">
                <a16:creationId xmlns:a16="http://schemas.microsoft.com/office/drawing/2014/main" id="{96498CF1-3BB7-0158-930B-7FB52030A828}"/>
              </a:ext>
            </a:extLst>
          </p:cNvPr>
          <p:cNvPicPr>
            <a:picLocks noChangeAspect="1"/>
          </p:cNvPicPr>
          <p:nvPr/>
        </p:nvPicPr>
        <p:blipFill>
          <a:blip r:embed="rId8"/>
          <a:srcRect t="30359" b="13882"/>
          <a:stretch>
            <a:fillRect/>
          </a:stretch>
        </p:blipFill>
        <p:spPr>
          <a:xfrm>
            <a:off x="680088" y="13490076"/>
            <a:ext cx="10423753" cy="4286321"/>
          </a:xfrm>
          <a:prstGeom prst="rect">
            <a:avLst/>
          </a:prstGeom>
        </p:spPr>
      </p:pic>
      <p:pic>
        <p:nvPicPr>
          <p:cNvPr id="5" name="Picture 4">
            <a:extLst>
              <a:ext uri="{FF2B5EF4-FFF2-40B4-BE49-F238E27FC236}">
                <a16:creationId xmlns:a16="http://schemas.microsoft.com/office/drawing/2014/main" id="{F3DF73B9-5B22-6764-91A7-45E496FF1D46}"/>
              </a:ext>
            </a:extLst>
          </p:cNvPr>
          <p:cNvPicPr>
            <a:picLocks noChangeAspect="1"/>
          </p:cNvPicPr>
          <p:nvPr/>
        </p:nvPicPr>
        <p:blipFill>
          <a:blip r:embed="rId9"/>
          <a:srcRect l="-273" t="39677" r="273" b="-384"/>
          <a:stretch>
            <a:fillRect/>
          </a:stretch>
        </p:blipFill>
        <p:spPr>
          <a:xfrm>
            <a:off x="708574" y="6311092"/>
            <a:ext cx="10423753" cy="4549435"/>
          </a:xfrm>
          <a:prstGeom prst="rect">
            <a:avLst/>
          </a:prstGeom>
        </p:spPr>
      </p:pic>
      <p:pic>
        <p:nvPicPr>
          <p:cNvPr id="6" name="Picture 5">
            <a:extLst>
              <a:ext uri="{FF2B5EF4-FFF2-40B4-BE49-F238E27FC236}">
                <a16:creationId xmlns:a16="http://schemas.microsoft.com/office/drawing/2014/main" id="{66FDCC8B-93E2-65CB-5E7D-C03A73A797DC}"/>
              </a:ext>
            </a:extLst>
          </p:cNvPr>
          <p:cNvPicPr>
            <a:picLocks noChangeAspect="1"/>
          </p:cNvPicPr>
          <p:nvPr/>
        </p:nvPicPr>
        <p:blipFill>
          <a:blip r:embed="rId10"/>
          <a:stretch>
            <a:fillRect/>
          </a:stretch>
        </p:blipFill>
        <p:spPr>
          <a:xfrm>
            <a:off x="35688291" y="20046414"/>
            <a:ext cx="7672409" cy="3392464"/>
          </a:xfrm>
          <a:prstGeom prst="rect">
            <a:avLst/>
          </a:prstGeom>
        </p:spPr>
      </p:pic>
      <p:sp>
        <p:nvSpPr>
          <p:cNvPr id="7" name="TextBox 6">
            <a:extLst>
              <a:ext uri="{FF2B5EF4-FFF2-40B4-BE49-F238E27FC236}">
                <a16:creationId xmlns:a16="http://schemas.microsoft.com/office/drawing/2014/main" id="{93B737C4-580D-B8C3-EB86-5AB3B378FEE0}"/>
              </a:ext>
            </a:extLst>
          </p:cNvPr>
          <p:cNvSpPr txBox="1"/>
          <p:nvPr/>
        </p:nvSpPr>
        <p:spPr>
          <a:xfrm>
            <a:off x="35750571" y="23638933"/>
            <a:ext cx="7788605" cy="4539698"/>
          </a:xfrm>
          <a:prstGeom prst="rect">
            <a:avLst/>
          </a:prstGeom>
          <a:noFill/>
        </p:spPr>
        <p:txBody>
          <a:bodyPr wrap="square" lIns="106674" tIns="53337" rIns="106674" bIns="53337" rtlCol="0" anchor="t">
            <a:spAutoFit/>
          </a:bodyPr>
          <a:lstStyle/>
          <a:p>
            <a:r>
              <a:rPr lang="en-US" sz="3200"/>
              <a:t>The 3-layer multimedia filter is the least expensive option at $0.0058 per gallon, followed by the version with UV at $0.0062 per gallon. The Thomas Laighton Boat system and the current system cost $0.008 per gallon and $0.009 per gallon, respectively, while reverse osmosis is the most expensive at $0.018 per gallon. Energy costs are not included.</a:t>
            </a:r>
          </a:p>
        </p:txBody>
      </p:sp>
      <p:sp>
        <p:nvSpPr>
          <p:cNvPr id="9" name="Subtitle 2">
            <a:extLst>
              <a:ext uri="{FF2B5EF4-FFF2-40B4-BE49-F238E27FC236}">
                <a16:creationId xmlns:a16="http://schemas.microsoft.com/office/drawing/2014/main" id="{6369095D-19F3-E7D2-1660-8DADE22328DF}"/>
              </a:ext>
            </a:extLst>
          </p:cNvPr>
          <p:cNvSpPr txBox="1">
            <a:spLocks/>
          </p:cNvSpPr>
          <p:nvPr/>
        </p:nvSpPr>
        <p:spPr>
          <a:xfrm>
            <a:off x="35750571" y="13626096"/>
            <a:ext cx="7598982" cy="78285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 Design Specs</a:t>
            </a:r>
          </a:p>
        </p:txBody>
      </p:sp>
      <p:cxnSp>
        <p:nvCxnSpPr>
          <p:cNvPr id="11" name="Straight Connector 10">
            <a:extLst>
              <a:ext uri="{FF2B5EF4-FFF2-40B4-BE49-F238E27FC236}">
                <a16:creationId xmlns:a16="http://schemas.microsoft.com/office/drawing/2014/main" id="{B8FA41D3-2039-FE77-0CCD-6ECDE525BC2E}"/>
              </a:ext>
            </a:extLst>
          </p:cNvPr>
          <p:cNvCxnSpPr/>
          <p:nvPr/>
        </p:nvCxnSpPr>
        <p:spPr>
          <a:xfrm>
            <a:off x="35359728" y="13458055"/>
            <a:ext cx="0" cy="14854108"/>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25BB7ED-9CB4-B1BE-B288-2E26427315DF}"/>
              </a:ext>
            </a:extLst>
          </p:cNvPr>
          <p:cNvSpPr txBox="1"/>
          <p:nvPr/>
        </p:nvSpPr>
        <p:spPr>
          <a:xfrm>
            <a:off x="26309783" y="22103259"/>
            <a:ext cx="8832590" cy="2554545"/>
          </a:xfrm>
          <a:prstGeom prst="rect">
            <a:avLst/>
          </a:prstGeom>
          <a:noFill/>
        </p:spPr>
        <p:txBody>
          <a:bodyPr wrap="square" rtlCol="0">
            <a:spAutoFit/>
          </a:bodyPr>
          <a:lstStyle/>
          <a:p>
            <a:r>
              <a:rPr lang="en-US" sz="3200"/>
              <a:t>With further testing of the filter using a pilot study additional log removal credits can be awarded to the system. With this potential addition as well as a determined baffling factor of 0.3 further inactivation through UV may not be required. </a:t>
            </a:r>
          </a:p>
        </p:txBody>
      </p:sp>
      <p:sp>
        <p:nvSpPr>
          <p:cNvPr id="14" name="Subtitle 2">
            <a:extLst>
              <a:ext uri="{FF2B5EF4-FFF2-40B4-BE49-F238E27FC236}">
                <a16:creationId xmlns:a16="http://schemas.microsoft.com/office/drawing/2014/main" id="{99493D61-E0BB-4044-3A4C-D85AABB97765}"/>
              </a:ext>
            </a:extLst>
          </p:cNvPr>
          <p:cNvSpPr txBox="1">
            <a:spLocks/>
          </p:cNvSpPr>
          <p:nvPr/>
        </p:nvSpPr>
        <p:spPr>
          <a:xfrm>
            <a:off x="12022390" y="6056044"/>
            <a:ext cx="11340508" cy="562765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Tree>
    <p:extLst>
      <p:ext uri="{BB962C8B-B14F-4D97-AF65-F5344CB8AC3E}">
        <p14:creationId xmlns:p14="http://schemas.microsoft.com/office/powerpoint/2010/main" val="3504494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937</Words>
  <Application>Microsoft Office PowerPoint</Application>
  <PresentationFormat>Custom</PresentationFormat>
  <Paragraphs>115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Cambria</vt:lpstr>
      <vt:lpstr>Office Theme</vt:lpstr>
      <vt:lpstr>Rainwater Filtration System for a Remote Island Emma Doyle, Isabella Dee, Aiden Tripaldi, Elizabeth DelGiudice  Department of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Isabella Dee</cp:lastModifiedBy>
  <cp:revision>2</cp:revision>
  <dcterms:created xsi:type="dcterms:W3CDTF">2016-03-05T16:55:12Z</dcterms:created>
  <dcterms:modified xsi:type="dcterms:W3CDTF">2026-04-20T20:29:23Z</dcterms:modified>
</cp:coreProperties>
</file>