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50FF9-3EE5-0745-9396-6083DC4DF75C}" v="590" dt="2026-04-20T20:13:36.078"/>
    <p1510:client id="{E178BD9C-2177-3ED6-0B36-E6782F117172}" v="1291" dt="2026-04-20T20:11:43.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6"/>
  </p:normalViewPr>
  <p:slideViewPr>
    <p:cSldViewPr snapToGrid="0">
      <p:cViewPr varScale="1">
        <p:scale>
          <a:sx n="135" d="100"/>
          <a:sy n="135" d="100"/>
        </p:scale>
        <p:origin x="19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6E1F0-F34B-FC4E-8640-847EDF3C7FD2}" type="datetimeFigureOut">
              <a:rPr lang="en-US" smtClean="0"/>
              <a:t>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424F2D-7B96-EB44-92B6-6D31B33ACA48}" type="slidenum">
              <a:rPr lang="en-US" smtClean="0"/>
              <a:t>‹#›</a:t>
            </a:fld>
            <a:endParaRPr lang="en-US"/>
          </a:p>
        </p:txBody>
      </p:sp>
    </p:spTree>
    <p:extLst>
      <p:ext uri="{BB962C8B-B14F-4D97-AF65-F5344CB8AC3E}">
        <p14:creationId xmlns:p14="http://schemas.microsoft.com/office/powerpoint/2010/main" val="3947069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424F2D-7B96-EB44-92B6-6D31B33ACA48}" type="slidenum">
              <a:rPr lang="en-US" smtClean="0"/>
              <a:t>1</a:t>
            </a:fld>
            <a:endParaRPr lang="en-US"/>
          </a:p>
        </p:txBody>
      </p:sp>
    </p:spTree>
    <p:extLst>
      <p:ext uri="{BB962C8B-B14F-4D97-AF65-F5344CB8AC3E}">
        <p14:creationId xmlns:p14="http://schemas.microsoft.com/office/powerpoint/2010/main" val="2311409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D56E-BA63-DC6B-C08F-008F420B93E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1E01EED-653B-EA5B-22C2-245CF4AD909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7C1CDE-972C-7D6F-1D5C-5871D4455B52}"/>
              </a:ext>
            </a:extLst>
          </p:cNvPr>
          <p:cNvSpPr>
            <a:spLocks noGrp="1"/>
          </p:cNvSpPr>
          <p:nvPr>
            <p:ph type="dt" sz="half" idx="10"/>
          </p:nvPr>
        </p:nvSpPr>
        <p:spPr/>
        <p:txBody>
          <a:bodyPr/>
          <a:lstStyle/>
          <a:p>
            <a:fld id="{AB0D9593-D9E2-DC4D-AAEB-E06B29D338A7}" type="datetimeFigureOut">
              <a:rPr lang="en-US" smtClean="0"/>
              <a:t>4/20/26</a:t>
            </a:fld>
            <a:endParaRPr lang="en-US"/>
          </a:p>
        </p:txBody>
      </p:sp>
      <p:sp>
        <p:nvSpPr>
          <p:cNvPr id="5" name="Footer Placeholder 4">
            <a:extLst>
              <a:ext uri="{FF2B5EF4-FFF2-40B4-BE49-F238E27FC236}">
                <a16:creationId xmlns:a16="http://schemas.microsoft.com/office/drawing/2014/main" id="{C906496F-9715-1180-F0CA-FABAB373BE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2A162-0168-1556-6AB2-E9D9CD2930CE}"/>
              </a:ext>
            </a:extLst>
          </p:cNvPr>
          <p:cNvSpPr>
            <a:spLocks noGrp="1"/>
          </p:cNvSpPr>
          <p:nvPr>
            <p:ph type="sldNum" sz="quarter" idx="12"/>
          </p:nvPr>
        </p:nvSpPr>
        <p:spPr/>
        <p:txBody>
          <a:bodyPr/>
          <a:lstStyle/>
          <a:p>
            <a:fld id="{D3ED2645-366A-B943-9D54-956ED831B40B}" type="slidenum">
              <a:rPr lang="en-US" smtClean="0"/>
              <a:t>‹#›</a:t>
            </a:fld>
            <a:endParaRPr lang="en-US"/>
          </a:p>
        </p:txBody>
      </p:sp>
    </p:spTree>
    <p:extLst>
      <p:ext uri="{BB962C8B-B14F-4D97-AF65-F5344CB8AC3E}">
        <p14:creationId xmlns:p14="http://schemas.microsoft.com/office/powerpoint/2010/main" val="101993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D70F-64B1-8852-911E-6DBE479835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D320DC-0E32-774E-CAED-7E2BCE9441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12C12-224F-EF3D-DFAB-F9FE4D5CC916}"/>
              </a:ext>
            </a:extLst>
          </p:cNvPr>
          <p:cNvSpPr>
            <a:spLocks noGrp="1"/>
          </p:cNvSpPr>
          <p:nvPr>
            <p:ph type="dt" sz="half" idx="10"/>
          </p:nvPr>
        </p:nvSpPr>
        <p:spPr/>
        <p:txBody>
          <a:bodyPr/>
          <a:lstStyle/>
          <a:p>
            <a:fld id="{AB0D9593-D9E2-DC4D-AAEB-E06B29D338A7}" type="datetimeFigureOut">
              <a:rPr lang="en-US" smtClean="0"/>
              <a:t>4/20/26</a:t>
            </a:fld>
            <a:endParaRPr lang="en-US"/>
          </a:p>
        </p:txBody>
      </p:sp>
      <p:sp>
        <p:nvSpPr>
          <p:cNvPr id="5" name="Footer Placeholder 4">
            <a:extLst>
              <a:ext uri="{FF2B5EF4-FFF2-40B4-BE49-F238E27FC236}">
                <a16:creationId xmlns:a16="http://schemas.microsoft.com/office/drawing/2014/main" id="{B1113FFF-7690-37A3-6DC1-7F87124C1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27BDD-FB96-B412-4CD4-740FF30AE3A1}"/>
              </a:ext>
            </a:extLst>
          </p:cNvPr>
          <p:cNvSpPr>
            <a:spLocks noGrp="1"/>
          </p:cNvSpPr>
          <p:nvPr>
            <p:ph type="sldNum" sz="quarter" idx="12"/>
          </p:nvPr>
        </p:nvSpPr>
        <p:spPr/>
        <p:txBody>
          <a:bodyPr/>
          <a:lstStyle/>
          <a:p>
            <a:fld id="{D3ED2645-366A-B943-9D54-956ED831B40B}" type="slidenum">
              <a:rPr lang="en-US" smtClean="0"/>
              <a:t>‹#›</a:t>
            </a:fld>
            <a:endParaRPr lang="en-US"/>
          </a:p>
        </p:txBody>
      </p:sp>
    </p:spTree>
    <p:extLst>
      <p:ext uri="{BB962C8B-B14F-4D97-AF65-F5344CB8AC3E}">
        <p14:creationId xmlns:p14="http://schemas.microsoft.com/office/powerpoint/2010/main" val="304951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D4EC54-3EBB-0B27-F5C4-6161F05A22A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1D9526-049A-B2FC-3317-9440CE7E085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7331D-A6C3-E8B2-D9DC-6CCDC61A5D35}"/>
              </a:ext>
            </a:extLst>
          </p:cNvPr>
          <p:cNvSpPr>
            <a:spLocks noGrp="1"/>
          </p:cNvSpPr>
          <p:nvPr>
            <p:ph type="dt" sz="half" idx="10"/>
          </p:nvPr>
        </p:nvSpPr>
        <p:spPr/>
        <p:txBody>
          <a:bodyPr/>
          <a:lstStyle/>
          <a:p>
            <a:fld id="{AB0D9593-D9E2-DC4D-AAEB-E06B29D338A7}" type="datetimeFigureOut">
              <a:rPr lang="en-US" smtClean="0"/>
              <a:t>4/20/26</a:t>
            </a:fld>
            <a:endParaRPr lang="en-US"/>
          </a:p>
        </p:txBody>
      </p:sp>
      <p:sp>
        <p:nvSpPr>
          <p:cNvPr id="5" name="Footer Placeholder 4">
            <a:extLst>
              <a:ext uri="{FF2B5EF4-FFF2-40B4-BE49-F238E27FC236}">
                <a16:creationId xmlns:a16="http://schemas.microsoft.com/office/drawing/2014/main" id="{FE081127-A414-70D2-8719-C31FE826F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A1D3A-E980-03E1-E9A4-B84F5382F070}"/>
              </a:ext>
            </a:extLst>
          </p:cNvPr>
          <p:cNvSpPr>
            <a:spLocks noGrp="1"/>
          </p:cNvSpPr>
          <p:nvPr>
            <p:ph type="sldNum" sz="quarter" idx="12"/>
          </p:nvPr>
        </p:nvSpPr>
        <p:spPr/>
        <p:txBody>
          <a:bodyPr/>
          <a:lstStyle/>
          <a:p>
            <a:fld id="{D3ED2645-366A-B943-9D54-956ED831B40B}" type="slidenum">
              <a:rPr lang="en-US" smtClean="0"/>
              <a:t>‹#›</a:t>
            </a:fld>
            <a:endParaRPr lang="en-US"/>
          </a:p>
        </p:txBody>
      </p:sp>
    </p:spTree>
    <p:extLst>
      <p:ext uri="{BB962C8B-B14F-4D97-AF65-F5344CB8AC3E}">
        <p14:creationId xmlns:p14="http://schemas.microsoft.com/office/powerpoint/2010/main" val="369859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213DF-3B96-EDCC-9554-580A24240F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A702AC-4868-8F4C-726F-50DC6288D5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10179-61BC-B850-8766-7F6F35310AF6}"/>
              </a:ext>
            </a:extLst>
          </p:cNvPr>
          <p:cNvSpPr>
            <a:spLocks noGrp="1"/>
          </p:cNvSpPr>
          <p:nvPr>
            <p:ph type="dt" sz="half" idx="10"/>
          </p:nvPr>
        </p:nvSpPr>
        <p:spPr/>
        <p:txBody>
          <a:bodyPr/>
          <a:lstStyle/>
          <a:p>
            <a:fld id="{AB0D9593-D9E2-DC4D-AAEB-E06B29D338A7}" type="datetimeFigureOut">
              <a:rPr lang="en-US" smtClean="0"/>
              <a:t>4/20/26</a:t>
            </a:fld>
            <a:endParaRPr lang="en-US"/>
          </a:p>
        </p:txBody>
      </p:sp>
      <p:sp>
        <p:nvSpPr>
          <p:cNvPr id="5" name="Footer Placeholder 4">
            <a:extLst>
              <a:ext uri="{FF2B5EF4-FFF2-40B4-BE49-F238E27FC236}">
                <a16:creationId xmlns:a16="http://schemas.microsoft.com/office/drawing/2014/main" id="{4C7A7160-E0B2-5343-73FC-12F4665FC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D163C-07F4-37E3-0460-3C37E1A0D8F2}"/>
              </a:ext>
            </a:extLst>
          </p:cNvPr>
          <p:cNvSpPr>
            <a:spLocks noGrp="1"/>
          </p:cNvSpPr>
          <p:nvPr>
            <p:ph type="sldNum" sz="quarter" idx="12"/>
          </p:nvPr>
        </p:nvSpPr>
        <p:spPr/>
        <p:txBody>
          <a:bodyPr/>
          <a:lstStyle/>
          <a:p>
            <a:fld id="{D3ED2645-366A-B943-9D54-956ED831B40B}" type="slidenum">
              <a:rPr lang="en-US" smtClean="0"/>
              <a:t>‹#›</a:t>
            </a:fld>
            <a:endParaRPr lang="en-US"/>
          </a:p>
        </p:txBody>
      </p:sp>
    </p:spTree>
    <p:extLst>
      <p:ext uri="{BB962C8B-B14F-4D97-AF65-F5344CB8AC3E}">
        <p14:creationId xmlns:p14="http://schemas.microsoft.com/office/powerpoint/2010/main" val="267184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4A245-FF9A-EEC9-6FCE-E87AB1B684F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56D1E74-A815-024A-6ED0-D54B03996FB7}"/>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13AE75-7857-FFF4-EFE4-BFB4170D71CD}"/>
              </a:ext>
            </a:extLst>
          </p:cNvPr>
          <p:cNvSpPr>
            <a:spLocks noGrp="1"/>
          </p:cNvSpPr>
          <p:nvPr>
            <p:ph type="dt" sz="half" idx="10"/>
          </p:nvPr>
        </p:nvSpPr>
        <p:spPr/>
        <p:txBody>
          <a:bodyPr/>
          <a:lstStyle/>
          <a:p>
            <a:fld id="{AB0D9593-D9E2-DC4D-AAEB-E06B29D338A7}" type="datetimeFigureOut">
              <a:rPr lang="en-US" smtClean="0"/>
              <a:t>4/20/26</a:t>
            </a:fld>
            <a:endParaRPr lang="en-US"/>
          </a:p>
        </p:txBody>
      </p:sp>
      <p:sp>
        <p:nvSpPr>
          <p:cNvPr id="5" name="Footer Placeholder 4">
            <a:extLst>
              <a:ext uri="{FF2B5EF4-FFF2-40B4-BE49-F238E27FC236}">
                <a16:creationId xmlns:a16="http://schemas.microsoft.com/office/drawing/2014/main" id="{50198245-3DF0-BC0A-AC92-28212105B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290C41-4941-A6F2-B3C4-F1C5671022A8}"/>
              </a:ext>
            </a:extLst>
          </p:cNvPr>
          <p:cNvSpPr>
            <a:spLocks noGrp="1"/>
          </p:cNvSpPr>
          <p:nvPr>
            <p:ph type="sldNum" sz="quarter" idx="12"/>
          </p:nvPr>
        </p:nvSpPr>
        <p:spPr/>
        <p:txBody>
          <a:bodyPr/>
          <a:lstStyle/>
          <a:p>
            <a:fld id="{D3ED2645-366A-B943-9D54-956ED831B40B}" type="slidenum">
              <a:rPr lang="en-US" smtClean="0"/>
              <a:t>‹#›</a:t>
            </a:fld>
            <a:endParaRPr lang="en-US"/>
          </a:p>
        </p:txBody>
      </p:sp>
    </p:spTree>
    <p:extLst>
      <p:ext uri="{BB962C8B-B14F-4D97-AF65-F5344CB8AC3E}">
        <p14:creationId xmlns:p14="http://schemas.microsoft.com/office/powerpoint/2010/main" val="37433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5EF8-09B6-7D99-3A78-B539EB3D79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326FEC-B9A9-6AB7-9FB4-0F8123B4FFF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D77DAC-87AD-859D-E415-E8F8DE5AD71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E545DF-3439-4C8B-44E1-074CEB509EDA}"/>
              </a:ext>
            </a:extLst>
          </p:cNvPr>
          <p:cNvSpPr>
            <a:spLocks noGrp="1"/>
          </p:cNvSpPr>
          <p:nvPr>
            <p:ph type="dt" sz="half" idx="10"/>
          </p:nvPr>
        </p:nvSpPr>
        <p:spPr/>
        <p:txBody>
          <a:bodyPr/>
          <a:lstStyle/>
          <a:p>
            <a:fld id="{AB0D9593-D9E2-DC4D-AAEB-E06B29D338A7}" type="datetimeFigureOut">
              <a:rPr lang="en-US" smtClean="0"/>
              <a:t>4/20/26</a:t>
            </a:fld>
            <a:endParaRPr lang="en-US"/>
          </a:p>
        </p:txBody>
      </p:sp>
      <p:sp>
        <p:nvSpPr>
          <p:cNvPr id="6" name="Footer Placeholder 5">
            <a:extLst>
              <a:ext uri="{FF2B5EF4-FFF2-40B4-BE49-F238E27FC236}">
                <a16:creationId xmlns:a16="http://schemas.microsoft.com/office/drawing/2014/main" id="{46BC92D1-D7A9-A0F2-A5D4-CF9741208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88FB73-5DE9-42F5-EE01-4EF251019E27}"/>
              </a:ext>
            </a:extLst>
          </p:cNvPr>
          <p:cNvSpPr>
            <a:spLocks noGrp="1"/>
          </p:cNvSpPr>
          <p:nvPr>
            <p:ph type="sldNum" sz="quarter" idx="12"/>
          </p:nvPr>
        </p:nvSpPr>
        <p:spPr/>
        <p:txBody>
          <a:bodyPr/>
          <a:lstStyle/>
          <a:p>
            <a:fld id="{D3ED2645-366A-B943-9D54-956ED831B40B}" type="slidenum">
              <a:rPr lang="en-US" smtClean="0"/>
              <a:t>‹#›</a:t>
            </a:fld>
            <a:endParaRPr lang="en-US"/>
          </a:p>
        </p:txBody>
      </p:sp>
    </p:spTree>
    <p:extLst>
      <p:ext uri="{BB962C8B-B14F-4D97-AF65-F5344CB8AC3E}">
        <p14:creationId xmlns:p14="http://schemas.microsoft.com/office/powerpoint/2010/main" val="3485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6E835-E09B-4A3D-3AAB-FED0799E27A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985195-4177-3214-4250-E3B0D0D1383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A53D84A-BDE5-7B45-72A9-8D4778E088D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8780B8-8830-961C-656C-858FB41934C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4679386-6C36-E82A-B6FB-EDEEB72AF7A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0D2DC2-8076-6951-F3D1-210B0D77F097}"/>
              </a:ext>
            </a:extLst>
          </p:cNvPr>
          <p:cNvSpPr>
            <a:spLocks noGrp="1"/>
          </p:cNvSpPr>
          <p:nvPr>
            <p:ph type="dt" sz="half" idx="10"/>
          </p:nvPr>
        </p:nvSpPr>
        <p:spPr/>
        <p:txBody>
          <a:bodyPr/>
          <a:lstStyle/>
          <a:p>
            <a:fld id="{AB0D9593-D9E2-DC4D-AAEB-E06B29D338A7}" type="datetimeFigureOut">
              <a:rPr lang="en-US" smtClean="0"/>
              <a:t>4/20/26</a:t>
            </a:fld>
            <a:endParaRPr lang="en-US"/>
          </a:p>
        </p:txBody>
      </p:sp>
      <p:sp>
        <p:nvSpPr>
          <p:cNvPr id="8" name="Footer Placeholder 7">
            <a:extLst>
              <a:ext uri="{FF2B5EF4-FFF2-40B4-BE49-F238E27FC236}">
                <a16:creationId xmlns:a16="http://schemas.microsoft.com/office/drawing/2014/main" id="{3334E23F-B56F-1E60-6E58-9255953448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B327FF-7465-14C1-47CE-EDDB9FD8FFDF}"/>
              </a:ext>
            </a:extLst>
          </p:cNvPr>
          <p:cNvSpPr>
            <a:spLocks noGrp="1"/>
          </p:cNvSpPr>
          <p:nvPr>
            <p:ph type="sldNum" sz="quarter" idx="12"/>
          </p:nvPr>
        </p:nvSpPr>
        <p:spPr/>
        <p:txBody>
          <a:bodyPr/>
          <a:lstStyle/>
          <a:p>
            <a:fld id="{D3ED2645-366A-B943-9D54-956ED831B40B}" type="slidenum">
              <a:rPr lang="en-US" smtClean="0"/>
              <a:t>‹#›</a:t>
            </a:fld>
            <a:endParaRPr lang="en-US"/>
          </a:p>
        </p:txBody>
      </p:sp>
    </p:spTree>
    <p:extLst>
      <p:ext uri="{BB962C8B-B14F-4D97-AF65-F5344CB8AC3E}">
        <p14:creationId xmlns:p14="http://schemas.microsoft.com/office/powerpoint/2010/main" val="231305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1D97-6820-6770-E21A-DD5C7DFB17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2EA30F-06A2-177D-68D8-CEE8503AC287}"/>
              </a:ext>
            </a:extLst>
          </p:cNvPr>
          <p:cNvSpPr>
            <a:spLocks noGrp="1"/>
          </p:cNvSpPr>
          <p:nvPr>
            <p:ph type="dt" sz="half" idx="10"/>
          </p:nvPr>
        </p:nvSpPr>
        <p:spPr/>
        <p:txBody>
          <a:bodyPr/>
          <a:lstStyle/>
          <a:p>
            <a:fld id="{AB0D9593-D9E2-DC4D-AAEB-E06B29D338A7}" type="datetimeFigureOut">
              <a:rPr lang="en-US" smtClean="0"/>
              <a:t>4/20/26</a:t>
            </a:fld>
            <a:endParaRPr lang="en-US"/>
          </a:p>
        </p:txBody>
      </p:sp>
      <p:sp>
        <p:nvSpPr>
          <p:cNvPr id="4" name="Footer Placeholder 3">
            <a:extLst>
              <a:ext uri="{FF2B5EF4-FFF2-40B4-BE49-F238E27FC236}">
                <a16:creationId xmlns:a16="http://schemas.microsoft.com/office/drawing/2014/main" id="{405BC1F4-BB3F-46A2-CD52-75DB5F1586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073C78-A699-9A75-BE0E-235A917F7AE3}"/>
              </a:ext>
            </a:extLst>
          </p:cNvPr>
          <p:cNvSpPr>
            <a:spLocks noGrp="1"/>
          </p:cNvSpPr>
          <p:nvPr>
            <p:ph type="sldNum" sz="quarter" idx="12"/>
          </p:nvPr>
        </p:nvSpPr>
        <p:spPr/>
        <p:txBody>
          <a:bodyPr/>
          <a:lstStyle/>
          <a:p>
            <a:fld id="{D3ED2645-366A-B943-9D54-956ED831B40B}" type="slidenum">
              <a:rPr lang="en-US" smtClean="0"/>
              <a:t>‹#›</a:t>
            </a:fld>
            <a:endParaRPr lang="en-US"/>
          </a:p>
        </p:txBody>
      </p:sp>
    </p:spTree>
    <p:extLst>
      <p:ext uri="{BB962C8B-B14F-4D97-AF65-F5344CB8AC3E}">
        <p14:creationId xmlns:p14="http://schemas.microsoft.com/office/powerpoint/2010/main" val="105095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14BC92-7C8F-D143-75D7-F8D5EE93CFC8}"/>
              </a:ext>
            </a:extLst>
          </p:cNvPr>
          <p:cNvSpPr>
            <a:spLocks noGrp="1"/>
          </p:cNvSpPr>
          <p:nvPr>
            <p:ph type="dt" sz="half" idx="10"/>
          </p:nvPr>
        </p:nvSpPr>
        <p:spPr/>
        <p:txBody>
          <a:bodyPr/>
          <a:lstStyle/>
          <a:p>
            <a:fld id="{AB0D9593-D9E2-DC4D-AAEB-E06B29D338A7}" type="datetimeFigureOut">
              <a:rPr lang="en-US" smtClean="0"/>
              <a:t>4/20/26</a:t>
            </a:fld>
            <a:endParaRPr lang="en-US"/>
          </a:p>
        </p:txBody>
      </p:sp>
      <p:sp>
        <p:nvSpPr>
          <p:cNvPr id="3" name="Footer Placeholder 2">
            <a:extLst>
              <a:ext uri="{FF2B5EF4-FFF2-40B4-BE49-F238E27FC236}">
                <a16:creationId xmlns:a16="http://schemas.microsoft.com/office/drawing/2014/main" id="{470426A1-56EA-B61B-2D65-3C5B988BD1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91EE60-CB25-4043-CCC7-7CC4E05CE021}"/>
              </a:ext>
            </a:extLst>
          </p:cNvPr>
          <p:cNvSpPr>
            <a:spLocks noGrp="1"/>
          </p:cNvSpPr>
          <p:nvPr>
            <p:ph type="sldNum" sz="quarter" idx="12"/>
          </p:nvPr>
        </p:nvSpPr>
        <p:spPr/>
        <p:txBody>
          <a:bodyPr/>
          <a:lstStyle/>
          <a:p>
            <a:fld id="{D3ED2645-366A-B943-9D54-956ED831B40B}" type="slidenum">
              <a:rPr lang="en-US" smtClean="0"/>
              <a:t>‹#›</a:t>
            </a:fld>
            <a:endParaRPr lang="en-US"/>
          </a:p>
        </p:txBody>
      </p:sp>
    </p:spTree>
    <p:extLst>
      <p:ext uri="{BB962C8B-B14F-4D97-AF65-F5344CB8AC3E}">
        <p14:creationId xmlns:p14="http://schemas.microsoft.com/office/powerpoint/2010/main" val="317684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42022-3DDA-9B24-2625-67164DDE596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92AC3C-9575-7387-A5AF-F7B81426556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1BD8CA-F11D-8C5A-C90F-10E85DA1961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ED2C28D-5B7D-09A9-CCEA-2FEB13C64F5D}"/>
              </a:ext>
            </a:extLst>
          </p:cNvPr>
          <p:cNvSpPr>
            <a:spLocks noGrp="1"/>
          </p:cNvSpPr>
          <p:nvPr>
            <p:ph type="dt" sz="half" idx="10"/>
          </p:nvPr>
        </p:nvSpPr>
        <p:spPr/>
        <p:txBody>
          <a:bodyPr/>
          <a:lstStyle/>
          <a:p>
            <a:fld id="{AB0D9593-D9E2-DC4D-AAEB-E06B29D338A7}" type="datetimeFigureOut">
              <a:rPr lang="en-US" smtClean="0"/>
              <a:t>4/20/26</a:t>
            </a:fld>
            <a:endParaRPr lang="en-US"/>
          </a:p>
        </p:txBody>
      </p:sp>
      <p:sp>
        <p:nvSpPr>
          <p:cNvPr id="6" name="Footer Placeholder 5">
            <a:extLst>
              <a:ext uri="{FF2B5EF4-FFF2-40B4-BE49-F238E27FC236}">
                <a16:creationId xmlns:a16="http://schemas.microsoft.com/office/drawing/2014/main" id="{1525FE43-9472-F0EB-B790-4963CEA40F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B151A2-3EC9-ABAC-6879-ADB73173B24B}"/>
              </a:ext>
            </a:extLst>
          </p:cNvPr>
          <p:cNvSpPr>
            <a:spLocks noGrp="1"/>
          </p:cNvSpPr>
          <p:nvPr>
            <p:ph type="sldNum" sz="quarter" idx="12"/>
          </p:nvPr>
        </p:nvSpPr>
        <p:spPr/>
        <p:txBody>
          <a:bodyPr/>
          <a:lstStyle/>
          <a:p>
            <a:fld id="{D3ED2645-366A-B943-9D54-956ED831B40B}" type="slidenum">
              <a:rPr lang="en-US" smtClean="0"/>
              <a:t>‹#›</a:t>
            </a:fld>
            <a:endParaRPr lang="en-US"/>
          </a:p>
        </p:txBody>
      </p:sp>
    </p:spTree>
    <p:extLst>
      <p:ext uri="{BB962C8B-B14F-4D97-AF65-F5344CB8AC3E}">
        <p14:creationId xmlns:p14="http://schemas.microsoft.com/office/powerpoint/2010/main" val="275060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A9A6-391E-E827-A850-7C7BA6436A2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1F68E68-6CD3-F0EB-968E-602352CBBE5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F880024-9E1C-89B9-8E02-C93253E3D9C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5B0A3B6-D8B7-3E9B-0EF8-325A1AD8CA7C}"/>
              </a:ext>
            </a:extLst>
          </p:cNvPr>
          <p:cNvSpPr>
            <a:spLocks noGrp="1"/>
          </p:cNvSpPr>
          <p:nvPr>
            <p:ph type="dt" sz="half" idx="10"/>
          </p:nvPr>
        </p:nvSpPr>
        <p:spPr/>
        <p:txBody>
          <a:bodyPr/>
          <a:lstStyle/>
          <a:p>
            <a:fld id="{AB0D9593-D9E2-DC4D-AAEB-E06B29D338A7}" type="datetimeFigureOut">
              <a:rPr lang="en-US" smtClean="0"/>
              <a:t>4/20/26</a:t>
            </a:fld>
            <a:endParaRPr lang="en-US"/>
          </a:p>
        </p:txBody>
      </p:sp>
      <p:sp>
        <p:nvSpPr>
          <p:cNvPr id="6" name="Footer Placeholder 5">
            <a:extLst>
              <a:ext uri="{FF2B5EF4-FFF2-40B4-BE49-F238E27FC236}">
                <a16:creationId xmlns:a16="http://schemas.microsoft.com/office/drawing/2014/main" id="{E064EB74-404B-3A43-5E28-62D76D1979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DFA00E-EFEE-5556-1527-E692B5A0EE97}"/>
              </a:ext>
            </a:extLst>
          </p:cNvPr>
          <p:cNvSpPr>
            <a:spLocks noGrp="1"/>
          </p:cNvSpPr>
          <p:nvPr>
            <p:ph type="sldNum" sz="quarter" idx="12"/>
          </p:nvPr>
        </p:nvSpPr>
        <p:spPr/>
        <p:txBody>
          <a:bodyPr/>
          <a:lstStyle/>
          <a:p>
            <a:fld id="{D3ED2645-366A-B943-9D54-956ED831B40B}" type="slidenum">
              <a:rPr lang="en-US" smtClean="0"/>
              <a:t>‹#›</a:t>
            </a:fld>
            <a:endParaRPr lang="en-US"/>
          </a:p>
        </p:txBody>
      </p:sp>
    </p:spTree>
    <p:extLst>
      <p:ext uri="{BB962C8B-B14F-4D97-AF65-F5344CB8AC3E}">
        <p14:creationId xmlns:p14="http://schemas.microsoft.com/office/powerpoint/2010/main" val="122669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1E625C-E3D1-A882-2E5D-9759B919F6B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3F47F6-F2B5-1B3F-CB20-2DB9FB256AA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96834-A383-81D9-F7AC-F6D2A04F79D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AB0D9593-D9E2-DC4D-AAEB-E06B29D338A7}" type="datetimeFigureOut">
              <a:rPr lang="en-US" smtClean="0"/>
              <a:t>4/20/26</a:t>
            </a:fld>
            <a:endParaRPr lang="en-US"/>
          </a:p>
        </p:txBody>
      </p:sp>
      <p:sp>
        <p:nvSpPr>
          <p:cNvPr id="5" name="Footer Placeholder 4">
            <a:extLst>
              <a:ext uri="{FF2B5EF4-FFF2-40B4-BE49-F238E27FC236}">
                <a16:creationId xmlns:a16="http://schemas.microsoft.com/office/drawing/2014/main" id="{1D6CBD9B-8669-67C7-ABD8-1E07F7786FA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E91CDF-65A2-E9FD-0807-51EE64741D4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3ED2645-366A-B943-9D54-956ED831B40B}" type="slidenum">
              <a:rPr lang="en-US" smtClean="0"/>
              <a:t>‹#›</a:t>
            </a:fld>
            <a:endParaRPr lang="en-US"/>
          </a:p>
        </p:txBody>
      </p:sp>
    </p:spTree>
    <p:extLst>
      <p:ext uri="{BB962C8B-B14F-4D97-AF65-F5344CB8AC3E}">
        <p14:creationId xmlns:p14="http://schemas.microsoft.com/office/powerpoint/2010/main" val="387829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1">
                <a:lumMod val="5000"/>
                <a:lumOff val="95000"/>
              </a:schemeClr>
            </a:gs>
            <a:gs pos="90000">
              <a:schemeClr val="accent1">
                <a:lumMod val="45000"/>
                <a:lumOff val="55000"/>
              </a:schemeClr>
            </a:gs>
            <a:gs pos="83000">
              <a:schemeClr val="accent1">
                <a:lumMod val="45000"/>
                <a:lumOff val="55000"/>
              </a:schemeClr>
            </a:gs>
            <a:gs pos="98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9FC50BC-637D-2EAC-F072-1AA3BB2A86AC}"/>
              </a:ext>
            </a:extLst>
          </p:cNvPr>
          <p:cNvSpPr/>
          <p:nvPr/>
        </p:nvSpPr>
        <p:spPr>
          <a:xfrm>
            <a:off x="86131" y="3024663"/>
            <a:ext cx="1387930" cy="170801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6C9042C1-CCBD-8EF7-5589-E44D2ABC9B5C}"/>
              </a:ext>
            </a:extLst>
          </p:cNvPr>
          <p:cNvSpPr txBox="1"/>
          <p:nvPr/>
        </p:nvSpPr>
        <p:spPr>
          <a:xfrm>
            <a:off x="2433294" y="180849"/>
            <a:ext cx="4277413" cy="646331"/>
          </a:xfrm>
          <a:prstGeom prst="rect">
            <a:avLst/>
          </a:prstGeom>
          <a:noFill/>
        </p:spPr>
        <p:txBody>
          <a:bodyPr wrap="square" rtlCol="0">
            <a:spAutoFit/>
          </a:bodyPr>
          <a:lstStyle/>
          <a:p>
            <a:pPr algn="ctr"/>
            <a:r>
              <a:rPr lang="en-US" sz="1800">
                <a:latin typeface="Al Tarikh" pitchFamily="2" charset="-78"/>
                <a:cs typeface="Al Tarikh" pitchFamily="2" charset="-78"/>
              </a:rPr>
              <a:t>Quantitative Analysis of Voices to Improve Singing Technique</a:t>
            </a:r>
          </a:p>
        </p:txBody>
      </p:sp>
      <p:sp>
        <p:nvSpPr>
          <p:cNvPr id="5" name="TextBox 4">
            <a:extLst>
              <a:ext uri="{FF2B5EF4-FFF2-40B4-BE49-F238E27FC236}">
                <a16:creationId xmlns:a16="http://schemas.microsoft.com/office/drawing/2014/main" id="{16F2ED85-01C9-2E46-72A6-E4B2B467F5F4}"/>
              </a:ext>
            </a:extLst>
          </p:cNvPr>
          <p:cNvSpPr txBox="1"/>
          <p:nvPr/>
        </p:nvSpPr>
        <p:spPr>
          <a:xfrm>
            <a:off x="3130877" y="727161"/>
            <a:ext cx="2882246" cy="253916"/>
          </a:xfrm>
          <a:prstGeom prst="rect">
            <a:avLst/>
          </a:prstGeom>
          <a:noFill/>
        </p:spPr>
        <p:txBody>
          <a:bodyPr wrap="square" rtlCol="0">
            <a:spAutoFit/>
          </a:bodyPr>
          <a:lstStyle/>
          <a:p>
            <a:pPr algn="ctr"/>
            <a:r>
              <a:rPr lang="en-US" sz="1050">
                <a:latin typeface="Al Tarikh" pitchFamily="2" charset="-78"/>
                <a:cs typeface="Al Tarikh" pitchFamily="2" charset="-78"/>
              </a:rPr>
              <a:t>Pearl Hoekstra &amp; Seamus Gustafson</a:t>
            </a:r>
          </a:p>
        </p:txBody>
      </p:sp>
      <p:sp>
        <p:nvSpPr>
          <p:cNvPr id="6" name="Rectangle 5">
            <a:extLst>
              <a:ext uri="{FF2B5EF4-FFF2-40B4-BE49-F238E27FC236}">
                <a16:creationId xmlns:a16="http://schemas.microsoft.com/office/drawing/2014/main" id="{299A0E0C-FAAF-8237-CEB2-6A116D4ACC6B}"/>
              </a:ext>
            </a:extLst>
          </p:cNvPr>
          <p:cNvSpPr/>
          <p:nvPr/>
        </p:nvSpPr>
        <p:spPr>
          <a:xfrm>
            <a:off x="86131" y="1124900"/>
            <a:ext cx="1392562" cy="17009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id="{DEE3E57A-3B9A-6329-013C-BA0D8C2CCAC7}"/>
              </a:ext>
            </a:extLst>
          </p:cNvPr>
          <p:cNvSpPr txBox="1"/>
          <p:nvPr/>
        </p:nvSpPr>
        <p:spPr>
          <a:xfrm>
            <a:off x="88279" y="1126516"/>
            <a:ext cx="1574051" cy="230833"/>
          </a:xfrm>
          <a:prstGeom prst="rect">
            <a:avLst/>
          </a:prstGeom>
          <a:noFill/>
        </p:spPr>
        <p:txBody>
          <a:bodyPr wrap="square" lIns="68580" tIns="34290" rIns="68580" bIns="34290" rtlCol="0" anchor="t">
            <a:spAutoFit/>
          </a:bodyPr>
          <a:lstStyle/>
          <a:p>
            <a:r>
              <a:rPr lang="en-US" sz="1050">
                <a:solidFill>
                  <a:schemeClr val="bg1"/>
                </a:solidFill>
                <a:latin typeface="Al Tarikh" pitchFamily="2" charset="-78"/>
                <a:cs typeface="Al Tarikh"/>
              </a:rPr>
              <a:t>Background</a:t>
            </a:r>
          </a:p>
        </p:txBody>
      </p:sp>
      <p:sp>
        <p:nvSpPr>
          <p:cNvPr id="8" name="TextBox 7">
            <a:extLst>
              <a:ext uri="{FF2B5EF4-FFF2-40B4-BE49-F238E27FC236}">
                <a16:creationId xmlns:a16="http://schemas.microsoft.com/office/drawing/2014/main" id="{E1661024-BE5B-1A17-27B0-7F1CF4A0A9FD}"/>
              </a:ext>
            </a:extLst>
          </p:cNvPr>
          <p:cNvSpPr txBox="1"/>
          <p:nvPr/>
        </p:nvSpPr>
        <p:spPr>
          <a:xfrm>
            <a:off x="108569" y="1315382"/>
            <a:ext cx="1357663" cy="1569661"/>
          </a:xfrm>
          <a:prstGeom prst="rect">
            <a:avLst/>
          </a:prstGeom>
          <a:noFill/>
        </p:spPr>
        <p:txBody>
          <a:bodyPr wrap="square" lIns="68580" tIns="34290" rIns="68580" bIns="34290" rtlCol="0" anchor="t">
            <a:spAutoFit/>
          </a:bodyPr>
          <a:lstStyle/>
          <a:p>
            <a:r>
              <a:rPr lang="en-US" sz="750">
                <a:solidFill>
                  <a:schemeClr val="bg1"/>
                </a:solidFill>
                <a:latin typeface="Al Tarikh" pitchFamily="2" charset="-78"/>
                <a:cs typeface="Al Tarikh"/>
              </a:rPr>
              <a:t>Feedback on technique is essential to improving one’s singing ability. Singers can struggle with staying in tune, keeping tempo, and supporting their sound. Traditional vocal lessons are often inaccessible for many. Using a program to compare voices to an amateur singer’s can be used to give guidance in a more accessible way.</a:t>
            </a:r>
          </a:p>
        </p:txBody>
      </p:sp>
      <p:sp>
        <p:nvSpPr>
          <p:cNvPr id="10" name="Rectangle 9">
            <a:extLst>
              <a:ext uri="{FF2B5EF4-FFF2-40B4-BE49-F238E27FC236}">
                <a16:creationId xmlns:a16="http://schemas.microsoft.com/office/drawing/2014/main" id="{A6708AE1-D07D-968F-CC3A-0D3759A94A00}"/>
              </a:ext>
            </a:extLst>
          </p:cNvPr>
          <p:cNvSpPr/>
          <p:nvPr/>
        </p:nvSpPr>
        <p:spPr>
          <a:xfrm>
            <a:off x="7506735" y="5908039"/>
            <a:ext cx="1602155" cy="911420"/>
          </a:xfrm>
          <a:prstGeom prst="rect">
            <a:avLst/>
          </a:prstGeom>
          <a:ln w="5715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5" name="Picture 14">
            <a:extLst>
              <a:ext uri="{FF2B5EF4-FFF2-40B4-BE49-F238E27FC236}">
                <a16:creationId xmlns:a16="http://schemas.microsoft.com/office/drawing/2014/main" id="{28544D96-6490-E4EC-1FED-04D319DA91DF}"/>
              </a:ext>
            </a:extLst>
          </p:cNvPr>
          <p:cNvPicPr>
            <a:picLocks noChangeAspect="1"/>
          </p:cNvPicPr>
          <p:nvPr/>
        </p:nvPicPr>
        <p:blipFill>
          <a:blip r:embed="rId3"/>
          <a:stretch>
            <a:fillRect/>
          </a:stretch>
        </p:blipFill>
        <p:spPr>
          <a:xfrm>
            <a:off x="8282625" y="54448"/>
            <a:ext cx="861376" cy="938678"/>
          </a:xfrm>
          <a:prstGeom prst="rect">
            <a:avLst/>
          </a:prstGeom>
        </p:spPr>
      </p:pic>
      <p:sp>
        <p:nvSpPr>
          <p:cNvPr id="16" name="TextBox 15">
            <a:extLst>
              <a:ext uri="{FF2B5EF4-FFF2-40B4-BE49-F238E27FC236}">
                <a16:creationId xmlns:a16="http://schemas.microsoft.com/office/drawing/2014/main" id="{00140080-2F49-F325-5AAC-9842DCBC8156}"/>
              </a:ext>
            </a:extLst>
          </p:cNvPr>
          <p:cNvSpPr txBox="1"/>
          <p:nvPr/>
        </p:nvSpPr>
        <p:spPr>
          <a:xfrm>
            <a:off x="3130876" y="872908"/>
            <a:ext cx="2882246" cy="253916"/>
          </a:xfrm>
          <a:prstGeom prst="rect">
            <a:avLst/>
          </a:prstGeom>
          <a:noFill/>
        </p:spPr>
        <p:txBody>
          <a:bodyPr wrap="square" rtlCol="0">
            <a:spAutoFit/>
          </a:bodyPr>
          <a:lstStyle/>
          <a:p>
            <a:pPr algn="ctr"/>
            <a:r>
              <a:rPr lang="en-US" sz="1050">
                <a:latin typeface="Al Tarikh" pitchFamily="2" charset="-78"/>
                <a:cs typeface="Al Tarikh" pitchFamily="2" charset="-78"/>
              </a:rPr>
              <a:t>Dr John Gibson, PhD</a:t>
            </a:r>
          </a:p>
        </p:txBody>
      </p:sp>
      <p:sp>
        <p:nvSpPr>
          <p:cNvPr id="22" name="TextBox 21">
            <a:extLst>
              <a:ext uri="{FF2B5EF4-FFF2-40B4-BE49-F238E27FC236}">
                <a16:creationId xmlns:a16="http://schemas.microsoft.com/office/drawing/2014/main" id="{070EF511-2919-7343-7783-6045722D3EC2}"/>
              </a:ext>
            </a:extLst>
          </p:cNvPr>
          <p:cNvSpPr txBox="1"/>
          <p:nvPr/>
        </p:nvSpPr>
        <p:spPr>
          <a:xfrm>
            <a:off x="143450" y="3027257"/>
            <a:ext cx="1574051" cy="230833"/>
          </a:xfrm>
          <a:prstGeom prst="rect">
            <a:avLst/>
          </a:prstGeom>
          <a:noFill/>
        </p:spPr>
        <p:txBody>
          <a:bodyPr wrap="square" lIns="68580" tIns="34290" rIns="68580" bIns="34290" rtlCol="0" anchor="t">
            <a:spAutoFit/>
          </a:bodyPr>
          <a:lstStyle/>
          <a:p>
            <a:r>
              <a:rPr lang="en-US" sz="1050">
                <a:solidFill>
                  <a:schemeClr val="bg1"/>
                </a:solidFill>
                <a:latin typeface="Al Tarikh" pitchFamily="2" charset="-78"/>
                <a:cs typeface="Al Tarikh"/>
              </a:rPr>
              <a:t>Objectives</a:t>
            </a:r>
          </a:p>
        </p:txBody>
      </p:sp>
      <p:sp>
        <p:nvSpPr>
          <p:cNvPr id="23" name="TextBox 22">
            <a:extLst>
              <a:ext uri="{FF2B5EF4-FFF2-40B4-BE49-F238E27FC236}">
                <a16:creationId xmlns:a16="http://schemas.microsoft.com/office/drawing/2014/main" id="{A373FBB3-7271-CFE0-AF86-92378B947C3F}"/>
              </a:ext>
            </a:extLst>
          </p:cNvPr>
          <p:cNvSpPr txBox="1"/>
          <p:nvPr/>
        </p:nvSpPr>
        <p:spPr>
          <a:xfrm>
            <a:off x="105938" y="3228516"/>
            <a:ext cx="1268786" cy="1685077"/>
          </a:xfrm>
          <a:prstGeom prst="rect">
            <a:avLst/>
          </a:prstGeom>
          <a:noFill/>
        </p:spPr>
        <p:txBody>
          <a:bodyPr wrap="square" lIns="68580" tIns="34290" rIns="68580" bIns="34290" rtlCol="0" anchor="t">
            <a:spAutoFit/>
          </a:bodyPr>
          <a:lstStyle/>
          <a:p>
            <a:pPr marL="213995" indent="-213995">
              <a:buFont typeface="Wingdings" pitchFamily="2" charset="2"/>
              <a:buChar char="Ø"/>
            </a:pPr>
            <a:r>
              <a:rPr lang="en-US" sz="700">
                <a:solidFill>
                  <a:schemeClr val="bg1"/>
                </a:solidFill>
                <a:latin typeface="Al Tarikh" pitchFamily="2" charset="-78"/>
                <a:cs typeface="Al Tarikh"/>
              </a:rPr>
              <a:t>Find and test different algorithms to determine which one(s) work best for comparing audio</a:t>
            </a:r>
          </a:p>
          <a:p>
            <a:pPr marL="213995" indent="-213995">
              <a:buFont typeface="Wingdings" pitchFamily="2" charset="2"/>
              <a:buChar char="Ø"/>
            </a:pPr>
            <a:r>
              <a:rPr lang="en-US" sz="700">
                <a:solidFill>
                  <a:schemeClr val="bg1"/>
                </a:solidFill>
                <a:latin typeface="Al Tarikh" pitchFamily="2" charset="-78"/>
                <a:cs typeface="Al Tarikh"/>
              </a:rPr>
              <a:t>Use cosine similarities, Euclidian distances, and spectrograph imaging to compare vocals</a:t>
            </a:r>
          </a:p>
          <a:p>
            <a:pPr marL="213995" indent="-213995">
              <a:buFont typeface="Wingdings" pitchFamily="2" charset="2"/>
              <a:buChar char="Ø"/>
            </a:pPr>
            <a:r>
              <a:rPr lang="en-US" sz="700">
                <a:solidFill>
                  <a:schemeClr val="bg1"/>
                </a:solidFill>
                <a:latin typeface="Al Tarikh" pitchFamily="2" charset="-78"/>
                <a:cs typeface="Al Tarikh"/>
              </a:rPr>
              <a:t>Interpreting those comparisons into something understandable to the user</a:t>
            </a:r>
          </a:p>
        </p:txBody>
      </p:sp>
      <p:sp>
        <p:nvSpPr>
          <p:cNvPr id="3" name="TextBox 2">
            <a:extLst>
              <a:ext uri="{FF2B5EF4-FFF2-40B4-BE49-F238E27FC236}">
                <a16:creationId xmlns:a16="http://schemas.microsoft.com/office/drawing/2014/main" id="{1EC0E405-159D-C86F-B7F6-3A1181BC4A91}"/>
              </a:ext>
            </a:extLst>
          </p:cNvPr>
          <p:cNvSpPr txBox="1"/>
          <p:nvPr/>
        </p:nvSpPr>
        <p:spPr>
          <a:xfrm>
            <a:off x="7494455" y="5911836"/>
            <a:ext cx="1625690" cy="230832"/>
          </a:xfrm>
          <a:prstGeom prst="rect">
            <a:avLst/>
          </a:prstGeom>
          <a:noFill/>
        </p:spPr>
        <p:txBody>
          <a:bodyPr wrap="square" lIns="68580" tIns="34290" rIns="68580" bIns="34290" rtlCol="0" anchor="t">
            <a:spAutoFit/>
          </a:bodyPr>
          <a:lstStyle/>
          <a:p>
            <a:r>
              <a:rPr lang="en-US" sz="1050">
                <a:solidFill>
                  <a:schemeClr val="bg1"/>
                </a:solidFill>
                <a:latin typeface="Al Tarikh" pitchFamily="2" charset="-78"/>
                <a:cs typeface="Al Tarikh"/>
              </a:rPr>
              <a:t>Acknowledgements</a:t>
            </a:r>
          </a:p>
        </p:txBody>
      </p:sp>
      <p:sp>
        <p:nvSpPr>
          <p:cNvPr id="11" name="TextBox 10">
            <a:extLst>
              <a:ext uri="{FF2B5EF4-FFF2-40B4-BE49-F238E27FC236}">
                <a16:creationId xmlns:a16="http://schemas.microsoft.com/office/drawing/2014/main" id="{D863D62E-097E-027B-CDC0-8E09940D540E}"/>
              </a:ext>
            </a:extLst>
          </p:cNvPr>
          <p:cNvSpPr txBox="1"/>
          <p:nvPr/>
        </p:nvSpPr>
        <p:spPr>
          <a:xfrm>
            <a:off x="7510112" y="6093409"/>
            <a:ext cx="1595099" cy="715581"/>
          </a:xfrm>
          <a:prstGeom prst="rect">
            <a:avLst/>
          </a:prstGeom>
          <a:noFill/>
        </p:spPr>
        <p:txBody>
          <a:bodyPr wrap="square" lIns="68580" tIns="34290" rIns="68580" bIns="34290" rtlCol="0" anchor="t">
            <a:spAutoFit/>
          </a:bodyPr>
          <a:lstStyle/>
          <a:p>
            <a:r>
              <a:rPr lang="en-US" sz="700">
                <a:solidFill>
                  <a:schemeClr val="bg1"/>
                </a:solidFill>
                <a:latin typeface="Al Tarikh" pitchFamily="2" charset="-78"/>
                <a:cs typeface="Al Tarikh"/>
              </a:rPr>
              <a:t>Thank you to: </a:t>
            </a:r>
            <a:endParaRPr lang="en-US" sz="700">
              <a:solidFill>
                <a:schemeClr val="bg1"/>
              </a:solidFill>
            </a:endParaRPr>
          </a:p>
          <a:p>
            <a:r>
              <a:rPr lang="en-US" sz="700">
                <a:solidFill>
                  <a:schemeClr val="bg1"/>
                </a:solidFill>
                <a:latin typeface="Al Tarikh" pitchFamily="2" charset="-78"/>
                <a:cs typeface="Al Tarikh"/>
              </a:rPr>
              <a:t>Professor Kevin Short, PhD,  Eben Quenneville, </a:t>
            </a:r>
            <a:endParaRPr lang="en-US" sz="700">
              <a:solidFill>
                <a:schemeClr val="bg1"/>
              </a:solidFill>
              <a:latin typeface="Aptos" panose="02110004020202020204"/>
              <a:cs typeface="Al Tarikh"/>
            </a:endParaRPr>
          </a:p>
          <a:p>
            <a:r>
              <a:rPr lang="en-US" sz="700">
                <a:solidFill>
                  <a:schemeClr val="bg1"/>
                </a:solidFill>
                <a:latin typeface="Al Tarikh" pitchFamily="2" charset="-78"/>
                <a:cs typeface="Al Tarikh"/>
              </a:rPr>
              <a:t>Nathan Wotton, </a:t>
            </a:r>
            <a:endParaRPr lang="en-US" sz="700">
              <a:solidFill>
                <a:schemeClr val="bg1"/>
              </a:solidFill>
              <a:latin typeface="Aptos" panose="02110004020202020204"/>
              <a:cs typeface="Al Tarikh"/>
            </a:endParaRPr>
          </a:p>
          <a:p>
            <a:r>
              <a:rPr lang="en-US" sz="700">
                <a:solidFill>
                  <a:schemeClr val="bg1"/>
                </a:solidFill>
                <a:latin typeface="Al Tarikh" pitchFamily="2" charset="-78"/>
                <a:cs typeface="Al Tarikh"/>
              </a:rPr>
              <a:t>Portsmouth Music and Arts Center,</a:t>
            </a:r>
            <a:endParaRPr lang="en-US" sz="700">
              <a:solidFill>
                <a:schemeClr val="bg1"/>
              </a:solidFill>
              <a:latin typeface="Aptos" panose="02110004020202020204"/>
              <a:cs typeface="Al Tarikh"/>
            </a:endParaRPr>
          </a:p>
          <a:p>
            <a:r>
              <a:rPr lang="en-US" sz="700">
                <a:solidFill>
                  <a:schemeClr val="bg1"/>
                </a:solidFill>
                <a:latin typeface="Al Tarikh" pitchFamily="2" charset="-78"/>
                <a:cs typeface="Al Tarikh"/>
              </a:rPr>
              <a:t> and various article writers from IBM</a:t>
            </a:r>
            <a:endParaRPr lang="en-US" sz="700">
              <a:solidFill>
                <a:schemeClr val="bg1"/>
              </a:solidFill>
            </a:endParaRPr>
          </a:p>
        </p:txBody>
      </p:sp>
      <p:sp>
        <p:nvSpPr>
          <p:cNvPr id="9" name="TextBox 8">
            <a:extLst>
              <a:ext uri="{FF2B5EF4-FFF2-40B4-BE49-F238E27FC236}">
                <a16:creationId xmlns:a16="http://schemas.microsoft.com/office/drawing/2014/main" id="{46654E36-F230-9F9D-72F5-985DF23272F3}"/>
              </a:ext>
            </a:extLst>
          </p:cNvPr>
          <p:cNvSpPr txBox="1"/>
          <p:nvPr/>
        </p:nvSpPr>
        <p:spPr>
          <a:xfrm>
            <a:off x="1583014" y="2850107"/>
            <a:ext cx="1808945" cy="269304"/>
          </a:xfrm>
          <a:prstGeom prst="rect">
            <a:avLst/>
          </a:prstGeom>
          <a:noFill/>
        </p:spPr>
        <p:txBody>
          <a:bodyPr wrap="square" lIns="68580" tIns="34290" rIns="68580" bIns="34290" rtlCol="0" anchor="t">
            <a:spAutoFit/>
          </a:bodyPr>
          <a:lstStyle/>
          <a:p>
            <a:r>
              <a:rPr lang="en-US" sz="650">
                <a:latin typeface="Al Tarikh" pitchFamily="2" charset="-78"/>
                <a:cs typeface="Al Tarikh"/>
              </a:rPr>
              <a:t>Figure 1.  A spectrogram showing the audio the programs compares </a:t>
            </a:r>
            <a:r>
              <a:rPr lang="en-US" sz="650" b="1">
                <a:latin typeface="Al Tarikh" pitchFamily="2" charset="-78"/>
                <a:cs typeface="Al Tarikh"/>
              </a:rPr>
              <a:t>female</a:t>
            </a:r>
            <a:r>
              <a:rPr lang="en-US" sz="650">
                <a:latin typeface="Al Tarikh" pitchFamily="2" charset="-78"/>
                <a:cs typeface="Al Tarikh"/>
              </a:rPr>
              <a:t> </a:t>
            </a:r>
            <a:r>
              <a:rPr lang="en-US" sz="650" b="1">
                <a:latin typeface="Al Tarikh" pitchFamily="2" charset="-78"/>
                <a:cs typeface="Al Tarikh"/>
              </a:rPr>
              <a:t>voices</a:t>
            </a:r>
            <a:r>
              <a:rPr lang="en-US" sz="650">
                <a:latin typeface="Al Tarikh" pitchFamily="2" charset="-78"/>
                <a:cs typeface="Al Tarikh"/>
              </a:rPr>
              <a:t> to</a:t>
            </a:r>
            <a:endParaRPr lang="en-US" sz="650">
              <a:latin typeface="Al Tarikh" pitchFamily="2" charset="-78"/>
              <a:cs typeface="Al Tarikh" pitchFamily="2" charset="-78"/>
            </a:endParaRPr>
          </a:p>
        </p:txBody>
      </p:sp>
      <p:sp>
        <p:nvSpPr>
          <p:cNvPr id="19" name="Rectangle 18">
            <a:extLst>
              <a:ext uri="{FF2B5EF4-FFF2-40B4-BE49-F238E27FC236}">
                <a16:creationId xmlns:a16="http://schemas.microsoft.com/office/drawing/2014/main" id="{27548664-885F-F668-3B72-8C396A3B8D22}"/>
              </a:ext>
            </a:extLst>
          </p:cNvPr>
          <p:cNvSpPr/>
          <p:nvPr/>
        </p:nvSpPr>
        <p:spPr>
          <a:xfrm>
            <a:off x="4403208" y="4791237"/>
            <a:ext cx="4449561" cy="61323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t"/>
          <a:lstStyle/>
          <a:p>
            <a:endParaRPr lang="en-US" sz="1200"/>
          </a:p>
        </p:txBody>
      </p:sp>
      <p:sp>
        <p:nvSpPr>
          <p:cNvPr id="20" name="TextBox 19">
            <a:extLst>
              <a:ext uri="{FF2B5EF4-FFF2-40B4-BE49-F238E27FC236}">
                <a16:creationId xmlns:a16="http://schemas.microsoft.com/office/drawing/2014/main" id="{BB397D32-64E2-C4F3-8FEF-116E621F3B0E}"/>
              </a:ext>
            </a:extLst>
          </p:cNvPr>
          <p:cNvSpPr txBox="1"/>
          <p:nvPr/>
        </p:nvSpPr>
        <p:spPr>
          <a:xfrm>
            <a:off x="4397295" y="4820151"/>
            <a:ext cx="3794219" cy="230832"/>
          </a:xfrm>
          <a:prstGeom prst="rect">
            <a:avLst/>
          </a:prstGeom>
          <a:noFill/>
        </p:spPr>
        <p:txBody>
          <a:bodyPr wrap="square" lIns="68580" tIns="34290" rIns="68580" bIns="34290" rtlCol="0" anchor="t">
            <a:spAutoFit/>
          </a:bodyPr>
          <a:lstStyle/>
          <a:p>
            <a:r>
              <a:rPr lang="en-US" sz="1050">
                <a:solidFill>
                  <a:schemeClr val="bg1"/>
                </a:solidFill>
                <a:latin typeface="Al Tarikh" pitchFamily="2" charset="-78"/>
                <a:cs typeface="Al Tarikh"/>
              </a:rPr>
              <a:t>Future Goals</a:t>
            </a:r>
            <a:endParaRPr lang="en-US" sz="1050">
              <a:solidFill>
                <a:schemeClr val="bg1"/>
              </a:solidFill>
              <a:latin typeface="Al Tarikh" pitchFamily="2" charset="-78"/>
              <a:cs typeface="Al Tarikh" pitchFamily="2" charset="-78"/>
            </a:endParaRPr>
          </a:p>
        </p:txBody>
      </p:sp>
      <p:sp>
        <p:nvSpPr>
          <p:cNvPr id="13" name="Rectangle 12">
            <a:extLst>
              <a:ext uri="{FF2B5EF4-FFF2-40B4-BE49-F238E27FC236}">
                <a16:creationId xmlns:a16="http://schemas.microsoft.com/office/drawing/2014/main" id="{966DCEEF-9C3E-862C-0777-4274FE85E729}"/>
              </a:ext>
            </a:extLst>
          </p:cNvPr>
          <p:cNvSpPr/>
          <p:nvPr/>
        </p:nvSpPr>
        <p:spPr>
          <a:xfrm>
            <a:off x="4395982" y="5565964"/>
            <a:ext cx="2949254" cy="118339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t"/>
          <a:lstStyle/>
          <a:p>
            <a:endParaRPr lang="en-US" sz="600">
              <a:solidFill>
                <a:schemeClr val="bg1"/>
              </a:solidFill>
              <a:latin typeface="Consolas"/>
            </a:endParaRPr>
          </a:p>
          <a:p>
            <a:endParaRPr lang="en-US" sz="600">
              <a:solidFill>
                <a:schemeClr val="bg1"/>
              </a:solidFill>
              <a:latin typeface="Consolas"/>
            </a:endParaRPr>
          </a:p>
          <a:p>
            <a:r>
              <a:rPr lang="en-US" sz="700" err="1">
                <a:solidFill>
                  <a:schemeClr val="bg1"/>
                </a:solidFill>
                <a:latin typeface="Consolas"/>
              </a:rPr>
              <a:t>Matplotlib.pyplot</a:t>
            </a:r>
            <a:r>
              <a:rPr lang="en-US" sz="700">
                <a:solidFill>
                  <a:schemeClr val="bg1"/>
                </a:solidFill>
                <a:latin typeface="Consolas"/>
              </a:rPr>
              <a:t>:</a:t>
            </a:r>
            <a:r>
              <a:rPr lang="en-US" sz="600">
                <a:solidFill>
                  <a:schemeClr val="bg1"/>
                </a:solidFill>
                <a:latin typeface="Times New Roman"/>
                <a:cs typeface="Times New Roman"/>
              </a:rPr>
              <a:t> </a:t>
            </a:r>
            <a:r>
              <a:rPr lang="en-US" sz="600" err="1">
                <a:solidFill>
                  <a:schemeClr val="bg1"/>
                </a:solidFill>
                <a:latin typeface="Times New Roman"/>
                <a:cs typeface="Times New Roman"/>
              </a:rPr>
              <a:t>MatLab</a:t>
            </a:r>
            <a:r>
              <a:rPr lang="en-US" sz="600">
                <a:solidFill>
                  <a:schemeClr val="bg1"/>
                </a:solidFill>
                <a:latin typeface="Times New Roman"/>
                <a:cs typeface="Times New Roman"/>
              </a:rPr>
              <a:t> </a:t>
            </a:r>
            <a:r>
              <a:rPr lang="en-US" sz="600">
                <a:solidFill>
                  <a:schemeClr val="bg1"/>
                </a:solidFill>
                <a:latin typeface="Al Tarikh" pitchFamily="2" charset="-78"/>
                <a:cs typeface="Al Tarikh"/>
              </a:rPr>
              <a:t>library used to make plots, used to make </a:t>
            </a:r>
            <a:r>
              <a:rPr lang="en-US" sz="600" err="1">
                <a:solidFill>
                  <a:schemeClr val="bg1"/>
                </a:solidFill>
                <a:latin typeface="Al Tarikh" pitchFamily="2" charset="-78"/>
                <a:cs typeface="Al Tarikh"/>
              </a:rPr>
              <a:t>spectogram</a:t>
            </a:r>
            <a:br>
              <a:rPr lang="en-US" sz="600">
                <a:latin typeface="Consolas"/>
              </a:rPr>
            </a:br>
            <a:r>
              <a:rPr lang="en-US" sz="700" err="1">
                <a:solidFill>
                  <a:schemeClr val="bg1"/>
                </a:solidFill>
                <a:latin typeface="Consolas"/>
              </a:rPr>
              <a:t>scipy</a:t>
            </a:r>
            <a:r>
              <a:rPr lang="en-US" sz="700">
                <a:solidFill>
                  <a:schemeClr val="bg1"/>
                </a:solidFill>
                <a:latin typeface="Consolas"/>
              </a:rPr>
              <a:t> import signal</a:t>
            </a:r>
            <a:r>
              <a:rPr lang="en-US" sz="600">
                <a:solidFill>
                  <a:schemeClr val="bg1"/>
                </a:solidFill>
                <a:latin typeface="Consolas"/>
              </a:rPr>
              <a:t>: </a:t>
            </a:r>
            <a:r>
              <a:rPr lang="en-US" sz="600">
                <a:solidFill>
                  <a:schemeClr val="bg1"/>
                </a:solidFill>
                <a:latin typeface="Consolas"/>
                <a:cs typeface="Al Tarikh"/>
              </a:rPr>
              <a:t>Used</a:t>
            </a:r>
            <a:r>
              <a:rPr lang="en-US" sz="600">
                <a:latin typeface="Al Tarikh" pitchFamily="2" charset="-78"/>
                <a:cs typeface="Al Tarikh"/>
              </a:rPr>
              <a:t> to get the function to construct </a:t>
            </a:r>
            <a:r>
              <a:rPr lang="en-US" sz="600" err="1">
                <a:latin typeface="Al Tarikh" pitchFamily="2" charset="-78"/>
                <a:cs typeface="Al Tarikh"/>
              </a:rPr>
              <a:t>spectograms</a:t>
            </a:r>
            <a:br>
              <a:rPr lang="en-US" sz="600">
                <a:latin typeface="Consolas"/>
              </a:rPr>
            </a:br>
            <a:r>
              <a:rPr lang="en-US" sz="700" err="1">
                <a:solidFill>
                  <a:schemeClr val="bg1"/>
                </a:solidFill>
                <a:latin typeface="Consolas"/>
              </a:rPr>
              <a:t>scipy.io</a:t>
            </a:r>
            <a:r>
              <a:rPr lang="en-US" sz="700">
                <a:solidFill>
                  <a:schemeClr val="bg1"/>
                </a:solidFill>
                <a:latin typeface="Consolas"/>
              </a:rPr>
              <a:t> import </a:t>
            </a:r>
            <a:r>
              <a:rPr lang="en-US" sz="700" err="1">
                <a:solidFill>
                  <a:schemeClr val="bg1"/>
                </a:solidFill>
                <a:latin typeface="Consolas"/>
              </a:rPr>
              <a:t>wavfile</a:t>
            </a:r>
            <a:r>
              <a:rPr lang="en-US" sz="600">
                <a:solidFill>
                  <a:schemeClr val="bg1"/>
                </a:solidFill>
                <a:latin typeface="Consolas"/>
              </a:rPr>
              <a:t>: </a:t>
            </a:r>
            <a:r>
              <a:rPr lang="en-US" sz="600">
                <a:solidFill>
                  <a:schemeClr val="bg1"/>
                </a:solidFill>
                <a:latin typeface="Consolas"/>
                <a:cs typeface="Al Tarikh"/>
              </a:rPr>
              <a:t>Used</a:t>
            </a:r>
            <a:r>
              <a:rPr lang="en-US" sz="600">
                <a:latin typeface="Al Tarikh" pitchFamily="2" charset="-78"/>
                <a:cs typeface="Al Tarikh"/>
              </a:rPr>
              <a:t> to read imported .wav files</a:t>
            </a:r>
            <a:br>
              <a:rPr lang="en-US" sz="600">
                <a:latin typeface="Consolas"/>
              </a:rPr>
            </a:br>
            <a:r>
              <a:rPr lang="en-US" sz="700" err="1">
                <a:solidFill>
                  <a:schemeClr val="bg1"/>
                </a:solidFill>
                <a:latin typeface="Consolas"/>
              </a:rPr>
              <a:t>numpy</a:t>
            </a:r>
            <a:r>
              <a:rPr lang="en-US" sz="700">
                <a:solidFill>
                  <a:schemeClr val="bg1"/>
                </a:solidFill>
                <a:latin typeface="Consolas"/>
              </a:rPr>
              <a:t>:</a:t>
            </a:r>
            <a:r>
              <a:rPr lang="en-US" sz="600">
                <a:solidFill>
                  <a:schemeClr val="bg1"/>
                </a:solidFill>
                <a:latin typeface="Consolas"/>
                <a:cs typeface="Al Tarikh"/>
              </a:rPr>
              <a:t> Used</a:t>
            </a:r>
            <a:r>
              <a:rPr lang="en-US" sz="600">
                <a:solidFill>
                  <a:schemeClr val="bg1"/>
                </a:solidFill>
                <a:latin typeface="Al Tarikh" pitchFamily="2" charset="-78"/>
                <a:cs typeface="Al Tarikh"/>
              </a:rPr>
              <a:t> to make frequency spectrum clearer in the image</a:t>
            </a:r>
            <a:br>
              <a:rPr lang="en-US" sz="600">
                <a:latin typeface="Consolas"/>
              </a:rPr>
            </a:br>
            <a:r>
              <a:rPr lang="en-US" sz="700" err="1">
                <a:solidFill>
                  <a:schemeClr val="bg1"/>
                </a:solidFill>
                <a:latin typeface="Consolas"/>
              </a:rPr>
              <a:t>librosa</a:t>
            </a:r>
            <a:r>
              <a:rPr lang="en-US" sz="700">
                <a:solidFill>
                  <a:schemeClr val="bg1"/>
                </a:solidFill>
                <a:latin typeface="Consolas"/>
              </a:rPr>
              <a:t>:</a:t>
            </a:r>
            <a:r>
              <a:rPr lang="en-US" sz="600">
                <a:solidFill>
                  <a:schemeClr val="bg1"/>
                </a:solidFill>
                <a:latin typeface="Consolas"/>
                <a:cs typeface="Al Tarikh"/>
              </a:rPr>
              <a:t> Used</a:t>
            </a:r>
            <a:r>
              <a:rPr lang="en-US" sz="600">
                <a:latin typeface="Al Tarikh" pitchFamily="2" charset="-78"/>
                <a:cs typeface="Al Tarikh"/>
              </a:rPr>
              <a:t> to extract MFCCs from audio files</a:t>
            </a:r>
            <a:br>
              <a:rPr lang="en-US" sz="600">
                <a:latin typeface="Consolas"/>
              </a:rPr>
            </a:br>
            <a:r>
              <a:rPr lang="en-US" sz="700" err="1">
                <a:solidFill>
                  <a:schemeClr val="bg1"/>
                </a:solidFill>
                <a:latin typeface="Consolas"/>
              </a:rPr>
              <a:t>scipy.spatial.distance</a:t>
            </a:r>
            <a:r>
              <a:rPr lang="en-US" sz="700">
                <a:solidFill>
                  <a:schemeClr val="bg1"/>
                </a:solidFill>
                <a:latin typeface="Consolas"/>
              </a:rPr>
              <a:t> import</a:t>
            </a:r>
            <a:endParaRPr lang="en-US" sz="700">
              <a:solidFill>
                <a:schemeClr val="bg1"/>
              </a:solidFill>
            </a:endParaRPr>
          </a:p>
          <a:p>
            <a:r>
              <a:rPr lang="en-US" sz="700">
                <a:solidFill>
                  <a:schemeClr val="bg1"/>
                </a:solidFill>
                <a:latin typeface="Consolas"/>
              </a:rPr>
              <a:t>cosine, Euclidean:</a:t>
            </a:r>
            <a:r>
              <a:rPr lang="en-US" sz="600">
                <a:solidFill>
                  <a:schemeClr val="bg1"/>
                </a:solidFill>
                <a:latin typeface="Consolas"/>
              </a:rPr>
              <a:t> </a:t>
            </a:r>
            <a:r>
              <a:rPr lang="en-US" sz="600">
                <a:solidFill>
                  <a:schemeClr val="bg1"/>
                </a:solidFill>
                <a:latin typeface="Consolas"/>
                <a:cs typeface="Al Tarikh"/>
              </a:rPr>
              <a:t>Used</a:t>
            </a:r>
            <a:r>
              <a:rPr lang="en-US" sz="600">
                <a:solidFill>
                  <a:schemeClr val="bg1"/>
                </a:solidFill>
                <a:latin typeface="Al Tarikh" pitchFamily="2" charset="-78"/>
                <a:cs typeface="Al Tarikh"/>
              </a:rPr>
              <a:t> to compare extracted information from audio files</a:t>
            </a:r>
            <a:br>
              <a:rPr lang="en-US" sz="600">
                <a:latin typeface="Consolas"/>
              </a:rPr>
            </a:br>
            <a:r>
              <a:rPr lang="en-US" sz="700">
                <a:solidFill>
                  <a:schemeClr val="bg1"/>
                </a:solidFill>
                <a:latin typeface="Consolas"/>
              </a:rPr>
              <a:t>playsound3 import </a:t>
            </a:r>
            <a:r>
              <a:rPr lang="en-US" sz="700" err="1">
                <a:solidFill>
                  <a:schemeClr val="bg1"/>
                </a:solidFill>
                <a:latin typeface="Consolas"/>
              </a:rPr>
              <a:t>playsound</a:t>
            </a:r>
            <a:r>
              <a:rPr lang="en-US" sz="700">
                <a:solidFill>
                  <a:schemeClr val="bg1"/>
                </a:solidFill>
                <a:latin typeface="Consolas"/>
              </a:rPr>
              <a:t>:</a:t>
            </a:r>
            <a:r>
              <a:rPr lang="en-US" sz="600">
                <a:solidFill>
                  <a:schemeClr val="bg1"/>
                </a:solidFill>
                <a:latin typeface="Consolas"/>
                <a:cs typeface="Al Tarikh"/>
              </a:rPr>
              <a:t> Used</a:t>
            </a:r>
            <a:r>
              <a:rPr lang="en-US" sz="600">
                <a:solidFill>
                  <a:schemeClr val="bg1"/>
                </a:solidFill>
                <a:latin typeface="Al Tarikh" pitchFamily="2" charset="-78"/>
                <a:cs typeface="Al Tarikh"/>
              </a:rPr>
              <a:t> to play prerecorded sound</a:t>
            </a:r>
          </a:p>
        </p:txBody>
      </p:sp>
      <p:sp>
        <p:nvSpPr>
          <p:cNvPr id="26" name="TextBox 25">
            <a:extLst>
              <a:ext uri="{FF2B5EF4-FFF2-40B4-BE49-F238E27FC236}">
                <a16:creationId xmlns:a16="http://schemas.microsoft.com/office/drawing/2014/main" id="{2FB61E56-FF8A-90E5-0A73-475E3834E4F7}"/>
              </a:ext>
            </a:extLst>
          </p:cNvPr>
          <p:cNvSpPr txBox="1"/>
          <p:nvPr/>
        </p:nvSpPr>
        <p:spPr>
          <a:xfrm>
            <a:off x="4400740" y="5031803"/>
            <a:ext cx="4600229" cy="438582"/>
          </a:xfrm>
          <a:prstGeom prst="rect">
            <a:avLst/>
          </a:prstGeom>
          <a:noFill/>
        </p:spPr>
        <p:txBody>
          <a:bodyPr wrap="square" lIns="68580" tIns="34290" rIns="68580" bIns="34290" rtlCol="0" anchor="t">
            <a:spAutoFit/>
          </a:bodyPr>
          <a:lstStyle/>
          <a:p>
            <a:r>
              <a:rPr lang="en-US" sz="600">
                <a:solidFill>
                  <a:schemeClr val="bg1"/>
                </a:solidFill>
                <a:latin typeface="Al Tarikh" pitchFamily="2" charset="-78"/>
                <a:cs typeface="Al Tarikh"/>
              </a:rPr>
              <a:t>In the future, we would plan to use machine learning to compare voices more efficiently than traditional computing techniques can manage. Specifically, a convolutional neural network would be trained on a wide variety of data points to correctly identify desirable and undesirable aspects of a users’ voice. Pre-generated responses would then be given based on what the program detects, giving pointers on what to change.</a:t>
            </a:r>
          </a:p>
        </p:txBody>
      </p:sp>
      <p:pic>
        <p:nvPicPr>
          <p:cNvPr id="18" name="Picture 17" descr="A group of black and white musical notes&#10;&#10;AI-generated content may be incorrect.">
            <a:extLst>
              <a:ext uri="{FF2B5EF4-FFF2-40B4-BE49-F238E27FC236}">
                <a16:creationId xmlns:a16="http://schemas.microsoft.com/office/drawing/2014/main" id="{7564C5CF-3044-3A8E-9B0D-1DFF30192201}"/>
              </a:ext>
            </a:extLst>
          </p:cNvPr>
          <p:cNvPicPr>
            <a:picLocks noChangeAspect="1"/>
          </p:cNvPicPr>
          <p:nvPr/>
        </p:nvPicPr>
        <p:blipFill>
          <a:blip r:embed="rId4"/>
          <a:stretch>
            <a:fillRect/>
          </a:stretch>
        </p:blipFill>
        <p:spPr>
          <a:xfrm>
            <a:off x="2345334" y="5313458"/>
            <a:ext cx="1902926" cy="606692"/>
          </a:xfrm>
          <a:prstGeom prst="rect">
            <a:avLst/>
          </a:prstGeom>
          <a:ln>
            <a:solidFill>
              <a:schemeClr val="tx1"/>
            </a:solidFill>
          </a:ln>
        </p:spPr>
      </p:pic>
      <p:sp>
        <p:nvSpPr>
          <p:cNvPr id="28" name="TextBox 27">
            <a:extLst>
              <a:ext uri="{FF2B5EF4-FFF2-40B4-BE49-F238E27FC236}">
                <a16:creationId xmlns:a16="http://schemas.microsoft.com/office/drawing/2014/main" id="{DBD704FB-DE74-0C7F-1C87-A4AB79BAD6DD}"/>
              </a:ext>
            </a:extLst>
          </p:cNvPr>
          <p:cNvSpPr txBox="1"/>
          <p:nvPr/>
        </p:nvSpPr>
        <p:spPr>
          <a:xfrm>
            <a:off x="2342583" y="5983409"/>
            <a:ext cx="2003281" cy="173124"/>
          </a:xfrm>
          <a:prstGeom prst="rect">
            <a:avLst/>
          </a:prstGeom>
          <a:noFill/>
          <a:ln>
            <a:noFill/>
          </a:ln>
        </p:spPr>
        <p:txBody>
          <a:bodyPr wrap="square" lIns="68580" tIns="34290" rIns="68580" bIns="34290" rtlCol="0" anchor="t">
            <a:spAutoFit/>
          </a:bodyPr>
          <a:lstStyle/>
          <a:p>
            <a:r>
              <a:rPr lang="en-US" sz="675">
                <a:latin typeface="Al Tarikh" pitchFamily="2" charset="-78"/>
                <a:cs typeface="Al Tarikh"/>
              </a:rPr>
              <a:t>Figure 3.  Index tone to be sang into the program</a:t>
            </a:r>
            <a:endParaRPr lang="en-US" sz="1350"/>
          </a:p>
        </p:txBody>
      </p:sp>
      <p:sp>
        <p:nvSpPr>
          <p:cNvPr id="32" name="Rectangle 31">
            <a:extLst>
              <a:ext uri="{FF2B5EF4-FFF2-40B4-BE49-F238E27FC236}">
                <a16:creationId xmlns:a16="http://schemas.microsoft.com/office/drawing/2014/main" id="{627A7C3E-1145-42F8-828D-F84BB78C35FD}"/>
              </a:ext>
            </a:extLst>
          </p:cNvPr>
          <p:cNvSpPr/>
          <p:nvPr/>
        </p:nvSpPr>
        <p:spPr>
          <a:xfrm>
            <a:off x="4399359" y="2455764"/>
            <a:ext cx="526901" cy="22285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TextBox 32">
            <a:extLst>
              <a:ext uri="{FF2B5EF4-FFF2-40B4-BE49-F238E27FC236}">
                <a16:creationId xmlns:a16="http://schemas.microsoft.com/office/drawing/2014/main" id="{E443680A-4C83-A288-8675-E54F83778D3B}"/>
              </a:ext>
            </a:extLst>
          </p:cNvPr>
          <p:cNvSpPr txBox="1"/>
          <p:nvPr/>
        </p:nvSpPr>
        <p:spPr>
          <a:xfrm>
            <a:off x="4401447" y="2472151"/>
            <a:ext cx="575503" cy="237010"/>
          </a:xfrm>
          <a:prstGeom prst="rect">
            <a:avLst/>
          </a:prstGeom>
          <a:noFill/>
        </p:spPr>
        <p:txBody>
          <a:bodyPr wrap="square" lIns="68580" tIns="34290" rIns="68580" bIns="34290" rtlCol="0" anchor="t">
            <a:spAutoFit/>
          </a:bodyPr>
          <a:lstStyle/>
          <a:p>
            <a:r>
              <a:rPr lang="en-US" sz="1050" dirty="0">
                <a:solidFill>
                  <a:schemeClr val="bg1"/>
                </a:solidFill>
                <a:latin typeface="Al Tarikh" pitchFamily="2" charset="-78"/>
                <a:cs typeface="Al Tarikh"/>
              </a:rPr>
              <a:t>Results</a:t>
            </a:r>
          </a:p>
        </p:txBody>
      </p:sp>
      <p:sp>
        <p:nvSpPr>
          <p:cNvPr id="27" name="TextBox 26">
            <a:extLst>
              <a:ext uri="{FF2B5EF4-FFF2-40B4-BE49-F238E27FC236}">
                <a16:creationId xmlns:a16="http://schemas.microsoft.com/office/drawing/2014/main" id="{2620FCEB-8E11-ECEA-C8FE-2F00DFC23E91}"/>
              </a:ext>
            </a:extLst>
          </p:cNvPr>
          <p:cNvSpPr txBox="1"/>
          <p:nvPr/>
        </p:nvSpPr>
        <p:spPr>
          <a:xfrm>
            <a:off x="1585815" y="4661494"/>
            <a:ext cx="1793287" cy="269304"/>
          </a:xfrm>
          <a:prstGeom prst="rect">
            <a:avLst/>
          </a:prstGeom>
          <a:noFill/>
        </p:spPr>
        <p:txBody>
          <a:bodyPr wrap="square" lIns="68580" tIns="34290" rIns="68580" bIns="34290" rtlCol="0" anchor="t">
            <a:spAutoFit/>
          </a:bodyPr>
          <a:lstStyle/>
          <a:p>
            <a:r>
              <a:rPr lang="en-US" sz="650">
                <a:latin typeface="Al Tarikh" pitchFamily="2" charset="-78"/>
                <a:cs typeface="Al Tarikh"/>
              </a:rPr>
              <a:t>Figure 2.  A spectrogram showing the audio the programs compares </a:t>
            </a:r>
            <a:r>
              <a:rPr lang="en-US" sz="650" b="1">
                <a:latin typeface="Al Tarikh" pitchFamily="2" charset="-78"/>
                <a:cs typeface="Al Tarikh"/>
              </a:rPr>
              <a:t>male</a:t>
            </a:r>
            <a:r>
              <a:rPr lang="en-US" sz="650">
                <a:latin typeface="Al Tarikh" pitchFamily="2" charset="-78"/>
                <a:cs typeface="Al Tarikh"/>
              </a:rPr>
              <a:t> </a:t>
            </a:r>
            <a:r>
              <a:rPr lang="en-US" sz="650" b="1">
                <a:latin typeface="Al Tarikh" pitchFamily="2" charset="-78"/>
                <a:cs typeface="Al Tarikh"/>
              </a:rPr>
              <a:t>voices</a:t>
            </a:r>
            <a:r>
              <a:rPr lang="en-US" sz="650">
                <a:latin typeface="Al Tarikh" pitchFamily="2" charset="-78"/>
                <a:cs typeface="Al Tarikh"/>
              </a:rPr>
              <a:t> to</a:t>
            </a:r>
            <a:endParaRPr lang="en-US" sz="650">
              <a:latin typeface="Al Tarikh" pitchFamily="2" charset="-78"/>
              <a:cs typeface="Al Tarikh" pitchFamily="2" charset="-78"/>
            </a:endParaRPr>
          </a:p>
        </p:txBody>
      </p:sp>
      <p:pic>
        <p:nvPicPr>
          <p:cNvPr id="29" name="Picture 28" descr="A screenshot of a computer program&#10;&#10;AI-generated content may be incorrect.">
            <a:extLst>
              <a:ext uri="{FF2B5EF4-FFF2-40B4-BE49-F238E27FC236}">
                <a16:creationId xmlns:a16="http://schemas.microsoft.com/office/drawing/2014/main" id="{A3176CDA-5C7D-9530-CC4B-95D44B44F144}"/>
              </a:ext>
            </a:extLst>
          </p:cNvPr>
          <p:cNvPicPr>
            <a:picLocks noChangeAspect="1"/>
          </p:cNvPicPr>
          <p:nvPr/>
        </p:nvPicPr>
        <p:blipFill>
          <a:blip r:embed="rId5"/>
          <a:stretch>
            <a:fillRect/>
          </a:stretch>
        </p:blipFill>
        <p:spPr>
          <a:xfrm>
            <a:off x="6576098" y="2726152"/>
            <a:ext cx="2443972" cy="1608615"/>
          </a:xfrm>
          <a:prstGeom prst="rect">
            <a:avLst/>
          </a:prstGeom>
          <a:ln>
            <a:solidFill>
              <a:schemeClr val="bg1"/>
            </a:solidFill>
          </a:ln>
        </p:spPr>
      </p:pic>
      <p:pic>
        <p:nvPicPr>
          <p:cNvPr id="30" name="Picture 29" descr="A screenshot of a computer program&#10;&#10;AI-generated content may be incorrect.">
            <a:extLst>
              <a:ext uri="{FF2B5EF4-FFF2-40B4-BE49-F238E27FC236}">
                <a16:creationId xmlns:a16="http://schemas.microsoft.com/office/drawing/2014/main" id="{85F0C6FE-8829-EEDF-6393-95EBD684AB83}"/>
              </a:ext>
            </a:extLst>
          </p:cNvPr>
          <p:cNvPicPr>
            <a:picLocks noChangeAspect="1"/>
          </p:cNvPicPr>
          <p:nvPr/>
        </p:nvPicPr>
        <p:blipFill>
          <a:blip r:embed="rId6"/>
          <a:stretch>
            <a:fillRect/>
          </a:stretch>
        </p:blipFill>
        <p:spPr>
          <a:xfrm>
            <a:off x="4408266" y="2728111"/>
            <a:ext cx="2106419" cy="1608738"/>
          </a:xfrm>
          <a:prstGeom prst="rect">
            <a:avLst/>
          </a:prstGeom>
          <a:ln>
            <a:solidFill>
              <a:schemeClr val="bg1"/>
            </a:solidFill>
          </a:ln>
        </p:spPr>
      </p:pic>
      <p:sp>
        <p:nvSpPr>
          <p:cNvPr id="35" name="TextBox 34">
            <a:extLst>
              <a:ext uri="{FF2B5EF4-FFF2-40B4-BE49-F238E27FC236}">
                <a16:creationId xmlns:a16="http://schemas.microsoft.com/office/drawing/2014/main" id="{3FDE60F3-BE82-F706-0664-AA435786EB48}"/>
              </a:ext>
            </a:extLst>
          </p:cNvPr>
          <p:cNvSpPr txBox="1"/>
          <p:nvPr/>
        </p:nvSpPr>
        <p:spPr>
          <a:xfrm>
            <a:off x="4398424" y="5577021"/>
            <a:ext cx="1699584"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b="0" i="0" u="none" strike="noStrike" baseline="0">
                <a:solidFill>
                  <a:srgbClr val="FFFFFF"/>
                </a:solidFill>
                <a:latin typeface="Al Tarikh"/>
              </a:rPr>
              <a:t>Python Libraries Used</a:t>
            </a:r>
            <a:endParaRPr lang="en-US" sz="1350"/>
          </a:p>
        </p:txBody>
      </p:sp>
      <p:sp>
        <p:nvSpPr>
          <p:cNvPr id="37" name="TextBox 36">
            <a:extLst>
              <a:ext uri="{FF2B5EF4-FFF2-40B4-BE49-F238E27FC236}">
                <a16:creationId xmlns:a16="http://schemas.microsoft.com/office/drawing/2014/main" id="{4957E263-39A3-4283-ED88-7BCE1D7C3E62}"/>
              </a:ext>
            </a:extLst>
          </p:cNvPr>
          <p:cNvSpPr txBox="1"/>
          <p:nvPr/>
        </p:nvSpPr>
        <p:spPr>
          <a:xfrm>
            <a:off x="4420231" y="4427975"/>
            <a:ext cx="1493585" cy="283420"/>
          </a:xfrm>
          <a:prstGeom prst="rect">
            <a:avLst/>
          </a:prstGeom>
          <a:noFill/>
        </p:spPr>
        <p:txBody>
          <a:bodyPr wrap="square" lIns="68580" tIns="34290" rIns="68580" bIns="34290" rtlCol="0" anchor="t">
            <a:spAutoFit/>
          </a:bodyPr>
          <a:lstStyle/>
          <a:p>
            <a:r>
              <a:rPr lang="en-US" sz="675" dirty="0">
                <a:latin typeface="Al Tarikh" pitchFamily="2" charset="-78"/>
                <a:cs typeface="Al Tarikh"/>
              </a:rPr>
              <a:t>Figure 4.  Output code example for a female voice with good tone.</a:t>
            </a:r>
            <a:endParaRPr lang="en-US" sz="675" dirty="0">
              <a:latin typeface="Al Tarikh" pitchFamily="2" charset="-78"/>
              <a:cs typeface="Al Tarikh" pitchFamily="2" charset="-78"/>
            </a:endParaRPr>
          </a:p>
        </p:txBody>
      </p:sp>
      <p:sp>
        <p:nvSpPr>
          <p:cNvPr id="38" name="TextBox 37">
            <a:extLst>
              <a:ext uri="{FF2B5EF4-FFF2-40B4-BE49-F238E27FC236}">
                <a16:creationId xmlns:a16="http://schemas.microsoft.com/office/drawing/2014/main" id="{D5871D7F-1870-26FB-DAB7-3DF153855A9C}"/>
              </a:ext>
            </a:extLst>
          </p:cNvPr>
          <p:cNvSpPr txBox="1"/>
          <p:nvPr/>
        </p:nvSpPr>
        <p:spPr>
          <a:xfrm>
            <a:off x="6572206" y="4427400"/>
            <a:ext cx="1740128" cy="283420"/>
          </a:xfrm>
          <a:prstGeom prst="rect">
            <a:avLst/>
          </a:prstGeom>
          <a:noFill/>
        </p:spPr>
        <p:txBody>
          <a:bodyPr wrap="square" lIns="68580" tIns="34290" rIns="68580" bIns="34290" rtlCol="0" anchor="t">
            <a:spAutoFit/>
          </a:bodyPr>
          <a:lstStyle/>
          <a:p>
            <a:r>
              <a:rPr lang="en-US" sz="675">
                <a:latin typeface="Al Tarikh" pitchFamily="2" charset="-78"/>
                <a:cs typeface="Al Tarikh"/>
              </a:rPr>
              <a:t>Figure 5.  Output code example for male voice that needs improvement.</a:t>
            </a:r>
            <a:endParaRPr lang="en-US" sz="675">
              <a:latin typeface="Al Tarikh" pitchFamily="2" charset="-78"/>
              <a:cs typeface="Al Tarikh" pitchFamily="2" charset="-78"/>
            </a:endParaRPr>
          </a:p>
        </p:txBody>
      </p:sp>
      <p:sp>
        <p:nvSpPr>
          <p:cNvPr id="39" name="Rectangle 38">
            <a:extLst>
              <a:ext uri="{FF2B5EF4-FFF2-40B4-BE49-F238E27FC236}">
                <a16:creationId xmlns:a16="http://schemas.microsoft.com/office/drawing/2014/main" id="{4C28A135-1D1D-67F1-2964-590117B74038}"/>
              </a:ext>
            </a:extLst>
          </p:cNvPr>
          <p:cNvSpPr/>
          <p:nvPr/>
        </p:nvSpPr>
        <p:spPr>
          <a:xfrm>
            <a:off x="1576930" y="1128613"/>
            <a:ext cx="826919" cy="18821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050">
                <a:latin typeface="Times New Roman"/>
                <a:ea typeface="Calibri"/>
                <a:cs typeface="Times New Roman"/>
              </a:rPr>
              <a:t>Visual Aids</a:t>
            </a:r>
          </a:p>
        </p:txBody>
      </p:sp>
      <p:pic>
        <p:nvPicPr>
          <p:cNvPr id="2" name="Picture 1" descr="A green and blue chart&#10;&#10;AI-generated content may be incorrect.">
            <a:extLst>
              <a:ext uri="{FF2B5EF4-FFF2-40B4-BE49-F238E27FC236}">
                <a16:creationId xmlns:a16="http://schemas.microsoft.com/office/drawing/2014/main" id="{EF6ECC79-0194-475C-0965-23712C731506}"/>
              </a:ext>
            </a:extLst>
          </p:cNvPr>
          <p:cNvPicPr>
            <a:picLocks noChangeAspect="1"/>
          </p:cNvPicPr>
          <p:nvPr/>
        </p:nvPicPr>
        <p:blipFill>
          <a:blip r:embed="rId7"/>
          <a:stretch>
            <a:fillRect/>
          </a:stretch>
        </p:blipFill>
        <p:spPr>
          <a:xfrm>
            <a:off x="1585910" y="1380265"/>
            <a:ext cx="2654583" cy="1412430"/>
          </a:xfrm>
          <a:prstGeom prst="rect">
            <a:avLst/>
          </a:prstGeom>
          <a:ln>
            <a:solidFill>
              <a:schemeClr val="tx1"/>
            </a:solidFill>
          </a:ln>
        </p:spPr>
      </p:pic>
      <p:pic>
        <p:nvPicPr>
          <p:cNvPr id="14" name="Picture 13" descr="A blue and green gradient with white text&#10;&#10;AI-generated content may be incorrect.">
            <a:extLst>
              <a:ext uri="{FF2B5EF4-FFF2-40B4-BE49-F238E27FC236}">
                <a16:creationId xmlns:a16="http://schemas.microsoft.com/office/drawing/2014/main" id="{621D0CB2-7EEF-71C0-7D1A-F6B74FAB78B7}"/>
              </a:ext>
            </a:extLst>
          </p:cNvPr>
          <p:cNvPicPr>
            <a:picLocks noChangeAspect="1"/>
          </p:cNvPicPr>
          <p:nvPr/>
        </p:nvPicPr>
        <p:blipFill>
          <a:blip r:embed="rId8"/>
          <a:stretch>
            <a:fillRect/>
          </a:stretch>
        </p:blipFill>
        <p:spPr>
          <a:xfrm>
            <a:off x="1604857" y="3176199"/>
            <a:ext cx="2640698" cy="1422543"/>
          </a:xfrm>
          <a:prstGeom prst="rect">
            <a:avLst/>
          </a:prstGeom>
          <a:ln>
            <a:solidFill>
              <a:schemeClr val="tx1"/>
            </a:solidFill>
          </a:ln>
        </p:spPr>
      </p:pic>
      <p:pic>
        <p:nvPicPr>
          <p:cNvPr id="41" name="Picture 40" descr="Musical note Eighth note Clip art - musical note png download - 8000* ...">
            <a:extLst>
              <a:ext uri="{FF2B5EF4-FFF2-40B4-BE49-F238E27FC236}">
                <a16:creationId xmlns:a16="http://schemas.microsoft.com/office/drawing/2014/main" id="{06B2965A-22BA-946C-6454-8C37F327A9E1}"/>
              </a:ext>
            </a:extLst>
          </p:cNvPr>
          <p:cNvPicPr>
            <a:picLocks noChangeAspect="1"/>
          </p:cNvPicPr>
          <p:nvPr/>
        </p:nvPicPr>
        <p:blipFill>
          <a:blip r:embed="rId9"/>
          <a:stretch>
            <a:fillRect/>
          </a:stretch>
        </p:blipFill>
        <p:spPr>
          <a:xfrm>
            <a:off x="116714" y="168013"/>
            <a:ext cx="2128968" cy="714230"/>
          </a:xfrm>
          <a:prstGeom prst="rect">
            <a:avLst/>
          </a:prstGeom>
        </p:spPr>
      </p:pic>
      <p:pic>
        <p:nvPicPr>
          <p:cNvPr id="42" name="Picture 41" descr="Python Logo, symbol, meaning, history, PNG, brand">
            <a:extLst>
              <a:ext uri="{FF2B5EF4-FFF2-40B4-BE49-F238E27FC236}">
                <a16:creationId xmlns:a16="http://schemas.microsoft.com/office/drawing/2014/main" id="{0AD0C6F8-EBDD-7E92-FA47-7C1E25B67D6F}"/>
              </a:ext>
            </a:extLst>
          </p:cNvPr>
          <p:cNvPicPr>
            <a:picLocks noChangeAspect="1"/>
          </p:cNvPicPr>
          <p:nvPr/>
        </p:nvPicPr>
        <p:blipFill>
          <a:blip r:embed="rId10"/>
          <a:stretch>
            <a:fillRect/>
          </a:stretch>
        </p:blipFill>
        <p:spPr>
          <a:xfrm>
            <a:off x="6959509" y="344751"/>
            <a:ext cx="1092774" cy="640284"/>
          </a:xfrm>
          <a:prstGeom prst="rect">
            <a:avLst/>
          </a:prstGeom>
        </p:spPr>
      </p:pic>
      <p:pic>
        <p:nvPicPr>
          <p:cNvPr id="45" name="Picture 44" descr="A computer screen shot of a program code&#10;&#10;AI-generated content may be incorrect.">
            <a:extLst>
              <a:ext uri="{FF2B5EF4-FFF2-40B4-BE49-F238E27FC236}">
                <a16:creationId xmlns:a16="http://schemas.microsoft.com/office/drawing/2014/main" id="{1DA5917D-AAF9-977C-5173-520A9CA7400A}"/>
              </a:ext>
            </a:extLst>
          </p:cNvPr>
          <p:cNvPicPr>
            <a:picLocks noChangeAspect="1"/>
          </p:cNvPicPr>
          <p:nvPr/>
        </p:nvPicPr>
        <p:blipFill>
          <a:blip r:embed="rId11"/>
          <a:stretch>
            <a:fillRect/>
          </a:stretch>
        </p:blipFill>
        <p:spPr>
          <a:xfrm>
            <a:off x="113147" y="5415792"/>
            <a:ext cx="1904700" cy="1248877"/>
          </a:xfrm>
          <a:prstGeom prst="rect">
            <a:avLst/>
          </a:prstGeom>
          <a:ln>
            <a:solidFill>
              <a:schemeClr val="bg1"/>
            </a:solidFill>
          </a:ln>
        </p:spPr>
      </p:pic>
      <p:sp>
        <p:nvSpPr>
          <p:cNvPr id="46" name="Rectangle 45">
            <a:extLst>
              <a:ext uri="{FF2B5EF4-FFF2-40B4-BE49-F238E27FC236}">
                <a16:creationId xmlns:a16="http://schemas.microsoft.com/office/drawing/2014/main" id="{BDE83AE3-2DFE-6BA1-6A23-8FDD73B1DB46}"/>
              </a:ext>
            </a:extLst>
          </p:cNvPr>
          <p:cNvSpPr/>
          <p:nvPr/>
        </p:nvSpPr>
        <p:spPr>
          <a:xfrm>
            <a:off x="111649" y="5029470"/>
            <a:ext cx="1912634" cy="3372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050">
                <a:latin typeface="Times New Roman"/>
                <a:ea typeface="Calibri"/>
                <a:cs typeface="Times New Roman"/>
              </a:rPr>
              <a:t>How do we produce the </a:t>
            </a:r>
            <a:r>
              <a:rPr lang="en-US" sz="1050" err="1">
                <a:latin typeface="Times New Roman"/>
                <a:ea typeface="Calibri"/>
                <a:cs typeface="Times New Roman"/>
              </a:rPr>
              <a:t>ima</a:t>
            </a:r>
            <a:r>
              <a:rPr lang="en-US" sz="1050">
                <a:latin typeface="Times New Roman"/>
                <a:ea typeface="Calibri"/>
                <a:cs typeface="Times New Roman"/>
              </a:rPr>
              <a:t>ges?</a:t>
            </a:r>
            <a:endParaRPr lang="en-US" sz="1050"/>
          </a:p>
        </p:txBody>
      </p:sp>
      <p:sp>
        <p:nvSpPr>
          <p:cNvPr id="47" name="Rectangle 46">
            <a:extLst>
              <a:ext uri="{FF2B5EF4-FFF2-40B4-BE49-F238E27FC236}">
                <a16:creationId xmlns:a16="http://schemas.microsoft.com/office/drawing/2014/main" id="{4AE070AB-6DE8-9813-7B5F-69F7C2B72CE2}"/>
              </a:ext>
            </a:extLst>
          </p:cNvPr>
          <p:cNvSpPr/>
          <p:nvPr/>
        </p:nvSpPr>
        <p:spPr>
          <a:xfrm>
            <a:off x="4397164" y="1119959"/>
            <a:ext cx="4549005" cy="84725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t"/>
          <a:lstStyle/>
          <a:p>
            <a:r>
              <a:rPr lang="en-US" sz="1050" dirty="0">
                <a:latin typeface="Times New Roman"/>
                <a:ea typeface="Calibri"/>
                <a:cs typeface="Times New Roman"/>
              </a:rPr>
              <a:t>How do we analyze the audio files?</a:t>
            </a:r>
          </a:p>
          <a:p>
            <a:endParaRPr lang="en-US" sz="600">
              <a:latin typeface="Times New Roman"/>
              <a:ea typeface="Calibri"/>
              <a:cs typeface="Times New Roman"/>
            </a:endParaRPr>
          </a:p>
          <a:p>
            <a:r>
              <a:rPr lang="en-US" sz="800" dirty="0">
                <a:latin typeface="Times New Roman"/>
                <a:ea typeface="Calibri"/>
                <a:cs typeface="Times New Roman"/>
              </a:rPr>
              <a:t>Cosine Similarity: </a:t>
            </a:r>
            <a:r>
              <a:rPr lang="en-US" sz="600">
                <a:latin typeface="Times New Roman"/>
                <a:ea typeface="Calibri"/>
                <a:cs typeface="Times New Roman"/>
              </a:rPr>
              <a:t>The measurement of the cosine between two non-zero, </a:t>
            </a:r>
            <a:r>
              <a:rPr lang="en-US" sz="600" i="1">
                <a:latin typeface="Times New Roman"/>
                <a:ea typeface="Calibri"/>
                <a:cs typeface="Times New Roman"/>
              </a:rPr>
              <a:t>n</a:t>
            </a:r>
            <a:r>
              <a:rPr lang="en-US" sz="600">
                <a:latin typeface="Times New Roman"/>
                <a:ea typeface="Calibri"/>
                <a:cs typeface="Times New Roman"/>
              </a:rPr>
              <a:t>-dimensional vectors in an inner product space. A score of 1 means the two vectors are identical, a score of 0 means the two vectors are unrelated, and a score of &gt;1 means the two vectors are dissimilar.</a:t>
            </a:r>
          </a:p>
          <a:p>
            <a:endParaRPr lang="en-US" sz="800">
              <a:latin typeface="Times New Roman"/>
              <a:ea typeface="Calibri"/>
              <a:cs typeface="Times New Roman"/>
            </a:endParaRPr>
          </a:p>
          <a:p>
            <a:r>
              <a:rPr lang="en-US" sz="800" dirty="0">
                <a:latin typeface="Times New Roman"/>
                <a:ea typeface="Calibri"/>
                <a:cs typeface="Times New Roman"/>
              </a:rPr>
              <a:t>Euclidian Distances: </a:t>
            </a:r>
            <a:r>
              <a:rPr lang="en-US" sz="600">
                <a:latin typeface="Times New Roman"/>
                <a:ea typeface="Calibri"/>
                <a:cs typeface="Times New Roman"/>
              </a:rPr>
              <a:t>The measurement of the distance between two points in an </a:t>
            </a:r>
            <a:r>
              <a:rPr lang="en-US" sz="600" i="1">
                <a:latin typeface="Times New Roman"/>
                <a:ea typeface="Calibri"/>
                <a:cs typeface="Times New Roman"/>
              </a:rPr>
              <a:t>n</a:t>
            </a:r>
            <a:r>
              <a:rPr lang="en-US" sz="600">
                <a:latin typeface="Times New Roman"/>
                <a:ea typeface="Calibri"/>
                <a:cs typeface="Times New Roman"/>
              </a:rPr>
              <a:t>-dimensional space. </a:t>
            </a:r>
          </a:p>
        </p:txBody>
      </p:sp>
      <p:cxnSp>
        <p:nvCxnSpPr>
          <p:cNvPr id="51" name="Straight Arrow Connector 50">
            <a:extLst>
              <a:ext uri="{FF2B5EF4-FFF2-40B4-BE49-F238E27FC236}">
                <a16:creationId xmlns:a16="http://schemas.microsoft.com/office/drawing/2014/main" id="{704D775F-030D-2B66-806B-511D84C3E1A3}"/>
              </a:ext>
            </a:extLst>
          </p:cNvPr>
          <p:cNvCxnSpPr/>
          <p:nvPr/>
        </p:nvCxnSpPr>
        <p:spPr>
          <a:xfrm flipV="1">
            <a:off x="2101781" y="4978155"/>
            <a:ext cx="186018" cy="11362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2" name="Picture 51" descr="A black and white logo&#10;&#10;AI-generated content may be incorrect.">
            <a:extLst>
              <a:ext uri="{FF2B5EF4-FFF2-40B4-BE49-F238E27FC236}">
                <a16:creationId xmlns:a16="http://schemas.microsoft.com/office/drawing/2014/main" id="{99B3BD3A-7119-1F56-6980-B4A44EFC5A4B}"/>
              </a:ext>
            </a:extLst>
          </p:cNvPr>
          <p:cNvPicPr>
            <a:picLocks noChangeAspect="1"/>
          </p:cNvPicPr>
          <p:nvPr/>
        </p:nvPicPr>
        <p:blipFill>
          <a:blip r:embed="rId12"/>
          <a:srcRect l="40290" t="-2529" r="-642" b="3053"/>
          <a:stretch>
            <a:fillRect/>
          </a:stretch>
        </p:blipFill>
        <p:spPr>
          <a:xfrm>
            <a:off x="5482249" y="2080477"/>
            <a:ext cx="1268041" cy="335125"/>
          </a:xfrm>
          <a:prstGeom prst="rect">
            <a:avLst/>
          </a:prstGeom>
          <a:ln>
            <a:solidFill>
              <a:schemeClr val="tx1"/>
            </a:solidFill>
          </a:ln>
        </p:spPr>
      </p:pic>
      <p:pic>
        <p:nvPicPr>
          <p:cNvPr id="53" name="Picture 52" descr="A square root of a mathematical equation&#10;&#10;AI-generated content may be incorrect.">
            <a:extLst>
              <a:ext uri="{FF2B5EF4-FFF2-40B4-BE49-F238E27FC236}">
                <a16:creationId xmlns:a16="http://schemas.microsoft.com/office/drawing/2014/main" id="{9A2629F5-880E-014C-0A24-98C08AB07C01}"/>
              </a:ext>
            </a:extLst>
          </p:cNvPr>
          <p:cNvPicPr>
            <a:picLocks noChangeAspect="1"/>
          </p:cNvPicPr>
          <p:nvPr/>
        </p:nvPicPr>
        <p:blipFill>
          <a:blip r:embed="rId13"/>
          <a:stretch>
            <a:fillRect/>
          </a:stretch>
        </p:blipFill>
        <p:spPr>
          <a:xfrm>
            <a:off x="7901670" y="2076184"/>
            <a:ext cx="1044252" cy="331892"/>
          </a:xfrm>
          <a:prstGeom prst="rect">
            <a:avLst/>
          </a:prstGeom>
          <a:ln>
            <a:solidFill>
              <a:schemeClr val="tx1"/>
            </a:solidFill>
          </a:ln>
        </p:spPr>
      </p:pic>
      <p:sp>
        <p:nvSpPr>
          <p:cNvPr id="21" name="Rectangle 20">
            <a:extLst>
              <a:ext uri="{FF2B5EF4-FFF2-40B4-BE49-F238E27FC236}">
                <a16:creationId xmlns:a16="http://schemas.microsoft.com/office/drawing/2014/main" id="{619602F4-C714-B6D6-06F5-35C2214F7610}"/>
              </a:ext>
            </a:extLst>
          </p:cNvPr>
          <p:cNvSpPr/>
          <p:nvPr/>
        </p:nvSpPr>
        <p:spPr>
          <a:xfrm>
            <a:off x="6809288" y="2068260"/>
            <a:ext cx="1044563" cy="2063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TextBox 23">
            <a:extLst>
              <a:ext uri="{FF2B5EF4-FFF2-40B4-BE49-F238E27FC236}">
                <a16:creationId xmlns:a16="http://schemas.microsoft.com/office/drawing/2014/main" id="{55697B43-9B72-9A65-1DC9-3E18E86B66AA}"/>
              </a:ext>
            </a:extLst>
          </p:cNvPr>
          <p:cNvSpPr txBox="1"/>
          <p:nvPr/>
        </p:nvSpPr>
        <p:spPr>
          <a:xfrm>
            <a:off x="6816032" y="2002896"/>
            <a:ext cx="1044563" cy="346249"/>
          </a:xfrm>
          <a:prstGeom prst="rect">
            <a:avLst/>
          </a:prstGeom>
          <a:noFill/>
        </p:spPr>
        <p:txBody>
          <a:bodyPr wrap="square" lIns="68580" tIns="34290" rIns="68580" bIns="34290" rtlCol="0" anchor="ctr">
            <a:spAutoFit/>
          </a:bodyPr>
          <a:lstStyle/>
          <a:p>
            <a:pPr algn="ctr"/>
            <a:r>
              <a:rPr lang="en-US" sz="900">
                <a:solidFill>
                  <a:schemeClr val="bg1"/>
                </a:solidFill>
                <a:latin typeface="Al Tarikh" pitchFamily="2" charset="-78"/>
                <a:cs typeface="Al Tarikh"/>
              </a:rPr>
              <a:t>Euclidian Distance</a:t>
            </a:r>
            <a:endParaRPr lang="en-US"/>
          </a:p>
        </p:txBody>
      </p:sp>
      <p:sp>
        <p:nvSpPr>
          <p:cNvPr id="25" name="Rectangle 24">
            <a:extLst>
              <a:ext uri="{FF2B5EF4-FFF2-40B4-BE49-F238E27FC236}">
                <a16:creationId xmlns:a16="http://schemas.microsoft.com/office/drawing/2014/main" id="{3D165BE4-5948-3B39-7230-06FEC69EB19A}"/>
              </a:ext>
            </a:extLst>
          </p:cNvPr>
          <p:cNvSpPr/>
          <p:nvPr/>
        </p:nvSpPr>
        <p:spPr>
          <a:xfrm>
            <a:off x="4391016" y="2065895"/>
            <a:ext cx="1044563" cy="18577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TextBox 30">
            <a:extLst>
              <a:ext uri="{FF2B5EF4-FFF2-40B4-BE49-F238E27FC236}">
                <a16:creationId xmlns:a16="http://schemas.microsoft.com/office/drawing/2014/main" id="{B4EE5CC2-CBF1-ED41-798E-15E65917BE40}"/>
              </a:ext>
            </a:extLst>
          </p:cNvPr>
          <p:cNvSpPr txBox="1"/>
          <p:nvPr/>
        </p:nvSpPr>
        <p:spPr>
          <a:xfrm>
            <a:off x="4389279" y="1997242"/>
            <a:ext cx="1044563" cy="346249"/>
          </a:xfrm>
          <a:prstGeom prst="rect">
            <a:avLst/>
          </a:prstGeom>
          <a:noFill/>
        </p:spPr>
        <p:txBody>
          <a:bodyPr wrap="square" lIns="68580" tIns="34290" rIns="68580" bIns="34290" rtlCol="0" anchor="ctr">
            <a:spAutoFit/>
          </a:bodyPr>
          <a:lstStyle/>
          <a:p>
            <a:pPr algn="ctr"/>
            <a:r>
              <a:rPr lang="en-US" sz="900">
                <a:solidFill>
                  <a:schemeClr val="bg1"/>
                </a:solidFill>
                <a:latin typeface="Al Tarikh" pitchFamily="2" charset="-78"/>
                <a:cs typeface="Al Tarikh"/>
              </a:rPr>
              <a:t>Cosine Similarities</a:t>
            </a:r>
            <a:endParaRPr lang="en-US" sz="900">
              <a:solidFill>
                <a:schemeClr val="bg1"/>
              </a:solidFill>
            </a:endParaRPr>
          </a:p>
        </p:txBody>
      </p:sp>
      <p:sp>
        <p:nvSpPr>
          <p:cNvPr id="49" name="TextBox 48">
            <a:extLst>
              <a:ext uri="{FF2B5EF4-FFF2-40B4-BE49-F238E27FC236}">
                <a16:creationId xmlns:a16="http://schemas.microsoft.com/office/drawing/2014/main" id="{255759E4-FA1A-53E1-FABC-80FA900EE28D}"/>
              </a:ext>
            </a:extLst>
          </p:cNvPr>
          <p:cNvSpPr txBox="1"/>
          <p:nvPr/>
        </p:nvSpPr>
        <p:spPr>
          <a:xfrm>
            <a:off x="2066325" y="6348144"/>
            <a:ext cx="1493585" cy="276999"/>
          </a:xfrm>
          <a:prstGeom prst="rect">
            <a:avLst/>
          </a:prstGeom>
          <a:noFill/>
        </p:spPr>
        <p:txBody>
          <a:bodyPr wrap="square" lIns="68580" tIns="34290" rIns="68580" bIns="34290" rtlCol="0" anchor="t">
            <a:spAutoFit/>
          </a:bodyPr>
          <a:lstStyle/>
          <a:p>
            <a:r>
              <a:rPr lang="en-US" sz="650">
                <a:latin typeface="Al Tarikh" pitchFamily="2" charset="-78"/>
                <a:cs typeface="Al Tarikh"/>
              </a:rPr>
              <a:t>Figure 6.  Program to produce a </a:t>
            </a:r>
            <a:r>
              <a:rPr lang="en-US" sz="650" b="1">
                <a:latin typeface="Al Tarikh" pitchFamily="2" charset="-78"/>
                <a:cs typeface="Al Tarikh"/>
              </a:rPr>
              <a:t>spectrogram</a:t>
            </a:r>
            <a:r>
              <a:rPr lang="en-US" sz="650">
                <a:latin typeface="Al Tarikh" pitchFamily="2" charset="-78"/>
                <a:cs typeface="Al Tarikh"/>
              </a:rPr>
              <a:t> from a given .wav file</a:t>
            </a:r>
            <a:endParaRPr lang="en-US" sz="675" dirty="0">
              <a:latin typeface="Al Tarikh" pitchFamily="2" charset="-78"/>
              <a:cs typeface="Al Tarikh" pitchFamily="2" charset="-78"/>
            </a:endParaRPr>
          </a:p>
        </p:txBody>
      </p:sp>
      <p:pic>
        <p:nvPicPr>
          <p:cNvPr id="17" name="Picture 16" descr="Download Silhouette, Musical, Note, Clef, Bass - Transparent Background  Music Notes PNG Image with No Background - PNGkey.com">
            <a:extLst>
              <a:ext uri="{FF2B5EF4-FFF2-40B4-BE49-F238E27FC236}">
                <a16:creationId xmlns:a16="http://schemas.microsoft.com/office/drawing/2014/main" id="{ADA562C9-3BE9-A4BD-3697-B389B8E81802}"/>
              </a:ext>
            </a:extLst>
          </p:cNvPr>
          <p:cNvPicPr>
            <a:picLocks noChangeAspect="1"/>
          </p:cNvPicPr>
          <p:nvPr/>
        </p:nvPicPr>
        <p:blipFill>
          <a:blip r:embed="rId14"/>
          <a:stretch>
            <a:fillRect/>
          </a:stretch>
        </p:blipFill>
        <p:spPr>
          <a:xfrm>
            <a:off x="7798839" y="5460799"/>
            <a:ext cx="970667" cy="378991"/>
          </a:xfrm>
          <a:prstGeom prst="rect">
            <a:avLst/>
          </a:prstGeom>
        </p:spPr>
      </p:pic>
    </p:spTree>
    <p:extLst>
      <p:ext uri="{BB962C8B-B14F-4D97-AF65-F5344CB8AC3E}">
        <p14:creationId xmlns:p14="http://schemas.microsoft.com/office/powerpoint/2010/main" val="3598846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491</Words>
  <Application>Microsoft Macintosh PowerPoint</Application>
  <PresentationFormat>On-screen Show (4:3)</PresentationFormat>
  <Paragraphs>39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Al Tarikh</vt:lpstr>
      <vt:lpstr>Aptos</vt:lpstr>
      <vt:lpstr>Aptos Display</vt:lpstr>
      <vt:lpstr>Arial</vt:lpstr>
      <vt:lpstr>Consolas</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Seamus Gustafson</dc:creator>
  <cp:lastModifiedBy>Seamus Gustafson</cp:lastModifiedBy>
  <cp:revision>2</cp:revision>
  <dcterms:created xsi:type="dcterms:W3CDTF">2026-04-02T16:19:04Z</dcterms:created>
  <dcterms:modified xsi:type="dcterms:W3CDTF">2026-04-20T20:13:36Z</dcterms:modified>
</cp:coreProperties>
</file>