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32" autoAdjust="0"/>
  </p:normalViewPr>
  <p:slideViewPr>
    <p:cSldViewPr snapToGrid="0">
      <p:cViewPr varScale="1">
        <p:scale>
          <a:sx n="17" d="100"/>
          <a:sy n="17" d="100"/>
        </p:scale>
        <p:origin x="2126" y="11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6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0" y="990600"/>
            <a:ext cx="31089600" cy="2514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6400800" y="3588603"/>
            <a:ext cx="31089600" cy="8309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852160"/>
            <a:ext cx="12801600" cy="12192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143000" y="7071360"/>
            <a:ext cx="12801600" cy="6858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5032736"/>
            <a:ext cx="12801600" cy="12192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251936"/>
            <a:ext cx="12801600" cy="9088165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5831800"/>
            <a:ext cx="12801600" cy="12192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852160"/>
            <a:ext cx="12801600" cy="12192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071360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1948160"/>
            <a:ext cx="12801600" cy="6172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5544800" y="23469600"/>
            <a:ext cx="12801600" cy="17526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583180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85216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071360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5837408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831800"/>
            <a:ext cx="12801600" cy="12192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43891200" cy="502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0" y="990600"/>
            <a:ext cx="31089600" cy="2514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16379" y="357808"/>
            <a:ext cx="31089600" cy="25145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/>
              <a:t>Detecting Transient Lightning Electric Field with a Mini-whip Antenna System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1188720" y="5811026"/>
            <a:ext cx="12801600" cy="1219200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1188402" y="23073360"/>
            <a:ext cx="12801600" cy="1219200"/>
          </a:xfrm>
        </p:spPr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>
          <a:xfrm>
            <a:off x="1185916" y="24292560"/>
            <a:ext cx="12801598" cy="8148203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/>
              <a:t>This project focuses on the development and evaluation of an RF sensing system using a Mini-whip antenna integrated with a USRP N210 software defined radio platform.</a:t>
            </a:r>
          </a:p>
          <a:p>
            <a:r>
              <a:rPr lang="en-US" sz="4800" dirty="0"/>
              <a:t>The primary objectives are to:</a:t>
            </a:r>
          </a:p>
          <a:p>
            <a:pPr lvl="1"/>
            <a:r>
              <a:rPr lang="en-US" sz="4800" dirty="0"/>
              <a:t>Capture and process RF signals in the LF-HF spectrum.</a:t>
            </a:r>
          </a:p>
          <a:p>
            <a:pPr lvl="1"/>
            <a:r>
              <a:rPr lang="en-US" sz="4800" dirty="0"/>
              <a:t> Achieve a low system noise floor for improved signal detection.</a:t>
            </a:r>
          </a:p>
          <a:p>
            <a:pPr lvl="1"/>
            <a:r>
              <a:rPr lang="en-US" sz="4800" dirty="0"/>
              <a:t>Implement robust Power Spectral Density (PSD) analysis for signal characterization.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5739240" y="5852160"/>
            <a:ext cx="12801600" cy="1219200"/>
          </a:xfrm>
        </p:spPr>
        <p:txBody>
          <a:bodyPr/>
          <a:lstStyle/>
          <a:p>
            <a:r>
              <a:rPr lang="en-US" dirty="0"/>
              <a:t>Pa0rdt Mini-whip Antenna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7"/>
          </p:nvPr>
        </p:nvSpPr>
        <p:spPr>
          <a:xfrm>
            <a:off x="15736121" y="7091293"/>
            <a:ext cx="10376898" cy="6522547"/>
          </a:xfrm>
        </p:spPr>
        <p:txBody>
          <a:bodyPr>
            <a:noAutofit/>
          </a:bodyPr>
          <a:lstStyle/>
          <a:p>
            <a:r>
              <a:rPr lang="en-US" sz="4400" dirty="0"/>
              <a:t>Active electric field antenna operating from 10kHz to 30MHz, sensing potential difference between the antenna plate and ground.</a:t>
            </a:r>
          </a:p>
          <a:p>
            <a:r>
              <a:rPr lang="en-US" sz="4400" dirty="0"/>
              <a:t>Internal High-impedance amplifier buffers and drives signal onto coax.</a:t>
            </a:r>
          </a:p>
          <a:p>
            <a:r>
              <a:rPr lang="en-US" sz="4400" dirty="0"/>
              <a:t>Performance is highly dependent on grounding quality, as ground noise directly impacts signal integrity.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>
          <a:xfrm>
            <a:off x="15806536" y="25024080"/>
            <a:ext cx="12801600" cy="14126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N210 - results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29897570" y="27479948"/>
            <a:ext cx="12801600" cy="12192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0" name="Text Placeholder 1"/>
          <p:cNvSpPr>
            <a:spLocks noGrp="1"/>
          </p:cNvSpPr>
          <p:nvPr>
            <p:ph sz="quarter" idx="25"/>
          </p:nvPr>
        </p:nvSpPr>
        <p:spPr>
          <a:xfrm>
            <a:off x="1188401" y="7091293"/>
            <a:ext cx="12801601" cy="10255632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/>
              <a:t>Lightning is a common natural phenomenon, yet its underlying physics are still not fully understood. Key questions remain:</a:t>
            </a:r>
          </a:p>
          <a:p>
            <a:pPr lvl="6"/>
            <a:r>
              <a:rPr lang="en-US" sz="4800" dirty="0"/>
              <a:t>Initiation</a:t>
            </a:r>
          </a:p>
          <a:p>
            <a:pPr lvl="6"/>
            <a:r>
              <a:rPr lang="en-US" sz="4800" dirty="0"/>
              <a:t>Propagation </a:t>
            </a:r>
          </a:p>
          <a:p>
            <a:pPr lvl="6"/>
            <a:r>
              <a:rPr lang="en-US" sz="4800" dirty="0"/>
              <a:t>Development in thunderclouds</a:t>
            </a:r>
          </a:p>
          <a:p>
            <a:r>
              <a:rPr lang="en-US" sz="4800" dirty="0"/>
              <a:t>Improving this understanding is important for atmospheric modeling, weather prediction and electromagnetic studies.</a:t>
            </a:r>
          </a:p>
          <a:p>
            <a:r>
              <a:rPr lang="en-US" sz="4800" dirty="0"/>
              <a:t>This research is supported by the Radio Interferometer for Thunderstorm Studies (RIFTS), a collaboration between the University of New Hampshire, Massachusetts Institute of Technology,  and New Mexico Institute of Mining and Technology.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15739240" y="18354541"/>
            <a:ext cx="12801600" cy="1219200"/>
          </a:xfrm>
        </p:spPr>
        <p:txBody>
          <a:bodyPr/>
          <a:lstStyle/>
          <a:p>
            <a:r>
              <a:rPr lang="en-US" dirty="0"/>
              <a:t>Front-end System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29426" y="3112980"/>
            <a:ext cx="36495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Jake Volovar, Stephen Horn, Dr. </a:t>
            </a:r>
            <a:r>
              <a:rPr lang="en-US" sz="6000" dirty="0" err="1">
                <a:solidFill>
                  <a:schemeClr val="bg1"/>
                </a:solidFill>
              </a:rPr>
              <a:t>Ningyu</a:t>
            </a:r>
            <a:r>
              <a:rPr lang="en-US" sz="6000" dirty="0">
                <a:solidFill>
                  <a:schemeClr val="bg1"/>
                </a:solidFill>
              </a:rPr>
              <a:t> Liu, Department of Physics and Astronomy, University of New Hampshire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397" y="1144645"/>
            <a:ext cx="2478029" cy="29839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4451" y="1048392"/>
            <a:ext cx="2478029" cy="2983998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F68D222-0CB1-C8C7-B794-6A2F0FFC026C}"/>
              </a:ext>
            </a:extLst>
          </p:cNvPr>
          <p:cNvSpPr txBox="1">
            <a:spLocks/>
          </p:cNvSpPr>
          <p:nvPr/>
        </p:nvSpPr>
        <p:spPr>
          <a:xfrm>
            <a:off x="1188402" y="17252855"/>
            <a:ext cx="12801600" cy="1219200"/>
          </a:xfrm>
          <a:prstGeom prst="round1Rect">
            <a:avLst/>
          </a:prstGeom>
          <a:solidFill>
            <a:schemeClr val="accent5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dirty="0"/>
              <a:t>Motivation</a:t>
            </a:r>
          </a:p>
        </p:txBody>
      </p: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717FB132-CD49-489F-B645-7BB19CDD3417}"/>
              </a:ext>
            </a:extLst>
          </p:cNvPr>
          <p:cNvSpPr txBox="1">
            <a:spLocks/>
          </p:cNvSpPr>
          <p:nvPr/>
        </p:nvSpPr>
        <p:spPr>
          <a:xfrm>
            <a:off x="1185916" y="18472055"/>
            <a:ext cx="12801599" cy="4601305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Fast (wideband) antennas enable detection of weak, transient RF signals over large areas, critical for lightning and atmospheric studies.</a:t>
            </a:r>
          </a:p>
          <a:p>
            <a:r>
              <a:rPr lang="en-US" sz="4400" dirty="0"/>
              <a:t>The Mini-whip was selected for its low cost, simplicity, and proven use within the amateur radio community despite limited commercial options.</a:t>
            </a:r>
          </a:p>
        </p:txBody>
      </p:sp>
      <p:sp>
        <p:nvSpPr>
          <p:cNvPr id="28" name="AutoShape 4" descr="10KHz-30MHz Mini-Whip Miniwhip Active Antenna with BNC-BNC Connection Cables sz - Picture 6 of 6">
            <a:extLst>
              <a:ext uri="{FF2B5EF4-FFF2-40B4-BE49-F238E27FC236}">
                <a16:creationId xmlns:a16="http://schemas.microsoft.com/office/drawing/2014/main" id="{8458459A-0615-79AC-C9E0-986947A99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93200" y="11186160"/>
            <a:ext cx="5425440" cy="5425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F86076B-D48F-0B46-096C-7C4B7FC36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42602" y="8319118"/>
            <a:ext cx="2495117" cy="7799981"/>
          </a:xfrm>
          <a:prstGeom prst="rect">
            <a:avLst/>
          </a:prstGeom>
        </p:spPr>
      </p:pic>
      <p:sp>
        <p:nvSpPr>
          <p:cNvPr id="16" name="Content Placeholder 13">
            <a:extLst>
              <a:ext uri="{FF2B5EF4-FFF2-40B4-BE49-F238E27FC236}">
                <a16:creationId xmlns:a16="http://schemas.microsoft.com/office/drawing/2014/main" id="{B8320BF5-1C34-A2D2-F33D-521D3D043779}"/>
              </a:ext>
            </a:extLst>
          </p:cNvPr>
          <p:cNvSpPr txBox="1">
            <a:spLocks/>
          </p:cNvSpPr>
          <p:nvPr/>
        </p:nvSpPr>
        <p:spPr>
          <a:xfrm>
            <a:off x="15736120" y="24314441"/>
            <a:ext cx="12801599" cy="4242697"/>
          </a:xfrm>
          <a:prstGeom prst="rect">
            <a:avLst/>
          </a:prstGeom>
        </p:spPr>
        <p:txBody>
          <a:bodyPr vert="horz" lIns="365760" tIns="182880" rIns="91440" bIns="45720" rtlCol="0">
            <a:no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Filtering and attenuation protect the receiver while maintaining signal integrity.</a:t>
            </a:r>
          </a:p>
          <a:p>
            <a:r>
              <a:rPr lang="en-US" sz="4400" dirty="0"/>
              <a:t>Feed Through capacitor provides high-frequency noise suppression, while bulk capacitor stabilizes voltage.</a:t>
            </a:r>
          </a:p>
        </p:txBody>
      </p:sp>
      <p:sp>
        <p:nvSpPr>
          <p:cNvPr id="25" name="Content Placeholder 13">
            <a:extLst>
              <a:ext uri="{FF2B5EF4-FFF2-40B4-BE49-F238E27FC236}">
                <a16:creationId xmlns:a16="http://schemas.microsoft.com/office/drawing/2014/main" id="{D6C20AC6-43F7-31C4-337A-F5A421B8357F}"/>
              </a:ext>
            </a:extLst>
          </p:cNvPr>
          <p:cNvSpPr txBox="1">
            <a:spLocks/>
          </p:cNvSpPr>
          <p:nvPr/>
        </p:nvSpPr>
        <p:spPr>
          <a:xfrm>
            <a:off x="23513278" y="27479948"/>
            <a:ext cx="5024441" cy="4960815"/>
          </a:xfrm>
          <a:prstGeom prst="rect">
            <a:avLst/>
          </a:prstGeom>
        </p:spPr>
        <p:txBody>
          <a:bodyPr vert="horz" lIns="365760" tIns="182880" rIns="91440" bIns="45720" rtlCol="0">
            <a:no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dirty="0"/>
              <a:t>The effective cutoff frequency is defined relative to the passband, occurring where the response drops 3dB.</a:t>
            </a:r>
          </a:p>
        </p:txBody>
      </p:sp>
      <p:sp>
        <p:nvSpPr>
          <p:cNvPr id="36" name="Content Placeholder 13">
            <a:extLst>
              <a:ext uri="{FF2B5EF4-FFF2-40B4-BE49-F238E27FC236}">
                <a16:creationId xmlns:a16="http://schemas.microsoft.com/office/drawing/2014/main" id="{3EE8EDC2-58F2-907A-0E62-88E59598EFF9}"/>
              </a:ext>
            </a:extLst>
          </p:cNvPr>
          <p:cNvSpPr txBox="1">
            <a:spLocks/>
          </p:cNvSpPr>
          <p:nvPr/>
        </p:nvSpPr>
        <p:spPr>
          <a:xfrm>
            <a:off x="29897570" y="9485638"/>
            <a:ext cx="12801599" cy="4032442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The IQ data pipeline was built in Python using NumPy, SciPy and Matplotlib to generate the plots.</a:t>
            </a:r>
          </a:p>
          <a:p>
            <a:r>
              <a:rPr lang="en-US" sz="4400" dirty="0"/>
              <a:t>A 10MHz signal was sent to the Mini-whip System connected to a USRP N210, which digitalized the 10kHz – 25MHz band into IQ data files.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2013DD-CD3E-6FFA-AD43-E537621C379D}"/>
              </a:ext>
            </a:extLst>
          </p:cNvPr>
          <p:cNvSpPr txBox="1"/>
          <p:nvPr/>
        </p:nvSpPr>
        <p:spPr>
          <a:xfrm>
            <a:off x="37113471" y="13716428"/>
            <a:ext cx="558569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We can see the 10Mhz signal clearly stands above the noise floor in the full spectrum.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C51F7A-DC6F-1E5D-88FB-72A922EB7A3C}"/>
              </a:ext>
            </a:extLst>
          </p:cNvPr>
          <p:cNvSpPr txBox="1"/>
          <p:nvPr/>
        </p:nvSpPr>
        <p:spPr>
          <a:xfrm>
            <a:off x="37113470" y="19038194"/>
            <a:ext cx="55856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 zoomed in graph from 9-11MHz showing the 10MHz signal centered.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B2B4AF-B102-1CEF-D573-C63E8AF399E8}"/>
              </a:ext>
            </a:extLst>
          </p:cNvPr>
          <p:cNvSpPr txBox="1"/>
          <p:nvPr/>
        </p:nvSpPr>
        <p:spPr>
          <a:xfrm>
            <a:off x="29897568" y="24529028"/>
            <a:ext cx="1280159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System successfully captured LF-HF signals with a stable, observable noise floor, enabling usable data for atmospheric modeling, and other research applications. </a:t>
            </a:r>
          </a:p>
        </p:txBody>
      </p:sp>
      <p:sp>
        <p:nvSpPr>
          <p:cNvPr id="47" name="Content Placeholder 13">
            <a:extLst>
              <a:ext uri="{FF2B5EF4-FFF2-40B4-BE49-F238E27FC236}">
                <a16:creationId xmlns:a16="http://schemas.microsoft.com/office/drawing/2014/main" id="{87240805-BF84-987B-C258-5035A6232739}"/>
              </a:ext>
            </a:extLst>
          </p:cNvPr>
          <p:cNvSpPr txBox="1">
            <a:spLocks/>
          </p:cNvSpPr>
          <p:nvPr/>
        </p:nvSpPr>
        <p:spPr>
          <a:xfrm>
            <a:off x="29897570" y="28699149"/>
            <a:ext cx="12801600" cy="3741614"/>
          </a:xfrm>
          <a:prstGeom prst="rect">
            <a:avLst/>
          </a:prstGeom>
        </p:spPr>
        <p:txBody>
          <a:bodyPr vert="horz" lIns="365760" tIns="182880" rIns="91440" bIns="45720" rtlCol="0">
            <a:normAutofit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8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1A9FECA-EF2A-FD5B-D354-C8A286CDE510}"/>
              </a:ext>
            </a:extLst>
          </p:cNvPr>
          <p:cNvSpPr txBox="1"/>
          <p:nvPr/>
        </p:nvSpPr>
        <p:spPr>
          <a:xfrm>
            <a:off x="29897567" y="28725427"/>
            <a:ext cx="128015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de Boer, P.-T. (2015). Grounding of </a:t>
            </a:r>
            <a:r>
              <a:rPr lang="en-US" sz="3200" dirty="0" err="1"/>
              <a:t>MiniWhip</a:t>
            </a:r>
            <a:r>
              <a:rPr lang="en-US" sz="3200" dirty="0"/>
              <a:t> and other active whip antennas. </a:t>
            </a:r>
          </a:p>
          <a:p>
            <a:r>
              <a:rPr lang="en-US" sz="3200" dirty="0"/>
              <a:t>de Boer, P.-T. (2014). Fundamentals of the </a:t>
            </a:r>
            <a:r>
              <a:rPr lang="en-US" sz="3200" dirty="0" err="1"/>
              <a:t>MiniWhip</a:t>
            </a:r>
            <a:r>
              <a:rPr lang="en-US" sz="3200" dirty="0"/>
              <a:t> antenna. </a:t>
            </a:r>
          </a:p>
          <a:p>
            <a:r>
              <a:rPr lang="en-US" sz="3200" dirty="0"/>
              <a:t>Lichtman, M. (n.d.). A guide to SDR and DSP using python. </a:t>
            </a:r>
          </a:p>
          <a:p>
            <a:r>
              <a:rPr lang="en-US" sz="3200" dirty="0" err="1"/>
              <a:t>Grayhat</a:t>
            </a:r>
            <a:r>
              <a:rPr lang="en-US" sz="3200" dirty="0"/>
              <a:t>. (2020). How to properly install a mini whip antenna in an noisy urban environment. </a:t>
            </a:r>
          </a:p>
        </p:txBody>
      </p:sp>
      <p:sp>
        <p:nvSpPr>
          <p:cNvPr id="55" name="AutoShape 4" descr=", AI generated">
            <a:extLst>
              <a:ext uri="{FF2B5EF4-FFF2-40B4-BE49-F238E27FC236}">
                <a16:creationId xmlns:a16="http://schemas.microsoft.com/office/drawing/2014/main" id="{55DB41BB-E193-7404-1F8D-0F3DE8742D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916331" y="16306799"/>
            <a:ext cx="5181669" cy="518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9AEE588B-598B-5134-4481-E0610777D3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0019" y="13716430"/>
            <a:ext cx="9052217" cy="4535519"/>
          </a:xfrm>
          <a:prstGeom prst="rect">
            <a:avLst/>
          </a:prstGeom>
        </p:spPr>
      </p:pic>
      <p:pic>
        <p:nvPicPr>
          <p:cNvPr id="1025" name="Picture 1024">
            <a:extLst>
              <a:ext uri="{FF2B5EF4-FFF2-40B4-BE49-F238E27FC236}">
                <a16:creationId xmlns:a16="http://schemas.microsoft.com/office/drawing/2014/main" id="{767F3E35-E736-548E-30E4-9ECA2C07B9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7568" y="19038195"/>
            <a:ext cx="7215903" cy="4900546"/>
          </a:xfrm>
          <a:prstGeom prst="rect">
            <a:avLst/>
          </a:prstGeom>
        </p:spPr>
      </p:pic>
      <p:pic>
        <p:nvPicPr>
          <p:cNvPr id="1031" name="Picture 1030">
            <a:extLst>
              <a:ext uri="{FF2B5EF4-FFF2-40B4-BE49-F238E27FC236}">
                <a16:creationId xmlns:a16="http://schemas.microsoft.com/office/drawing/2014/main" id="{F94ECDF7-3ACD-B869-1ACF-763B00C6AA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6120" y="19713136"/>
            <a:ext cx="12801599" cy="4601305"/>
          </a:xfrm>
          <a:prstGeom prst="rect">
            <a:avLst/>
          </a:prstGeom>
        </p:spPr>
      </p:pic>
      <p:pic>
        <p:nvPicPr>
          <p:cNvPr id="1033" name="Picture 1032">
            <a:extLst>
              <a:ext uri="{FF2B5EF4-FFF2-40B4-BE49-F238E27FC236}">
                <a16:creationId xmlns:a16="http://schemas.microsoft.com/office/drawing/2014/main" id="{FEEE02DF-2E75-9EFD-192D-74908D030E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7570" y="7097638"/>
            <a:ext cx="12801599" cy="2237847"/>
          </a:xfrm>
          <a:prstGeom prst="rect">
            <a:avLst/>
          </a:prstGeom>
        </p:spPr>
      </p:pic>
      <p:pic>
        <p:nvPicPr>
          <p:cNvPr id="1037" name="Picture 1036">
            <a:extLst>
              <a:ext uri="{FF2B5EF4-FFF2-40B4-BE49-F238E27FC236}">
                <a16:creationId xmlns:a16="http://schemas.microsoft.com/office/drawing/2014/main" id="{53B03D7F-FEDC-04FE-C21B-AC48E35F18E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7568" y="13716427"/>
            <a:ext cx="7215904" cy="5078193"/>
          </a:xfrm>
          <a:prstGeom prst="rect">
            <a:avLst/>
          </a:prstGeom>
        </p:spPr>
      </p:pic>
      <p:pic>
        <p:nvPicPr>
          <p:cNvPr id="1043" name="Picture 1042">
            <a:extLst>
              <a:ext uri="{FF2B5EF4-FFF2-40B4-BE49-F238E27FC236}">
                <a16:creationId xmlns:a16="http://schemas.microsoft.com/office/drawing/2014/main" id="{86444332-43F8-3304-B859-86ED0C1EBBB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6120" y="28174580"/>
            <a:ext cx="8026954" cy="371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499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Medical Poster</vt:lpstr>
      <vt:lpstr>Detecting Transient Lightning Electric Field with a Mini-whip Antenna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2015-04-29T17:08:18Z</dcterms:created>
  <dcterms:modified xsi:type="dcterms:W3CDTF">2026-04-08T00:58:10Z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