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43891200" cy="3291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E715"/>
    <a:srgbClr val="090F11"/>
    <a:srgbClr val="F9ED01"/>
    <a:srgbClr val="FFDB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29DA2C2-DC3B-4DAD-846C-E937BE88D976}" v="4" dt="2026-04-20T18:11:08.761"/>
    <p1510:client id="{7091C540-C436-4E0B-8886-42B07EB1B7A9}" v="179" dt="2026-04-20T17:34:58.7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6062" autoAdjust="0"/>
  </p:normalViewPr>
  <p:slideViewPr>
    <p:cSldViewPr snapToGrid="0">
      <p:cViewPr>
        <p:scale>
          <a:sx n="22" d="100"/>
          <a:sy n="22" d="100"/>
        </p:scale>
        <p:origin x="1022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lie Fratini" userId="34f7d67d8f14ff22" providerId="LiveId" clId="{CB7EE2AD-A36F-49D3-B5C8-84B05485BAAA}"/>
    <pc:docChg chg="custSel modSld">
      <pc:chgData name="Allie Fratini" userId="34f7d67d8f14ff22" providerId="LiveId" clId="{CB7EE2AD-A36F-49D3-B5C8-84B05485BAAA}" dt="2026-04-20T18:11:17.065" v="7" actId="478"/>
      <pc:docMkLst>
        <pc:docMk/>
      </pc:docMkLst>
      <pc:sldChg chg="addSp delSp modSp mod">
        <pc:chgData name="Allie Fratini" userId="34f7d67d8f14ff22" providerId="LiveId" clId="{CB7EE2AD-A36F-49D3-B5C8-84B05485BAAA}" dt="2026-04-20T18:11:17.065" v="7" actId="478"/>
        <pc:sldMkLst>
          <pc:docMk/>
          <pc:sldMk cId="3875245236" sldId="256"/>
        </pc:sldMkLst>
        <pc:spChg chg="add del mod">
          <ac:chgData name="Allie Fratini" userId="34f7d67d8f14ff22" providerId="LiveId" clId="{CB7EE2AD-A36F-49D3-B5C8-84B05485BAAA}" dt="2026-04-20T18:11:17.065" v="7" actId="478"/>
          <ac:spMkLst>
            <pc:docMk/>
            <pc:sldMk cId="3875245236" sldId="256"/>
            <ac:spMk id="7" creationId="{3224A2C0-C9FB-0B39-D087-2BF1BECBC119}"/>
          </ac:spMkLst>
        </pc:sp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09T01:14:58.667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0 1 8192,'0'0'0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09T01:15:10.249"/>
    </inkml:context>
    <inkml:brush xml:id="br0">
      <inkml:brushProperty name="width" value="0.1" units="cm"/>
      <inkml:brushProperty name="height" value="0.1" units="cm"/>
      <inkml:brushProperty name="color" value="#004F8B"/>
    </inkml:brush>
  </inkml:definitions>
  <inkml:trace contextRef="#ctx0" brushRef="#br0">1 1 8192,'0'0'0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5387342"/>
            <a:ext cx="37307520" cy="11460480"/>
          </a:xfrm>
        </p:spPr>
        <p:txBody>
          <a:bodyPr anchor="b"/>
          <a:lstStyle>
            <a:lvl1pPr algn="ctr"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0" y="17289782"/>
            <a:ext cx="32918400" cy="7947658"/>
          </a:xfrm>
        </p:spPr>
        <p:txBody>
          <a:bodyPr/>
          <a:lstStyle>
            <a:lvl1pPr marL="0" indent="0" algn="ctr">
              <a:buNone/>
              <a:defRPr sz="11520"/>
            </a:lvl1pPr>
            <a:lvl2pPr marL="2194560" indent="0" algn="ctr">
              <a:buNone/>
              <a:defRPr sz="9600"/>
            </a:lvl2pPr>
            <a:lvl3pPr marL="4389120" indent="0" algn="ctr">
              <a:buNone/>
              <a:defRPr sz="8640"/>
            </a:lvl3pPr>
            <a:lvl4pPr marL="6583680" indent="0" algn="ctr">
              <a:buNone/>
              <a:defRPr sz="7680"/>
            </a:lvl4pPr>
            <a:lvl5pPr marL="8778240" indent="0" algn="ctr">
              <a:buNone/>
              <a:defRPr sz="7680"/>
            </a:lvl5pPr>
            <a:lvl6pPr marL="10972800" indent="0" algn="ctr">
              <a:buNone/>
              <a:defRPr sz="7680"/>
            </a:lvl6pPr>
            <a:lvl7pPr marL="13167360" indent="0" algn="ctr">
              <a:buNone/>
              <a:defRPr sz="7680"/>
            </a:lvl7pPr>
            <a:lvl8pPr marL="15361920" indent="0" algn="ctr">
              <a:buNone/>
              <a:defRPr sz="7680"/>
            </a:lvl8pPr>
            <a:lvl9pPr marL="17556480" indent="0" algn="ctr">
              <a:buNone/>
              <a:defRPr sz="7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949-5B16-483C-A9E0-75C6383758EE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4D0CF-D013-4175-A685-067BA045B8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98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949-5B16-483C-A9E0-75C6383758EE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4D0CF-D013-4175-A685-067BA045B8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673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409642" y="1752600"/>
            <a:ext cx="9464040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7522" y="1752600"/>
            <a:ext cx="27843480" cy="2789682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949-5B16-483C-A9E0-75C6383758EE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4D0CF-D013-4175-A685-067BA045B8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722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949-5B16-483C-A9E0-75C6383758EE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4D0CF-D013-4175-A685-067BA045B8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3638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4662" y="8206749"/>
            <a:ext cx="37856160" cy="13693138"/>
          </a:xfrm>
        </p:spPr>
        <p:txBody>
          <a:bodyPr anchor="b"/>
          <a:lstStyle>
            <a:lvl1pPr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94662" y="22029429"/>
            <a:ext cx="37856160" cy="7200898"/>
          </a:xfrm>
        </p:spPr>
        <p:txBody>
          <a:bodyPr/>
          <a:lstStyle>
            <a:lvl1pPr marL="0" indent="0">
              <a:buNone/>
              <a:defRPr sz="11520">
                <a:solidFill>
                  <a:schemeClr val="tx1">
                    <a:tint val="82000"/>
                  </a:schemeClr>
                </a:solidFill>
              </a:defRPr>
            </a:lvl1pPr>
            <a:lvl2pPr marL="2194560" indent="0">
              <a:buNone/>
              <a:defRPr sz="9600">
                <a:solidFill>
                  <a:schemeClr val="tx1">
                    <a:tint val="82000"/>
                  </a:schemeClr>
                </a:solidFill>
              </a:defRPr>
            </a:lvl2pPr>
            <a:lvl3pPr marL="4389120" indent="0">
              <a:buNone/>
              <a:defRPr sz="8640">
                <a:solidFill>
                  <a:schemeClr val="tx1">
                    <a:tint val="82000"/>
                  </a:schemeClr>
                </a:solidFill>
              </a:defRPr>
            </a:lvl3pPr>
            <a:lvl4pPr marL="6583680" indent="0">
              <a:buNone/>
              <a:defRPr sz="7680">
                <a:solidFill>
                  <a:schemeClr val="tx1">
                    <a:tint val="82000"/>
                  </a:schemeClr>
                </a:solidFill>
              </a:defRPr>
            </a:lvl4pPr>
            <a:lvl5pPr marL="8778240" indent="0">
              <a:buNone/>
              <a:defRPr sz="7680">
                <a:solidFill>
                  <a:schemeClr val="tx1">
                    <a:tint val="82000"/>
                  </a:schemeClr>
                </a:solidFill>
              </a:defRPr>
            </a:lvl5pPr>
            <a:lvl6pPr marL="10972800" indent="0">
              <a:buNone/>
              <a:defRPr sz="7680">
                <a:solidFill>
                  <a:schemeClr val="tx1">
                    <a:tint val="82000"/>
                  </a:schemeClr>
                </a:solidFill>
              </a:defRPr>
            </a:lvl6pPr>
            <a:lvl7pPr marL="13167360" indent="0">
              <a:buNone/>
              <a:defRPr sz="7680">
                <a:solidFill>
                  <a:schemeClr val="tx1">
                    <a:tint val="82000"/>
                  </a:schemeClr>
                </a:solidFill>
              </a:defRPr>
            </a:lvl7pPr>
            <a:lvl8pPr marL="15361920" indent="0">
              <a:buNone/>
              <a:defRPr sz="7680">
                <a:solidFill>
                  <a:schemeClr val="tx1">
                    <a:tint val="82000"/>
                  </a:schemeClr>
                </a:solidFill>
              </a:defRPr>
            </a:lvl8pPr>
            <a:lvl9pPr marL="17556480" indent="0">
              <a:buNone/>
              <a:defRPr sz="768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949-5B16-483C-A9E0-75C6383758EE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4D0CF-D013-4175-A685-067BA045B8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49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75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2199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949-5B16-483C-A9E0-75C6383758EE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4D0CF-D013-4175-A685-067BA045B8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548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1752607"/>
            <a:ext cx="37856160" cy="6362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23242" y="8069582"/>
            <a:ext cx="18568032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23242" y="12024360"/>
            <a:ext cx="18568032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19922" y="8069582"/>
            <a:ext cx="18659477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19922" y="12024360"/>
            <a:ext cx="18659477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949-5B16-483C-A9E0-75C6383758EE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4D0CF-D013-4175-A685-067BA045B8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1922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949-5B16-483C-A9E0-75C6383758EE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4D0CF-D013-4175-A685-067BA045B8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326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949-5B16-483C-A9E0-75C6383758EE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4D0CF-D013-4175-A685-067BA045B8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683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59477" y="4739647"/>
            <a:ext cx="22219920" cy="23393400"/>
          </a:xfrm>
        </p:spPr>
        <p:txBody>
          <a:bodyPr/>
          <a:lstStyle>
            <a:lvl1pPr>
              <a:defRPr sz="15360"/>
            </a:lvl1pPr>
            <a:lvl2pPr>
              <a:defRPr sz="13440"/>
            </a:lvl2pPr>
            <a:lvl3pPr>
              <a:defRPr sz="1152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949-5B16-483C-A9E0-75C6383758EE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4D0CF-D013-4175-A685-067BA045B8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473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659477" y="4739647"/>
            <a:ext cx="22219920" cy="23393400"/>
          </a:xfrm>
        </p:spPr>
        <p:txBody>
          <a:bodyPr anchor="t"/>
          <a:lstStyle>
            <a:lvl1pPr marL="0" indent="0">
              <a:buNone/>
              <a:defRPr sz="15360"/>
            </a:lvl1pPr>
            <a:lvl2pPr marL="2194560" indent="0">
              <a:buNone/>
              <a:defRPr sz="13440"/>
            </a:lvl2pPr>
            <a:lvl3pPr marL="4389120" indent="0">
              <a:buNone/>
              <a:defRPr sz="1152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949-5B16-483C-A9E0-75C6383758EE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4D0CF-D013-4175-A685-067BA045B8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611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17520" y="1752607"/>
            <a:ext cx="3785616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0" y="8763000"/>
            <a:ext cx="3785616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7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DB9D949-5B16-483C-A9E0-75C6383758EE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7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99816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7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EB4D0CF-D013-4175-A685-067BA045B8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319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sz="211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7280" indent="-1097280" algn="l" defTabSz="4389120" rtl="0" eaLnBrk="1" latinLnBrk="0" hangingPunct="1">
        <a:lnSpc>
          <a:spcPct val="90000"/>
        </a:lnSpc>
        <a:spcBef>
          <a:spcPts val="4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1pPr>
      <a:lvl2pPr marL="32918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1152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customXml" Target="../ink/ink1.xml"/><Relationship Id="rId7" Type="http://schemas.openxmlformats.org/officeDocument/2006/relationships/image" Target="../media/image4.png"/><Relationship Id="rId12" Type="http://schemas.openxmlformats.org/officeDocument/2006/relationships/image" Target="../media/image9.pn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image" Target="../media/image8.png"/><Relationship Id="rId5" Type="http://schemas.openxmlformats.org/officeDocument/2006/relationships/customXml" Target="../ink/ink2.xml"/><Relationship Id="rId10" Type="http://schemas.openxmlformats.org/officeDocument/2006/relationships/image" Target="../media/image7.png"/><Relationship Id="rId4" Type="http://schemas.openxmlformats.org/officeDocument/2006/relationships/image" Target="../media/image2.png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10000">
              <a:schemeClr val="bg1"/>
            </a:gs>
            <a:gs pos="100000">
              <a:schemeClr val="bg2">
                <a:lumMod val="9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Rectangle: Rounded Corners 63">
            <a:extLst>
              <a:ext uri="{FF2B5EF4-FFF2-40B4-BE49-F238E27FC236}">
                <a16:creationId xmlns:a16="http://schemas.microsoft.com/office/drawing/2014/main" id="{6412B7C7-CBFC-A1D0-DFF7-71CEBA0473FE}"/>
              </a:ext>
            </a:extLst>
          </p:cNvPr>
          <p:cNvSpPr/>
          <p:nvPr/>
        </p:nvSpPr>
        <p:spPr>
          <a:xfrm rot="10800000">
            <a:off x="1751411" y="25809947"/>
            <a:ext cx="8357338" cy="6809749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195D6CB-85A4-65D9-7128-32BF0E3DB7D1}"/>
              </a:ext>
            </a:extLst>
          </p:cNvPr>
          <p:cNvSpPr/>
          <p:nvPr/>
        </p:nvSpPr>
        <p:spPr>
          <a:xfrm rot="10800000">
            <a:off x="-146304" y="-768096"/>
            <a:ext cx="44293536" cy="7132320"/>
          </a:xfrm>
          <a:prstGeom prst="rect">
            <a:avLst/>
          </a:prstGeom>
          <a:solidFill>
            <a:schemeClr val="bg2">
              <a:lumMod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1B395F34-6D03-5DC0-75B8-7A316266E9D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0" y="-768097"/>
            <a:ext cx="7680960" cy="3034453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2" name="Ink 11">
                <a:extLst>
                  <a:ext uri="{FF2B5EF4-FFF2-40B4-BE49-F238E27FC236}">
                    <a16:creationId xmlns:a16="http://schemas.microsoft.com/office/drawing/2014/main" id="{7AA07414-70E2-EA2C-2CCA-D56A17679DC0}"/>
                  </a:ext>
                </a:extLst>
              </p14:cNvPr>
              <p14:cNvContentPartPr/>
              <p14:nvPr/>
            </p14:nvContentPartPr>
            <p14:xfrm>
              <a:off x="-7278912" y="1828296"/>
              <a:ext cx="360" cy="360"/>
            </p14:xfrm>
          </p:contentPart>
        </mc:Choice>
        <mc:Fallback xmlns="">
          <p:pic>
            <p:nvPicPr>
              <p:cNvPr id="12" name="Ink 11">
                <a:extLst>
                  <a:ext uri="{FF2B5EF4-FFF2-40B4-BE49-F238E27FC236}">
                    <a16:creationId xmlns:a16="http://schemas.microsoft.com/office/drawing/2014/main" id="{7AA07414-70E2-EA2C-2CCA-D56A17679DC0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-7296912" y="1810656"/>
                <a:ext cx="36000" cy="3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3" name="Ink 12">
                <a:extLst>
                  <a:ext uri="{FF2B5EF4-FFF2-40B4-BE49-F238E27FC236}">
                    <a16:creationId xmlns:a16="http://schemas.microsoft.com/office/drawing/2014/main" id="{428D067E-34FE-18C7-2988-38828906C31C}"/>
                  </a:ext>
                </a:extLst>
              </p14:cNvPr>
              <p14:cNvContentPartPr/>
              <p14:nvPr/>
            </p14:nvContentPartPr>
            <p14:xfrm>
              <a:off x="-4534992" y="8997696"/>
              <a:ext cx="360" cy="360"/>
            </p14:xfrm>
          </p:contentPart>
        </mc:Choice>
        <mc:Fallback xmlns="">
          <p:pic>
            <p:nvPicPr>
              <p:cNvPr id="13" name="Ink 12">
                <a:extLst>
                  <a:ext uri="{FF2B5EF4-FFF2-40B4-BE49-F238E27FC236}">
                    <a16:creationId xmlns:a16="http://schemas.microsoft.com/office/drawing/2014/main" id="{428D067E-34FE-18C7-2988-38828906C31C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-4552632" y="8980056"/>
                <a:ext cx="36000" cy="36000"/>
              </a:xfrm>
              <a:prstGeom prst="rect">
                <a:avLst/>
              </a:prstGeom>
            </p:spPr>
          </p:pic>
        </mc:Fallback>
      </mc:AlternateContent>
      <p:sp>
        <p:nvSpPr>
          <p:cNvPr id="2" name="TextBox 1">
            <a:extLst>
              <a:ext uri="{FF2B5EF4-FFF2-40B4-BE49-F238E27FC236}">
                <a16:creationId xmlns:a16="http://schemas.microsoft.com/office/drawing/2014/main" id="{82D51CBB-704D-C05E-A053-8534F930D2F6}"/>
              </a:ext>
            </a:extLst>
          </p:cNvPr>
          <p:cNvSpPr txBox="1"/>
          <p:nvPr/>
        </p:nvSpPr>
        <p:spPr>
          <a:xfrm>
            <a:off x="7763608" y="0"/>
            <a:ext cx="2836398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0" dirty="0">
                <a:solidFill>
                  <a:schemeClr val="bg1"/>
                </a:solidFill>
                <a:latin typeface="Calisto MT" panose="02040603050505030304" pitchFamily="18" charset="0"/>
              </a:rPr>
              <a:t>Arduino-Controlled Action Figure</a:t>
            </a:r>
          </a:p>
          <a:p>
            <a:pPr algn="ctr"/>
            <a:r>
              <a:rPr lang="en-US" sz="11000" dirty="0">
                <a:solidFill>
                  <a:schemeClr val="bg1"/>
                </a:solidFill>
                <a:latin typeface="Calisto MT" panose="02040603050505030304" pitchFamily="18" charset="0"/>
              </a:rPr>
              <a:t>(Sustainable Scale-model Prototyping)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BED57D3-11FB-3DBA-5007-DDE234B110E6}"/>
              </a:ext>
            </a:extLst>
          </p:cNvPr>
          <p:cNvSpPr txBox="1"/>
          <p:nvPr/>
        </p:nvSpPr>
        <p:spPr>
          <a:xfrm>
            <a:off x="9073660" y="3429484"/>
            <a:ext cx="24442615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200" dirty="0">
                <a:solidFill>
                  <a:schemeClr val="bg1"/>
                </a:solidFill>
                <a:latin typeface="Amasis MT Pro Medium" panose="020F0502020204030204" pitchFamily="18" charset="0"/>
              </a:rPr>
              <a:t>Author: Allie Fratini</a:t>
            </a:r>
            <a:endParaRPr lang="en-US" sz="5000" dirty="0">
              <a:solidFill>
                <a:schemeClr val="bg1"/>
              </a:solidFill>
              <a:latin typeface="Amasis MT Pro Medium" panose="020F0502020204030204" pitchFamily="18" charset="0"/>
            </a:endParaRPr>
          </a:p>
          <a:p>
            <a:pPr algn="ctr"/>
            <a:r>
              <a:rPr lang="en-US" sz="4700" dirty="0">
                <a:solidFill>
                  <a:schemeClr val="bg1"/>
                </a:solidFill>
                <a:latin typeface="Amasis MT Pro Medium" panose="020F0502020204030204" pitchFamily="18" charset="0"/>
              </a:rPr>
              <a:t>Advisors: </a:t>
            </a:r>
            <a:r>
              <a:rPr lang="en-US" sz="4700" dirty="0">
                <a:solidFill>
                  <a:schemeClr val="bg1"/>
                </a:solidFill>
                <a:latin typeface="Amasis MT Pro" panose="02040504050005020304" pitchFamily="18" charset="0"/>
              </a:rPr>
              <a:t>Benjamin Mitchell, Shayan Darzi</a:t>
            </a:r>
            <a:endParaRPr lang="en-US" sz="4700" dirty="0">
              <a:solidFill>
                <a:schemeClr val="bg1"/>
              </a:solidFill>
              <a:latin typeface="Amasis MT Pro Medium" panose="020F05020202040302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90AC7E7-7E27-3591-0DF9-8877BCD40C4D}"/>
              </a:ext>
            </a:extLst>
          </p:cNvPr>
          <p:cNvSpPr txBox="1"/>
          <p:nvPr/>
        </p:nvSpPr>
        <p:spPr>
          <a:xfrm>
            <a:off x="8317522" y="4923778"/>
            <a:ext cx="2595489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900" dirty="0">
                <a:solidFill>
                  <a:schemeClr val="bg1"/>
                </a:solidFill>
                <a:latin typeface="Amasis MT Pro" panose="02040504050005020304" pitchFamily="18" charset="0"/>
              </a:rPr>
              <a:t>Department of Mechanical Engineering, University of New Hampshire, Durham, NH, USA</a:t>
            </a: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9ADEC497-B025-3FE3-277A-C561501C7B4D}"/>
              </a:ext>
            </a:extLst>
          </p:cNvPr>
          <p:cNvSpPr/>
          <p:nvPr/>
        </p:nvSpPr>
        <p:spPr>
          <a:xfrm>
            <a:off x="579933" y="6920085"/>
            <a:ext cx="9986980" cy="1433776"/>
          </a:xfrm>
          <a:custGeom>
            <a:avLst/>
            <a:gdLst>
              <a:gd name="csX0" fmla="*/ 1430184 w 9986980"/>
              <a:gd name="csY0" fmla="*/ 0 h 2247192"/>
              <a:gd name="csX1" fmla="*/ 8557516 w 9986980"/>
              <a:gd name="csY1" fmla="*/ 0 h 2247192"/>
              <a:gd name="csX2" fmla="*/ 9980316 w 9986980"/>
              <a:gd name="csY2" fmla="*/ 1283956 h 2247192"/>
              <a:gd name="csX3" fmla="*/ 9986980 w 9986980"/>
              <a:gd name="csY3" fmla="*/ 1415928 h 2247192"/>
              <a:gd name="csX4" fmla="*/ 9986980 w 9986980"/>
              <a:gd name="csY4" fmla="*/ 2247192 h 2247192"/>
              <a:gd name="csX5" fmla="*/ 0 w 9986980"/>
              <a:gd name="csY5" fmla="*/ 2247192 h 2247192"/>
              <a:gd name="csX6" fmla="*/ 0 w 9986980"/>
              <a:gd name="csY6" fmla="*/ 1430184 h 2247192"/>
              <a:gd name="csX7" fmla="*/ 1430184 w 9986980"/>
              <a:gd name="csY7" fmla="*/ 0 h 224719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</a:cxnLst>
            <a:rect l="l" t="t" r="r" b="b"/>
            <a:pathLst>
              <a:path w="9986980" h="2247192">
                <a:moveTo>
                  <a:pt x="1430184" y="0"/>
                </a:moveTo>
                <a:lnTo>
                  <a:pt x="8557516" y="0"/>
                </a:lnTo>
                <a:cubicBezTo>
                  <a:pt x="9298018" y="0"/>
                  <a:pt x="9907076" y="562777"/>
                  <a:pt x="9980316" y="1283956"/>
                </a:cubicBezTo>
                <a:lnTo>
                  <a:pt x="9986980" y="1415928"/>
                </a:lnTo>
                <a:lnTo>
                  <a:pt x="9986980" y="2247192"/>
                </a:lnTo>
                <a:lnTo>
                  <a:pt x="0" y="2247192"/>
                </a:lnTo>
                <a:lnTo>
                  <a:pt x="0" y="1430184"/>
                </a:lnTo>
                <a:cubicBezTo>
                  <a:pt x="0" y="640315"/>
                  <a:pt x="640315" y="0"/>
                  <a:pt x="1430184" y="0"/>
                </a:cubicBez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ectangle: Top Corners Snipped 13">
            <a:extLst>
              <a:ext uri="{FF2B5EF4-FFF2-40B4-BE49-F238E27FC236}">
                <a16:creationId xmlns:a16="http://schemas.microsoft.com/office/drawing/2014/main" id="{79860C4B-F565-2045-7043-19060B19C411}"/>
              </a:ext>
            </a:extLst>
          </p:cNvPr>
          <p:cNvSpPr/>
          <p:nvPr/>
        </p:nvSpPr>
        <p:spPr>
          <a:xfrm rot="10800000">
            <a:off x="579927" y="8273301"/>
            <a:ext cx="11432457" cy="4836139"/>
          </a:xfrm>
          <a:prstGeom prst="snip2SameRect">
            <a:avLst/>
          </a:prstGeom>
          <a:solidFill>
            <a:schemeClr val="bg1"/>
          </a:solidFill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489D624-28B8-CE48-422E-A02CD348DCDE}"/>
              </a:ext>
            </a:extLst>
          </p:cNvPr>
          <p:cNvSpPr txBox="1"/>
          <p:nvPr/>
        </p:nvSpPr>
        <p:spPr>
          <a:xfrm>
            <a:off x="1212432" y="6872877"/>
            <a:ext cx="8721969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500" dirty="0">
                <a:solidFill>
                  <a:schemeClr val="bg1"/>
                </a:solidFill>
                <a:latin typeface="Amasis MT Pro" panose="02040504050005020304" pitchFamily="18" charset="0"/>
              </a:rPr>
              <a:t>Introduction</a:t>
            </a: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7F49BAB6-B312-F976-0419-64C3F723939A}"/>
              </a:ext>
            </a:extLst>
          </p:cNvPr>
          <p:cNvSpPr/>
          <p:nvPr/>
        </p:nvSpPr>
        <p:spPr>
          <a:xfrm>
            <a:off x="30683056" y="7006208"/>
            <a:ext cx="9986980" cy="1394067"/>
          </a:xfrm>
          <a:custGeom>
            <a:avLst/>
            <a:gdLst>
              <a:gd name="csX0" fmla="*/ 1430184 w 9986980"/>
              <a:gd name="csY0" fmla="*/ 0 h 2247192"/>
              <a:gd name="csX1" fmla="*/ 8557516 w 9986980"/>
              <a:gd name="csY1" fmla="*/ 0 h 2247192"/>
              <a:gd name="csX2" fmla="*/ 9980316 w 9986980"/>
              <a:gd name="csY2" fmla="*/ 1283956 h 2247192"/>
              <a:gd name="csX3" fmla="*/ 9986980 w 9986980"/>
              <a:gd name="csY3" fmla="*/ 1415928 h 2247192"/>
              <a:gd name="csX4" fmla="*/ 9986980 w 9986980"/>
              <a:gd name="csY4" fmla="*/ 2247192 h 2247192"/>
              <a:gd name="csX5" fmla="*/ 0 w 9986980"/>
              <a:gd name="csY5" fmla="*/ 2247192 h 2247192"/>
              <a:gd name="csX6" fmla="*/ 0 w 9986980"/>
              <a:gd name="csY6" fmla="*/ 1430184 h 2247192"/>
              <a:gd name="csX7" fmla="*/ 1430184 w 9986980"/>
              <a:gd name="csY7" fmla="*/ 0 h 224719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</a:cxnLst>
            <a:rect l="l" t="t" r="r" b="b"/>
            <a:pathLst>
              <a:path w="9986980" h="2247192">
                <a:moveTo>
                  <a:pt x="1430184" y="0"/>
                </a:moveTo>
                <a:lnTo>
                  <a:pt x="8557516" y="0"/>
                </a:lnTo>
                <a:cubicBezTo>
                  <a:pt x="9298018" y="0"/>
                  <a:pt x="9907076" y="562777"/>
                  <a:pt x="9980316" y="1283956"/>
                </a:cubicBezTo>
                <a:lnTo>
                  <a:pt x="9986980" y="1415928"/>
                </a:lnTo>
                <a:lnTo>
                  <a:pt x="9986980" y="2247192"/>
                </a:lnTo>
                <a:lnTo>
                  <a:pt x="0" y="2247192"/>
                </a:lnTo>
                <a:lnTo>
                  <a:pt x="0" y="1430184"/>
                </a:lnTo>
                <a:cubicBezTo>
                  <a:pt x="0" y="640315"/>
                  <a:pt x="640315" y="0"/>
                  <a:pt x="1430184" y="0"/>
                </a:cubicBez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Rectangle: Top Corners Snipped 20">
            <a:extLst>
              <a:ext uri="{FF2B5EF4-FFF2-40B4-BE49-F238E27FC236}">
                <a16:creationId xmlns:a16="http://schemas.microsoft.com/office/drawing/2014/main" id="{0E806159-CEAA-EE8A-7062-47B3014D3F6E}"/>
              </a:ext>
            </a:extLst>
          </p:cNvPr>
          <p:cNvSpPr/>
          <p:nvPr/>
        </p:nvSpPr>
        <p:spPr>
          <a:xfrm rot="10800000">
            <a:off x="30683056" y="8365160"/>
            <a:ext cx="11723459" cy="8109884"/>
          </a:xfrm>
          <a:prstGeom prst="snip2SameRect">
            <a:avLst/>
          </a:prstGeom>
          <a:solidFill>
            <a:schemeClr val="bg1"/>
          </a:solidFill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C466250F-8D99-B823-2E95-02E161C3DB06}"/>
              </a:ext>
            </a:extLst>
          </p:cNvPr>
          <p:cNvSpPr/>
          <p:nvPr/>
        </p:nvSpPr>
        <p:spPr>
          <a:xfrm>
            <a:off x="579928" y="13864203"/>
            <a:ext cx="9986980" cy="2222694"/>
          </a:xfrm>
          <a:custGeom>
            <a:avLst/>
            <a:gdLst>
              <a:gd name="csX0" fmla="*/ 1430184 w 9986980"/>
              <a:gd name="csY0" fmla="*/ 0 h 2247192"/>
              <a:gd name="csX1" fmla="*/ 8557516 w 9986980"/>
              <a:gd name="csY1" fmla="*/ 0 h 2247192"/>
              <a:gd name="csX2" fmla="*/ 9980316 w 9986980"/>
              <a:gd name="csY2" fmla="*/ 1283956 h 2247192"/>
              <a:gd name="csX3" fmla="*/ 9986980 w 9986980"/>
              <a:gd name="csY3" fmla="*/ 1415928 h 2247192"/>
              <a:gd name="csX4" fmla="*/ 9986980 w 9986980"/>
              <a:gd name="csY4" fmla="*/ 2247192 h 2247192"/>
              <a:gd name="csX5" fmla="*/ 0 w 9986980"/>
              <a:gd name="csY5" fmla="*/ 2247192 h 2247192"/>
              <a:gd name="csX6" fmla="*/ 0 w 9986980"/>
              <a:gd name="csY6" fmla="*/ 1430184 h 2247192"/>
              <a:gd name="csX7" fmla="*/ 1430184 w 9986980"/>
              <a:gd name="csY7" fmla="*/ 0 h 224719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</a:cxnLst>
            <a:rect l="l" t="t" r="r" b="b"/>
            <a:pathLst>
              <a:path w="9986980" h="2247192">
                <a:moveTo>
                  <a:pt x="1430184" y="0"/>
                </a:moveTo>
                <a:lnTo>
                  <a:pt x="8557516" y="0"/>
                </a:lnTo>
                <a:cubicBezTo>
                  <a:pt x="9298018" y="0"/>
                  <a:pt x="9907076" y="562777"/>
                  <a:pt x="9980316" y="1283956"/>
                </a:cubicBezTo>
                <a:lnTo>
                  <a:pt x="9986980" y="1415928"/>
                </a:lnTo>
                <a:lnTo>
                  <a:pt x="9986980" y="2247192"/>
                </a:lnTo>
                <a:lnTo>
                  <a:pt x="0" y="2247192"/>
                </a:lnTo>
                <a:lnTo>
                  <a:pt x="0" y="1430184"/>
                </a:lnTo>
                <a:cubicBezTo>
                  <a:pt x="0" y="640315"/>
                  <a:pt x="640315" y="0"/>
                  <a:pt x="1430184" y="0"/>
                </a:cubicBez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3" name="Rectangle: Top Corners Snipped 22">
            <a:extLst>
              <a:ext uri="{FF2B5EF4-FFF2-40B4-BE49-F238E27FC236}">
                <a16:creationId xmlns:a16="http://schemas.microsoft.com/office/drawing/2014/main" id="{E653583E-0D3E-6815-3BCD-7BB3A3836346}"/>
              </a:ext>
            </a:extLst>
          </p:cNvPr>
          <p:cNvSpPr/>
          <p:nvPr/>
        </p:nvSpPr>
        <p:spPr>
          <a:xfrm rot="10800000">
            <a:off x="579923" y="15136951"/>
            <a:ext cx="11349031" cy="10043110"/>
          </a:xfrm>
          <a:prstGeom prst="snip2SameRect">
            <a:avLst>
              <a:gd name="adj1" fmla="val 8333"/>
              <a:gd name="adj2" fmla="val 0"/>
            </a:avLst>
          </a:prstGeom>
          <a:solidFill>
            <a:schemeClr val="bg1"/>
          </a:solidFill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4E6C4D11-1D0E-B602-9702-41F9DBCFD755}"/>
              </a:ext>
            </a:extLst>
          </p:cNvPr>
          <p:cNvSpPr/>
          <p:nvPr/>
        </p:nvSpPr>
        <p:spPr>
          <a:xfrm>
            <a:off x="30683056" y="17263473"/>
            <a:ext cx="9986980" cy="1335986"/>
          </a:xfrm>
          <a:custGeom>
            <a:avLst/>
            <a:gdLst>
              <a:gd name="csX0" fmla="*/ 1430184 w 9986980"/>
              <a:gd name="csY0" fmla="*/ 0 h 2247192"/>
              <a:gd name="csX1" fmla="*/ 8557516 w 9986980"/>
              <a:gd name="csY1" fmla="*/ 0 h 2247192"/>
              <a:gd name="csX2" fmla="*/ 9980316 w 9986980"/>
              <a:gd name="csY2" fmla="*/ 1283956 h 2247192"/>
              <a:gd name="csX3" fmla="*/ 9986980 w 9986980"/>
              <a:gd name="csY3" fmla="*/ 1415928 h 2247192"/>
              <a:gd name="csX4" fmla="*/ 9986980 w 9986980"/>
              <a:gd name="csY4" fmla="*/ 2247192 h 2247192"/>
              <a:gd name="csX5" fmla="*/ 0 w 9986980"/>
              <a:gd name="csY5" fmla="*/ 2247192 h 2247192"/>
              <a:gd name="csX6" fmla="*/ 0 w 9986980"/>
              <a:gd name="csY6" fmla="*/ 1430184 h 2247192"/>
              <a:gd name="csX7" fmla="*/ 1430184 w 9986980"/>
              <a:gd name="csY7" fmla="*/ 0 h 224719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</a:cxnLst>
            <a:rect l="l" t="t" r="r" b="b"/>
            <a:pathLst>
              <a:path w="9986980" h="2247192">
                <a:moveTo>
                  <a:pt x="1430184" y="0"/>
                </a:moveTo>
                <a:lnTo>
                  <a:pt x="8557516" y="0"/>
                </a:lnTo>
                <a:cubicBezTo>
                  <a:pt x="9298018" y="0"/>
                  <a:pt x="9907076" y="562777"/>
                  <a:pt x="9980316" y="1283956"/>
                </a:cubicBezTo>
                <a:lnTo>
                  <a:pt x="9986980" y="1415928"/>
                </a:lnTo>
                <a:lnTo>
                  <a:pt x="9986980" y="2247192"/>
                </a:lnTo>
                <a:lnTo>
                  <a:pt x="0" y="2247192"/>
                </a:lnTo>
                <a:lnTo>
                  <a:pt x="0" y="1430184"/>
                </a:lnTo>
                <a:cubicBezTo>
                  <a:pt x="0" y="640315"/>
                  <a:pt x="640315" y="0"/>
                  <a:pt x="1430184" y="0"/>
                </a:cubicBez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Rectangle: Top Corners Snipped 24">
            <a:extLst>
              <a:ext uri="{FF2B5EF4-FFF2-40B4-BE49-F238E27FC236}">
                <a16:creationId xmlns:a16="http://schemas.microsoft.com/office/drawing/2014/main" id="{F59CF758-1BA3-D7B2-DDE1-795B7DFB7725}"/>
              </a:ext>
            </a:extLst>
          </p:cNvPr>
          <p:cNvSpPr/>
          <p:nvPr/>
        </p:nvSpPr>
        <p:spPr>
          <a:xfrm rot="10800000">
            <a:off x="30683057" y="18634707"/>
            <a:ext cx="11723459" cy="6415340"/>
          </a:xfrm>
          <a:prstGeom prst="snip2SameRect">
            <a:avLst/>
          </a:prstGeom>
          <a:solidFill>
            <a:schemeClr val="bg1"/>
          </a:solidFill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C3825A24-B457-665D-1CBA-F5E8E682ED88}"/>
              </a:ext>
            </a:extLst>
          </p:cNvPr>
          <p:cNvSpPr/>
          <p:nvPr/>
        </p:nvSpPr>
        <p:spPr>
          <a:xfrm>
            <a:off x="30710136" y="27343100"/>
            <a:ext cx="9986980" cy="1656225"/>
          </a:xfrm>
          <a:custGeom>
            <a:avLst/>
            <a:gdLst>
              <a:gd name="csX0" fmla="*/ 1430184 w 9986980"/>
              <a:gd name="csY0" fmla="*/ 0 h 2247192"/>
              <a:gd name="csX1" fmla="*/ 8557516 w 9986980"/>
              <a:gd name="csY1" fmla="*/ 0 h 2247192"/>
              <a:gd name="csX2" fmla="*/ 9980316 w 9986980"/>
              <a:gd name="csY2" fmla="*/ 1283956 h 2247192"/>
              <a:gd name="csX3" fmla="*/ 9986980 w 9986980"/>
              <a:gd name="csY3" fmla="*/ 1415928 h 2247192"/>
              <a:gd name="csX4" fmla="*/ 9986980 w 9986980"/>
              <a:gd name="csY4" fmla="*/ 2247192 h 2247192"/>
              <a:gd name="csX5" fmla="*/ 0 w 9986980"/>
              <a:gd name="csY5" fmla="*/ 2247192 h 2247192"/>
              <a:gd name="csX6" fmla="*/ 0 w 9986980"/>
              <a:gd name="csY6" fmla="*/ 1430184 h 2247192"/>
              <a:gd name="csX7" fmla="*/ 1430184 w 9986980"/>
              <a:gd name="csY7" fmla="*/ 0 h 224719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</a:cxnLst>
            <a:rect l="l" t="t" r="r" b="b"/>
            <a:pathLst>
              <a:path w="9986980" h="2247192">
                <a:moveTo>
                  <a:pt x="1430184" y="0"/>
                </a:moveTo>
                <a:lnTo>
                  <a:pt x="8557516" y="0"/>
                </a:lnTo>
                <a:cubicBezTo>
                  <a:pt x="9298018" y="0"/>
                  <a:pt x="9907076" y="562777"/>
                  <a:pt x="9980316" y="1283956"/>
                </a:cubicBezTo>
                <a:lnTo>
                  <a:pt x="9986980" y="1415928"/>
                </a:lnTo>
                <a:lnTo>
                  <a:pt x="9986980" y="2247192"/>
                </a:lnTo>
                <a:lnTo>
                  <a:pt x="0" y="2247192"/>
                </a:lnTo>
                <a:lnTo>
                  <a:pt x="0" y="1430184"/>
                </a:lnTo>
                <a:cubicBezTo>
                  <a:pt x="0" y="640315"/>
                  <a:pt x="640315" y="0"/>
                  <a:pt x="1430184" y="0"/>
                </a:cubicBez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7" name="Rectangle: Top Corners Snipped 26">
            <a:extLst>
              <a:ext uri="{FF2B5EF4-FFF2-40B4-BE49-F238E27FC236}">
                <a16:creationId xmlns:a16="http://schemas.microsoft.com/office/drawing/2014/main" id="{74D91208-DBBD-2471-52D3-6BA778F0B9B8}"/>
              </a:ext>
            </a:extLst>
          </p:cNvPr>
          <p:cNvSpPr/>
          <p:nvPr/>
        </p:nvSpPr>
        <p:spPr>
          <a:xfrm rot="10800000">
            <a:off x="30683058" y="28908033"/>
            <a:ext cx="11723458" cy="3086832"/>
          </a:xfrm>
          <a:prstGeom prst="snip2SameRect">
            <a:avLst/>
          </a:prstGeom>
          <a:solidFill>
            <a:schemeClr val="bg1"/>
          </a:solidFill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C29DE148-AA5C-2D9F-2191-FB18003DEAD6}"/>
              </a:ext>
            </a:extLst>
          </p:cNvPr>
          <p:cNvSpPr/>
          <p:nvPr/>
        </p:nvSpPr>
        <p:spPr>
          <a:xfrm>
            <a:off x="14483129" y="24217138"/>
            <a:ext cx="13377494" cy="1592809"/>
          </a:xfrm>
          <a:custGeom>
            <a:avLst/>
            <a:gdLst>
              <a:gd name="csX0" fmla="*/ 1430184 w 9986980"/>
              <a:gd name="csY0" fmla="*/ 0 h 2247192"/>
              <a:gd name="csX1" fmla="*/ 8557516 w 9986980"/>
              <a:gd name="csY1" fmla="*/ 0 h 2247192"/>
              <a:gd name="csX2" fmla="*/ 9980316 w 9986980"/>
              <a:gd name="csY2" fmla="*/ 1283956 h 2247192"/>
              <a:gd name="csX3" fmla="*/ 9986980 w 9986980"/>
              <a:gd name="csY3" fmla="*/ 1415928 h 2247192"/>
              <a:gd name="csX4" fmla="*/ 9986980 w 9986980"/>
              <a:gd name="csY4" fmla="*/ 2247192 h 2247192"/>
              <a:gd name="csX5" fmla="*/ 0 w 9986980"/>
              <a:gd name="csY5" fmla="*/ 2247192 h 2247192"/>
              <a:gd name="csX6" fmla="*/ 0 w 9986980"/>
              <a:gd name="csY6" fmla="*/ 1430184 h 2247192"/>
              <a:gd name="csX7" fmla="*/ 1430184 w 9986980"/>
              <a:gd name="csY7" fmla="*/ 0 h 224719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</a:cxnLst>
            <a:rect l="l" t="t" r="r" b="b"/>
            <a:pathLst>
              <a:path w="9986980" h="2247192">
                <a:moveTo>
                  <a:pt x="1430184" y="0"/>
                </a:moveTo>
                <a:lnTo>
                  <a:pt x="8557516" y="0"/>
                </a:lnTo>
                <a:cubicBezTo>
                  <a:pt x="9298018" y="0"/>
                  <a:pt x="9907076" y="562777"/>
                  <a:pt x="9980316" y="1283956"/>
                </a:cubicBezTo>
                <a:lnTo>
                  <a:pt x="9986980" y="1415928"/>
                </a:lnTo>
                <a:lnTo>
                  <a:pt x="9986980" y="2247192"/>
                </a:lnTo>
                <a:lnTo>
                  <a:pt x="0" y="2247192"/>
                </a:lnTo>
                <a:lnTo>
                  <a:pt x="0" y="1430184"/>
                </a:lnTo>
                <a:cubicBezTo>
                  <a:pt x="0" y="640315"/>
                  <a:pt x="640315" y="0"/>
                  <a:pt x="1430184" y="0"/>
                </a:cubicBez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0" name="Rectangle: Top Corners Snipped 29">
            <a:extLst>
              <a:ext uri="{FF2B5EF4-FFF2-40B4-BE49-F238E27FC236}">
                <a16:creationId xmlns:a16="http://schemas.microsoft.com/office/drawing/2014/main" id="{669F8A22-CC83-160D-FE6B-CCE127E55D26}"/>
              </a:ext>
            </a:extLst>
          </p:cNvPr>
          <p:cNvSpPr/>
          <p:nvPr/>
        </p:nvSpPr>
        <p:spPr>
          <a:xfrm rot="10800000">
            <a:off x="13194956" y="25809947"/>
            <a:ext cx="16065845" cy="6415341"/>
          </a:xfrm>
          <a:prstGeom prst="snip2SameRect">
            <a:avLst/>
          </a:prstGeom>
          <a:solidFill>
            <a:schemeClr val="bg1"/>
          </a:solidFill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7A81FECF-8751-FBDC-8665-6CD4FD9D85C9}"/>
              </a:ext>
            </a:extLst>
          </p:cNvPr>
          <p:cNvSpPr txBox="1"/>
          <p:nvPr/>
        </p:nvSpPr>
        <p:spPr>
          <a:xfrm>
            <a:off x="1212433" y="13839409"/>
            <a:ext cx="8721969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500" dirty="0">
                <a:solidFill>
                  <a:schemeClr val="bg1"/>
                </a:solidFill>
                <a:latin typeface="Amasis MT Pro" panose="02040504050005020304" pitchFamily="18" charset="0"/>
              </a:rPr>
              <a:t>Process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9F4B7B59-4A9F-ABC4-9779-BED4673D17D6}"/>
              </a:ext>
            </a:extLst>
          </p:cNvPr>
          <p:cNvSpPr txBox="1"/>
          <p:nvPr/>
        </p:nvSpPr>
        <p:spPr>
          <a:xfrm>
            <a:off x="31315559" y="7006209"/>
            <a:ext cx="8721969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500" dirty="0">
                <a:solidFill>
                  <a:schemeClr val="bg1"/>
                </a:solidFill>
                <a:latin typeface="Amasis MT Pro" panose="02040504050005020304" pitchFamily="18" charset="0"/>
              </a:rPr>
              <a:t>Results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D5F54C0-D13C-20E9-2DDD-BE00D8170D53}"/>
              </a:ext>
            </a:extLst>
          </p:cNvPr>
          <p:cNvSpPr txBox="1"/>
          <p:nvPr/>
        </p:nvSpPr>
        <p:spPr>
          <a:xfrm>
            <a:off x="31315559" y="17271127"/>
            <a:ext cx="872196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00" dirty="0">
                <a:solidFill>
                  <a:schemeClr val="bg1"/>
                </a:solidFill>
                <a:latin typeface="Amasis MT Pro" panose="02040504050005020304" pitchFamily="18" charset="0"/>
              </a:rPr>
              <a:t>Conclusion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2058C06-6038-10C3-C5FB-FE538BC2AD03}"/>
              </a:ext>
            </a:extLst>
          </p:cNvPr>
          <p:cNvSpPr txBox="1"/>
          <p:nvPr/>
        </p:nvSpPr>
        <p:spPr>
          <a:xfrm>
            <a:off x="16810887" y="24465272"/>
            <a:ext cx="872196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00" dirty="0">
                <a:solidFill>
                  <a:schemeClr val="bg1"/>
                </a:solidFill>
                <a:latin typeface="Amasis MT Pro" panose="02040504050005020304" pitchFamily="18" charset="0"/>
              </a:rPr>
              <a:t>Sustainability Efforts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28FD0B5E-AC70-5A5F-C943-04D99EDEFC0B}"/>
              </a:ext>
            </a:extLst>
          </p:cNvPr>
          <p:cNvSpPr txBox="1"/>
          <p:nvPr/>
        </p:nvSpPr>
        <p:spPr>
          <a:xfrm>
            <a:off x="31342639" y="27609520"/>
            <a:ext cx="872196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solidFill>
                  <a:schemeClr val="bg1"/>
                </a:solidFill>
                <a:latin typeface="Amasis MT Pro" panose="02040504050005020304" pitchFamily="18" charset="0"/>
              </a:rPr>
              <a:t>Acknowledgements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B988174-DF9F-59FF-2731-0721CC867C9B}"/>
              </a:ext>
            </a:extLst>
          </p:cNvPr>
          <p:cNvSpPr txBox="1"/>
          <p:nvPr/>
        </p:nvSpPr>
        <p:spPr>
          <a:xfrm>
            <a:off x="30999311" y="29296090"/>
            <a:ext cx="11090950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700" dirty="0"/>
              <a:t>John Olson Manufacturing Center </a:t>
            </a:r>
          </a:p>
          <a:p>
            <a:pPr algn="ctr"/>
            <a:r>
              <a:rPr lang="en-US" sz="3700" dirty="0"/>
              <a:t>SONY Interactive Entertainment and Guerrilla Games </a:t>
            </a:r>
          </a:p>
          <a:p>
            <a:pPr algn="ctr"/>
            <a:r>
              <a:rPr lang="en-US" sz="3700" dirty="0"/>
              <a:t>University of New Hampshire</a:t>
            </a:r>
          </a:p>
          <a:p>
            <a:pPr algn="ctr"/>
            <a:r>
              <a:rPr lang="en-US" sz="3700" dirty="0"/>
              <a:t> DanMakesThings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A469B72E-C0F7-70C8-EF1C-AF6BE842A754}"/>
              </a:ext>
            </a:extLst>
          </p:cNvPr>
          <p:cNvSpPr txBox="1"/>
          <p:nvPr/>
        </p:nvSpPr>
        <p:spPr>
          <a:xfrm>
            <a:off x="14300957" y="26078353"/>
            <a:ext cx="13109328" cy="61093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 algn="ctr">
              <a:buFont typeface="Arial" panose="020B0604020202020204" pitchFamily="34" charset="0"/>
              <a:buChar char="•"/>
            </a:pPr>
            <a:r>
              <a:rPr lang="en-US" sz="4300" dirty="0"/>
              <a:t>This project used PLA (Polylactic Acid), one of the few 3D printing materials that biodegrades</a:t>
            </a:r>
          </a:p>
          <a:p>
            <a:pPr marL="685800" indent="-685800" algn="ctr">
              <a:buFont typeface="Arial" panose="020B0604020202020204" pitchFamily="34" charset="0"/>
              <a:buChar char="•"/>
            </a:pPr>
            <a:r>
              <a:rPr lang="en-US" sz="4300" dirty="0"/>
              <a:t>Rechargeable NiMH batteries were used to power the servos, reducing waste and supporting more sustainable testing of the system’s movement.</a:t>
            </a:r>
          </a:p>
          <a:p>
            <a:pPr marL="685800" indent="-685800" algn="ctr">
              <a:buFont typeface="Arial" panose="020B0604020202020204" pitchFamily="34" charset="0"/>
              <a:buChar char="•"/>
            </a:pPr>
            <a:r>
              <a:rPr lang="en-US" sz="4400" dirty="0"/>
              <a:t>The project was designed with cost efficiency in mind; PLA was selected as the primary material due to its lower cost and relatively more sustainable properties</a:t>
            </a:r>
            <a:endParaRPr lang="en-US" sz="4300" dirty="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34C7C435-F3EE-D1AE-BAA1-D2A875B01F3C}"/>
              </a:ext>
            </a:extLst>
          </p:cNvPr>
          <p:cNvSpPr txBox="1"/>
          <p:nvPr/>
        </p:nvSpPr>
        <p:spPr>
          <a:xfrm>
            <a:off x="31091882" y="11096454"/>
            <a:ext cx="11090950" cy="57092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000" dirty="0"/>
              <a:t>The result closely replicated the original source material in both form and detail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000" dirty="0"/>
              <a:t>Sustainability goals were achieved, with     reliable battery operation and durable performance of PLA components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000" dirty="0"/>
              <a:t>The success of the scale model demonstrates strong potential for translation into a full-size prototype</a:t>
            </a:r>
            <a:endParaRPr lang="en-US" sz="4500" dirty="0"/>
          </a:p>
          <a:p>
            <a:pPr marL="685800" indent="-685800">
              <a:buFont typeface="Arial" panose="020B0604020202020204" pitchFamily="34" charset="0"/>
              <a:buChar char="•"/>
            </a:pPr>
            <a:endParaRPr lang="en-US" sz="4500" dirty="0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A970BC87-47B8-836C-7930-1A6528664155}"/>
              </a:ext>
            </a:extLst>
          </p:cNvPr>
          <p:cNvSpPr txBox="1"/>
          <p:nvPr/>
        </p:nvSpPr>
        <p:spPr>
          <a:xfrm>
            <a:off x="762805" y="8501527"/>
            <a:ext cx="10922143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/>
              <a:t>Have you ever encountered technology in a video game or film and wondered what it would be like if it existed in reality? This project investigated the process of translating fictional designs into functional, real-world systems, with a particular emphasis on maintaining sustainable design principles.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A0EB02B1-943D-4C8A-E817-C0C0B6475CFA}"/>
              </a:ext>
            </a:extLst>
          </p:cNvPr>
          <p:cNvSpPr txBox="1"/>
          <p:nvPr/>
        </p:nvSpPr>
        <p:spPr>
          <a:xfrm>
            <a:off x="823718" y="15590106"/>
            <a:ext cx="10620720" cy="93256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/>
              <a:t>Replicated a Clawstrider inspired by the </a:t>
            </a:r>
            <a:r>
              <a:rPr lang="en-US" sz="4000" i="1" dirty="0"/>
              <a:t>Horizon</a:t>
            </a:r>
            <a:r>
              <a:rPr lang="en-US" sz="4000" dirty="0"/>
              <a:t> video game series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/>
              <a:t>Leg gear design drew from a mechanism demonstrated by @DanMakesThings, utilizing an interlocking, linked motion system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/>
              <a:t>Evaluated static versus kinetic gear systems for individual joint functionality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/>
              <a:t>Designed each leg joint with an independent servo to emulate biological joint movement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/>
              <a:t>Implemented an Arduino-based control system to program and coordinate precise servo motion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/>
              <a:t>Modeled and 3D-printed all mechanical components independently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A3CD3C0C-98B6-20E9-6AF1-7C3245F4D4A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35" t="18902" b="5006"/>
          <a:stretch>
            <a:fillRect/>
          </a:stretch>
        </p:blipFill>
        <p:spPr>
          <a:xfrm>
            <a:off x="13012612" y="8238214"/>
            <a:ext cx="16318523" cy="716322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FB8DB3BD-4BD3-B3CB-FB22-BE231664EC6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40923" y="16969779"/>
            <a:ext cx="10181783" cy="5838564"/>
          </a:xfrm>
          <a:prstGeom prst="rect">
            <a:avLst/>
          </a:prstGeom>
        </p:spPr>
      </p:pic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82C094B1-8280-C7DF-FA0B-E3F6929C1EA4}"/>
              </a:ext>
            </a:extLst>
          </p:cNvPr>
          <p:cNvSpPr/>
          <p:nvPr/>
        </p:nvSpPr>
        <p:spPr>
          <a:xfrm>
            <a:off x="16178383" y="7231455"/>
            <a:ext cx="9986980" cy="1048006"/>
          </a:xfrm>
          <a:custGeom>
            <a:avLst/>
            <a:gdLst>
              <a:gd name="csX0" fmla="*/ 1430184 w 9986980"/>
              <a:gd name="csY0" fmla="*/ 0 h 2247192"/>
              <a:gd name="csX1" fmla="*/ 8557516 w 9986980"/>
              <a:gd name="csY1" fmla="*/ 0 h 2247192"/>
              <a:gd name="csX2" fmla="*/ 9980316 w 9986980"/>
              <a:gd name="csY2" fmla="*/ 1283956 h 2247192"/>
              <a:gd name="csX3" fmla="*/ 9986980 w 9986980"/>
              <a:gd name="csY3" fmla="*/ 1415928 h 2247192"/>
              <a:gd name="csX4" fmla="*/ 9986980 w 9986980"/>
              <a:gd name="csY4" fmla="*/ 2247192 h 2247192"/>
              <a:gd name="csX5" fmla="*/ 0 w 9986980"/>
              <a:gd name="csY5" fmla="*/ 2247192 h 2247192"/>
              <a:gd name="csX6" fmla="*/ 0 w 9986980"/>
              <a:gd name="csY6" fmla="*/ 1430184 h 2247192"/>
              <a:gd name="csX7" fmla="*/ 1430184 w 9986980"/>
              <a:gd name="csY7" fmla="*/ 0 h 224719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</a:cxnLst>
            <a:rect l="l" t="t" r="r" b="b"/>
            <a:pathLst>
              <a:path w="9986980" h="2247192">
                <a:moveTo>
                  <a:pt x="1430184" y="0"/>
                </a:moveTo>
                <a:lnTo>
                  <a:pt x="8557516" y="0"/>
                </a:lnTo>
                <a:cubicBezTo>
                  <a:pt x="9298018" y="0"/>
                  <a:pt x="9907076" y="562777"/>
                  <a:pt x="9980316" y="1283956"/>
                </a:cubicBezTo>
                <a:lnTo>
                  <a:pt x="9986980" y="1415928"/>
                </a:lnTo>
                <a:lnTo>
                  <a:pt x="9986980" y="2247192"/>
                </a:lnTo>
                <a:lnTo>
                  <a:pt x="0" y="2247192"/>
                </a:lnTo>
                <a:lnTo>
                  <a:pt x="0" y="1430184"/>
                </a:lnTo>
                <a:cubicBezTo>
                  <a:pt x="0" y="640315"/>
                  <a:pt x="640315" y="0"/>
                  <a:pt x="1430184" y="0"/>
                </a:cubicBez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0B1BAEF1-E244-FC5E-3112-39155CD2ADA9}"/>
              </a:ext>
            </a:extLst>
          </p:cNvPr>
          <p:cNvSpPr/>
          <p:nvPr/>
        </p:nvSpPr>
        <p:spPr>
          <a:xfrm>
            <a:off x="20466891" y="15883436"/>
            <a:ext cx="9015062" cy="1086343"/>
          </a:xfrm>
          <a:custGeom>
            <a:avLst/>
            <a:gdLst>
              <a:gd name="csX0" fmla="*/ 1430184 w 9986980"/>
              <a:gd name="csY0" fmla="*/ 0 h 2247192"/>
              <a:gd name="csX1" fmla="*/ 8557516 w 9986980"/>
              <a:gd name="csY1" fmla="*/ 0 h 2247192"/>
              <a:gd name="csX2" fmla="*/ 9980316 w 9986980"/>
              <a:gd name="csY2" fmla="*/ 1283956 h 2247192"/>
              <a:gd name="csX3" fmla="*/ 9986980 w 9986980"/>
              <a:gd name="csY3" fmla="*/ 1415928 h 2247192"/>
              <a:gd name="csX4" fmla="*/ 9986980 w 9986980"/>
              <a:gd name="csY4" fmla="*/ 2247192 h 2247192"/>
              <a:gd name="csX5" fmla="*/ 0 w 9986980"/>
              <a:gd name="csY5" fmla="*/ 2247192 h 2247192"/>
              <a:gd name="csX6" fmla="*/ 0 w 9986980"/>
              <a:gd name="csY6" fmla="*/ 1430184 h 2247192"/>
              <a:gd name="csX7" fmla="*/ 1430184 w 9986980"/>
              <a:gd name="csY7" fmla="*/ 0 h 224719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</a:cxnLst>
            <a:rect l="l" t="t" r="r" b="b"/>
            <a:pathLst>
              <a:path w="9986980" h="2247192">
                <a:moveTo>
                  <a:pt x="1430184" y="0"/>
                </a:moveTo>
                <a:lnTo>
                  <a:pt x="8557516" y="0"/>
                </a:lnTo>
                <a:cubicBezTo>
                  <a:pt x="9298018" y="0"/>
                  <a:pt x="9907076" y="562777"/>
                  <a:pt x="9980316" y="1283956"/>
                </a:cubicBezTo>
                <a:lnTo>
                  <a:pt x="9986980" y="1415928"/>
                </a:lnTo>
                <a:lnTo>
                  <a:pt x="9986980" y="2247192"/>
                </a:lnTo>
                <a:lnTo>
                  <a:pt x="0" y="2247192"/>
                </a:lnTo>
                <a:lnTo>
                  <a:pt x="0" y="1430184"/>
                </a:lnTo>
                <a:cubicBezTo>
                  <a:pt x="0" y="640315"/>
                  <a:pt x="640315" y="0"/>
                  <a:pt x="1430184" y="0"/>
                </a:cubicBez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B7A7F451-A747-A0E5-929C-EF04044BAF8F}"/>
              </a:ext>
            </a:extLst>
          </p:cNvPr>
          <p:cNvSpPr txBox="1"/>
          <p:nvPr/>
        </p:nvSpPr>
        <p:spPr>
          <a:xfrm>
            <a:off x="16832511" y="7459914"/>
            <a:ext cx="8306626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500" dirty="0">
                <a:solidFill>
                  <a:schemeClr val="bg1"/>
                </a:solidFill>
                <a:latin typeface="Amasis MT Pro" panose="02040504050005020304" pitchFamily="18" charset="0"/>
              </a:rPr>
              <a:t>SolidWorks Model of the Finished Product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D5F37B59-936E-FE26-2B1F-83DDDCF2BA66}"/>
              </a:ext>
            </a:extLst>
          </p:cNvPr>
          <p:cNvSpPr txBox="1"/>
          <p:nvPr/>
        </p:nvSpPr>
        <p:spPr>
          <a:xfrm>
            <a:off x="21197466" y="16071394"/>
            <a:ext cx="85548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Amasis MT Pro" panose="02040504050005020304" pitchFamily="18" charset="0"/>
              </a:rPr>
              <a:t>Basic Arduino Code for Single Servo Array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F541FE79-42EA-0D12-6F04-1A1E0F5A7C8C}"/>
              </a:ext>
            </a:extLst>
          </p:cNvPr>
          <p:cNvSpPr txBox="1"/>
          <p:nvPr/>
        </p:nvSpPr>
        <p:spPr>
          <a:xfrm>
            <a:off x="31179588" y="19092471"/>
            <a:ext cx="10847220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300" dirty="0"/>
              <a:t>As this was my first experience building a robot, the project required extensive research to understand fundamental robotic systems and their operation.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300" dirty="0"/>
              <a:t>Future iterations could include additional articulation incorporated into more joints, such as the head, tail, and arms.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endParaRPr lang="en-US" sz="3500" dirty="0"/>
          </a:p>
          <a:p>
            <a:pPr marL="685800" indent="-685800">
              <a:buFont typeface="Arial" panose="020B0604020202020204" pitchFamily="34" charset="0"/>
              <a:buChar char="•"/>
            </a:pPr>
            <a:endParaRPr lang="en-US" sz="3500" dirty="0"/>
          </a:p>
          <a:p>
            <a:pPr marL="685800" indent="-685800">
              <a:buFont typeface="Arial" panose="020B0604020202020204" pitchFamily="34" charset="0"/>
              <a:buChar char="•"/>
            </a:pPr>
            <a:endParaRPr lang="en-US" sz="4500" dirty="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1B9FEE4D-1C93-8A0F-ED1B-9C066E9AEC06}"/>
              </a:ext>
            </a:extLst>
          </p:cNvPr>
          <p:cNvSpPr txBox="1"/>
          <p:nvPr/>
        </p:nvSpPr>
        <p:spPr>
          <a:xfrm>
            <a:off x="31091882" y="8541909"/>
            <a:ext cx="1077469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/>
              <a:t>The primary objective of this project was to manufacture a scaled-down version of the robot as a foundation for developing a full-scale model.</a:t>
            </a:r>
          </a:p>
        </p:txBody>
      </p:sp>
      <p:pic>
        <p:nvPicPr>
          <p:cNvPr id="55" name="Picture 54">
            <a:extLst>
              <a:ext uri="{FF2B5EF4-FFF2-40B4-BE49-F238E27FC236}">
                <a16:creationId xmlns:a16="http://schemas.microsoft.com/office/drawing/2014/main" id="{ECE46218-9FE6-E524-3F84-C5235EB42D5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15814" y="16994247"/>
            <a:ext cx="5641148" cy="5814096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9" name="Picture 58">
            <a:extLst>
              <a:ext uri="{FF2B5EF4-FFF2-40B4-BE49-F238E27FC236}">
                <a16:creationId xmlns:a16="http://schemas.microsoft.com/office/drawing/2014/main" id="{04B2D204-606C-85A8-0AD4-1AC2563C6BA8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6416" y="29855817"/>
            <a:ext cx="2419649" cy="2419649"/>
          </a:xfrm>
          <a:prstGeom prst="rect">
            <a:avLst/>
          </a:prstGeom>
        </p:spPr>
      </p:pic>
      <p:pic>
        <p:nvPicPr>
          <p:cNvPr id="61" name="Picture 60">
            <a:extLst>
              <a:ext uri="{FF2B5EF4-FFF2-40B4-BE49-F238E27FC236}">
                <a16:creationId xmlns:a16="http://schemas.microsoft.com/office/drawing/2014/main" id="{8E986541-1EDC-43EE-A801-D5E66313CF2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0222" y="24828643"/>
            <a:ext cx="6787102" cy="4241939"/>
          </a:xfrm>
          <a:prstGeom prst="rect">
            <a:avLst/>
          </a:prstGeom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AB599510-CA0F-DBCC-4A25-091E90E397B5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5924" y="28102063"/>
            <a:ext cx="4520635" cy="1409524"/>
          </a:xfrm>
          <a:prstGeom prst="rect">
            <a:avLst/>
          </a:prstGeom>
        </p:spPr>
      </p:pic>
      <p:sp>
        <p:nvSpPr>
          <p:cNvPr id="68" name="Freeform: Shape 67">
            <a:extLst>
              <a:ext uri="{FF2B5EF4-FFF2-40B4-BE49-F238E27FC236}">
                <a16:creationId xmlns:a16="http://schemas.microsoft.com/office/drawing/2014/main" id="{51DC6FBF-3654-45AE-4149-FB00C62424C8}"/>
              </a:ext>
            </a:extLst>
          </p:cNvPr>
          <p:cNvSpPr/>
          <p:nvPr/>
        </p:nvSpPr>
        <p:spPr>
          <a:xfrm>
            <a:off x="13450728" y="16030084"/>
            <a:ext cx="5008526" cy="890561"/>
          </a:xfrm>
          <a:custGeom>
            <a:avLst/>
            <a:gdLst>
              <a:gd name="csX0" fmla="*/ 1430184 w 9986980"/>
              <a:gd name="csY0" fmla="*/ 0 h 2247192"/>
              <a:gd name="csX1" fmla="*/ 8557516 w 9986980"/>
              <a:gd name="csY1" fmla="*/ 0 h 2247192"/>
              <a:gd name="csX2" fmla="*/ 9980316 w 9986980"/>
              <a:gd name="csY2" fmla="*/ 1283956 h 2247192"/>
              <a:gd name="csX3" fmla="*/ 9986980 w 9986980"/>
              <a:gd name="csY3" fmla="*/ 1415928 h 2247192"/>
              <a:gd name="csX4" fmla="*/ 9986980 w 9986980"/>
              <a:gd name="csY4" fmla="*/ 2247192 h 2247192"/>
              <a:gd name="csX5" fmla="*/ 0 w 9986980"/>
              <a:gd name="csY5" fmla="*/ 2247192 h 2247192"/>
              <a:gd name="csX6" fmla="*/ 0 w 9986980"/>
              <a:gd name="csY6" fmla="*/ 1430184 h 2247192"/>
              <a:gd name="csX7" fmla="*/ 1430184 w 9986980"/>
              <a:gd name="csY7" fmla="*/ 0 h 224719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</a:cxnLst>
            <a:rect l="l" t="t" r="r" b="b"/>
            <a:pathLst>
              <a:path w="9986980" h="2247192">
                <a:moveTo>
                  <a:pt x="1430184" y="0"/>
                </a:moveTo>
                <a:lnTo>
                  <a:pt x="8557516" y="0"/>
                </a:lnTo>
                <a:cubicBezTo>
                  <a:pt x="9298018" y="0"/>
                  <a:pt x="9907076" y="562777"/>
                  <a:pt x="9980316" y="1283956"/>
                </a:cubicBezTo>
                <a:lnTo>
                  <a:pt x="9986980" y="1415928"/>
                </a:lnTo>
                <a:lnTo>
                  <a:pt x="9986980" y="2247192"/>
                </a:lnTo>
                <a:lnTo>
                  <a:pt x="0" y="2247192"/>
                </a:lnTo>
                <a:lnTo>
                  <a:pt x="0" y="1430184"/>
                </a:lnTo>
                <a:cubicBezTo>
                  <a:pt x="0" y="640315"/>
                  <a:pt x="640315" y="0"/>
                  <a:pt x="1430184" y="0"/>
                </a:cubicBez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03427CCC-4F99-2D21-961B-EA2E97403000}"/>
              </a:ext>
            </a:extLst>
          </p:cNvPr>
          <p:cNvSpPr txBox="1"/>
          <p:nvPr/>
        </p:nvSpPr>
        <p:spPr>
          <a:xfrm>
            <a:off x="13859644" y="16066166"/>
            <a:ext cx="4755606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dirty="0">
                <a:solidFill>
                  <a:schemeClr val="bg1"/>
                </a:solidFill>
                <a:latin typeface="Amasis MT Pro" panose="02040504050005020304" pitchFamily="18" charset="0"/>
              </a:rPr>
              <a:t>Elegoo Slice of Print</a:t>
            </a:r>
          </a:p>
        </p:txBody>
      </p:sp>
      <p:pic>
        <p:nvPicPr>
          <p:cNvPr id="79" name="Picture 78">
            <a:extLst>
              <a:ext uri="{FF2B5EF4-FFF2-40B4-BE49-F238E27FC236}">
                <a16:creationId xmlns:a16="http://schemas.microsoft.com/office/drawing/2014/main" id="{F75657C2-690B-4F5F-C578-2EA0ED1795D7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86767" y="70853"/>
            <a:ext cx="3972479" cy="2286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52452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11109</TotalTime>
  <Words>372</Words>
  <Application>Microsoft Office PowerPoint</Application>
  <PresentationFormat>Custom</PresentationFormat>
  <Paragraphs>35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Amasis MT Pro</vt:lpstr>
      <vt:lpstr>Amasis MT Pro Medium</vt:lpstr>
      <vt:lpstr>Aptos</vt:lpstr>
      <vt:lpstr>Aptos Display</vt:lpstr>
      <vt:lpstr>Arial</vt:lpstr>
      <vt:lpstr>Calisto MT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Allie Fratini</dc:creator>
  <cp:lastModifiedBy>Allie Fratini</cp:lastModifiedBy>
  <cp:revision>2</cp:revision>
  <dcterms:created xsi:type="dcterms:W3CDTF">2026-04-09T00:57:59Z</dcterms:created>
  <dcterms:modified xsi:type="dcterms:W3CDTF">2026-04-20T18:11:17Z</dcterms:modified>
</cp:coreProperties>
</file>