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5"/>
  </p:notes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269FC-23CD-430B-A1A7-7861F3E7819D}" v="149" dt="2026-04-20T19:16:55.994"/>
    <p1510:client id="{4E7AA567-66C6-4A4E-855B-1258F332E4DD}" v="235" dt="2026-04-20T19:18:59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368"/>
        <p:guide pos="138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0407C-90E3-49C4-93D2-9EFF454BCF3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1D10-9997-4936-AE47-8EEBD259F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6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A1D10-9997-4936-AE47-8EEBD259F4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753" y="368687"/>
            <a:ext cx="43136594" cy="4211244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COG Railway Electric Multipurpose Vehicle</a:t>
            </a:r>
            <a:br>
              <a:rPr lang="en-US" sz="8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Matthew Yates, Wyatt M</a:t>
            </a:r>
            <a:r>
              <a:rPr lang="en-US" sz="5600" u="sng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5600" u="sng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Laughlin, Jesse Franklin, Zach Beardsley, Mitch Hauser</a:t>
            </a:r>
            <a:br>
              <a:rPr lang="en-US" sz="5600" u="sng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Project Manager: Caleb Gross                                    UNH Advisor: Professor Ivaylo </a:t>
            </a:r>
            <a:r>
              <a:rPr lang="en-US" sz="400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Nedyalkov</a:t>
            </a:r>
            <a:br>
              <a:rPr lang="en-US" sz="2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5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200" i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Department of Mechanical Engineering, University of New Hampshire, Durham, NH 03824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2863" y="5968884"/>
            <a:ext cx="10971477" cy="101060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fontScale="2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Design and validate the </a:t>
            </a:r>
            <a:r>
              <a:rPr lang="en-US" sz="16000" b="1">
                <a:latin typeface="Cambria" panose="02040503050406030204" pitchFamily="18" charset="0"/>
                <a:ea typeface="Cambria" panose="02040503050406030204" pitchFamily="18" charset="0"/>
              </a:rPr>
              <a:t>world's first fully battery-powered cog-driven vehicle</a:t>
            </a:r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With grades of up to 37%, Mount Washington is home to the second-steepest cog railway in the world, as well as some of the coldest and windiest weather conditions on earth, presenting a uniquely demanding environment for electric vehicle development.</a:t>
            </a:r>
          </a:p>
          <a:p>
            <a:pPr algn="l"/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Vehicle metrics: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Vehicle weight under 6,000 </a:t>
            </a:r>
            <a:r>
              <a:rPr lang="en-US" sz="16000" err="1">
                <a:latin typeface="Cambria" panose="02040503050406030204" pitchFamily="18" charset="0"/>
                <a:ea typeface="Cambria" panose="02040503050406030204" pitchFamily="18" charset="0"/>
              </a:rPr>
              <a:t>lbs</a:t>
            </a:r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 dry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12 mph to full stop in under 1.5 seconds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Ascent time under 15 minutes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16000">
                <a:latin typeface="Cambria" panose="02040503050406030204" pitchFamily="18" charset="0"/>
                <a:ea typeface="Cambria" panose="02040503050406030204" pitchFamily="18" charset="0"/>
              </a:rPr>
              <a:t>Weather resistant components and structure</a:t>
            </a: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2863" y="16443614"/>
            <a:ext cx="10971477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Long-Term Goals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0531794" y="39462554"/>
            <a:ext cx="5079006" cy="160399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067745" y="4919399"/>
            <a:ext cx="19641782" cy="9093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>
                <a:solidFill>
                  <a:schemeClr val="bg1"/>
                </a:solidFill>
                <a:ea typeface="Cambria"/>
              </a:rPr>
              <a:t>Mechanical Design Highlights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12862" y="4881263"/>
            <a:ext cx="10971477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540534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Status and Future Work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067745" y="5938183"/>
            <a:ext cx="19641782" cy="17626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54713" y="26080500"/>
            <a:ext cx="10949508" cy="10651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572096" y="6032795"/>
            <a:ext cx="10914743" cy="63946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Major subsystems have been designed and integrated into the EMPV architecture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/>
                <a:ea typeface="Cambria"/>
              </a:rPr>
              <a:t>The UM and DM truck assemblies have been designed, drafted, and fabricated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/>
                <a:ea typeface="Cambria"/>
              </a:rPr>
              <a:t>The MATLAB simulator is guiding future battery, thermal, and performance decisions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/>
                <a:ea typeface="Cambria"/>
              </a:rPr>
              <a:t>Rolling chassis and truck assemblies have been fabricated and stand on Cog infrastructure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Future work will include integration of control and subsystems for a service-ready vehicle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067746" y="23875854"/>
            <a:ext cx="19656526" cy="868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>
                <a:solidFill>
                  <a:schemeClr val="bg1"/>
                </a:solidFill>
              </a:rPr>
              <a:t> </a:t>
            </a:r>
            <a:r>
              <a:rPr lang="en-US" sz="5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 </a:t>
            </a:r>
            <a:r>
              <a:rPr lang="en-US" sz="510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Solidworks</a:t>
            </a:r>
            <a:r>
              <a:rPr lang="en-US" sz="5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Model</a:t>
            </a: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21658176" y="6801611"/>
            <a:ext cx="15703" cy="71664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310156" y="6094618"/>
            <a:ext cx="7091296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</a:rPr>
              <a:t>Down-Mountain Drive Truck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541064" y="11388691"/>
            <a:ext cx="8818855" cy="2077486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latin typeface="Cambria"/>
                <a:ea typeface="Cambria"/>
              </a:rPr>
              <a:t>Electric drive truck for uphill propulsion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latin typeface="Cambria"/>
                <a:ea typeface="Cambria"/>
              </a:rPr>
              <a:t>Assembly of traction motor, gear reduction hardware, and cog-drive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latin typeface="Cambria"/>
                <a:ea typeface="Cambria"/>
              </a:rPr>
              <a:t>Capable of 227 HP @ 145 ft-lb of torque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067745" y="24833502"/>
            <a:ext cx="19656525" cy="770533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23066771" y="15668682"/>
            <a:ext cx="6959" cy="7227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3544476" y="5943226"/>
            <a:ext cx="6785811" cy="723269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r>
              <a:rPr lang="en-US" sz="4000">
                <a:latin typeface="Cambria"/>
                <a:ea typeface="Cambria"/>
              </a:rPr>
              <a:t>Up-Mountain Brake Truck</a:t>
            </a:r>
            <a:endParaRPr lang="en-US" sz="4000"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12863" y="21837706"/>
            <a:ext cx="10971477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>
                <a:solidFill>
                  <a:schemeClr val="bg1"/>
                </a:solidFill>
              </a:rPr>
              <a:t> </a:t>
            </a:r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MATLAB Vehicle Simulator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572096" y="27399916"/>
            <a:ext cx="10949508" cy="51389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Mount Washington Cog Railway Management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Caleb Gross for project support, and design collaboration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University of New Hampshire Department of Mechanical Engineering, Ivaylo </a:t>
            </a:r>
            <a:r>
              <a:rPr lang="en-US" sz="4000" err="1">
                <a:latin typeface="Cambria" panose="02040503050406030204" pitchFamily="18" charset="0"/>
                <a:ea typeface="Cambria" panose="02040503050406030204" pitchFamily="18" charset="0"/>
              </a:rPr>
              <a:t>Nedyalkov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Industry partners and suppliers who contributed technical input to battery and subsystem development, including </a:t>
            </a:r>
            <a:r>
              <a:rPr lang="en-US" sz="4000" err="1">
                <a:latin typeface="Cambria" panose="02040503050406030204" pitchFamily="18" charset="0"/>
                <a:ea typeface="Cambria" panose="02040503050406030204" pitchFamily="18" charset="0"/>
              </a:rPr>
              <a:t>Notchland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Energy and Lion Technologies</a:t>
            </a:r>
          </a:p>
          <a:p>
            <a:pPr algn="l">
              <a:spcBef>
                <a:spcPts val="0"/>
              </a:spcBef>
            </a:pPr>
            <a:endParaRPr lang="en-US" sz="3700">
              <a:latin typeface="Cambria" panose="02040503050406030204" pitchFamily="18" charset="0"/>
            </a:endParaRPr>
          </a:p>
          <a:p>
            <a:pPr algn="l"/>
            <a:endParaRPr lang="en-US" sz="3700">
              <a:latin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193FE5-21F7-861A-0A11-E9B3DB2BA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570" y="6836660"/>
            <a:ext cx="8497736" cy="44023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BE0A29-18BD-878F-DC77-7EBC9D9DFF1E}"/>
              </a:ext>
            </a:extLst>
          </p:cNvPr>
          <p:cNvSpPr txBox="1"/>
          <p:nvPr/>
        </p:nvSpPr>
        <p:spPr>
          <a:xfrm>
            <a:off x="21856269" y="11348856"/>
            <a:ext cx="9868003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/>
                <a:ea typeface="Cambria"/>
                <a:cs typeface="Calibri"/>
              </a:rPr>
              <a:t>Custom Force Control oil-shear brake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/>
                <a:ea typeface="Cambria"/>
                <a:cs typeface="Calibri"/>
              </a:rPr>
              <a:t>Utilizes the fluids viscosity to create a shearing force between the friction discs and drive plates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/>
                <a:ea typeface="Cambria"/>
                <a:cs typeface="Calibri"/>
              </a:rPr>
              <a:t>Chain-driven flushing system providing 30 GPM cooling flow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1FF98C-BD1F-FEAB-3966-407730D2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447" y="6836659"/>
            <a:ext cx="8177543" cy="44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0F75BE-0D25-1B9D-5DFE-05B8B45BD327}"/>
              </a:ext>
            </a:extLst>
          </p:cNvPr>
          <p:cNvCxnSpPr>
            <a:cxnSpLocks/>
          </p:cNvCxnSpPr>
          <p:nvPr/>
        </p:nvCxnSpPr>
        <p:spPr>
          <a:xfrm flipH="1">
            <a:off x="12791469" y="14110695"/>
            <a:ext cx="182078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C258B87-000E-B6A4-6D3B-343315F4A385}"/>
              </a:ext>
            </a:extLst>
          </p:cNvPr>
          <p:cNvSpPr txBox="1"/>
          <p:nvPr/>
        </p:nvSpPr>
        <p:spPr>
          <a:xfrm>
            <a:off x="13369539" y="14214741"/>
            <a:ext cx="7109358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</a:rPr>
              <a:t>New Cab and Subframe Design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1DBA62-8680-838B-8A89-1E643D118CE0}"/>
              </a:ext>
            </a:extLst>
          </p:cNvPr>
          <p:cNvSpPr txBox="1"/>
          <p:nvPr/>
        </p:nvSpPr>
        <p:spPr>
          <a:xfrm>
            <a:off x="23391733" y="14214740"/>
            <a:ext cx="7091296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</a:rPr>
              <a:t>Flat-bed Superstructure</a:t>
            </a:r>
          </a:p>
        </p:txBody>
      </p:sp>
      <p:pic>
        <p:nvPicPr>
          <p:cNvPr id="1030" name="Picture 6" descr="A drawing of a machine&#10;&#10;AI-generated content may be incorrect.">
            <a:extLst>
              <a:ext uri="{FF2B5EF4-FFF2-40B4-BE49-F238E27FC236}">
                <a16:creationId xmlns:a16="http://schemas.microsoft.com/office/drawing/2014/main" id="{FE1A5A50-358D-928A-666B-016B7681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707" y="15042055"/>
            <a:ext cx="4629150" cy="54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EE44283-8D0A-5DDA-F9C4-FEF3F2DDE960}"/>
              </a:ext>
            </a:extLst>
          </p:cNvPr>
          <p:cNvSpPr txBox="1"/>
          <p:nvPr/>
        </p:nvSpPr>
        <p:spPr>
          <a:xfrm>
            <a:off x="12678707" y="20567443"/>
            <a:ext cx="926689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/>
                <a:ea typeface="Cambria"/>
              </a:rPr>
              <a:t>Redesigned cab structure for improved packaging, visibility, and operator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Integrated with the vehicle subframe and overall EMPV chassis layout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/>
                <a:ea typeface="Cambria"/>
              </a:rPr>
              <a:t>Reduced subframe weight with </a:t>
            </a:r>
            <a:r>
              <a:rPr lang="en-US" sz="3200" err="1">
                <a:latin typeface="Cambria"/>
                <a:ea typeface="Cambria"/>
              </a:rPr>
              <a:t>Solidworks</a:t>
            </a:r>
            <a:r>
              <a:rPr lang="en-US" sz="3200">
                <a:latin typeface="Cambria"/>
                <a:ea typeface="Cambria"/>
              </a:rPr>
              <a:t> Simulation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648EB4B-370B-D5B2-FC64-0652C0792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85044" y="15099569"/>
            <a:ext cx="5173541" cy="302406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E9E9B0-2314-2DB4-7FDF-6DE253BAE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44784" y="18531800"/>
            <a:ext cx="5248647" cy="19183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AD43652-60FF-2BC9-818F-F74CB98E9D27}"/>
              </a:ext>
            </a:extLst>
          </p:cNvPr>
          <p:cNvSpPr txBox="1"/>
          <p:nvPr/>
        </p:nvSpPr>
        <p:spPr>
          <a:xfrm>
            <a:off x="23447070" y="20218361"/>
            <a:ext cx="77954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Flatbed design for maintenance, transport, and multipurpose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Modular superstructure mounting on the main vehicle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Open payload space for tools, equipment, and operational flexibility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664DB52-2CC5-CE86-944B-AC5CD31C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135" y="15094672"/>
            <a:ext cx="7340974" cy="47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769CEB9-F563-74CC-095C-3F7D642D2E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77" y="989195"/>
            <a:ext cx="3159972" cy="3161111"/>
          </a:xfrm>
          <a:prstGeom prst="rect">
            <a:avLst/>
          </a:prstGeom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6080351-962A-32D2-CDC7-861AE522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972" y="24883418"/>
            <a:ext cx="10394459" cy="74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FAECE9-89DB-5B63-963A-A50690A90CD0}"/>
              </a:ext>
            </a:extLst>
          </p:cNvPr>
          <p:cNvSpPr txBox="1">
            <a:spLocks/>
          </p:cNvSpPr>
          <p:nvPr/>
        </p:nvSpPr>
        <p:spPr>
          <a:xfrm>
            <a:off x="312863" y="17531234"/>
            <a:ext cx="10971477" cy="41320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Reduce emissions and noise compared with diesel equipment Support the railway’s long-term electrification goals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Provide a multi-use platform for maintenance and emergency response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Demonstrate the feasibility of battery-electric operation on extreme grades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D398AC-B306-84CC-2924-6B2B5A03A1C6}"/>
              </a:ext>
            </a:extLst>
          </p:cNvPr>
          <p:cNvSpPr txBox="1">
            <a:spLocks/>
          </p:cNvSpPr>
          <p:nvPr/>
        </p:nvSpPr>
        <p:spPr>
          <a:xfrm>
            <a:off x="312862" y="22822763"/>
            <a:ext cx="10971477" cy="9714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4000">
              <a:latin typeface="Cambria" panose="02040503050406030204" pitchFamily="18" charset="0"/>
            </a:endParaRPr>
          </a:p>
        </p:txBody>
      </p:sp>
      <p:sp>
        <p:nvSpPr>
          <p:cNvPr id="14" name="AutoShape 4" descr="Image preview">
            <a:extLst>
              <a:ext uri="{FF2B5EF4-FFF2-40B4-BE49-F238E27FC236}">
                <a16:creationId xmlns:a16="http://schemas.microsoft.com/office/drawing/2014/main" id="{8CF5FF87-753D-8729-4590-30CD551EF5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27155AAF-E95D-FFC9-732F-4C8923BBD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45600" y="1645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061-DE7D-01C6-7DD4-C887D63129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946" y="13980262"/>
            <a:ext cx="10873331" cy="6557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76C248-38A0-D052-532E-0B7084273B7E}"/>
              </a:ext>
            </a:extLst>
          </p:cNvPr>
          <p:cNvSpPr txBox="1"/>
          <p:nvPr/>
        </p:nvSpPr>
        <p:spPr>
          <a:xfrm>
            <a:off x="34872358" y="20685038"/>
            <a:ext cx="659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Current Rolling Chassis on Shop Rails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E29A60-A9C6-0779-5E87-D1FDC93D19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426" y="21409487"/>
            <a:ext cx="5271470" cy="35660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86AADD-CFDB-E274-740A-006D3BF9DF6B}"/>
              </a:ext>
            </a:extLst>
          </p:cNvPr>
          <p:cNvSpPr txBox="1"/>
          <p:nvPr/>
        </p:nvSpPr>
        <p:spPr>
          <a:xfrm>
            <a:off x="38242426" y="25055504"/>
            <a:ext cx="530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UM Brake Truck (Oil shear brake, hydraulic reservoir, and flushing pump)</a:t>
            </a:r>
          </a:p>
        </p:txBody>
      </p:sp>
      <p:sp>
        <p:nvSpPr>
          <p:cNvPr id="22" name="AutoShape 4" descr="Image preview">
            <a:extLst>
              <a:ext uri="{FF2B5EF4-FFF2-40B4-BE49-F238E27FC236}">
                <a16:creationId xmlns:a16="http://schemas.microsoft.com/office/drawing/2014/main" id="{CD7B527D-1D0F-832B-122B-CDB6C7753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98000" y="1661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19F468-F97B-7B87-FA95-F5833750D5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946" y="21396962"/>
            <a:ext cx="5464904" cy="35333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8E08CC-C826-E7A1-2270-4B21457F246D}"/>
              </a:ext>
            </a:extLst>
          </p:cNvPr>
          <p:cNvSpPr txBox="1"/>
          <p:nvPr/>
        </p:nvSpPr>
        <p:spPr>
          <a:xfrm>
            <a:off x="32581946" y="25122354"/>
            <a:ext cx="546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DM Drive Truck (Electric motor/ inverter and gear reduction system)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410B79F9-2360-A342-AE1E-D0D73CD9E067}"/>
              </a:ext>
            </a:extLst>
          </p:cNvPr>
          <p:cNvSpPr txBox="1">
            <a:spLocks/>
          </p:cNvSpPr>
          <p:nvPr/>
        </p:nvSpPr>
        <p:spPr>
          <a:xfrm>
            <a:off x="32581946" y="12651582"/>
            <a:ext cx="10949508" cy="10651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Fabricated Components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80D53-ACE7-F142-0977-672CD5B44BD7}"/>
              </a:ext>
            </a:extLst>
          </p:cNvPr>
          <p:cNvSpPr txBox="1"/>
          <p:nvPr/>
        </p:nvSpPr>
        <p:spPr>
          <a:xfrm>
            <a:off x="22889007" y="25537852"/>
            <a:ext cx="8820520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301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CAD model of the EMPV platform, combining the truck assemblies, chassis, cab, and flatbed superstructure into a single vehicle layout</a:t>
            </a:r>
          </a:p>
          <a:p>
            <a:pPr marL="571500" marR="0" lvl="0" indent="-571500" algn="l" defTabSz="4301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solidFill>
                  <a:prstClr val="black"/>
                </a:solidFill>
                <a:latin typeface="Cambria" panose="02040503050406030204" pitchFamily="18" charset="0"/>
              </a:rPr>
              <a:t>Critical in determining the mechanical interactions of components and visualization of final prototype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4301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33" name="Picture 3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BFAE6A9-1C53-D592-10E6-5D37CE0368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5843" y="22986256"/>
            <a:ext cx="7725514" cy="52305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F51DFC5-9067-F9A4-456F-14CAFC4848AE}"/>
              </a:ext>
            </a:extLst>
          </p:cNvPr>
          <p:cNvSpPr txBox="1"/>
          <p:nvPr/>
        </p:nvSpPr>
        <p:spPr>
          <a:xfrm>
            <a:off x="438025" y="27546824"/>
            <a:ext cx="1072115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301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4301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Calculates accurate physics of mountain trip with real-world track data.</a:t>
            </a:r>
          </a:p>
          <a:p>
            <a:pPr marL="457200" marR="0" lvl="0" indent="-457200" algn="l" defTabSz="4301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Models speed control, motor torque demand, and direction-dependent loading on the drivetrain.</a:t>
            </a:r>
          </a:p>
          <a:p>
            <a:pPr marL="457200" marR="0" lvl="0" indent="-457200" algn="l" defTabSz="4301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Supports  multiple battery chemistry options and allows for implementation of test data.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COG Railway Electric Multipurpose Vehicle Matthew Yates, Wyatt McLaughlin, Jesse Franklin, Zach Beardsley, Mitch Hauser Project Manager: Caleb Gross                                    UNH Advisor: Professor Ivaylo Nedyalkov  Department of Mechanical 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revision>3</cp:revision>
  <dcterms:created xsi:type="dcterms:W3CDTF">2016-03-05T16:55:12Z</dcterms:created>
  <dcterms:modified xsi:type="dcterms:W3CDTF">2026-04-20T19:32:45Z</dcterms:modified>
</cp:coreProperties>
</file>