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notesMasterIdLst>
    <p:notesMasterId r:id="rId8"/>
  </p:notesMasterIdLst>
  <p:sldIdLst>
    <p:sldId id="260" r:id="rId7"/>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8A3F0BB-A4FD-4D29-85E8-35FE811FB4AC}">
          <p14:sldIdLst>
            <p14:sldId id="26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8319C0-1E4B-B8C2-20B7-97ABCB43BCE1}" name="Eric Ball" initials="EB" userId="S::ebb1021@usnh.edu::e006ddf9-2dfd-4864-a3e7-228a88da31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2"/>
    <a:srgbClr val="5B9BD5"/>
    <a:srgbClr val="6E7282"/>
    <a:srgbClr val="E2EDF7"/>
    <a:srgbClr val="2E0957"/>
    <a:srgbClr val="BBBCBC"/>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47" autoAdjust="0"/>
  </p:normalViewPr>
  <p:slideViewPr>
    <p:cSldViewPr snapToGrid="0">
      <p:cViewPr>
        <p:scale>
          <a:sx n="69" d="100"/>
          <a:sy n="69" d="100"/>
        </p:scale>
        <p:origin x="-11453" y="-23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theme" Target="theme/theme1.xml"/><Relationship Id="rId5" Type="http://schemas.openxmlformats.org/officeDocument/2006/relationships/customXml" Target="../customXml/item5.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 Hemingway" userId="01723e39-78dd-486c-b98c-6066192f1650" providerId="ADAL" clId="{F2FDB1DC-60BF-45DE-9AF2-AFD0F0CC06D3}"/>
    <pc:docChg chg="undo custSel modSld">
      <pc:chgData name="Evan Hemingway" userId="01723e39-78dd-486c-b98c-6066192f1650" providerId="ADAL" clId="{F2FDB1DC-60BF-45DE-9AF2-AFD0F0CC06D3}" dt="2026-04-13T14:25:17.904" v="51" actId="1076"/>
      <pc:docMkLst>
        <pc:docMk/>
      </pc:docMkLst>
      <pc:sldChg chg="modSp mod">
        <pc:chgData name="Evan Hemingway" userId="01723e39-78dd-486c-b98c-6066192f1650" providerId="ADAL" clId="{F2FDB1DC-60BF-45DE-9AF2-AFD0F0CC06D3}" dt="2026-04-13T14:25:17.904" v="51" actId="1076"/>
        <pc:sldMkLst>
          <pc:docMk/>
          <pc:sldMk cId="959872924" sldId="260"/>
        </pc:sldMkLst>
        <pc:spChg chg="mod">
          <ac:chgData name="Evan Hemingway" userId="01723e39-78dd-486c-b98c-6066192f1650" providerId="ADAL" clId="{F2FDB1DC-60BF-45DE-9AF2-AFD0F0CC06D3}" dt="2026-04-13T14:25:17.904" v="51" actId="1076"/>
          <ac:spMkLst>
            <pc:docMk/>
            <pc:sldMk cId="959872924" sldId="260"/>
            <ac:spMk id="30" creationId="{B6588486-EE78-686A-7A35-C5DD195A2862}"/>
          </ac:spMkLst>
        </pc:spChg>
        <pc:spChg chg="mod">
          <ac:chgData name="Evan Hemingway" userId="01723e39-78dd-486c-b98c-6066192f1650" providerId="ADAL" clId="{F2FDB1DC-60BF-45DE-9AF2-AFD0F0CC06D3}" dt="2026-04-13T14:25:11.830" v="50" actId="1076"/>
          <ac:spMkLst>
            <pc:docMk/>
            <pc:sldMk cId="959872924" sldId="260"/>
            <ac:spMk id="39" creationId="{D32F262D-05DE-46D2-9903-CFDEFD1948E3}"/>
          </ac:spMkLst>
        </pc:spChg>
        <pc:spChg chg="mod">
          <ac:chgData name="Evan Hemingway" userId="01723e39-78dd-486c-b98c-6066192f1650" providerId="ADAL" clId="{F2FDB1DC-60BF-45DE-9AF2-AFD0F0CC06D3}" dt="2026-04-13T14:22:50.406" v="9" actId="12"/>
          <ac:spMkLst>
            <pc:docMk/>
            <pc:sldMk cId="959872924" sldId="260"/>
            <ac:spMk id="40" creationId="{83B96AD7-8ED6-4CBF-07D1-0F2E153E21E9}"/>
          </ac:spMkLst>
        </pc:spChg>
        <pc:spChg chg="mod">
          <ac:chgData name="Evan Hemingway" userId="01723e39-78dd-486c-b98c-6066192f1650" providerId="ADAL" clId="{F2FDB1DC-60BF-45DE-9AF2-AFD0F0CC06D3}" dt="2026-04-13T14:23:05.281" v="13" actId="12"/>
          <ac:spMkLst>
            <pc:docMk/>
            <pc:sldMk cId="959872924" sldId="260"/>
            <ac:spMk id="51" creationId="{9D51EAF8-84C5-54D0-63AB-EA537D5C3A94}"/>
          </ac:spMkLst>
        </pc:spChg>
        <pc:spChg chg="mod">
          <ac:chgData name="Evan Hemingway" userId="01723e39-78dd-486c-b98c-6066192f1650" providerId="ADAL" clId="{F2FDB1DC-60BF-45DE-9AF2-AFD0F0CC06D3}" dt="2026-04-13T14:15:50.251" v="1" actId="13822"/>
          <ac:spMkLst>
            <pc:docMk/>
            <pc:sldMk cId="959872924" sldId="260"/>
            <ac:spMk id="1035" creationId="{FE08474D-8E6C-D91E-0B16-1FA47AD43E71}"/>
          </ac:spMkLst>
        </pc:spChg>
        <pc:spChg chg="mod">
          <ac:chgData name="Evan Hemingway" userId="01723e39-78dd-486c-b98c-6066192f1650" providerId="ADAL" clId="{F2FDB1DC-60BF-45DE-9AF2-AFD0F0CC06D3}" dt="2026-04-13T14:15:50.251" v="1" actId="13822"/>
          <ac:spMkLst>
            <pc:docMk/>
            <pc:sldMk cId="959872924" sldId="260"/>
            <ac:spMk id="1040" creationId="{C68B8850-A4B0-F835-FFBE-FFF89E3794BE}"/>
          </ac:spMkLst>
        </pc:spChg>
        <pc:picChg chg="mod">
          <ac:chgData name="Evan Hemingway" userId="01723e39-78dd-486c-b98c-6066192f1650" providerId="ADAL" clId="{F2FDB1DC-60BF-45DE-9AF2-AFD0F0CC06D3}" dt="2026-04-13T14:15:59.565" v="2" actId="1440"/>
          <ac:picMkLst>
            <pc:docMk/>
            <pc:sldMk cId="959872924" sldId="260"/>
            <ac:picMk id="33" creationId="{A66B7AD2-0682-A213-EFEF-549777D7B307}"/>
          </ac:picMkLst>
        </pc:picChg>
        <pc:picChg chg="mod">
          <ac:chgData name="Evan Hemingway" userId="01723e39-78dd-486c-b98c-6066192f1650" providerId="ADAL" clId="{F2FDB1DC-60BF-45DE-9AF2-AFD0F0CC06D3}" dt="2026-04-13T14:16:06.241" v="3" actId="1440"/>
          <ac:picMkLst>
            <pc:docMk/>
            <pc:sldMk cId="959872924" sldId="260"/>
            <ac:picMk id="38" creationId="{7DA5002F-A2EA-00F1-5A66-A7745AD44B69}"/>
          </ac:picMkLst>
        </pc:picChg>
        <pc:picChg chg="mod">
          <ac:chgData name="Evan Hemingway" userId="01723e39-78dd-486c-b98c-6066192f1650" providerId="ADAL" clId="{F2FDB1DC-60BF-45DE-9AF2-AFD0F0CC06D3}" dt="2026-04-13T14:15:50.251" v="1" actId="13822"/>
          <ac:picMkLst>
            <pc:docMk/>
            <pc:sldMk cId="959872924" sldId="260"/>
            <ac:picMk id="58" creationId="{F0FBC99A-8030-31EF-038C-1A6608BC29B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68F2DEE-AEA5-4C42-BF8B-5878D24DD60E}" type="datetimeFigureOut">
              <a:rPr lang="en-US" smtClean="0"/>
              <a:t>4/9/2026</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4D8F9E2B-8DE2-4102-9419-A7B6E6623CA4}" type="slidenum">
              <a:rPr lang="en-US" smtClean="0"/>
              <a:t>‹#›</a:t>
            </a:fld>
            <a:endParaRPr lang="en-US"/>
          </a:p>
        </p:txBody>
      </p:sp>
    </p:spTree>
    <p:extLst>
      <p:ext uri="{BB962C8B-B14F-4D97-AF65-F5344CB8AC3E}">
        <p14:creationId xmlns:p14="http://schemas.microsoft.com/office/powerpoint/2010/main" val="9887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301092" rtl="0" eaLnBrk="1" fontAlgn="auto" latinLnBrk="0" hangingPunct="1">
              <a:lnSpc>
                <a:spcPct val="100000"/>
              </a:lnSpc>
              <a:spcBef>
                <a:spcPts val="0"/>
              </a:spcBef>
              <a:spcAft>
                <a:spcPts val="0"/>
              </a:spcAft>
              <a:buClrTx/>
              <a:buSzTx/>
              <a:buFontTx/>
              <a:buNone/>
              <a:tabLst/>
              <a:defRPr/>
            </a:pPr>
            <a:fld id="{4D8F9E2B-8DE2-4102-9419-A7B6E6623CA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30109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3360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4/9/2026</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100000">
              <a:schemeClr val="accent1">
                <a:lumMod val="45000"/>
                <a:lumOff val="55000"/>
              </a:schemeClr>
            </a:gs>
            <a:gs pos="58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274320" y="274320"/>
            <a:ext cx="43342560" cy="3403044"/>
          </a:xfrm>
          <a:solidFill>
            <a:srgbClr val="041E42"/>
          </a:solidFill>
          <a:ln w="76200">
            <a:noFill/>
          </a:ln>
        </p:spPr>
        <p:style>
          <a:lnRef idx="2">
            <a:schemeClr val="dk1"/>
          </a:lnRef>
          <a:fillRef idx="1">
            <a:schemeClr val="lt1"/>
          </a:fillRef>
          <a:effectRef idx="0">
            <a:schemeClr val="dk1"/>
          </a:effectRef>
          <a:fontRef idx="minor">
            <a:schemeClr val="dk1"/>
          </a:fontRef>
        </p:style>
        <p:txBody>
          <a:bodyPr anchor="ctr">
            <a:normAutofit fontScale="90000"/>
          </a:bodyPr>
          <a:lstStyle/>
          <a:p>
            <a:r>
              <a:rPr lang="en-US" sz="15300" b="1" dirty="0">
                <a:solidFill>
                  <a:schemeClr val="bg1"/>
                </a:solidFill>
                <a:latin typeface="Cambria"/>
                <a:ea typeface="Cambria"/>
                <a:cs typeface="Open Sans"/>
              </a:rPr>
              <a:t> </a:t>
            </a:r>
            <a:r>
              <a:rPr lang="en-US" sz="12800" dirty="0">
                <a:solidFill>
                  <a:schemeClr val="bg1"/>
                </a:solidFill>
                <a:latin typeface="Cambria"/>
                <a:ea typeface="Cambria"/>
                <a:cs typeface="Arial"/>
              </a:rPr>
              <a:t>Trash Monsters</a:t>
            </a:r>
            <a:br>
              <a:rPr lang="en-US" sz="7300" dirty="0">
                <a:latin typeface="Cambria" panose="02040503050406030204" pitchFamily="18" charset="0"/>
                <a:cs typeface="Arial" panose="020B0604020202020204" pitchFamily="34" charset="0"/>
              </a:rPr>
            </a:br>
            <a:r>
              <a:rPr lang="en-US" sz="6000" dirty="0">
                <a:solidFill>
                  <a:schemeClr val="bg1"/>
                </a:solidFill>
                <a:latin typeface="Cambria"/>
                <a:ea typeface="Cambria"/>
                <a:cs typeface="Arial"/>
              </a:rPr>
              <a:t>Evan Hemingway, Ryan MacKay, Peyton Marshall</a:t>
            </a:r>
            <a:br>
              <a:rPr lang="en-US" sz="6000" dirty="0">
                <a:solidFill>
                  <a:schemeClr val="bg1"/>
                </a:solidFill>
                <a:latin typeface="Cambria"/>
                <a:ea typeface="Cambria"/>
                <a:cs typeface="Arial"/>
              </a:rPr>
            </a:br>
            <a:r>
              <a:rPr lang="en-US" sz="4900" dirty="0">
                <a:solidFill>
                  <a:schemeClr val="bg1"/>
                </a:solidFill>
                <a:latin typeface="Cambria"/>
                <a:ea typeface="Cambria"/>
                <a:cs typeface="Arial"/>
              </a:rPr>
              <a:t>Department of </a:t>
            </a:r>
            <a:r>
              <a:rPr lang="en-US" sz="4900" i="1" dirty="0">
                <a:solidFill>
                  <a:schemeClr val="bg1"/>
                </a:solidFill>
                <a:latin typeface="Cambria"/>
                <a:ea typeface="Cambria"/>
                <a:cs typeface="Arial"/>
              </a:rPr>
              <a:t>Mechanical Engineering, University of New Hampshire, Durham, NH 03824</a:t>
            </a:r>
            <a:br>
              <a:rPr lang="en-US" sz="8400" dirty="0">
                <a:latin typeface="Cambria" panose="02040503050406030204" pitchFamily="18" charset="0"/>
                <a:cs typeface="Arial" panose="020B0604020202020204" pitchFamily="34" charset="0"/>
              </a:rPr>
            </a:br>
            <a:endParaRPr lang="en-US" sz="5000" i="1" dirty="0">
              <a:solidFill>
                <a:schemeClr val="bg1"/>
              </a:solidFill>
              <a:latin typeface="Cambria" panose="02040503050406030204" pitchFamily="18" charset="0"/>
              <a:cs typeface="Arial" panose="020B0604020202020204" pitchFamily="34" charset="0"/>
            </a:endParaRPr>
          </a:p>
        </p:txBody>
      </p:sp>
      <p:sp>
        <p:nvSpPr>
          <p:cNvPr id="13" name="Subtitle 2"/>
          <p:cNvSpPr txBox="1">
            <a:spLocks noGrp="1" noRot="1" noMove="1" noResize="1" noEditPoints="1" noAdjustHandles="1" noChangeArrowheads="1" noChangeShapeType="1"/>
          </p:cNvSpPr>
          <p:nvPr/>
        </p:nvSpPr>
        <p:spPr>
          <a:xfrm>
            <a:off x="274320" y="3840480"/>
            <a:ext cx="12801600" cy="914400"/>
          </a:xfrm>
          <a:prstGeom prst="rect">
            <a:avLst/>
          </a:prstGeom>
          <a:solidFill>
            <a:srgbClr val="041E42"/>
          </a:solidFill>
          <a:ln>
            <a:no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defRPr/>
            </a:pPr>
            <a:r>
              <a:rPr lang="en-US" sz="5800">
                <a:solidFill>
                  <a:prstClr val="white"/>
                </a:solidFill>
                <a:latin typeface="Cambria"/>
                <a:ea typeface="Cambria"/>
              </a:rPr>
              <a:t>Testing &amp; Analysis</a:t>
            </a:r>
            <a:endParaRPr kumimoji="0" lang="en-US" sz="5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16" name="Subtitle 2"/>
          <p:cNvSpPr txBox="1">
            <a:spLocks noGrp="1" noRot="1" noMove="1" noResize="1" noEditPoints="1" noAdjustHandles="1" noChangeArrowheads="1" noChangeShapeType="1"/>
          </p:cNvSpPr>
          <p:nvPr/>
        </p:nvSpPr>
        <p:spPr>
          <a:xfrm>
            <a:off x="13258800" y="4931387"/>
            <a:ext cx="19202400" cy="17829438"/>
          </a:xfrm>
          <a:prstGeom prst="rect">
            <a:avLst/>
          </a:prstGeom>
          <a:ln w="38100">
            <a:solidFill>
              <a:schemeClr val="tx1"/>
            </a:solidFill>
          </a:ln>
        </p:spPr>
        <p:txBody>
          <a:bodyPr vert="horz" wrap="none" lIns="106674" tIns="53337" rIns="106674" bIns="53337" numCol="2" spcCol="91440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0" marR="0" lvl="0" indent="0" algn="ctr" defTabSz="3840480" rtl="0" eaLnBrk="1" fontAlgn="auto" latinLnBrk="0" hangingPunct="1">
              <a:lnSpc>
                <a:spcPct val="90000"/>
              </a:lnSpc>
              <a:spcBef>
                <a:spcPts val="4200"/>
              </a:spcBef>
              <a:spcAft>
                <a:spcPts val="0"/>
              </a:spcAft>
              <a:buClrTx/>
              <a:buSzTx/>
              <a:buFont typeface="Arial" panose="020B0604020202020204" pitchFamily="34" charset="0"/>
              <a:buNone/>
              <a:tabLst/>
              <a:defRPr/>
            </a:pPr>
            <a:endParaRPr kumimoji="0" lang="en-US" sz="3700" b="0"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sp>
        <p:nvSpPr>
          <p:cNvPr id="24" name="Subtitle 2">
            <a:extLst>
              <a:ext uri="{FF2B5EF4-FFF2-40B4-BE49-F238E27FC236}">
                <a16:creationId xmlns:a16="http://schemas.microsoft.com/office/drawing/2014/main" id="{0E9DD624-8436-B4B0-4ECF-8705E308D3C6}"/>
              </a:ext>
            </a:extLst>
          </p:cNvPr>
          <p:cNvSpPr txBox="1">
            <a:spLocks noGrp="1" noRot="1" noMove="1" noResize="1" noEditPoints="1" noAdjustHandles="1" noChangeArrowheads="1" noChangeShapeType="1"/>
          </p:cNvSpPr>
          <p:nvPr/>
        </p:nvSpPr>
        <p:spPr>
          <a:xfrm>
            <a:off x="13258800" y="3848100"/>
            <a:ext cx="19202400" cy="914400"/>
          </a:xfrm>
          <a:prstGeom prst="rect">
            <a:avLst/>
          </a:prstGeom>
          <a:solidFill>
            <a:srgbClr val="041E42"/>
          </a:solidFill>
          <a:ln w="57150">
            <a:no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defRPr/>
            </a:pPr>
            <a:r>
              <a:rPr kumimoji="0" lang="en-US" sz="5800" b="0" i="0" u="none" strike="noStrike" kern="1200" cap="none" spc="0" normalizeH="0" baseline="0" noProof="0">
                <a:ln>
                  <a:noFill/>
                </a:ln>
                <a:solidFill>
                  <a:prstClr val="white"/>
                </a:solidFill>
                <a:effectLst/>
                <a:uLnTx/>
                <a:uFillTx/>
                <a:latin typeface="Cambria"/>
                <a:ea typeface="Cambria"/>
                <a:cs typeface="+mn-cs"/>
              </a:rPr>
              <a:t>Backpack Trash Management System</a:t>
            </a:r>
            <a:endParaRPr kumimoji="0" lang="en-US" sz="5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pic>
        <p:nvPicPr>
          <p:cNvPr id="35" name="Picture 34" descr="A black background with white text&#10;&#10;Description automatically generated">
            <a:extLst>
              <a:ext uri="{FF2B5EF4-FFF2-40B4-BE49-F238E27FC236}">
                <a16:creationId xmlns:a16="http://schemas.microsoft.com/office/drawing/2014/main" id="{5F71C902-48DF-073A-8429-DD6BC0269D19}"/>
              </a:ext>
            </a:extLst>
          </p:cNvPr>
          <p:cNvPicPr>
            <a:picLocks noChangeAspect="1"/>
          </p:cNvPicPr>
          <p:nvPr/>
        </p:nvPicPr>
        <p:blipFill>
          <a:blip r:embed="rId3"/>
          <a:stretch>
            <a:fillRect/>
          </a:stretch>
        </p:blipFill>
        <p:spPr>
          <a:xfrm>
            <a:off x="945156" y="1136323"/>
            <a:ext cx="8410116" cy="2031497"/>
          </a:xfrm>
          <a:prstGeom prst="rect">
            <a:avLst/>
          </a:prstGeom>
        </p:spPr>
      </p:pic>
      <p:sp>
        <p:nvSpPr>
          <p:cNvPr id="3" name="Subtitle 2">
            <a:extLst>
              <a:ext uri="{FF2B5EF4-FFF2-40B4-BE49-F238E27FC236}">
                <a16:creationId xmlns:a16="http://schemas.microsoft.com/office/drawing/2014/main" id="{B46E3C38-865A-68C0-1C99-859D8E72C83C}"/>
              </a:ext>
            </a:extLst>
          </p:cNvPr>
          <p:cNvSpPr txBox="1">
            <a:spLocks noGrp="1" noRot="1" noMove="1" noResize="1" noEditPoints="1" noAdjustHandles="1" noChangeArrowheads="1" noChangeShapeType="1"/>
          </p:cNvSpPr>
          <p:nvPr/>
        </p:nvSpPr>
        <p:spPr>
          <a:xfrm>
            <a:off x="13258800" y="24051875"/>
            <a:ext cx="19202400" cy="8554285"/>
          </a:xfrm>
          <a:prstGeom prst="rect">
            <a:avLst/>
          </a:prstGeom>
          <a:ln w="38100">
            <a:solidFill>
              <a:schemeClr val="tx1"/>
            </a:solidFill>
          </a:ln>
        </p:spPr>
        <p:txBody>
          <a:bodyPr vert="horz" wrap="none" lIns="106674" tIns="53337" rIns="106674" bIns="53337" numCol="2" spcCol="91440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0" marR="0" lvl="0" indent="0" algn="ctr" defTabSz="3840480" rtl="0" eaLnBrk="1" fontAlgn="auto" latinLnBrk="0" hangingPunct="1">
              <a:lnSpc>
                <a:spcPct val="90000"/>
              </a:lnSpc>
              <a:spcBef>
                <a:spcPts val="4200"/>
              </a:spcBef>
              <a:spcAft>
                <a:spcPts val="0"/>
              </a:spcAft>
              <a:buClrTx/>
              <a:buSzTx/>
              <a:buFont typeface="Arial" panose="020B0604020202020204" pitchFamily="34" charset="0"/>
              <a:buNone/>
              <a:tabLst/>
              <a:defRPr/>
            </a:pPr>
            <a:endParaRPr kumimoji="0" lang="en-US" sz="3700" b="0"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sp>
        <p:nvSpPr>
          <p:cNvPr id="6" name="Subtitle 2">
            <a:extLst>
              <a:ext uri="{FF2B5EF4-FFF2-40B4-BE49-F238E27FC236}">
                <a16:creationId xmlns:a16="http://schemas.microsoft.com/office/drawing/2014/main" id="{9FD4F73B-F907-C6A1-F7E9-BBFEB116108F}"/>
              </a:ext>
            </a:extLst>
          </p:cNvPr>
          <p:cNvSpPr txBox="1">
            <a:spLocks noGrp="1" noRot="1" noMove="1" noResize="1" noEditPoints="1" noAdjustHandles="1" noChangeArrowheads="1" noChangeShapeType="1"/>
          </p:cNvSpPr>
          <p:nvPr/>
        </p:nvSpPr>
        <p:spPr>
          <a:xfrm>
            <a:off x="32644080" y="4937758"/>
            <a:ext cx="10972800" cy="8171246"/>
          </a:xfrm>
          <a:prstGeom prst="rect">
            <a:avLst/>
          </a:prstGeom>
          <a:ln w="38100">
            <a:solidFill>
              <a:schemeClr val="tx1"/>
            </a:solidFill>
          </a:ln>
        </p:spPr>
        <p:txBody>
          <a:bodyPr vert="horz" wrap="none" lIns="106674" tIns="53337" rIns="106674" bIns="53337" numCol="2" spcCol="91440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0" marR="0" lvl="0" indent="0" algn="ctr" defTabSz="3840480" rtl="0" eaLnBrk="1" fontAlgn="auto" latinLnBrk="0" hangingPunct="1">
              <a:lnSpc>
                <a:spcPct val="90000"/>
              </a:lnSpc>
              <a:spcBef>
                <a:spcPts val="4200"/>
              </a:spcBef>
              <a:spcAft>
                <a:spcPts val="0"/>
              </a:spcAft>
              <a:buClrTx/>
              <a:buSzTx/>
              <a:buFont typeface="Arial" panose="020B0604020202020204" pitchFamily="34" charset="0"/>
              <a:buNone/>
              <a:tabLst/>
              <a:defRPr/>
            </a:pPr>
            <a:endParaRPr kumimoji="0" lang="en-US" sz="3700" b="0"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sp>
        <p:nvSpPr>
          <p:cNvPr id="9" name="Subtitle 2">
            <a:extLst>
              <a:ext uri="{FF2B5EF4-FFF2-40B4-BE49-F238E27FC236}">
                <a16:creationId xmlns:a16="http://schemas.microsoft.com/office/drawing/2014/main" id="{D06E7AB7-0C8F-083A-D88B-D3D9CBD22DC8}"/>
              </a:ext>
            </a:extLst>
          </p:cNvPr>
          <p:cNvSpPr txBox="1">
            <a:spLocks noGrp="1" noRot="1" noMove="1" noResize="1" noEditPoints="1" noAdjustHandles="1" noChangeArrowheads="1" noChangeShapeType="1"/>
          </p:cNvSpPr>
          <p:nvPr/>
        </p:nvSpPr>
        <p:spPr>
          <a:xfrm>
            <a:off x="32644080" y="24877503"/>
            <a:ext cx="10972800" cy="914400"/>
          </a:xfrm>
          <a:prstGeom prst="rect">
            <a:avLst/>
          </a:prstGeom>
          <a:solidFill>
            <a:srgbClr val="041E42"/>
          </a:solidFill>
          <a:ln>
            <a:solidFill>
              <a:schemeClr val="tx1"/>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defRPr/>
            </a:pPr>
            <a:r>
              <a:rPr lang="en-US" sz="5800">
                <a:solidFill>
                  <a:prstClr val="white"/>
                </a:solidFill>
                <a:latin typeface="Cambria"/>
                <a:ea typeface="Cambria"/>
              </a:rPr>
              <a:t>References</a:t>
            </a:r>
            <a:endParaRPr lang="en-US" sz="5800" b="0" i="0" u="none" strike="noStrike" kern="1200" cap="none" spc="0" normalizeH="0" baseline="0" noProof="0">
              <a:ln>
                <a:noFill/>
              </a:ln>
              <a:solidFill>
                <a:prstClr val="white"/>
              </a:solidFill>
              <a:effectLst/>
              <a:uLnTx/>
              <a:uFillTx/>
              <a:latin typeface="Cambria" panose="02040503050406030204" pitchFamily="18" charset="0"/>
              <a:ea typeface="Cambria"/>
            </a:endParaRPr>
          </a:p>
        </p:txBody>
      </p:sp>
      <p:sp>
        <p:nvSpPr>
          <p:cNvPr id="10" name="Subtitle 2">
            <a:extLst>
              <a:ext uri="{FF2B5EF4-FFF2-40B4-BE49-F238E27FC236}">
                <a16:creationId xmlns:a16="http://schemas.microsoft.com/office/drawing/2014/main" id="{862D7025-5308-6330-1CE2-2EEBDFEB8036}"/>
              </a:ext>
            </a:extLst>
          </p:cNvPr>
          <p:cNvSpPr txBox="1">
            <a:spLocks noGrp="1" noRot="1" noMove="1" noResize="1" noEditPoints="1" noAdjustHandles="1" noChangeArrowheads="1" noChangeShapeType="1"/>
          </p:cNvSpPr>
          <p:nvPr/>
        </p:nvSpPr>
        <p:spPr>
          <a:xfrm>
            <a:off x="32644080" y="25999427"/>
            <a:ext cx="10972800" cy="6606733"/>
          </a:xfrm>
          <a:prstGeom prst="rect">
            <a:avLst/>
          </a:prstGeom>
          <a:ln w="38100">
            <a:solidFill>
              <a:schemeClr val="tx1"/>
            </a:solidFill>
          </a:ln>
        </p:spPr>
        <p:txBody>
          <a:bodyPr vert="horz" wrap="none" lIns="106674" tIns="53337" rIns="106674" bIns="53337" numCol="2" spcCol="91440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0" marR="0" lvl="0" indent="0" algn="ctr" defTabSz="3840480" rtl="0" eaLnBrk="1" fontAlgn="auto" latinLnBrk="0" hangingPunct="1">
              <a:lnSpc>
                <a:spcPct val="90000"/>
              </a:lnSpc>
              <a:spcBef>
                <a:spcPts val="4200"/>
              </a:spcBef>
              <a:spcAft>
                <a:spcPts val="0"/>
              </a:spcAft>
              <a:buClrTx/>
              <a:buSzTx/>
              <a:buFont typeface="Arial" panose="020B0604020202020204" pitchFamily="34" charset="0"/>
              <a:buNone/>
              <a:tabLst/>
              <a:defRPr/>
            </a:pPr>
            <a:endParaRPr kumimoji="0" lang="en-US" sz="3700" b="0"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sp>
        <p:nvSpPr>
          <p:cNvPr id="11" name="Subtitle 2">
            <a:extLst>
              <a:ext uri="{FF2B5EF4-FFF2-40B4-BE49-F238E27FC236}">
                <a16:creationId xmlns:a16="http://schemas.microsoft.com/office/drawing/2014/main" id="{B7492F25-7D18-5060-B8DC-C047AEA88CAE}"/>
              </a:ext>
            </a:extLst>
          </p:cNvPr>
          <p:cNvSpPr txBox="1">
            <a:spLocks noGrp="1" noRot="1" noMove="1" noResize="1" noEditPoints="1" noAdjustHandles="1" noChangeArrowheads="1" noChangeShapeType="1"/>
          </p:cNvSpPr>
          <p:nvPr/>
        </p:nvSpPr>
        <p:spPr>
          <a:xfrm>
            <a:off x="274320" y="4931386"/>
            <a:ext cx="12801600" cy="27674774"/>
          </a:xfrm>
          <a:prstGeom prst="rect">
            <a:avLst/>
          </a:prstGeom>
          <a:ln w="38100">
            <a:solidFill>
              <a:schemeClr val="tx1"/>
            </a:solidFill>
          </a:ln>
        </p:spPr>
        <p:txBody>
          <a:bodyPr vert="horz" wrap="none" lIns="106674" tIns="53337" rIns="106674" bIns="53337" numCol="2" spcCol="91440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0" marR="0" lvl="0" indent="0" algn="ctr" defTabSz="3840480" rtl="0" eaLnBrk="1" fontAlgn="auto" latinLnBrk="0" hangingPunct="1">
              <a:lnSpc>
                <a:spcPct val="90000"/>
              </a:lnSpc>
              <a:spcBef>
                <a:spcPts val="4200"/>
              </a:spcBef>
              <a:spcAft>
                <a:spcPts val="0"/>
              </a:spcAft>
              <a:buClrTx/>
              <a:buSzTx/>
              <a:buFont typeface="Arial" panose="020B0604020202020204" pitchFamily="34" charset="0"/>
              <a:buNone/>
              <a:tabLst/>
              <a:defRPr/>
            </a:pPr>
            <a:endParaRPr kumimoji="0" lang="en-US" sz="3700" b="0"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sp>
        <p:nvSpPr>
          <p:cNvPr id="12" name="Subtitle 2">
            <a:extLst>
              <a:ext uri="{FF2B5EF4-FFF2-40B4-BE49-F238E27FC236}">
                <a16:creationId xmlns:a16="http://schemas.microsoft.com/office/drawing/2014/main" id="{6FFD0D46-7854-4129-B4AA-B4A95EBA9028}"/>
              </a:ext>
            </a:extLst>
          </p:cNvPr>
          <p:cNvSpPr txBox="1">
            <a:spLocks noGrp="1" noRot="1" noMove="1" noResize="1" noEditPoints="1" noAdjustHandles="1" noChangeArrowheads="1" noChangeShapeType="1"/>
          </p:cNvSpPr>
          <p:nvPr/>
        </p:nvSpPr>
        <p:spPr>
          <a:xfrm>
            <a:off x="13258800" y="22949150"/>
            <a:ext cx="19202400" cy="914400"/>
          </a:xfrm>
          <a:prstGeom prst="rect">
            <a:avLst/>
          </a:prstGeom>
          <a:solidFill>
            <a:srgbClr val="041E42"/>
          </a:solidFill>
          <a:ln w="57150">
            <a:no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defRPr/>
            </a:pPr>
            <a:r>
              <a:rPr lang="en-US" sz="5800" dirty="0">
                <a:solidFill>
                  <a:prstClr val="white"/>
                </a:solidFill>
                <a:latin typeface="Cambria"/>
                <a:ea typeface="Cambria"/>
              </a:rPr>
              <a:t>Vehicle Trash Storage</a:t>
            </a:r>
            <a:endParaRPr kumimoji="0" lang="en-US" sz="5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14" name="Subtitle 2">
            <a:extLst>
              <a:ext uri="{FF2B5EF4-FFF2-40B4-BE49-F238E27FC236}">
                <a16:creationId xmlns:a16="http://schemas.microsoft.com/office/drawing/2014/main" id="{92E5ABD9-5429-8018-9963-AD4EBAA639AB}"/>
              </a:ext>
            </a:extLst>
          </p:cNvPr>
          <p:cNvSpPr txBox="1">
            <a:spLocks noGrp="1" noRot="1" noMove="1" noResize="1" noEditPoints="1" noAdjustHandles="1" noChangeArrowheads="1" noChangeShapeType="1"/>
          </p:cNvSpPr>
          <p:nvPr/>
        </p:nvSpPr>
        <p:spPr>
          <a:xfrm>
            <a:off x="32644080" y="3840479"/>
            <a:ext cx="10972800" cy="914400"/>
          </a:xfrm>
          <a:prstGeom prst="rect">
            <a:avLst/>
          </a:prstGeom>
          <a:solidFill>
            <a:srgbClr val="041E42"/>
          </a:solidFill>
          <a:ln>
            <a:solidFill>
              <a:schemeClr val="tx1"/>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0" marR="0" lvl="0" indent="0" algn="ctr" defTabSz="3840480" rtl="0" eaLnBrk="1" fontAlgn="auto" latinLnBrk="0" hangingPunct="1">
              <a:lnSpc>
                <a:spcPct val="90000"/>
              </a:lnSpc>
              <a:spcBef>
                <a:spcPts val="4200"/>
              </a:spcBef>
              <a:spcAft>
                <a:spcPts val="0"/>
              </a:spcAft>
              <a:buClrTx/>
              <a:buSzTx/>
              <a:buFont typeface="Arial" panose="020B0604020202020204" pitchFamily="34" charset="0"/>
              <a:buNone/>
              <a:tabLst/>
              <a:defRPr/>
            </a:pPr>
            <a:r>
              <a:rPr lang="en-US" sz="5800">
                <a:solidFill>
                  <a:prstClr val="white"/>
                </a:solidFill>
                <a:latin typeface="Cambria"/>
                <a:ea typeface="Cambria"/>
              </a:rPr>
              <a:t>Market Evaluation</a:t>
            </a:r>
            <a:endParaRPr kumimoji="0" lang="en-US" sz="5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17" name="TextBox 16">
            <a:extLst>
              <a:ext uri="{FF2B5EF4-FFF2-40B4-BE49-F238E27FC236}">
                <a16:creationId xmlns:a16="http://schemas.microsoft.com/office/drawing/2014/main" id="{F6B69D49-87B7-56D9-2884-FC9CDCF5AC71}"/>
              </a:ext>
            </a:extLst>
          </p:cNvPr>
          <p:cNvSpPr txBox="1"/>
          <p:nvPr/>
        </p:nvSpPr>
        <p:spPr>
          <a:xfrm>
            <a:off x="13559221" y="5081636"/>
            <a:ext cx="1824066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u="sng" dirty="0">
                <a:ea typeface="+mn-lt"/>
                <a:cs typeface="+mn-lt"/>
              </a:rPr>
              <a:t>Problem Statement:</a:t>
            </a:r>
            <a:r>
              <a:rPr lang="en-US" sz="3200" b="1" dirty="0">
                <a:ea typeface="+mn-lt"/>
                <a:cs typeface="+mn-lt"/>
              </a:rPr>
              <a:t> </a:t>
            </a:r>
            <a:r>
              <a:rPr lang="en-US" sz="3200" dirty="0">
                <a:ea typeface="+mn-lt"/>
                <a:cs typeface="+mn-lt"/>
              </a:rPr>
              <a:t>Consumers lack a clean, convenient way to store small amounts of trash while on the go, especially outdoors and in vehicles. Without dedicated solutions, waste accumulates quickly and often leads to makeshift storage or littering.</a:t>
            </a:r>
          </a:p>
        </p:txBody>
      </p:sp>
      <p:sp>
        <p:nvSpPr>
          <p:cNvPr id="32" name="TextBox 31">
            <a:extLst>
              <a:ext uri="{FF2B5EF4-FFF2-40B4-BE49-F238E27FC236}">
                <a16:creationId xmlns:a16="http://schemas.microsoft.com/office/drawing/2014/main" id="{994871EA-DDBC-119C-A7B2-9EB3D61A6FBD}"/>
              </a:ext>
            </a:extLst>
          </p:cNvPr>
          <p:cNvSpPr txBox="1"/>
          <p:nvPr/>
        </p:nvSpPr>
        <p:spPr>
          <a:xfrm>
            <a:off x="13553821" y="6820182"/>
            <a:ext cx="1781143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u="sng" dirty="0">
                <a:latin typeface="Calibri"/>
                <a:ea typeface="+mn-lt"/>
                <a:cs typeface="Calibri"/>
              </a:rPr>
              <a:t>Solution:</a:t>
            </a:r>
            <a:r>
              <a:rPr lang="en-US" sz="3200" b="1" dirty="0">
                <a:latin typeface="Calibri"/>
                <a:ea typeface="+mn-lt"/>
                <a:cs typeface="Calibri"/>
              </a:rPr>
              <a:t> </a:t>
            </a:r>
            <a:r>
              <a:rPr lang="en-US" sz="3200" dirty="0">
                <a:latin typeface="Calibri"/>
                <a:ea typeface="+mn-lt"/>
                <a:cs typeface="Calibri"/>
              </a:rPr>
              <a:t>This project presents two compact solutions: a backpack-mounted waste system for outdoor use and a vehicle-based trash storage unit, both designed to enable secure and responsible waste management.</a:t>
            </a:r>
            <a:endParaRPr lang="en-US" sz="3200" dirty="0">
              <a:latin typeface="Calibri"/>
              <a:ea typeface="Calibri"/>
              <a:cs typeface="Calibri"/>
            </a:endParaRPr>
          </a:p>
        </p:txBody>
      </p:sp>
      <p:sp>
        <p:nvSpPr>
          <p:cNvPr id="50" name="TextBox 49">
            <a:extLst>
              <a:ext uri="{FF2B5EF4-FFF2-40B4-BE49-F238E27FC236}">
                <a16:creationId xmlns:a16="http://schemas.microsoft.com/office/drawing/2014/main" id="{50D6A4AB-082D-50E6-6374-BBF545F3792C}"/>
              </a:ext>
            </a:extLst>
          </p:cNvPr>
          <p:cNvSpPr txBox="1"/>
          <p:nvPr/>
        </p:nvSpPr>
        <p:spPr>
          <a:xfrm>
            <a:off x="439535" y="23072694"/>
            <a:ext cx="12549160" cy="4401205"/>
          </a:xfrm>
          <a:prstGeom prst="rect">
            <a:avLst/>
          </a:prstGeom>
          <a:noFill/>
        </p:spPr>
        <p:txBody>
          <a:bodyPr wrap="square" numCol="2" rtlCol="0">
            <a:spAutoFit/>
          </a:bodyPr>
          <a:lstStyle/>
          <a:p>
            <a:r>
              <a:rPr lang="en-US" sz="2800" b="1" dirty="0"/>
              <a:t>Clip Testing &amp; Model Correlation</a:t>
            </a:r>
          </a:p>
          <a:p>
            <a:pPr marL="457200" indent="-457200">
              <a:buFont typeface="Arial" panose="020B0604020202020204" pitchFamily="34" charset="0"/>
              <a:buChar char="•"/>
            </a:pPr>
            <a:r>
              <a:rPr lang="en-US" sz="2800" dirty="0"/>
              <a:t>PLA clips modeled as cantilever beams </a:t>
            </a:r>
          </a:p>
          <a:p>
            <a:pPr marL="457200" indent="-457200">
              <a:buFont typeface="Arial" panose="020B0604020202020204" pitchFamily="34" charset="0"/>
              <a:buChar char="•"/>
            </a:pPr>
            <a:r>
              <a:rPr lang="en-US" sz="2800" dirty="0"/>
              <a:t>Static load–deflection tests for nominal (0.10 in) and ± thickness variants </a:t>
            </a:r>
          </a:p>
          <a:p>
            <a:pPr marL="457200" indent="-457200">
              <a:buFont typeface="Arial" panose="020B0604020202020204" pitchFamily="34" charset="0"/>
              <a:buChar char="•"/>
            </a:pPr>
            <a:r>
              <a:rPr lang="en-US" sz="2800" dirty="0"/>
              <a:t>Beam theory hand calcs and SolidWorks FEA used for comparison </a:t>
            </a:r>
          </a:p>
          <a:p>
            <a:endParaRPr lang="en-US" sz="2800" b="1" dirty="0"/>
          </a:p>
          <a:p>
            <a:endParaRPr lang="en-US" sz="2800" b="1" dirty="0"/>
          </a:p>
          <a:p>
            <a:endParaRPr lang="en-US" sz="2800" b="1" dirty="0"/>
          </a:p>
          <a:p>
            <a:endParaRPr lang="en-US" sz="2800" b="1" dirty="0"/>
          </a:p>
          <a:p>
            <a:pPr marL="457200" indent="-457200">
              <a:buFont typeface="Arial" panose="020B0604020202020204" pitchFamily="34" charset="0"/>
              <a:buChar char="•"/>
            </a:pPr>
            <a:r>
              <a:rPr lang="en-US" sz="2800" dirty="0"/>
              <a:t>Agreement between experimental, FEA, and analytical results </a:t>
            </a:r>
          </a:p>
          <a:p>
            <a:pPr marL="457200" indent="-457200">
              <a:buFont typeface="Arial" panose="020B0604020202020204" pitchFamily="34" charset="0"/>
              <a:buChar char="•"/>
            </a:pPr>
            <a:r>
              <a:rPr lang="en-US" sz="2800" dirty="0"/>
              <a:t>Elastic-dominant response within design load range </a:t>
            </a:r>
          </a:p>
          <a:p>
            <a:pPr marL="457200" indent="-457200">
              <a:buFont typeface="Arial" panose="020B0604020202020204" pitchFamily="34" charset="0"/>
              <a:buChar char="•"/>
            </a:pPr>
            <a:r>
              <a:rPr lang="en-US" sz="2800" dirty="0"/>
              <a:t>Nominal geometry provides balance of flexibility and durability </a:t>
            </a:r>
          </a:p>
        </p:txBody>
      </p:sp>
      <p:sp>
        <p:nvSpPr>
          <p:cNvPr id="39" name="TextBox 38">
            <a:extLst>
              <a:ext uri="{FF2B5EF4-FFF2-40B4-BE49-F238E27FC236}">
                <a16:creationId xmlns:a16="http://schemas.microsoft.com/office/drawing/2014/main" id="{D32F262D-05DE-46D2-9903-CFDEFD1948E3}"/>
              </a:ext>
            </a:extLst>
          </p:cNvPr>
          <p:cNvSpPr txBox="1"/>
          <p:nvPr/>
        </p:nvSpPr>
        <p:spPr>
          <a:xfrm>
            <a:off x="32942162" y="5022108"/>
            <a:ext cx="11112615"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3200" dirty="0">
                <a:ea typeface="+mn-lt"/>
                <a:cs typeface="+mn-lt"/>
              </a:rPr>
              <a:t>Surveys and observations identified primary users: hikers, backpackers, dog walkers, and travelers in low-access waste environments.</a:t>
            </a:r>
          </a:p>
          <a:p>
            <a:pPr marL="457200" indent="-457200">
              <a:buFont typeface="Arial" panose="020B0604020202020204" pitchFamily="34" charset="0"/>
              <a:buChar char="•"/>
            </a:pPr>
            <a:r>
              <a:rPr lang="en-US" sz="3200" dirty="0">
                <a:ea typeface="+mn-lt"/>
                <a:cs typeface="+mn-lt"/>
              </a:rPr>
              <a:t>Key design requirements included hands-free use, compact form, durability, hygiene, </a:t>
            </a:r>
          </a:p>
          <a:p>
            <a:r>
              <a:rPr lang="en-US" sz="3200" dirty="0">
                <a:ea typeface="+mn-lt"/>
                <a:cs typeface="+mn-lt"/>
              </a:rPr>
              <a:t>     and Secure attachment.</a:t>
            </a:r>
            <a:r>
              <a:rPr lang="en-US" sz="3000" dirty="0">
                <a:ea typeface="+mn-lt"/>
                <a:cs typeface="+mn-lt"/>
              </a:rPr>
              <a:t> </a:t>
            </a:r>
            <a:endParaRPr lang="en-US" dirty="0">
              <a:ea typeface="Calibri"/>
              <a:cs typeface="Calibri"/>
            </a:endParaRPr>
          </a:p>
          <a:p>
            <a:pPr>
              <a:buFont typeface="Arial"/>
              <a:buChar char="•"/>
            </a:pPr>
            <a:endParaRPr lang="en-US" sz="3000" dirty="0">
              <a:ea typeface="Calibri"/>
              <a:cs typeface="Calibri"/>
            </a:endParaRPr>
          </a:p>
        </p:txBody>
      </p:sp>
      <p:grpSp>
        <p:nvGrpSpPr>
          <p:cNvPr id="1081" name="Group 1080">
            <a:extLst>
              <a:ext uri="{FF2B5EF4-FFF2-40B4-BE49-F238E27FC236}">
                <a16:creationId xmlns:a16="http://schemas.microsoft.com/office/drawing/2014/main" id="{49F22D21-B7A6-31A7-2103-1BCADA447B69}"/>
              </a:ext>
            </a:extLst>
          </p:cNvPr>
          <p:cNvGrpSpPr/>
          <p:nvPr/>
        </p:nvGrpSpPr>
        <p:grpSpPr>
          <a:xfrm>
            <a:off x="1237617" y="26081223"/>
            <a:ext cx="4907350" cy="2650924"/>
            <a:chOff x="17222898" y="18293712"/>
            <a:chExt cx="3479998" cy="2421687"/>
          </a:xfrm>
        </p:grpSpPr>
        <p:pic>
          <p:nvPicPr>
            <p:cNvPr id="58" name="Picture 57">
              <a:extLst>
                <a:ext uri="{FF2B5EF4-FFF2-40B4-BE49-F238E27FC236}">
                  <a16:creationId xmlns:a16="http://schemas.microsoft.com/office/drawing/2014/main" id="{F0FBC99A-8030-31EF-038C-1A6608BC29BC}"/>
                </a:ext>
              </a:extLst>
            </p:cNvPr>
            <p:cNvPicPr>
              <a:picLocks noChangeAspect="1"/>
            </p:cNvPicPr>
            <p:nvPr/>
          </p:nvPicPr>
          <p:blipFill>
            <a:blip r:embed="rId4" cstate="print">
              <a:extLst>
                <a:ext uri="{28A0092B-C50C-407E-A947-70E740481C1C}">
                  <a14:useLocalDpi xmlns:a14="http://schemas.microsoft.com/office/drawing/2010/main" val="0"/>
                </a:ext>
              </a:extLst>
            </a:blip>
            <a:srcRect l="1" r="-1333" b="5111"/>
            <a:stretch>
              <a:fillRect/>
            </a:stretch>
          </p:blipFill>
          <p:spPr>
            <a:xfrm>
              <a:off x="17222898" y="18293712"/>
              <a:ext cx="3202244" cy="2421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35" name="TextBox 1034">
              <a:extLst>
                <a:ext uri="{FF2B5EF4-FFF2-40B4-BE49-F238E27FC236}">
                  <a16:creationId xmlns:a16="http://schemas.microsoft.com/office/drawing/2014/main" id="{FE08474D-8E6C-D91E-0B16-1FA47AD43E71}"/>
                </a:ext>
              </a:extLst>
            </p:cNvPr>
            <p:cNvSpPr txBox="1"/>
            <p:nvPr/>
          </p:nvSpPr>
          <p:spPr>
            <a:xfrm rot="20721844">
              <a:off x="18276786" y="19121543"/>
              <a:ext cx="2426110" cy="238406"/>
            </a:xfrm>
            <a:prstGeom prst="rect">
              <a:avLst/>
            </a:prstGeom>
            <a:noFill/>
          </p:spPr>
          <p:txBody>
            <a:bodyPr wrap="square" rtlCol="0">
              <a:spAutoFit/>
            </a:bodyPr>
            <a:lstStyle/>
            <a:p>
              <a:r>
                <a:rPr lang="en-US" sz="3000" dirty="0">
                  <a:solidFill>
                    <a:schemeClr val="bg1"/>
                  </a:solidFill>
                </a:rPr>
                <a:t>Stress Whitening</a:t>
              </a:r>
            </a:p>
          </p:txBody>
        </p:sp>
        <p:sp>
          <p:nvSpPr>
            <p:cNvPr id="1040" name="Arrow: Right 1039">
              <a:extLst>
                <a:ext uri="{FF2B5EF4-FFF2-40B4-BE49-F238E27FC236}">
                  <a16:creationId xmlns:a16="http://schemas.microsoft.com/office/drawing/2014/main" id="{C68B8850-A4B0-F835-FFBE-FFF89E3794BE}"/>
                </a:ext>
              </a:extLst>
            </p:cNvPr>
            <p:cNvSpPr/>
            <p:nvPr/>
          </p:nvSpPr>
          <p:spPr>
            <a:xfrm rot="18365330">
              <a:off x="19464540" y="18994381"/>
              <a:ext cx="247424" cy="17660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45607409-8AEA-E15F-6EB3-D8FF85066230}"/>
              </a:ext>
            </a:extLst>
          </p:cNvPr>
          <p:cNvGrpSpPr/>
          <p:nvPr/>
        </p:nvGrpSpPr>
        <p:grpSpPr>
          <a:xfrm>
            <a:off x="32644080" y="21277448"/>
            <a:ext cx="10972800" cy="3392531"/>
            <a:chOff x="32600544" y="29260800"/>
            <a:chExt cx="10972800" cy="3392531"/>
          </a:xfrm>
        </p:grpSpPr>
        <p:sp>
          <p:nvSpPr>
            <p:cNvPr id="21" name="Subtitle 2">
              <a:extLst>
                <a:ext uri="{FF2B5EF4-FFF2-40B4-BE49-F238E27FC236}">
                  <a16:creationId xmlns:a16="http://schemas.microsoft.com/office/drawing/2014/main" id="{C30D40EA-7F9C-4F34-0F39-E0A60A30B80C}"/>
                </a:ext>
              </a:extLst>
            </p:cNvPr>
            <p:cNvSpPr txBox="1">
              <a:spLocks noGrp="1" noRot="1" noMove="1" noResize="1" noEditPoints="1" noAdjustHandles="1" noChangeArrowheads="1" noChangeShapeType="1"/>
            </p:cNvSpPr>
            <p:nvPr/>
          </p:nvSpPr>
          <p:spPr>
            <a:xfrm>
              <a:off x="32600544" y="29260800"/>
              <a:ext cx="10972800" cy="914400"/>
            </a:xfrm>
            <a:prstGeom prst="rect">
              <a:avLst/>
            </a:prstGeom>
            <a:solidFill>
              <a:srgbClr val="041E42"/>
            </a:solidFill>
            <a:ln>
              <a:solidFill>
                <a:schemeClr val="tx1"/>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defRPr/>
              </a:pPr>
              <a:r>
                <a:rPr lang="en-US" sz="5800">
                  <a:solidFill>
                    <a:prstClr val="white"/>
                  </a:solidFill>
                  <a:latin typeface="Cambria"/>
                  <a:ea typeface="Cambria"/>
                </a:rPr>
                <a:t>Acknowledgements</a:t>
              </a:r>
              <a:endParaRPr lang="en-US" sz="5800" b="0" i="0" u="none" strike="noStrike" kern="1200" cap="none" spc="0" normalizeH="0" baseline="0" noProof="0">
                <a:ln>
                  <a:noFill/>
                </a:ln>
                <a:solidFill>
                  <a:prstClr val="white"/>
                </a:solidFill>
                <a:effectLst/>
                <a:uLnTx/>
                <a:uFillTx/>
                <a:latin typeface="Cambria" panose="02040503050406030204" pitchFamily="18" charset="0"/>
                <a:ea typeface="Cambria"/>
              </a:endParaRPr>
            </a:p>
          </p:txBody>
        </p:sp>
        <p:sp>
          <p:nvSpPr>
            <p:cNvPr id="25" name="Subtitle 2">
              <a:extLst>
                <a:ext uri="{FF2B5EF4-FFF2-40B4-BE49-F238E27FC236}">
                  <a16:creationId xmlns:a16="http://schemas.microsoft.com/office/drawing/2014/main" id="{CBA63F8F-6EA5-2A44-F6B5-A6AC7A3AF29B}"/>
                </a:ext>
              </a:extLst>
            </p:cNvPr>
            <p:cNvSpPr txBox="1">
              <a:spLocks noGrp="1" noRot="1" noMove="1" noResize="1" noEditPoints="1" noAdjustHandles="1" noChangeArrowheads="1" noChangeShapeType="1"/>
            </p:cNvSpPr>
            <p:nvPr/>
          </p:nvSpPr>
          <p:spPr>
            <a:xfrm>
              <a:off x="32600544" y="30358079"/>
              <a:ext cx="10972800" cy="2295252"/>
            </a:xfrm>
            <a:prstGeom prst="rect">
              <a:avLst/>
            </a:prstGeom>
            <a:ln w="38100">
              <a:solidFill>
                <a:schemeClr val="tx1"/>
              </a:solidFill>
            </a:ln>
          </p:spPr>
          <p:txBody>
            <a:bodyPr vert="horz" wrap="none" lIns="106674" tIns="53337" rIns="106674" bIns="53337" numCol="2" spcCol="91440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0" marR="0" lvl="0" indent="0" algn="ctr" defTabSz="3840480" rtl="0" eaLnBrk="1" fontAlgn="auto" latinLnBrk="0" hangingPunct="1">
                <a:lnSpc>
                  <a:spcPct val="90000"/>
                </a:lnSpc>
                <a:spcBef>
                  <a:spcPts val="4200"/>
                </a:spcBef>
                <a:spcAft>
                  <a:spcPts val="0"/>
                </a:spcAft>
                <a:buClrTx/>
                <a:buSzTx/>
                <a:buFont typeface="Arial" panose="020B0604020202020204" pitchFamily="34" charset="0"/>
                <a:buNone/>
                <a:tabLst/>
                <a:defRPr/>
              </a:pPr>
              <a:endParaRPr kumimoji="0" lang="en-US" sz="3700" b="0"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sp>
          <p:nvSpPr>
            <p:cNvPr id="1072" name="TextBox 1071">
              <a:extLst>
                <a:ext uri="{FF2B5EF4-FFF2-40B4-BE49-F238E27FC236}">
                  <a16:creationId xmlns:a16="http://schemas.microsoft.com/office/drawing/2014/main" id="{7CE26DBB-F3E8-BB3E-2F5D-FA93365D79A9}"/>
                </a:ext>
              </a:extLst>
            </p:cNvPr>
            <p:cNvSpPr txBox="1">
              <a:spLocks/>
            </p:cNvSpPr>
            <p:nvPr/>
          </p:nvSpPr>
          <p:spPr>
            <a:xfrm>
              <a:off x="32687770" y="30358080"/>
              <a:ext cx="10881972" cy="2062103"/>
            </a:xfrm>
            <a:prstGeom prst="rect">
              <a:avLst/>
            </a:prstGeom>
            <a:noFill/>
          </p:spPr>
          <p:txBody>
            <a:bodyPr wrap="square" rtlCol="0">
              <a:spAutoFit/>
            </a:bodyPr>
            <a:lstStyle/>
            <a:p>
              <a:r>
                <a:rPr lang="en-US" sz="3200" dirty="0"/>
                <a:t>Huge thanks to our faculty advisor </a:t>
              </a:r>
              <a:r>
                <a:rPr lang="en-US" sz="3200" b="1" i="1" dirty="0"/>
                <a:t>Ivaylo Nedyalkov </a:t>
              </a:r>
              <a:r>
                <a:rPr lang="en-US" sz="3200" dirty="0"/>
                <a:t>and our</a:t>
              </a:r>
              <a:r>
                <a:rPr lang="en-US" sz="3200" b="1" i="1" dirty="0"/>
                <a:t> </a:t>
              </a:r>
              <a:r>
                <a:rPr lang="en-US" sz="3200" dirty="0"/>
                <a:t>entrepreneurship mentor </a:t>
              </a:r>
              <a:r>
                <a:rPr lang="en-US" sz="3200" b="1" i="1" dirty="0"/>
                <a:t>Corkey Newcomb</a:t>
              </a:r>
              <a:r>
                <a:rPr lang="en-US" sz="3200" i="1" dirty="0"/>
                <a:t>. </a:t>
              </a:r>
              <a:r>
                <a:rPr lang="en-US" sz="3200" dirty="0"/>
                <a:t>Additionally, thanks to the UNH Mechanical Engineering department and staff, along with the UNH CEPS Makerspace.</a:t>
              </a:r>
            </a:p>
          </p:txBody>
        </p:sp>
      </p:grpSp>
      <p:sp>
        <p:nvSpPr>
          <p:cNvPr id="1084" name="TextBox 1083">
            <a:extLst>
              <a:ext uri="{FF2B5EF4-FFF2-40B4-BE49-F238E27FC236}">
                <a16:creationId xmlns:a16="http://schemas.microsoft.com/office/drawing/2014/main" id="{19248E0C-877F-410E-188E-890DBAC9F75D}"/>
              </a:ext>
            </a:extLst>
          </p:cNvPr>
          <p:cNvSpPr txBox="1"/>
          <p:nvPr/>
        </p:nvSpPr>
        <p:spPr>
          <a:xfrm>
            <a:off x="412542" y="11346169"/>
            <a:ext cx="12671069" cy="5262979"/>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r>
              <a:rPr lang="en-US" sz="2800" b="1" dirty="0"/>
              <a:t>Computational Tab Analysis</a:t>
            </a:r>
          </a:p>
          <a:p>
            <a:pPr marL="457200" indent="-457200">
              <a:buFont typeface="Arial" panose="020B0604020202020204" pitchFamily="34" charset="0"/>
              <a:buChar char="•"/>
            </a:pPr>
            <a:r>
              <a:rPr lang="en-US" sz="2800" dirty="0"/>
              <a:t>SolidWorks linear static FEA </a:t>
            </a:r>
          </a:p>
          <a:p>
            <a:pPr marL="457200" indent="-457200">
              <a:buFont typeface="Arial" panose="020B0604020202020204" pitchFamily="34" charset="0"/>
              <a:buChar char="•"/>
            </a:pPr>
            <a:r>
              <a:rPr lang="en-US" sz="2800" dirty="0"/>
              <a:t>100% infill FDM models (PLA, TPU) </a:t>
            </a:r>
          </a:p>
          <a:p>
            <a:pPr marL="457200" indent="-457200">
              <a:buFont typeface="Arial" panose="020B0604020202020204" pitchFamily="34" charset="0"/>
              <a:buChar char="•"/>
            </a:pPr>
            <a:r>
              <a:rPr lang="en-US" sz="2800" dirty="0"/>
              <a:t>Fatigue estimated using Basquin S–N relationship </a:t>
            </a:r>
          </a:p>
          <a:p>
            <a:pPr marL="457200" indent="-457200">
              <a:buFont typeface="Arial" panose="020B0604020202020204" pitchFamily="34" charset="0"/>
              <a:buChar char="•"/>
            </a:pPr>
            <a:r>
              <a:rPr lang="en-US" sz="2800" dirty="0"/>
              <a:t>Conservative fatigue strength = 20% UTS at 10⁶ cycles </a:t>
            </a:r>
          </a:p>
          <a:p>
            <a:pPr marL="457200" indent="-457200">
              <a:buFont typeface="Arial" panose="020B0604020202020204" pitchFamily="34" charset="0"/>
              <a:buChar char="•"/>
            </a:pPr>
            <a:r>
              <a:rPr lang="en-US" sz="2800" dirty="0"/>
              <a:t>Load cases: 0.25–2.5 </a:t>
            </a:r>
            <a:r>
              <a:rPr lang="en-US" sz="2800" dirty="0" err="1"/>
              <a:t>lbf</a:t>
            </a:r>
            <a:r>
              <a:rPr lang="en-US" sz="2800" dirty="0"/>
              <a:t> </a:t>
            </a:r>
          </a:p>
          <a:p>
            <a:endParaRPr lang="en-US" sz="2400" b="1" dirty="0"/>
          </a:p>
          <a:p>
            <a:endParaRPr lang="en-US" sz="2400" b="1" dirty="0"/>
          </a:p>
          <a:p>
            <a:endParaRPr lang="en-US" sz="2400" b="1" dirty="0"/>
          </a:p>
          <a:p>
            <a:endParaRPr lang="en-US" sz="2800" b="1" dirty="0"/>
          </a:p>
          <a:p>
            <a:r>
              <a:rPr lang="en-US" sz="2800" b="1" dirty="0"/>
              <a:t>Results</a:t>
            </a:r>
            <a:endParaRPr lang="en-US" sz="2800" dirty="0"/>
          </a:p>
          <a:p>
            <a:r>
              <a:rPr lang="en-US" sz="2800" dirty="0"/>
              <a:t>0.25 </a:t>
            </a:r>
            <a:r>
              <a:rPr lang="en-US" sz="2800" dirty="0" err="1"/>
              <a:t>lbf</a:t>
            </a:r>
            <a:r>
              <a:rPr lang="en-US" sz="2800" dirty="0"/>
              <a:t> → FOS 6.75, infinite life </a:t>
            </a:r>
          </a:p>
          <a:p>
            <a:r>
              <a:rPr lang="en-US" sz="2800" dirty="0"/>
              <a:t>1.5 </a:t>
            </a:r>
            <a:r>
              <a:rPr lang="en-US" sz="2800" dirty="0" err="1"/>
              <a:t>lbf</a:t>
            </a:r>
            <a:r>
              <a:rPr lang="en-US" sz="2800" dirty="0"/>
              <a:t> → ~1.1×10³ cycles </a:t>
            </a:r>
          </a:p>
          <a:p>
            <a:r>
              <a:rPr lang="en-US" sz="2800" dirty="0"/>
              <a:t>2.5 </a:t>
            </a:r>
            <a:r>
              <a:rPr lang="en-US" sz="2800" dirty="0" err="1"/>
              <a:t>lbf</a:t>
            </a:r>
            <a:r>
              <a:rPr lang="en-US" sz="2800" dirty="0"/>
              <a:t> → ~1.0×10² cycles </a:t>
            </a:r>
          </a:p>
          <a:p>
            <a:r>
              <a:rPr lang="en-US" sz="2800" dirty="0"/>
              <a:t>Safe for repeated use within expected loading range </a:t>
            </a:r>
          </a:p>
          <a:p>
            <a:pPr marL="457200" indent="-457200">
              <a:buFont typeface="Arial" panose="020B0604020202020204" pitchFamily="34" charset="0"/>
              <a:buChar char="•"/>
            </a:pPr>
            <a:endParaRPr lang="en-US" sz="3200" dirty="0"/>
          </a:p>
        </p:txBody>
      </p:sp>
      <p:pic>
        <p:nvPicPr>
          <p:cNvPr id="1089" name="Picture 1088">
            <a:extLst>
              <a:ext uri="{FF2B5EF4-FFF2-40B4-BE49-F238E27FC236}">
                <a16:creationId xmlns:a16="http://schemas.microsoft.com/office/drawing/2014/main" id="{FF58B109-3A86-7BA8-73D4-36024A764A05}"/>
              </a:ext>
            </a:extLst>
          </p:cNvPr>
          <p:cNvPicPr>
            <a:picLocks noChangeAspect="1"/>
          </p:cNvPicPr>
          <p:nvPr/>
        </p:nvPicPr>
        <p:blipFill>
          <a:blip r:embed="rId5">
            <a:extLst>
              <a:ext uri="{28A0092B-C50C-407E-A947-70E740481C1C}">
                <a14:useLocalDpi xmlns:a14="http://schemas.microsoft.com/office/drawing/2010/main" val="0"/>
              </a:ext>
            </a:extLst>
          </a:blip>
          <a:srcRect l="39678" t="5714" r="6702" b="7530"/>
          <a:stretch>
            <a:fillRect/>
          </a:stretch>
        </p:blipFill>
        <p:spPr>
          <a:xfrm>
            <a:off x="6777237" y="5774590"/>
            <a:ext cx="5524896" cy="54627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descr="A pie chart with numbers and a percentage&#10;&#10;AI-generated content may be incorrect.">
            <a:extLst>
              <a:ext uri="{FF2B5EF4-FFF2-40B4-BE49-F238E27FC236}">
                <a16:creationId xmlns:a16="http://schemas.microsoft.com/office/drawing/2014/main" id="{E83DAFC3-7EF8-CFCB-E17B-FD682489803F}"/>
              </a:ext>
            </a:extLst>
          </p:cNvPr>
          <p:cNvPicPr>
            <a:picLocks noChangeAspect="1"/>
          </p:cNvPicPr>
          <p:nvPr/>
        </p:nvPicPr>
        <p:blipFill>
          <a:blip r:embed="rId6"/>
          <a:srcRect l="3285" t="3674" r="4379" b="-311"/>
          <a:stretch>
            <a:fillRect/>
          </a:stretch>
        </p:blipFill>
        <p:spPr>
          <a:xfrm>
            <a:off x="38199307" y="7196338"/>
            <a:ext cx="4688543" cy="5533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91" name="Picture 1090">
            <a:extLst>
              <a:ext uri="{FF2B5EF4-FFF2-40B4-BE49-F238E27FC236}">
                <a16:creationId xmlns:a16="http://schemas.microsoft.com/office/drawing/2014/main" id="{62968BE2-BC9C-CB0D-585E-0DD9A1761588}"/>
              </a:ext>
            </a:extLst>
          </p:cNvPr>
          <p:cNvPicPr>
            <a:picLocks noChangeAspect="1"/>
          </p:cNvPicPr>
          <p:nvPr/>
        </p:nvPicPr>
        <p:blipFill>
          <a:blip r:embed="rId7">
            <a:extLst>
              <a:ext uri="{28A0092B-C50C-407E-A947-70E740481C1C}">
                <a14:useLocalDpi xmlns:a14="http://schemas.microsoft.com/office/drawing/2010/main" val="0"/>
              </a:ext>
            </a:extLst>
          </a:blip>
          <a:srcRect l="43081" t="8574" r="8137" b="6176"/>
          <a:stretch>
            <a:fillRect/>
          </a:stretch>
        </p:blipFill>
        <p:spPr>
          <a:xfrm>
            <a:off x="908763" y="5815831"/>
            <a:ext cx="5094687" cy="5453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 name="TextBox 29">
            <a:extLst>
              <a:ext uri="{FF2B5EF4-FFF2-40B4-BE49-F238E27FC236}">
                <a16:creationId xmlns:a16="http://schemas.microsoft.com/office/drawing/2014/main" id="{B6588486-EE78-686A-7A35-C5DD195A2862}"/>
              </a:ext>
            </a:extLst>
          </p:cNvPr>
          <p:cNvSpPr txBox="1"/>
          <p:nvPr/>
        </p:nvSpPr>
        <p:spPr>
          <a:xfrm>
            <a:off x="32938920" y="8067462"/>
            <a:ext cx="526038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3200" b="0" i="0" u="none" strike="noStrike" baseline="0" dirty="0">
                <a:solidFill>
                  <a:srgbClr val="000000"/>
                </a:solidFill>
                <a:latin typeface="Calibri"/>
                <a:ea typeface="Arial"/>
                <a:cs typeface="Arial"/>
              </a:rPr>
              <a:t>User concerns focused on comfort, </a:t>
            </a:r>
            <a:r>
              <a:rPr lang="en-US" sz="3200" dirty="0">
                <a:solidFill>
                  <a:srgbClr val="000000"/>
                </a:solidFill>
                <a:latin typeface="Calibri"/>
                <a:ea typeface="Arial"/>
                <a:cs typeface="Arial"/>
              </a:rPr>
              <a:t>odor control</a:t>
            </a:r>
            <a:r>
              <a:rPr lang="en-US" sz="3200" b="0" i="0" u="none" strike="noStrike" baseline="0" dirty="0">
                <a:solidFill>
                  <a:srgbClr val="000000"/>
                </a:solidFill>
                <a:latin typeface="Calibri"/>
                <a:ea typeface="Arial"/>
                <a:cs typeface="Arial"/>
              </a:rPr>
              <a:t>, and compatibility with existing </a:t>
            </a:r>
            <a:r>
              <a:rPr lang="en-US" sz="3200" dirty="0">
                <a:solidFill>
                  <a:srgbClr val="000000"/>
                </a:solidFill>
                <a:latin typeface="Calibri"/>
                <a:ea typeface="Arial"/>
                <a:cs typeface="Arial"/>
              </a:rPr>
              <a:t>gear systems</a:t>
            </a:r>
            <a:r>
              <a:rPr lang="en-US" sz="3200" b="0" i="0" u="none" strike="noStrike" baseline="0" dirty="0">
                <a:solidFill>
                  <a:srgbClr val="000000"/>
                </a:solidFill>
                <a:latin typeface="Calibri"/>
                <a:ea typeface="Arial"/>
                <a:cs typeface="Arial"/>
              </a:rPr>
              <a:t> </a:t>
            </a:r>
            <a:r>
              <a:rPr lang="en-US" sz="3200" dirty="0">
                <a:solidFill>
                  <a:srgbClr val="000000"/>
                </a:solidFill>
                <a:latin typeface="Calibri"/>
                <a:ea typeface="Arial"/>
                <a:cs typeface="Arial"/>
              </a:rPr>
              <a:t>.</a:t>
            </a:r>
            <a:r>
              <a:rPr lang="en-US" sz="3200" b="0" i="0" dirty="0">
                <a:solidFill>
                  <a:srgbClr val="000000"/>
                </a:solidFill>
                <a:latin typeface="Calibri"/>
                <a:ea typeface="Arial"/>
                <a:cs typeface="Arial"/>
              </a:rPr>
              <a:t>​</a:t>
            </a:r>
            <a:endParaRPr lang="en-US" sz="3200" dirty="0">
              <a:solidFill>
                <a:srgbClr val="000000"/>
              </a:solidFill>
              <a:latin typeface="Calibri"/>
              <a:ea typeface="Arial"/>
              <a:cs typeface="Arial"/>
            </a:endParaRPr>
          </a:p>
          <a:p>
            <a:pPr marL="457200" indent="-457200">
              <a:buFont typeface="Arial" panose="020B0604020202020204" pitchFamily="34" charset="0"/>
              <a:buChar char="•"/>
            </a:pPr>
            <a:r>
              <a:rPr lang="en-US" sz="3200" b="0" i="0" u="none" strike="noStrike" baseline="0" dirty="0">
                <a:solidFill>
                  <a:srgbClr val="000000"/>
                </a:solidFill>
                <a:latin typeface="Calibri"/>
                <a:ea typeface="Arial"/>
                <a:cs typeface="Arial"/>
              </a:rPr>
              <a:t>Analysis of existing products </a:t>
            </a:r>
            <a:r>
              <a:rPr lang="en-US" sz="3200" dirty="0">
                <a:solidFill>
                  <a:srgbClr val="000000"/>
                </a:solidFill>
                <a:latin typeface="Calibri"/>
                <a:ea typeface="Arial"/>
                <a:cs typeface="Arial"/>
              </a:rPr>
              <a:t>revealed    minimal</a:t>
            </a:r>
            <a:r>
              <a:rPr lang="en-US" sz="3200" b="0" i="0" u="none" strike="noStrike" baseline="0" dirty="0">
                <a:solidFill>
                  <a:srgbClr val="000000"/>
                </a:solidFill>
                <a:latin typeface="Calibri"/>
                <a:ea typeface="Arial"/>
                <a:cs typeface="Arial"/>
              </a:rPr>
              <a:t> direct</a:t>
            </a:r>
            <a:r>
              <a:rPr lang="en-US" sz="3200" dirty="0">
                <a:solidFill>
                  <a:srgbClr val="000000"/>
                </a:solidFill>
                <a:latin typeface="Calibri"/>
                <a:ea typeface="Arial"/>
                <a:cs typeface="Arial"/>
              </a:rPr>
              <a:t> </a:t>
            </a:r>
            <a:r>
              <a:rPr lang="en-US" sz="3200" b="0" i="0" u="none" strike="noStrike" baseline="0" dirty="0">
                <a:solidFill>
                  <a:srgbClr val="000000"/>
                </a:solidFill>
                <a:latin typeface="Calibri"/>
                <a:ea typeface="Arial"/>
                <a:cs typeface="Arial"/>
              </a:rPr>
              <a:t>competition, indicating </a:t>
            </a:r>
            <a:r>
              <a:rPr lang="en-US" sz="3200" dirty="0">
                <a:solidFill>
                  <a:srgbClr val="000000"/>
                </a:solidFill>
                <a:latin typeface="Calibri"/>
                <a:ea typeface="Arial"/>
                <a:cs typeface="Arial"/>
              </a:rPr>
              <a:t>a strong</a:t>
            </a:r>
            <a:r>
              <a:rPr lang="en-US" sz="3200" b="0" i="0" u="none" strike="noStrike" baseline="0" dirty="0">
                <a:solidFill>
                  <a:srgbClr val="000000"/>
                </a:solidFill>
                <a:latin typeface="Calibri"/>
                <a:ea typeface="Arial"/>
                <a:cs typeface="Arial"/>
              </a:rPr>
              <a:t> market opportunity</a:t>
            </a:r>
            <a:r>
              <a:rPr lang="en-US" sz="3200" b="0" i="0" dirty="0">
                <a:solidFill>
                  <a:srgbClr val="000000"/>
                </a:solidFill>
                <a:latin typeface="Calibri"/>
                <a:ea typeface="Arial"/>
                <a:cs typeface="Arial"/>
              </a:rPr>
              <a:t>​</a:t>
            </a:r>
            <a:r>
              <a:rPr lang="en-US" sz="3200" dirty="0">
                <a:solidFill>
                  <a:srgbClr val="000000"/>
                </a:solidFill>
                <a:latin typeface="Calibri"/>
                <a:ea typeface="Arial"/>
                <a:cs typeface="Arial"/>
              </a:rPr>
              <a:t>.</a:t>
            </a:r>
            <a:endParaRPr lang="en-US" sz="3200" b="0" i="0" dirty="0">
              <a:solidFill>
                <a:srgbClr val="000000"/>
              </a:solidFill>
              <a:latin typeface="Calibri"/>
              <a:ea typeface="Arial"/>
              <a:cs typeface="Arial"/>
            </a:endParaRPr>
          </a:p>
        </p:txBody>
      </p:sp>
      <p:sp>
        <p:nvSpPr>
          <p:cNvPr id="1100" name="TextBox 1099">
            <a:extLst>
              <a:ext uri="{FF2B5EF4-FFF2-40B4-BE49-F238E27FC236}">
                <a16:creationId xmlns:a16="http://schemas.microsoft.com/office/drawing/2014/main" id="{6714B6E1-5982-60C5-91B0-D6BBC393FBAA}"/>
              </a:ext>
            </a:extLst>
          </p:cNvPr>
          <p:cNvSpPr txBox="1"/>
          <p:nvPr/>
        </p:nvSpPr>
        <p:spPr>
          <a:xfrm>
            <a:off x="6144967" y="25998768"/>
            <a:ext cx="6744248" cy="1384995"/>
          </a:xfrm>
          <a:prstGeom prst="rect">
            <a:avLst/>
          </a:prstGeom>
          <a:noFill/>
        </p:spPr>
        <p:txBody>
          <a:bodyPr wrap="square">
            <a:spAutoFit/>
          </a:bodyPr>
          <a:lstStyle/>
          <a:p>
            <a:pPr>
              <a:buNone/>
            </a:pPr>
            <a:r>
              <a:rPr lang="en-US" sz="2800" b="1" dirty="0"/>
              <a:t>Failure criteria defined by brittle fracture risk and loss of function when permanent clip deflection exceeds 0.05 in.</a:t>
            </a:r>
            <a:endParaRPr lang="en-US" sz="2800" dirty="0"/>
          </a:p>
        </p:txBody>
      </p:sp>
      <p:sp>
        <p:nvSpPr>
          <p:cNvPr id="1102" name="TextBox 1101">
            <a:extLst>
              <a:ext uri="{FF2B5EF4-FFF2-40B4-BE49-F238E27FC236}">
                <a16:creationId xmlns:a16="http://schemas.microsoft.com/office/drawing/2014/main" id="{2866C716-829D-4AF8-A655-2056715EBA3E}"/>
              </a:ext>
            </a:extLst>
          </p:cNvPr>
          <p:cNvSpPr txBox="1"/>
          <p:nvPr/>
        </p:nvSpPr>
        <p:spPr>
          <a:xfrm>
            <a:off x="521724" y="22065076"/>
            <a:ext cx="11937277" cy="830997"/>
          </a:xfrm>
          <a:prstGeom prst="rect">
            <a:avLst/>
          </a:prstGeom>
          <a:noFill/>
        </p:spPr>
        <p:txBody>
          <a:bodyPr wrap="square">
            <a:spAutoFit/>
          </a:bodyPr>
          <a:lstStyle/>
          <a:p>
            <a:r>
              <a:rPr lang="en-US" sz="2400" dirty="0"/>
              <a:t>Experimental load–deflection response and plastic recovery behavior for PLA cantilever clips of varying thickness, demonstrating strong agreement with beam theory and FEA predictions.</a:t>
            </a:r>
          </a:p>
        </p:txBody>
      </p:sp>
      <p:pic>
        <p:nvPicPr>
          <p:cNvPr id="1104" name="Picture 1103">
            <a:extLst>
              <a:ext uri="{FF2B5EF4-FFF2-40B4-BE49-F238E27FC236}">
                <a16:creationId xmlns:a16="http://schemas.microsoft.com/office/drawing/2014/main" id="{47714750-ADB9-E2F1-88E0-A47221C9F509}"/>
              </a:ext>
            </a:extLst>
          </p:cNvPr>
          <p:cNvPicPr>
            <a:picLocks noChangeAspect="1"/>
          </p:cNvPicPr>
          <p:nvPr/>
        </p:nvPicPr>
        <p:blipFill>
          <a:blip r:embed="rId8">
            <a:extLst>
              <a:ext uri="{28A0092B-C50C-407E-A947-70E740481C1C}">
                <a14:useLocalDpi xmlns:a14="http://schemas.microsoft.com/office/drawing/2010/main" val="0"/>
              </a:ext>
            </a:extLst>
          </a:blip>
          <a:srcRect l="37975" t="5943" r="14122" b="23554"/>
          <a:stretch>
            <a:fillRect/>
          </a:stretch>
        </p:blipFill>
        <p:spPr>
          <a:xfrm>
            <a:off x="7584843" y="27564036"/>
            <a:ext cx="5261868" cy="4758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8" name="Group 7">
            <a:extLst>
              <a:ext uri="{FF2B5EF4-FFF2-40B4-BE49-F238E27FC236}">
                <a16:creationId xmlns:a16="http://schemas.microsoft.com/office/drawing/2014/main" id="{04F69B78-C5F4-B67B-A1F8-50A511609D1A}"/>
              </a:ext>
            </a:extLst>
          </p:cNvPr>
          <p:cNvGrpSpPr/>
          <p:nvPr/>
        </p:nvGrpSpPr>
        <p:grpSpPr>
          <a:xfrm>
            <a:off x="32644080" y="13294980"/>
            <a:ext cx="11308077" cy="8531624"/>
            <a:chOff x="32594964" y="21278332"/>
            <a:chExt cx="11308077" cy="8531624"/>
          </a:xfrm>
        </p:grpSpPr>
        <p:sp>
          <p:nvSpPr>
            <p:cNvPr id="19" name="Subtitle 2">
              <a:extLst>
                <a:ext uri="{FF2B5EF4-FFF2-40B4-BE49-F238E27FC236}">
                  <a16:creationId xmlns:a16="http://schemas.microsoft.com/office/drawing/2014/main" id="{D6BEEE54-EC82-2ECE-42E3-596DCB8B8299}"/>
                </a:ext>
              </a:extLst>
            </p:cNvPr>
            <p:cNvSpPr txBox="1">
              <a:spLocks noGrp="1" noRot="1" noMove="1" noResize="1" noEditPoints="1" noAdjustHandles="1" noChangeArrowheads="1" noChangeShapeType="1"/>
            </p:cNvSpPr>
            <p:nvPr/>
          </p:nvSpPr>
          <p:spPr>
            <a:xfrm>
              <a:off x="32594964" y="21278332"/>
              <a:ext cx="10972800" cy="914400"/>
            </a:xfrm>
            <a:prstGeom prst="rect">
              <a:avLst/>
            </a:prstGeom>
            <a:solidFill>
              <a:srgbClr val="041E42"/>
            </a:solidFill>
            <a:ln>
              <a:solidFill>
                <a:schemeClr val="tx1"/>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defRPr/>
              </a:pPr>
              <a:r>
                <a:rPr lang="en-US" sz="5800" dirty="0">
                  <a:solidFill>
                    <a:prstClr val="white"/>
                  </a:solidFill>
                  <a:latin typeface="Cambria"/>
                  <a:ea typeface="Cambria"/>
                </a:rPr>
                <a:t>Future Plans</a:t>
              </a:r>
              <a:endParaRPr kumimoji="0" lang="en-US" sz="5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20" name="Subtitle 2">
              <a:extLst>
                <a:ext uri="{FF2B5EF4-FFF2-40B4-BE49-F238E27FC236}">
                  <a16:creationId xmlns:a16="http://schemas.microsoft.com/office/drawing/2014/main" id="{03EFE294-C994-D6B4-66D5-5D9D044B8826}"/>
                </a:ext>
              </a:extLst>
            </p:cNvPr>
            <p:cNvSpPr txBox="1">
              <a:spLocks noGrp="1" noRot="1" noMove="1" noResize="1" noEditPoints="1" noAdjustHandles="1" noChangeArrowheads="1" noChangeShapeType="1"/>
            </p:cNvSpPr>
            <p:nvPr/>
          </p:nvSpPr>
          <p:spPr>
            <a:xfrm>
              <a:off x="32594964" y="22355847"/>
              <a:ext cx="10972800" cy="6722073"/>
            </a:xfrm>
            <a:prstGeom prst="rect">
              <a:avLst/>
            </a:prstGeom>
            <a:ln w="38100">
              <a:solidFill>
                <a:schemeClr val="tx1"/>
              </a:solidFill>
            </a:ln>
          </p:spPr>
          <p:txBody>
            <a:bodyPr vert="horz" wrap="none" lIns="106674" tIns="53337" rIns="106674" bIns="53337" numCol="2" spcCol="91440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0" marR="0" lvl="0" indent="0" algn="ctr" defTabSz="3840480" rtl="0" eaLnBrk="1" fontAlgn="auto" latinLnBrk="0" hangingPunct="1">
                <a:lnSpc>
                  <a:spcPct val="90000"/>
                </a:lnSpc>
                <a:spcBef>
                  <a:spcPts val="4200"/>
                </a:spcBef>
                <a:spcAft>
                  <a:spcPts val="0"/>
                </a:spcAft>
                <a:buClrTx/>
                <a:buSzTx/>
                <a:buFont typeface="Arial" panose="020B0604020202020204" pitchFamily="34" charset="0"/>
                <a:buNone/>
                <a:tabLst/>
                <a:defRPr/>
              </a:pPr>
              <a:endParaRPr kumimoji="0" lang="en-US" sz="3700" b="0"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sp>
          <p:nvSpPr>
            <p:cNvPr id="40" name="TextBox 39">
              <a:extLst>
                <a:ext uri="{FF2B5EF4-FFF2-40B4-BE49-F238E27FC236}">
                  <a16:creationId xmlns:a16="http://schemas.microsoft.com/office/drawing/2014/main" id="{83B96AD7-8ED6-4CBF-07D1-0F2E153E21E9}"/>
                </a:ext>
              </a:extLst>
            </p:cNvPr>
            <p:cNvSpPr txBox="1">
              <a:spLocks/>
            </p:cNvSpPr>
            <p:nvPr/>
          </p:nvSpPr>
          <p:spPr>
            <a:xfrm>
              <a:off x="32695432" y="22433215"/>
              <a:ext cx="10451939"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3200" dirty="0"/>
                <a:t>Convert provisional patent into a full patent application and collaborate with a patent attorney .</a:t>
              </a:r>
              <a:endParaRPr lang="en-US" sz="3200" dirty="0">
                <a:ea typeface="Calibri"/>
                <a:cs typeface="Calibri"/>
              </a:endParaRPr>
            </a:p>
            <a:p>
              <a:pPr marL="457200" indent="-457200">
                <a:buFont typeface="Arial" panose="020B0604020202020204" pitchFamily="34" charset="0"/>
                <a:buChar char="•"/>
              </a:pPr>
              <a:r>
                <a:rPr lang="en-US" sz="3200" dirty="0"/>
                <a:t>Evaluate sustainable material alternatives to 3D printing (e.g., bamboo).</a:t>
              </a:r>
              <a:endParaRPr lang="en-US" sz="3200" dirty="0">
                <a:ea typeface="Calibri"/>
                <a:cs typeface="Calibri"/>
              </a:endParaRPr>
            </a:p>
            <a:p>
              <a:pPr marL="457200" indent="-457200">
                <a:buFont typeface="Arial" panose="020B0604020202020204" pitchFamily="34" charset="0"/>
                <a:buChar char="•"/>
              </a:pPr>
              <a:r>
                <a:rPr lang="en-US" sz="3200" dirty="0"/>
                <a:t>Investigate scalable manufacturing methods (e.g., injection molding) </a:t>
              </a:r>
              <a:endParaRPr lang="en-US" sz="3200" dirty="0">
                <a:ea typeface="Calibri"/>
                <a:cs typeface="Calibri"/>
              </a:endParaRPr>
            </a:p>
          </p:txBody>
        </p:sp>
        <p:pic>
          <p:nvPicPr>
            <p:cNvPr id="49" name="Picture 48" descr="A black and white image of a medal&#10;&#10;AI-generated content may be incorrect.">
              <a:extLst>
                <a:ext uri="{FF2B5EF4-FFF2-40B4-BE49-F238E27FC236}">
                  <a16:creationId xmlns:a16="http://schemas.microsoft.com/office/drawing/2014/main" id="{6584446B-65AE-5704-DD89-CCEAB241482B}"/>
                </a:ext>
              </a:extLst>
            </p:cNvPr>
            <p:cNvPicPr>
              <a:picLocks noChangeAspect="1"/>
            </p:cNvPicPr>
            <p:nvPr/>
          </p:nvPicPr>
          <p:blipFill>
            <a:blip r:embed="rId9"/>
            <a:stretch>
              <a:fillRect/>
            </a:stretch>
          </p:blipFill>
          <p:spPr>
            <a:xfrm>
              <a:off x="38903704" y="24421586"/>
              <a:ext cx="4999337" cy="5032288"/>
            </a:xfrm>
            <a:prstGeom prst="rect">
              <a:avLst/>
            </a:prstGeom>
          </p:spPr>
        </p:pic>
        <p:sp>
          <p:nvSpPr>
            <p:cNvPr id="51" name="TextBox 50">
              <a:extLst>
                <a:ext uri="{FF2B5EF4-FFF2-40B4-BE49-F238E27FC236}">
                  <a16:creationId xmlns:a16="http://schemas.microsoft.com/office/drawing/2014/main" id="{9D51EAF8-84C5-54D0-63AB-EA537D5C3A94}"/>
                </a:ext>
              </a:extLst>
            </p:cNvPr>
            <p:cNvSpPr txBox="1">
              <a:spLocks/>
            </p:cNvSpPr>
            <p:nvPr/>
          </p:nvSpPr>
          <p:spPr>
            <a:xfrm>
              <a:off x="32687741" y="25454918"/>
              <a:ext cx="7117492" cy="43550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3200" b="0" i="0" u="none" strike="noStrike" baseline="0" dirty="0">
                  <a:solidFill>
                    <a:srgbClr val="000000"/>
                  </a:solidFill>
                  <a:latin typeface="Calibri"/>
                  <a:ea typeface="Arial"/>
                  <a:cs typeface="Arial"/>
                </a:rPr>
                <a:t>Assess manufacturability, cost feasibility, and </a:t>
              </a:r>
              <a:r>
                <a:rPr lang="en-US" sz="3200" dirty="0">
                  <a:solidFill>
                    <a:srgbClr val="000000"/>
                  </a:solidFill>
                  <a:latin typeface="Calibri"/>
                  <a:ea typeface="Arial"/>
                  <a:cs typeface="Arial"/>
                </a:rPr>
                <a:t>market readiness</a:t>
              </a:r>
              <a:r>
                <a:rPr lang="en-US" sz="3200" b="0" i="0" u="none" strike="noStrike" baseline="0" dirty="0">
                  <a:solidFill>
                    <a:srgbClr val="000000"/>
                  </a:solidFill>
                  <a:latin typeface="Calibri"/>
                  <a:ea typeface="Arial"/>
                  <a:cs typeface="Arial"/>
                </a:rPr>
                <a:t>.</a:t>
              </a:r>
              <a:r>
                <a:rPr lang="en-US" sz="3200" b="0" i="0" dirty="0">
                  <a:solidFill>
                    <a:srgbClr val="000000"/>
                  </a:solidFill>
                  <a:latin typeface="Calibri"/>
                  <a:ea typeface="Arial"/>
                  <a:cs typeface="Arial"/>
                </a:rPr>
                <a:t>​</a:t>
              </a:r>
            </a:p>
            <a:p>
              <a:pPr marL="457200" lvl="0" indent="-457200" algn="l" rtl="0">
                <a:buFont typeface="Arial" panose="020B0604020202020204" pitchFamily="34" charset="0"/>
                <a:buChar char="•"/>
              </a:pPr>
              <a:r>
                <a:rPr lang="en-US" sz="3200" b="0" i="0" u="none" strike="noStrike" baseline="0" dirty="0">
                  <a:solidFill>
                    <a:srgbClr val="000000"/>
                  </a:solidFill>
                  <a:latin typeface="Calibri"/>
                  <a:ea typeface="Arial"/>
                  <a:cs typeface="Arial"/>
                </a:rPr>
                <a:t>Develop branding concepts and product identity.</a:t>
              </a:r>
              <a:r>
                <a:rPr lang="en-US" sz="3200" b="0" i="0" dirty="0">
                  <a:solidFill>
                    <a:srgbClr val="000000"/>
                  </a:solidFill>
                  <a:latin typeface="Calibri"/>
                  <a:ea typeface="Arial"/>
                  <a:cs typeface="Arial"/>
                </a:rPr>
                <a:t>​</a:t>
              </a:r>
            </a:p>
            <a:p>
              <a:pPr marL="457200" indent="-457200">
                <a:buFont typeface="Arial" panose="020B0604020202020204" pitchFamily="34" charset="0"/>
                <a:buChar char="•"/>
              </a:pPr>
              <a:r>
                <a:rPr lang="en-US" sz="3200" b="0" i="0" u="none" strike="noStrike" baseline="0" dirty="0">
                  <a:solidFill>
                    <a:srgbClr val="000000"/>
                  </a:solidFill>
                  <a:latin typeface="Calibri"/>
                  <a:ea typeface="Arial"/>
                  <a:cs typeface="Arial"/>
                </a:rPr>
                <a:t>Explore business formation, including LLC registration.</a:t>
              </a:r>
              <a:endParaRPr lang="en-US" sz="3200" b="0" i="0" dirty="0">
                <a:solidFill>
                  <a:srgbClr val="000000"/>
                </a:solidFill>
                <a:latin typeface="Calibri"/>
                <a:ea typeface="Arial"/>
                <a:cs typeface="Arial"/>
              </a:endParaRPr>
            </a:p>
            <a:p>
              <a:pPr algn="ctr"/>
              <a:endParaRPr lang="en-US" dirty="0"/>
            </a:p>
          </p:txBody>
        </p:sp>
      </p:grpSp>
      <p:sp>
        <p:nvSpPr>
          <p:cNvPr id="15" name="TextBox 14">
            <a:extLst>
              <a:ext uri="{FF2B5EF4-FFF2-40B4-BE49-F238E27FC236}">
                <a16:creationId xmlns:a16="http://schemas.microsoft.com/office/drawing/2014/main" id="{A3921B3E-90CF-BD92-5CC1-E348C1597508}"/>
              </a:ext>
            </a:extLst>
          </p:cNvPr>
          <p:cNvSpPr txBox="1"/>
          <p:nvPr/>
        </p:nvSpPr>
        <p:spPr>
          <a:xfrm>
            <a:off x="32782710" y="26175882"/>
            <a:ext cx="10874310" cy="6001643"/>
          </a:xfrm>
          <a:prstGeom prst="rect">
            <a:avLst/>
          </a:prstGeom>
          <a:noFill/>
        </p:spPr>
        <p:txBody>
          <a:bodyPr wrap="square" rtlCol="0">
            <a:spAutoFit/>
          </a:bodyPr>
          <a:lstStyle/>
          <a:p>
            <a:r>
              <a:rPr lang="en-US" sz="2400" dirty="0"/>
              <a:t>Bambu Lab. </a:t>
            </a:r>
            <a:r>
              <a:rPr lang="en-US" sz="2400" i="1" dirty="0"/>
              <a:t>PLA Basic Technical Data Sheet</a:t>
            </a:r>
            <a:r>
              <a:rPr lang="en-US" sz="2400" dirty="0"/>
              <a:t>; </a:t>
            </a:r>
            <a:r>
              <a:rPr lang="en-US" sz="2400" i="1" dirty="0"/>
              <a:t>TPU 95A HF Technical Data Sheet</a:t>
            </a:r>
            <a:r>
              <a:rPr lang="en-US" sz="2400" dirty="0"/>
              <a:t> </a:t>
            </a:r>
          </a:p>
          <a:p>
            <a:r>
              <a:rPr lang="en-US" sz="2400" dirty="0" err="1"/>
              <a:t>Afrose</a:t>
            </a:r>
            <a:r>
              <a:rPr lang="en-US" sz="2400" dirty="0"/>
              <a:t>, S., Masood, S.H., Nikzad, M., </a:t>
            </a:r>
            <a:r>
              <a:rPr lang="en-US" sz="2400" dirty="0" err="1"/>
              <a:t>Sbarski</a:t>
            </a:r>
            <a:r>
              <a:rPr lang="en-US" sz="2400" dirty="0"/>
              <a:t>, I., </a:t>
            </a:r>
            <a:r>
              <a:rPr lang="en-US" sz="2400" dirty="0" err="1"/>
              <a:t>Groth</a:t>
            </a:r>
            <a:r>
              <a:rPr lang="en-US" sz="2400" dirty="0"/>
              <a:t>, A. (2016). </a:t>
            </a:r>
            <a:r>
              <a:rPr lang="en-US" sz="2400" i="1" dirty="0"/>
              <a:t>Fatigue </a:t>
            </a:r>
            <a:r>
              <a:rPr lang="en-US" sz="2400" i="1" dirty="0" err="1"/>
              <a:t>behaviour</a:t>
            </a:r>
            <a:r>
              <a:rPr lang="en-US" sz="2400" i="1" dirty="0"/>
              <a:t> of FDM PLA</a:t>
            </a:r>
            <a:r>
              <a:rPr lang="en-US" sz="2400" dirty="0"/>
              <a:t> </a:t>
            </a:r>
          </a:p>
          <a:p>
            <a:r>
              <a:rPr lang="en-US" sz="2400" dirty="0"/>
              <a:t>Gómez-Gras, G., Jerez-Mesa, R., Travieso-Rodriguez, J.A., </a:t>
            </a:r>
            <a:r>
              <a:rPr lang="en-US" sz="2400" dirty="0" err="1"/>
              <a:t>Lluma</a:t>
            </a:r>
            <a:r>
              <a:rPr lang="en-US" sz="2400" dirty="0"/>
              <a:t>-Fuentes, J. (2018). </a:t>
            </a:r>
            <a:r>
              <a:rPr lang="en-US" sz="2400" i="1" dirty="0"/>
              <a:t>FFF PLA fatigue performance</a:t>
            </a:r>
            <a:r>
              <a:rPr lang="en-US" sz="2400" dirty="0"/>
              <a:t> </a:t>
            </a:r>
          </a:p>
          <a:p>
            <a:r>
              <a:rPr lang="en-US" sz="2400" dirty="0"/>
              <a:t>Ezeh, O., </a:t>
            </a:r>
            <a:r>
              <a:rPr lang="en-US" sz="2400" dirty="0" err="1"/>
              <a:t>Susmel</a:t>
            </a:r>
            <a:r>
              <a:rPr lang="en-US" sz="2400" dirty="0"/>
              <a:t>, L., Brennan, F. (2019). </a:t>
            </a:r>
            <a:r>
              <a:rPr lang="en-US" sz="2400" i="1" dirty="0"/>
              <a:t>Raster orientation effects on PLA fatigue</a:t>
            </a:r>
            <a:r>
              <a:rPr lang="en-US" sz="2400" dirty="0"/>
              <a:t> </a:t>
            </a:r>
          </a:p>
          <a:p>
            <a:r>
              <a:rPr lang="en-US" sz="2400" dirty="0" err="1"/>
              <a:t>Ziemian</a:t>
            </a:r>
            <a:r>
              <a:rPr lang="en-US" sz="2400" dirty="0"/>
              <a:t>, C., Sharma, M., </a:t>
            </a:r>
            <a:r>
              <a:rPr lang="en-US" sz="2400" dirty="0" err="1"/>
              <a:t>Ziemian</a:t>
            </a:r>
            <a:r>
              <a:rPr lang="en-US" sz="2400" dirty="0"/>
              <a:t>, S. (2012). </a:t>
            </a:r>
            <a:r>
              <a:rPr lang="en-US" sz="2400" i="1" dirty="0"/>
              <a:t>Anisotropic properties of FDM polymers</a:t>
            </a:r>
            <a:r>
              <a:rPr lang="en-US" sz="2400" dirty="0"/>
              <a:t> </a:t>
            </a:r>
          </a:p>
          <a:p>
            <a:r>
              <a:rPr lang="en-US" sz="2400" dirty="0" err="1"/>
              <a:t>Marsavina</a:t>
            </a:r>
            <a:r>
              <a:rPr lang="en-US" sz="2400" dirty="0"/>
              <a:t>, L., et al. (2021). </a:t>
            </a:r>
            <a:r>
              <a:rPr lang="en-US" sz="2400" i="1" dirty="0"/>
              <a:t>Fatigue behavior of TPU</a:t>
            </a:r>
            <a:r>
              <a:rPr lang="en-US" sz="2400" dirty="0"/>
              <a:t> </a:t>
            </a:r>
          </a:p>
          <a:p>
            <a:r>
              <a:rPr lang="en-US" sz="2400" dirty="0"/>
              <a:t>Alam, P., Mamalis, D., Robert, C., Floreani, C., Brádaigh, C. (2019). </a:t>
            </a:r>
            <a:r>
              <a:rPr lang="en-US" sz="2400" i="1" dirty="0"/>
              <a:t>Fatigue of elastomers review</a:t>
            </a:r>
            <a:r>
              <a:rPr lang="en-US" sz="2400" dirty="0"/>
              <a:t> </a:t>
            </a:r>
          </a:p>
          <a:p>
            <a:r>
              <a:rPr lang="en-US" sz="2400" dirty="0" err="1"/>
              <a:t>Boubakri</a:t>
            </a:r>
            <a:r>
              <a:rPr lang="en-US" sz="2400" dirty="0"/>
              <a:t>, A., Haddar, M., </a:t>
            </a:r>
            <a:r>
              <a:rPr lang="en-US" sz="2400" dirty="0" err="1"/>
              <a:t>Elleuch</a:t>
            </a:r>
            <a:r>
              <a:rPr lang="en-US" sz="2400" dirty="0"/>
              <a:t>, K., Bienvenu, Y. (2010). </a:t>
            </a:r>
            <a:r>
              <a:rPr lang="en-US" sz="2400" i="1" dirty="0"/>
              <a:t>Mechanical properties of TPU</a:t>
            </a:r>
            <a:r>
              <a:rPr lang="en-US" sz="2400" dirty="0"/>
              <a:t> </a:t>
            </a:r>
          </a:p>
          <a:p>
            <a:r>
              <a:rPr lang="en-US" sz="2400" dirty="0"/>
              <a:t>Menary, G., et al. (2012). </a:t>
            </a:r>
            <a:r>
              <a:rPr lang="en-US" sz="2400" i="1" dirty="0"/>
              <a:t>Polyurethane cyclic performance</a:t>
            </a:r>
            <a:r>
              <a:rPr lang="en-US" sz="2400" dirty="0"/>
              <a:t> </a:t>
            </a:r>
          </a:p>
          <a:p>
            <a:r>
              <a:rPr lang="en-US" sz="2400" dirty="0"/>
              <a:t>Stephens, R.I., Fatemi, A., Stephens, R.R., Fuchs, H.O. (2000). </a:t>
            </a:r>
            <a:r>
              <a:rPr lang="en-US" sz="2400" i="1" dirty="0"/>
              <a:t>Metal Fatigue in Engineering</a:t>
            </a:r>
            <a:r>
              <a:rPr lang="en-US" sz="2400" dirty="0"/>
              <a:t> </a:t>
            </a:r>
          </a:p>
          <a:p>
            <a:r>
              <a:rPr lang="en-US" sz="2400" dirty="0"/>
              <a:t>Dowling, N.E. (2013). </a:t>
            </a:r>
            <a:r>
              <a:rPr lang="en-US" sz="2400" i="1" dirty="0"/>
              <a:t>Mechanical Behavior of Materials</a:t>
            </a:r>
            <a:r>
              <a:rPr lang="en-US" sz="2400" dirty="0"/>
              <a:t> </a:t>
            </a:r>
          </a:p>
        </p:txBody>
      </p:sp>
      <p:pic>
        <p:nvPicPr>
          <p:cNvPr id="2052" name="Picture 4" descr="A screenshot of a graph&#10;&#10;AI-generated content may be incorrect.">
            <a:extLst>
              <a:ext uri="{FF2B5EF4-FFF2-40B4-BE49-F238E27FC236}">
                <a16:creationId xmlns:a16="http://schemas.microsoft.com/office/drawing/2014/main" id="{439B7CAB-426C-2D93-83D7-D60803E8702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805" t="5546" r="11850" b="11254"/>
          <a:stretch>
            <a:fillRect/>
          </a:stretch>
        </p:blipFill>
        <p:spPr bwMode="auto">
          <a:xfrm>
            <a:off x="27326270" y="24376608"/>
            <a:ext cx="4829178" cy="5304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3315E87C-3443-57AE-168D-00130515A1DC}"/>
              </a:ext>
            </a:extLst>
          </p:cNvPr>
          <p:cNvPicPr>
            <a:picLocks noChangeAspect="1"/>
          </p:cNvPicPr>
          <p:nvPr/>
        </p:nvPicPr>
        <p:blipFill>
          <a:blip r:embed="rId11">
            <a:extLst>
              <a:ext uri="{28A0092B-C50C-407E-A947-70E740481C1C}">
                <a14:useLocalDpi xmlns:a14="http://schemas.microsoft.com/office/drawing/2010/main" val="0"/>
              </a:ext>
            </a:extLst>
          </a:blip>
          <a:srcRect l="30024" t="3881" r="32209" b="7916"/>
          <a:stretch>
            <a:fillRect/>
          </a:stretch>
        </p:blipFill>
        <p:spPr>
          <a:xfrm>
            <a:off x="19440042" y="9227236"/>
            <a:ext cx="6408239" cy="11224650"/>
          </a:xfrm>
          <a:prstGeom prst="rect">
            <a:avLst/>
          </a:prstGeom>
        </p:spPr>
      </p:pic>
      <p:pic>
        <p:nvPicPr>
          <p:cNvPr id="53" name="Picture 52">
            <a:extLst>
              <a:ext uri="{FF2B5EF4-FFF2-40B4-BE49-F238E27FC236}">
                <a16:creationId xmlns:a16="http://schemas.microsoft.com/office/drawing/2014/main" id="{5F855FA5-E203-D3B1-8DD8-321F18E11460}"/>
              </a:ext>
            </a:extLst>
          </p:cNvPr>
          <p:cNvPicPr>
            <a:picLocks noChangeAspect="1"/>
          </p:cNvPicPr>
          <p:nvPr/>
        </p:nvPicPr>
        <p:blipFill>
          <a:blip r:embed="rId12">
            <a:extLst>
              <a:ext uri="{28A0092B-C50C-407E-A947-70E740481C1C}">
                <a14:useLocalDpi xmlns:a14="http://schemas.microsoft.com/office/drawing/2010/main" val="0"/>
              </a:ext>
            </a:extLst>
          </a:blip>
          <a:srcRect l="5723" t="13324" r="8158" b="557"/>
          <a:stretch>
            <a:fillRect/>
          </a:stretch>
        </p:blipFill>
        <p:spPr>
          <a:xfrm>
            <a:off x="13894895" y="16673051"/>
            <a:ext cx="4688544" cy="351640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55" name="Picture 54">
            <a:extLst>
              <a:ext uri="{FF2B5EF4-FFF2-40B4-BE49-F238E27FC236}">
                <a16:creationId xmlns:a16="http://schemas.microsoft.com/office/drawing/2014/main" id="{D3217D88-F697-0C7C-EF6F-0CCDA644DC0A}"/>
              </a:ext>
            </a:extLst>
          </p:cNvPr>
          <p:cNvPicPr>
            <a:picLocks noChangeAspect="1"/>
          </p:cNvPicPr>
          <p:nvPr/>
        </p:nvPicPr>
        <p:blipFill>
          <a:blip r:embed="rId13">
            <a:extLst>
              <a:ext uri="{28A0092B-C50C-407E-A947-70E740481C1C}">
                <a14:useLocalDpi xmlns:a14="http://schemas.microsoft.com/office/drawing/2010/main" val="0"/>
              </a:ext>
            </a:extLst>
          </a:blip>
          <a:srcRect l="14989" t="5815" r="970" b="10145"/>
          <a:stretch>
            <a:fillRect/>
          </a:stretch>
        </p:blipFill>
        <p:spPr>
          <a:xfrm>
            <a:off x="25197758" y="8499520"/>
            <a:ext cx="3600816" cy="2700612"/>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57" name="Picture 56">
            <a:extLst>
              <a:ext uri="{FF2B5EF4-FFF2-40B4-BE49-F238E27FC236}">
                <a16:creationId xmlns:a16="http://schemas.microsoft.com/office/drawing/2014/main" id="{3218BB4C-8941-BA10-1D13-39E7A08C55B9}"/>
              </a:ext>
            </a:extLst>
          </p:cNvPr>
          <p:cNvPicPr>
            <a:picLocks noChangeAspect="1"/>
          </p:cNvPicPr>
          <p:nvPr/>
        </p:nvPicPr>
        <p:blipFill>
          <a:blip r:embed="rId14">
            <a:extLst>
              <a:ext uri="{28A0092B-C50C-407E-A947-70E740481C1C}">
                <a14:useLocalDpi xmlns:a14="http://schemas.microsoft.com/office/drawing/2010/main" val="0"/>
              </a:ext>
            </a:extLst>
          </a:blip>
          <a:srcRect l="-537" t="9194" r="18612" b="8881"/>
          <a:stretch>
            <a:fillRect/>
          </a:stretch>
        </p:blipFill>
        <p:spPr>
          <a:xfrm>
            <a:off x="28676887" y="9630646"/>
            <a:ext cx="3600816" cy="2700612"/>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60" name="Picture 59">
            <a:extLst>
              <a:ext uri="{FF2B5EF4-FFF2-40B4-BE49-F238E27FC236}">
                <a16:creationId xmlns:a16="http://schemas.microsoft.com/office/drawing/2014/main" id="{7EB1D0F7-C92E-A5DD-5ABE-C74B023B3EBC}"/>
              </a:ext>
            </a:extLst>
          </p:cNvPr>
          <p:cNvPicPr>
            <a:picLocks noChangeAspect="1"/>
          </p:cNvPicPr>
          <p:nvPr/>
        </p:nvPicPr>
        <p:blipFill>
          <a:blip r:embed="rId15">
            <a:extLst>
              <a:ext uri="{28A0092B-C50C-407E-A947-70E740481C1C}">
                <a14:useLocalDpi xmlns:a14="http://schemas.microsoft.com/office/drawing/2010/main" val="0"/>
              </a:ext>
            </a:extLst>
          </a:blip>
          <a:srcRect l="11640" t="9772" r="10109" b="11977"/>
          <a:stretch>
            <a:fillRect/>
          </a:stretch>
        </p:blipFill>
        <p:spPr>
          <a:xfrm>
            <a:off x="15399254" y="8389842"/>
            <a:ext cx="4688545" cy="3516409"/>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62" name="Picture 61">
            <a:extLst>
              <a:ext uri="{FF2B5EF4-FFF2-40B4-BE49-F238E27FC236}">
                <a16:creationId xmlns:a16="http://schemas.microsoft.com/office/drawing/2014/main" id="{56D40297-754D-5ADC-C738-4CF225050A61}"/>
              </a:ext>
            </a:extLst>
          </p:cNvPr>
          <p:cNvPicPr>
            <a:picLocks noChangeAspect="1"/>
          </p:cNvPicPr>
          <p:nvPr/>
        </p:nvPicPr>
        <p:blipFill>
          <a:blip r:embed="rId16">
            <a:extLst>
              <a:ext uri="{28A0092B-C50C-407E-A947-70E740481C1C}">
                <a14:useLocalDpi xmlns:a14="http://schemas.microsoft.com/office/drawing/2010/main" val="0"/>
              </a:ext>
            </a:extLst>
          </a:blip>
          <a:srcRect l="9232" t="20792" r="14089" b="2529"/>
          <a:stretch>
            <a:fillRect/>
          </a:stretch>
        </p:blipFill>
        <p:spPr>
          <a:xfrm>
            <a:off x="25904160" y="19643258"/>
            <a:ext cx="3600815" cy="2700612"/>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024" name="Picture 1023">
            <a:extLst>
              <a:ext uri="{FF2B5EF4-FFF2-40B4-BE49-F238E27FC236}">
                <a16:creationId xmlns:a16="http://schemas.microsoft.com/office/drawing/2014/main" id="{09FE38F8-B4F4-1A2C-9447-1F7F7339BE02}"/>
              </a:ext>
            </a:extLst>
          </p:cNvPr>
          <p:cNvPicPr>
            <a:picLocks noChangeAspect="1"/>
          </p:cNvPicPr>
          <p:nvPr/>
        </p:nvPicPr>
        <p:blipFill>
          <a:blip r:embed="rId17" cstate="print">
            <a:extLst>
              <a:ext uri="{28A0092B-C50C-407E-A947-70E740481C1C}">
                <a14:useLocalDpi xmlns:a14="http://schemas.microsoft.com/office/drawing/2010/main" val="0"/>
              </a:ext>
            </a:extLst>
          </a:blip>
          <a:srcRect l="4631" t="3382" r="3951" b="5201"/>
          <a:stretch>
            <a:fillRect/>
          </a:stretch>
        </p:blipFill>
        <p:spPr>
          <a:xfrm>
            <a:off x="27428844" y="14581503"/>
            <a:ext cx="3600817" cy="2700613"/>
          </a:xfrm>
          <a:prstGeom prst="ellipse">
            <a:avLst/>
          </a:prstGeom>
          <a:ln w="63500" cap="rnd">
            <a:solidFill>
              <a:srgbClr val="333333"/>
            </a:solidFill>
          </a:ln>
          <a:effectLst/>
        </p:spPr>
      </p:pic>
      <p:sp>
        <p:nvSpPr>
          <p:cNvPr id="1025" name="TextBox 1024">
            <a:extLst>
              <a:ext uri="{FF2B5EF4-FFF2-40B4-BE49-F238E27FC236}">
                <a16:creationId xmlns:a16="http://schemas.microsoft.com/office/drawing/2014/main" id="{5E146DEF-89E3-0061-5566-C3913968758C}"/>
              </a:ext>
            </a:extLst>
          </p:cNvPr>
          <p:cNvSpPr txBox="1"/>
          <p:nvPr/>
        </p:nvSpPr>
        <p:spPr>
          <a:xfrm>
            <a:off x="13553596" y="14556272"/>
            <a:ext cx="5991183" cy="1815882"/>
          </a:xfrm>
          <a:prstGeom prst="rect">
            <a:avLst/>
          </a:prstGeom>
          <a:noFill/>
        </p:spPr>
        <p:txBody>
          <a:bodyPr wrap="square" rtlCol="0">
            <a:spAutoFit/>
          </a:bodyPr>
          <a:lstStyle/>
          <a:p>
            <a:pPr marL="0" marR="0" lvl="0" indent="0" algn="l" defTabSz="4301092" rtl="0" eaLnBrk="1" fontAlgn="auto" latinLnBrk="0" hangingPunct="1">
              <a:lnSpc>
                <a:spcPct val="100000"/>
              </a:lnSpc>
              <a:spcBef>
                <a:spcPts val="0"/>
              </a:spcBef>
              <a:spcAft>
                <a:spcPts val="0"/>
              </a:spcAft>
              <a:buClrTx/>
              <a:buSzTx/>
              <a:buFont typeface=""/>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Receptacle Body: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Compact, semi-rigid container designed to store small waste items while maintaining shape and durability during use </a:t>
            </a:r>
            <a:endParaRPr kumimoji="0" lang="en-US" sz="28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
        <p:nvSpPr>
          <p:cNvPr id="1026" name="TextBox 1025">
            <a:extLst>
              <a:ext uri="{FF2B5EF4-FFF2-40B4-BE49-F238E27FC236}">
                <a16:creationId xmlns:a16="http://schemas.microsoft.com/office/drawing/2014/main" id="{FC503ECF-D44F-B098-6D2C-1BA3F12D8F33}"/>
              </a:ext>
            </a:extLst>
          </p:cNvPr>
          <p:cNvSpPr txBox="1"/>
          <p:nvPr/>
        </p:nvSpPr>
        <p:spPr>
          <a:xfrm>
            <a:off x="13553821" y="12117343"/>
            <a:ext cx="6062417" cy="2246769"/>
          </a:xfrm>
          <a:prstGeom prst="rect">
            <a:avLst/>
          </a:prstGeom>
          <a:noFill/>
        </p:spPr>
        <p:txBody>
          <a:bodyPr wrap="square" rtlCol="0">
            <a:spAutoFit/>
          </a:bodyPr>
          <a:lstStyle/>
          <a:p>
            <a:pPr marL="0" marR="0" lvl="0" indent="0" algn="l" defTabSz="4301092" rtl="0" eaLnBrk="1" fontAlgn="auto" latinLnBrk="0" hangingPunct="1">
              <a:lnSpc>
                <a:spcPct val="100000"/>
              </a:lnSpc>
              <a:spcBef>
                <a:spcPts val="0"/>
              </a:spcBef>
              <a:spcAft>
                <a:spcPts val="0"/>
              </a:spcAft>
              <a:buClrTx/>
              <a:buSzTx/>
              <a:buFont typeface=""/>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Living Hinge Opening: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Integrated deformable opening allows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one-handed, hands-free disposal</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without separate moving parts, improving usability and reliability </a:t>
            </a:r>
            <a:endParaRPr kumimoji="0" lang="en-US" sz="28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
        <p:nvSpPr>
          <p:cNvPr id="1027" name="TextBox 1026">
            <a:extLst>
              <a:ext uri="{FF2B5EF4-FFF2-40B4-BE49-F238E27FC236}">
                <a16:creationId xmlns:a16="http://schemas.microsoft.com/office/drawing/2014/main" id="{352842C4-CAC8-9091-5756-CD182AFEEBB9}"/>
              </a:ext>
            </a:extLst>
          </p:cNvPr>
          <p:cNvSpPr txBox="1"/>
          <p:nvPr/>
        </p:nvSpPr>
        <p:spPr>
          <a:xfrm>
            <a:off x="13553597" y="20338631"/>
            <a:ext cx="5635069" cy="1815882"/>
          </a:xfrm>
          <a:prstGeom prst="rect">
            <a:avLst/>
          </a:prstGeom>
          <a:noFill/>
        </p:spPr>
        <p:txBody>
          <a:bodyPr wrap="square" rtlCol="0">
            <a:spAutoFit/>
          </a:bodyPr>
          <a:lstStyle/>
          <a:p>
            <a:pPr marL="0" marR="0" lvl="0" indent="0" algn="l" defTabSz="4301092" rtl="0" eaLnBrk="1" fontAlgn="auto" latinLnBrk="0" hangingPunct="1">
              <a:lnSpc>
                <a:spcPct val="100000"/>
              </a:lnSpc>
              <a:spcBef>
                <a:spcPts val="0"/>
              </a:spcBef>
              <a:spcAft>
                <a:spcPts val="0"/>
              </a:spcAft>
              <a:buClrTx/>
              <a:buSzTx/>
              <a:buFont typeface=""/>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Bottom Disposal Mechanism: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Sealed lower opening with removable cap enables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controlled and hygienic emptying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of contents </a:t>
            </a:r>
            <a:endParaRPr kumimoji="0" lang="en-US" sz="28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
        <p:nvSpPr>
          <p:cNvPr id="1028" name="TextBox 1027">
            <a:extLst>
              <a:ext uri="{FF2B5EF4-FFF2-40B4-BE49-F238E27FC236}">
                <a16:creationId xmlns:a16="http://schemas.microsoft.com/office/drawing/2014/main" id="{87FE788E-6D8D-02E4-31B5-CA21B4BAE986}"/>
              </a:ext>
            </a:extLst>
          </p:cNvPr>
          <p:cNvSpPr txBox="1"/>
          <p:nvPr/>
        </p:nvSpPr>
        <p:spPr>
          <a:xfrm>
            <a:off x="29756351" y="20186627"/>
            <a:ext cx="2653075" cy="1815882"/>
          </a:xfrm>
          <a:prstGeom prst="rect">
            <a:avLst/>
          </a:prstGeom>
          <a:noFill/>
        </p:spPr>
        <p:txBody>
          <a:bodyPr wrap="square" rtlCol="0">
            <a:spAutoFit/>
          </a:bodyPr>
          <a:lstStyle/>
          <a:p>
            <a:pPr marL="0" marR="0" lvl="0" indent="0" algn="l" defTabSz="4301092" rtl="0" eaLnBrk="1" fontAlgn="auto" latinLnBrk="0" hangingPunct="1">
              <a:lnSpc>
                <a:spcPct val="100000"/>
              </a:lnSpc>
              <a:spcBef>
                <a:spcPts val="0"/>
              </a:spcBef>
              <a:spcAft>
                <a:spcPts val="0"/>
              </a:spcAft>
              <a:buClrTx/>
              <a:buSzTx/>
              <a:buFont typeface=""/>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Bottom Cap Pull Tab:</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Allows for easy removal of bottom cap</a:t>
            </a:r>
            <a:endParaRPr kumimoji="0" lang="en-US" sz="28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
        <p:nvSpPr>
          <p:cNvPr id="1029" name="TextBox 1028">
            <a:extLst>
              <a:ext uri="{FF2B5EF4-FFF2-40B4-BE49-F238E27FC236}">
                <a16:creationId xmlns:a16="http://schemas.microsoft.com/office/drawing/2014/main" id="{51932C3C-9AD5-2510-732C-CD3BE4061A88}"/>
              </a:ext>
            </a:extLst>
          </p:cNvPr>
          <p:cNvSpPr txBox="1"/>
          <p:nvPr/>
        </p:nvSpPr>
        <p:spPr>
          <a:xfrm>
            <a:off x="19347058" y="20521890"/>
            <a:ext cx="6221825" cy="2062103"/>
          </a:xfrm>
          <a:prstGeom prst="rect">
            <a:avLst/>
          </a:prstGeom>
          <a:noFill/>
        </p:spPr>
        <p:txBody>
          <a:bodyPr wrap="square" rtlCol="0">
            <a:spAutoFit/>
          </a:bodyPr>
          <a:lstStyle/>
          <a:p>
            <a:pPr marL="0" marR="0" lvl="0" indent="0" algn="l" defTabSz="4301092"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Result:</a:t>
            </a:r>
            <a:r>
              <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rPr>
              <a:t> Integrated system combining accessibility, secure attachment, and user-friendly waste disposal in a compact form</a:t>
            </a:r>
            <a:endParaRPr kumimoji="0" lang="en-US" sz="320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
        <p:nvSpPr>
          <p:cNvPr id="1031" name="TextBox 1030">
            <a:extLst>
              <a:ext uri="{FF2B5EF4-FFF2-40B4-BE49-F238E27FC236}">
                <a16:creationId xmlns:a16="http://schemas.microsoft.com/office/drawing/2014/main" id="{FA949140-8781-C212-C038-25877622B865}"/>
              </a:ext>
            </a:extLst>
          </p:cNvPr>
          <p:cNvSpPr txBox="1"/>
          <p:nvPr/>
        </p:nvSpPr>
        <p:spPr>
          <a:xfrm>
            <a:off x="25916721" y="17586319"/>
            <a:ext cx="6496784" cy="1815882"/>
          </a:xfrm>
          <a:prstGeom prst="rect">
            <a:avLst/>
          </a:prstGeom>
          <a:noFill/>
        </p:spPr>
        <p:txBody>
          <a:bodyPr wrap="square" rtlCol="0">
            <a:spAutoFit/>
          </a:bodyPr>
          <a:lstStyle/>
          <a:p>
            <a:pPr>
              <a:buFont typeface=""/>
              <a:buChar char="•"/>
            </a:pPr>
            <a:r>
              <a:rPr lang="en-US" sz="2800" b="1" dirty="0"/>
              <a:t>Strap-Mounted Attachment:</a:t>
            </a:r>
            <a:r>
              <a:rPr lang="en-US" sz="2800" dirty="0"/>
              <a:t> Secure clip-based system enables direct mounting to backpack straps, providing </a:t>
            </a:r>
            <a:r>
              <a:rPr lang="en-US" sz="2800" b="1" dirty="0"/>
              <a:t>easy access and stable positioning during movement</a:t>
            </a:r>
            <a:r>
              <a:rPr lang="en-US" sz="2800" dirty="0"/>
              <a:t> </a:t>
            </a:r>
            <a:endParaRPr lang="en-US" sz="2800" dirty="0">
              <a:ea typeface="Calibri"/>
              <a:cs typeface="Calibri"/>
            </a:endParaRPr>
          </a:p>
        </p:txBody>
      </p:sp>
      <p:sp>
        <p:nvSpPr>
          <p:cNvPr id="1032" name="TextBox 1031">
            <a:extLst>
              <a:ext uri="{FF2B5EF4-FFF2-40B4-BE49-F238E27FC236}">
                <a16:creationId xmlns:a16="http://schemas.microsoft.com/office/drawing/2014/main" id="{26A2C0A4-FD89-128A-F905-EF32D219A230}"/>
              </a:ext>
            </a:extLst>
          </p:cNvPr>
          <p:cNvSpPr txBox="1"/>
          <p:nvPr/>
        </p:nvSpPr>
        <p:spPr>
          <a:xfrm>
            <a:off x="26067783" y="12500145"/>
            <a:ext cx="6429396" cy="1815882"/>
          </a:xfrm>
          <a:prstGeom prst="rect">
            <a:avLst/>
          </a:prstGeom>
          <a:noFill/>
        </p:spPr>
        <p:txBody>
          <a:bodyPr wrap="square" rtlCol="0">
            <a:spAutoFit/>
          </a:bodyPr>
          <a:lstStyle/>
          <a:p>
            <a:pPr marL="0" marR="0" lvl="0" indent="0" algn="l" defTabSz="4301092" rtl="0" eaLnBrk="1" fontAlgn="auto" latinLnBrk="0" hangingPunct="1">
              <a:lnSpc>
                <a:spcPct val="100000"/>
              </a:lnSpc>
              <a:spcBef>
                <a:spcPts val="0"/>
              </a:spcBef>
              <a:spcAft>
                <a:spcPts val="0"/>
              </a:spcAft>
              <a:buClrTx/>
              <a:buSzTx/>
              <a:buFont typeface=""/>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Modular Mounting Interface: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Detachable connection between container and mount allows repositioning, removal, and compatibility with different gear setups </a:t>
            </a:r>
            <a:endParaRPr kumimoji="0" lang="en-US" sz="28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cxnSp>
        <p:nvCxnSpPr>
          <p:cNvPr id="1034" name="Connector: Curved 1033">
            <a:extLst>
              <a:ext uri="{FF2B5EF4-FFF2-40B4-BE49-F238E27FC236}">
                <a16:creationId xmlns:a16="http://schemas.microsoft.com/office/drawing/2014/main" id="{881BC39E-863B-8C3B-9A21-DEEC73B8B208}"/>
              </a:ext>
            </a:extLst>
          </p:cNvPr>
          <p:cNvCxnSpPr>
            <a:cxnSpLocks/>
            <a:stCxn id="1026" idx="1"/>
            <a:endCxn id="60" idx="2"/>
          </p:cNvCxnSpPr>
          <p:nvPr/>
        </p:nvCxnSpPr>
        <p:spPr>
          <a:xfrm rot="10800000" flipH="1">
            <a:off x="13553820" y="10148048"/>
            <a:ext cx="1845433" cy="3092681"/>
          </a:xfrm>
          <a:prstGeom prst="curvedConnector3">
            <a:avLst>
              <a:gd name="adj1" fmla="val -5780"/>
            </a:avLst>
          </a:prstGeom>
          <a:ln w="38100" cap="flat" cmpd="sng" algn="ctr">
            <a:solidFill>
              <a:schemeClr val="dk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048" name="Connector: Curved 1047">
            <a:extLst>
              <a:ext uri="{FF2B5EF4-FFF2-40B4-BE49-F238E27FC236}">
                <a16:creationId xmlns:a16="http://schemas.microsoft.com/office/drawing/2014/main" id="{19B131CD-A10D-0CB9-B3B9-DF2901F6E652}"/>
              </a:ext>
            </a:extLst>
          </p:cNvPr>
          <p:cNvCxnSpPr>
            <a:cxnSpLocks/>
            <a:stCxn id="1027" idx="1"/>
            <a:endCxn id="53" idx="2"/>
          </p:cNvCxnSpPr>
          <p:nvPr/>
        </p:nvCxnSpPr>
        <p:spPr>
          <a:xfrm rot="10800000" flipH="1">
            <a:off x="13553597" y="18431256"/>
            <a:ext cx="341298" cy="2815317"/>
          </a:xfrm>
          <a:prstGeom prst="curvedConnector3">
            <a:avLst>
              <a:gd name="adj1" fmla="val -58049"/>
            </a:avLst>
          </a:prstGeom>
          <a:ln w="38100" cap="flat" cmpd="sng" algn="ctr">
            <a:solidFill>
              <a:schemeClr val="dk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052" name="Connector: Curved 1051">
            <a:extLst>
              <a:ext uri="{FF2B5EF4-FFF2-40B4-BE49-F238E27FC236}">
                <a16:creationId xmlns:a16="http://schemas.microsoft.com/office/drawing/2014/main" id="{B6057FD0-7D45-1737-7F76-48F6690FCC20}"/>
              </a:ext>
            </a:extLst>
          </p:cNvPr>
          <p:cNvCxnSpPr>
            <a:cxnSpLocks/>
            <a:stCxn id="1032" idx="0"/>
            <a:endCxn id="55" idx="4"/>
          </p:cNvCxnSpPr>
          <p:nvPr/>
        </p:nvCxnSpPr>
        <p:spPr>
          <a:xfrm rot="16200000" flipV="1">
            <a:off x="27490318" y="10707981"/>
            <a:ext cx="1300013" cy="2284315"/>
          </a:xfrm>
          <a:prstGeom prst="curvedConnector3">
            <a:avLst>
              <a:gd name="adj1" fmla="val 25577"/>
            </a:avLst>
          </a:prstGeom>
          <a:ln w="38100" cap="flat" cmpd="sng" algn="ctr">
            <a:solidFill>
              <a:schemeClr val="dk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053" name="Connector: Curved 1052">
            <a:extLst>
              <a:ext uri="{FF2B5EF4-FFF2-40B4-BE49-F238E27FC236}">
                <a16:creationId xmlns:a16="http://schemas.microsoft.com/office/drawing/2014/main" id="{3A3889E1-908E-B9CF-9FEB-412C3536D3EE}"/>
              </a:ext>
            </a:extLst>
          </p:cNvPr>
          <p:cNvCxnSpPr>
            <a:cxnSpLocks/>
            <a:stCxn id="62" idx="7"/>
            <a:endCxn id="1028" idx="0"/>
          </p:cNvCxnSpPr>
          <p:nvPr/>
        </p:nvCxnSpPr>
        <p:spPr>
          <a:xfrm rot="16200000" flipH="1">
            <a:off x="29956331" y="19060070"/>
            <a:ext cx="147874" cy="2105241"/>
          </a:xfrm>
          <a:prstGeom prst="curvedConnector3">
            <a:avLst>
              <a:gd name="adj1" fmla="val -207334"/>
            </a:avLst>
          </a:prstGeom>
          <a:ln w="38100" cap="flat" cmpd="sng" algn="ctr">
            <a:solidFill>
              <a:schemeClr val="dk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054" name="Connector: Curved 1053">
            <a:extLst>
              <a:ext uri="{FF2B5EF4-FFF2-40B4-BE49-F238E27FC236}">
                <a16:creationId xmlns:a16="http://schemas.microsoft.com/office/drawing/2014/main" id="{D561C8D1-BA8D-B5BD-92EC-203F5D0693BB}"/>
              </a:ext>
            </a:extLst>
          </p:cNvPr>
          <p:cNvCxnSpPr>
            <a:cxnSpLocks/>
            <a:stCxn id="1031" idx="1"/>
            <a:endCxn id="1024" idx="2"/>
          </p:cNvCxnSpPr>
          <p:nvPr/>
        </p:nvCxnSpPr>
        <p:spPr>
          <a:xfrm rot="10800000" flipH="1">
            <a:off x="25916720" y="15931810"/>
            <a:ext cx="1512123" cy="2562450"/>
          </a:xfrm>
          <a:prstGeom prst="curvedConnector3">
            <a:avLst>
              <a:gd name="adj1" fmla="val -5039"/>
            </a:avLst>
          </a:prstGeom>
          <a:ln w="38100" cap="flat" cmpd="sng" algn="ctr">
            <a:solidFill>
              <a:schemeClr val="dk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055" name="Connector: Curved 1054">
            <a:extLst>
              <a:ext uri="{FF2B5EF4-FFF2-40B4-BE49-F238E27FC236}">
                <a16:creationId xmlns:a16="http://schemas.microsoft.com/office/drawing/2014/main" id="{7889F35D-5699-CEE2-0410-7A59B3037703}"/>
              </a:ext>
            </a:extLst>
          </p:cNvPr>
          <p:cNvCxnSpPr>
            <a:cxnSpLocks/>
            <a:endCxn id="57" idx="2"/>
          </p:cNvCxnSpPr>
          <p:nvPr/>
        </p:nvCxnSpPr>
        <p:spPr>
          <a:xfrm rot="5400000" flipH="1" flipV="1">
            <a:off x="27727958" y="11205694"/>
            <a:ext cx="1173670" cy="724187"/>
          </a:xfrm>
          <a:prstGeom prst="curvedConnector2">
            <a:avLst/>
          </a:prstGeom>
          <a:ln w="38100" cap="flat" cmpd="sng" algn="ctr">
            <a:solidFill>
              <a:schemeClr val="dk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pic>
        <p:nvPicPr>
          <p:cNvPr id="1069" name="Picture 1068">
            <a:extLst>
              <a:ext uri="{FF2B5EF4-FFF2-40B4-BE49-F238E27FC236}">
                <a16:creationId xmlns:a16="http://schemas.microsoft.com/office/drawing/2014/main" id="{934CC787-3393-F363-F22F-C2C68F284B16}"/>
              </a:ext>
            </a:extLst>
          </p:cNvPr>
          <p:cNvPicPr>
            <a:picLocks noChangeAspect="1"/>
          </p:cNvPicPr>
          <p:nvPr/>
        </p:nvPicPr>
        <p:blipFill>
          <a:blip r:embed="rId18">
            <a:extLst>
              <a:ext uri="{28A0092B-C50C-407E-A947-70E740481C1C}">
                <a14:useLocalDpi xmlns:a14="http://schemas.microsoft.com/office/drawing/2010/main" val="0"/>
              </a:ext>
            </a:extLst>
          </a:blip>
          <a:srcRect l="32615" t="14395" r="35008" b="15696"/>
          <a:stretch>
            <a:fillRect/>
          </a:stretch>
        </p:blipFill>
        <p:spPr>
          <a:xfrm>
            <a:off x="13553596" y="24364738"/>
            <a:ext cx="4527115" cy="7820097"/>
          </a:xfrm>
          <a:prstGeom prst="rect">
            <a:avLst/>
          </a:prstGeom>
        </p:spPr>
      </p:pic>
      <p:pic>
        <p:nvPicPr>
          <p:cNvPr id="1071" name="Picture 1070">
            <a:extLst>
              <a:ext uri="{FF2B5EF4-FFF2-40B4-BE49-F238E27FC236}">
                <a16:creationId xmlns:a16="http://schemas.microsoft.com/office/drawing/2014/main" id="{8BE7BAFD-07DA-D2CB-47F4-D9B21E764963}"/>
              </a:ext>
            </a:extLst>
          </p:cNvPr>
          <p:cNvPicPr>
            <a:picLocks noChangeAspect="1"/>
          </p:cNvPicPr>
          <p:nvPr/>
        </p:nvPicPr>
        <p:blipFill>
          <a:blip r:embed="rId19">
            <a:extLst>
              <a:ext uri="{28A0092B-C50C-407E-A947-70E740481C1C}">
                <a14:useLocalDpi xmlns:a14="http://schemas.microsoft.com/office/drawing/2010/main" val="0"/>
              </a:ext>
            </a:extLst>
          </a:blip>
          <a:srcRect l="14385" t="14715" r="9968" b="9638"/>
          <a:stretch>
            <a:fillRect/>
          </a:stretch>
        </p:blipFill>
        <p:spPr>
          <a:xfrm>
            <a:off x="18334323" y="24418363"/>
            <a:ext cx="3600815" cy="2880652"/>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074" name="Picture 1073">
            <a:extLst>
              <a:ext uri="{FF2B5EF4-FFF2-40B4-BE49-F238E27FC236}">
                <a16:creationId xmlns:a16="http://schemas.microsoft.com/office/drawing/2014/main" id="{C6E6D1B0-5B0A-B1EC-A752-4D298A9EE01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2188750" y="27028957"/>
            <a:ext cx="3600816" cy="2880653"/>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075" name="TextBox 1074">
            <a:extLst>
              <a:ext uri="{FF2B5EF4-FFF2-40B4-BE49-F238E27FC236}">
                <a16:creationId xmlns:a16="http://schemas.microsoft.com/office/drawing/2014/main" id="{D4FF57E8-216D-6B8C-5C35-DFC79B4FC409}"/>
              </a:ext>
            </a:extLst>
          </p:cNvPr>
          <p:cNvSpPr txBox="1"/>
          <p:nvPr/>
        </p:nvSpPr>
        <p:spPr>
          <a:xfrm>
            <a:off x="18489087" y="30523251"/>
            <a:ext cx="8183694" cy="1569660"/>
          </a:xfrm>
          <a:prstGeom prst="rect">
            <a:avLst/>
          </a:prstGeom>
          <a:noFill/>
        </p:spPr>
        <p:txBody>
          <a:bodyPr wrap="square" rtlCol="0">
            <a:spAutoFit/>
          </a:bodyPr>
          <a:lstStyle/>
          <a:p>
            <a:pPr marL="0" marR="0" lvl="0" indent="0" algn="l" defTabSz="4301092"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Result:</a:t>
            </a:r>
            <a:r>
              <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rPr>
              <a:t> Integrated system combining accessibility, secure attachment, and user-friendly waste disposal in a compact form</a:t>
            </a:r>
            <a:endParaRPr kumimoji="0" lang="en-US" sz="320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
        <p:nvSpPr>
          <p:cNvPr id="1076" name="TextBox 1075">
            <a:extLst>
              <a:ext uri="{FF2B5EF4-FFF2-40B4-BE49-F238E27FC236}">
                <a16:creationId xmlns:a16="http://schemas.microsoft.com/office/drawing/2014/main" id="{B3EB3979-03AB-64A1-539A-BE15D9DE5EFF}"/>
              </a:ext>
            </a:extLst>
          </p:cNvPr>
          <p:cNvSpPr txBox="1"/>
          <p:nvPr/>
        </p:nvSpPr>
        <p:spPr>
          <a:xfrm>
            <a:off x="27265922" y="29869632"/>
            <a:ext cx="5143504" cy="3108543"/>
          </a:xfrm>
          <a:prstGeom prst="rect">
            <a:avLst/>
          </a:prstGeom>
          <a:noFill/>
        </p:spPr>
        <p:txBody>
          <a:bodyPr wrap="square" rtlCol="0">
            <a:spAutoFit/>
          </a:bodyPr>
          <a:lstStyle/>
          <a:p>
            <a:pPr lvl="0">
              <a:defRPr/>
            </a:pPr>
            <a:r>
              <a:rPr lang="en-US" sz="2800" b="1" dirty="0">
                <a:solidFill>
                  <a:prstClr val="black"/>
                </a:solidFill>
                <a:ea typeface="Calibri"/>
                <a:cs typeface="Calibri"/>
              </a:rPr>
              <a:t>Living Hinge Stress Analysis</a:t>
            </a:r>
          </a:p>
          <a:p>
            <a:pPr marL="457200" lvl="0" indent="-457200">
              <a:buFont typeface="Arial" panose="020B0604020202020204" pitchFamily="34" charset="0"/>
              <a:buChar char="•"/>
              <a:defRPr/>
            </a:pPr>
            <a:r>
              <a:rPr lang="en-US" sz="2800" dirty="0">
                <a:solidFill>
                  <a:prstClr val="black"/>
                </a:solidFill>
                <a:ea typeface="Calibri"/>
                <a:cs typeface="Calibri"/>
              </a:rPr>
              <a:t>Fatigue analysis using approximated S-N curves show that at nominal load case the living hinge is below endurance limit for TPU</a:t>
            </a:r>
          </a:p>
          <a:p>
            <a:pPr lvl="0">
              <a:defRPr/>
            </a:pPr>
            <a:endParaRPr lang="en-US" sz="2800" dirty="0">
              <a:solidFill>
                <a:prstClr val="black"/>
              </a:solidFill>
              <a:ea typeface="Calibri"/>
              <a:cs typeface="Calibri"/>
            </a:endParaRPr>
          </a:p>
        </p:txBody>
      </p:sp>
      <p:sp>
        <p:nvSpPr>
          <p:cNvPr id="1078" name="TextBox 1077">
            <a:extLst>
              <a:ext uri="{FF2B5EF4-FFF2-40B4-BE49-F238E27FC236}">
                <a16:creationId xmlns:a16="http://schemas.microsoft.com/office/drawing/2014/main" id="{325E48F5-02BC-3E19-1341-0574C217616F}"/>
              </a:ext>
            </a:extLst>
          </p:cNvPr>
          <p:cNvSpPr txBox="1"/>
          <p:nvPr/>
        </p:nvSpPr>
        <p:spPr>
          <a:xfrm>
            <a:off x="22118018" y="24509009"/>
            <a:ext cx="5085380" cy="1815882"/>
          </a:xfrm>
          <a:prstGeom prst="rect">
            <a:avLst/>
          </a:prstGeom>
          <a:noFill/>
        </p:spPr>
        <p:txBody>
          <a:bodyPr wrap="square" rtlCol="0">
            <a:spAutoFit/>
          </a:bodyPr>
          <a:lstStyle/>
          <a:p>
            <a:pPr marL="0" marR="0" lvl="0" indent="0" algn="l" defTabSz="4301092" rtl="0" eaLnBrk="1" fontAlgn="auto" latinLnBrk="0" hangingPunct="1">
              <a:lnSpc>
                <a:spcPct val="100000"/>
              </a:lnSpc>
              <a:spcBef>
                <a:spcPts val="0"/>
              </a:spcBef>
              <a:spcAft>
                <a:spcPts val="0"/>
              </a:spcAft>
              <a:buClrTx/>
              <a:buSzTx/>
              <a:buFont typeface=""/>
              <a:buChar char="•"/>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Living Hinge Opening:</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Integrated deformable opening allows </a:t>
            </a: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one-handed, hands-free disposal</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(while driving if needed).</a:t>
            </a:r>
            <a:endParaRPr kumimoji="0" lang="en-US" sz="28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1079" name="TextBox 1078">
            <a:extLst>
              <a:ext uri="{FF2B5EF4-FFF2-40B4-BE49-F238E27FC236}">
                <a16:creationId xmlns:a16="http://schemas.microsoft.com/office/drawing/2014/main" id="{6E497523-D4F4-A970-4684-ADC4DA629342}"/>
              </a:ext>
            </a:extLst>
          </p:cNvPr>
          <p:cNvSpPr txBox="1"/>
          <p:nvPr/>
        </p:nvSpPr>
        <p:spPr>
          <a:xfrm>
            <a:off x="18261596" y="27564036"/>
            <a:ext cx="3830674" cy="2305596"/>
          </a:xfrm>
          <a:prstGeom prst="rect">
            <a:avLst/>
          </a:prstGeom>
          <a:noFill/>
        </p:spPr>
        <p:txBody>
          <a:bodyPr wrap="square" rtlCol="0">
            <a:spAutoFit/>
          </a:bodyPr>
          <a:lstStyle/>
          <a:p>
            <a:pPr lvl="0">
              <a:buFont typeface=""/>
              <a:buChar char="•"/>
              <a:defRPr/>
            </a:pPr>
            <a:r>
              <a:rPr lang="en-US" sz="2800" b="1" dirty="0">
                <a:solidFill>
                  <a:prstClr val="black"/>
                </a:solidFill>
              </a:rPr>
              <a:t>Receptacle Body:</a:t>
            </a:r>
            <a:r>
              <a:rPr lang="en-US" sz="2800" dirty="0">
                <a:solidFill>
                  <a:prstClr val="black"/>
                </a:solidFill>
              </a:rPr>
              <a:t> Compact, semi-rigid container designed to store small waste items in a vehicle on the go.</a:t>
            </a:r>
            <a:endParaRPr lang="en-US" sz="2800" dirty="0">
              <a:solidFill>
                <a:prstClr val="black"/>
              </a:solidFill>
              <a:ea typeface="Calibri"/>
              <a:cs typeface="Calibri"/>
            </a:endParaRPr>
          </a:p>
        </p:txBody>
      </p:sp>
      <p:pic>
        <p:nvPicPr>
          <p:cNvPr id="33" name="Picture 32">
            <a:extLst>
              <a:ext uri="{FF2B5EF4-FFF2-40B4-BE49-F238E27FC236}">
                <a16:creationId xmlns:a16="http://schemas.microsoft.com/office/drawing/2014/main" id="{A66B7AD2-0682-A213-EFEF-549777D7B307}"/>
              </a:ext>
            </a:extLst>
          </p:cNvPr>
          <p:cNvPicPr>
            <a:picLocks noChangeAspect="1"/>
          </p:cNvPicPr>
          <p:nvPr/>
        </p:nvPicPr>
        <p:blipFill>
          <a:blip r:embed="rId21"/>
          <a:stretch>
            <a:fillRect/>
          </a:stretch>
        </p:blipFill>
        <p:spPr>
          <a:xfrm>
            <a:off x="760728" y="15416942"/>
            <a:ext cx="5623243" cy="55303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8" name="Picture 37">
            <a:extLst>
              <a:ext uri="{FF2B5EF4-FFF2-40B4-BE49-F238E27FC236}">
                <a16:creationId xmlns:a16="http://schemas.microsoft.com/office/drawing/2014/main" id="{7DA5002F-A2EA-00F1-5A66-A7745AD44B69}"/>
              </a:ext>
            </a:extLst>
          </p:cNvPr>
          <p:cNvPicPr>
            <a:picLocks noChangeAspect="1"/>
          </p:cNvPicPr>
          <p:nvPr/>
        </p:nvPicPr>
        <p:blipFill>
          <a:blip r:embed="rId22"/>
          <a:stretch>
            <a:fillRect/>
          </a:stretch>
        </p:blipFill>
        <p:spPr>
          <a:xfrm>
            <a:off x="6870378" y="15425434"/>
            <a:ext cx="5725650" cy="55218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6" name="TextBox 55">
            <a:extLst>
              <a:ext uri="{FF2B5EF4-FFF2-40B4-BE49-F238E27FC236}">
                <a16:creationId xmlns:a16="http://schemas.microsoft.com/office/drawing/2014/main" id="{8CC0414C-4AFF-1306-DA05-F681D1E28DB9}"/>
              </a:ext>
            </a:extLst>
          </p:cNvPr>
          <p:cNvSpPr txBox="1"/>
          <p:nvPr/>
        </p:nvSpPr>
        <p:spPr>
          <a:xfrm>
            <a:off x="1103999" y="14856285"/>
            <a:ext cx="5040968" cy="584775"/>
          </a:xfrm>
          <a:prstGeom prst="rect">
            <a:avLst/>
          </a:prstGeom>
          <a:noFill/>
        </p:spPr>
        <p:txBody>
          <a:bodyPr wrap="square" rtlCol="0">
            <a:spAutoFit/>
          </a:bodyPr>
          <a:lstStyle/>
          <a:p>
            <a:r>
              <a:rPr lang="en-US" sz="3200" b="1" dirty="0"/>
              <a:t>Elastic Performance Analysis</a:t>
            </a:r>
          </a:p>
        </p:txBody>
      </p:sp>
      <p:pic>
        <p:nvPicPr>
          <p:cNvPr id="1037" name="Picture 1036">
            <a:extLst>
              <a:ext uri="{FF2B5EF4-FFF2-40B4-BE49-F238E27FC236}">
                <a16:creationId xmlns:a16="http://schemas.microsoft.com/office/drawing/2014/main" id="{34BC99DD-38CE-6581-56A2-857142D85744}"/>
              </a:ext>
            </a:extLst>
          </p:cNvPr>
          <p:cNvPicPr>
            <a:picLocks noChangeAspect="1"/>
          </p:cNvPicPr>
          <p:nvPr/>
        </p:nvPicPr>
        <p:blipFill>
          <a:blip r:embed="rId23"/>
          <a:srcRect l="3982" t="86629" r="270" b="381"/>
          <a:stretch>
            <a:fillRect/>
          </a:stretch>
        </p:blipFill>
        <p:spPr>
          <a:xfrm>
            <a:off x="412542" y="21086668"/>
            <a:ext cx="12549161" cy="915841"/>
          </a:xfrm>
          <a:prstGeom prst="rect">
            <a:avLst/>
          </a:prstGeom>
        </p:spPr>
      </p:pic>
      <p:sp>
        <p:nvSpPr>
          <p:cNvPr id="1038" name="TextBox 1037">
            <a:extLst>
              <a:ext uri="{FF2B5EF4-FFF2-40B4-BE49-F238E27FC236}">
                <a16:creationId xmlns:a16="http://schemas.microsoft.com/office/drawing/2014/main" id="{4DAE21F2-07B1-966C-4ECA-9958049845A2}"/>
              </a:ext>
            </a:extLst>
          </p:cNvPr>
          <p:cNvSpPr txBox="1"/>
          <p:nvPr/>
        </p:nvSpPr>
        <p:spPr>
          <a:xfrm>
            <a:off x="7400415" y="14874370"/>
            <a:ext cx="5040968" cy="584775"/>
          </a:xfrm>
          <a:prstGeom prst="rect">
            <a:avLst/>
          </a:prstGeom>
          <a:noFill/>
        </p:spPr>
        <p:txBody>
          <a:bodyPr wrap="square" rtlCol="0">
            <a:spAutoFit/>
          </a:bodyPr>
          <a:lstStyle/>
          <a:p>
            <a:r>
              <a:rPr lang="en-US" sz="3200" b="1"/>
              <a:t>Plastic Recovery Analysis</a:t>
            </a:r>
          </a:p>
        </p:txBody>
      </p:sp>
      <p:sp>
        <p:nvSpPr>
          <p:cNvPr id="1106" name="TextBox 1105">
            <a:extLst>
              <a:ext uri="{FF2B5EF4-FFF2-40B4-BE49-F238E27FC236}">
                <a16:creationId xmlns:a16="http://schemas.microsoft.com/office/drawing/2014/main" id="{F029C00E-E051-9763-E510-F92E4BCCE874}"/>
              </a:ext>
            </a:extLst>
          </p:cNvPr>
          <p:cNvSpPr txBox="1"/>
          <p:nvPr/>
        </p:nvSpPr>
        <p:spPr>
          <a:xfrm>
            <a:off x="439534" y="29086348"/>
            <a:ext cx="6916099" cy="3970318"/>
          </a:xfrm>
          <a:prstGeom prst="rect">
            <a:avLst/>
          </a:prstGeom>
          <a:noFill/>
        </p:spPr>
        <p:txBody>
          <a:bodyPr wrap="square" rtlCol="0">
            <a:spAutoFit/>
          </a:bodyPr>
          <a:lstStyle/>
          <a:p>
            <a:pPr marL="0" marR="0" lvl="0" indent="0" algn="l" defTabSz="4301092"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panose="020F0502020204030204"/>
                <a:ea typeface="Calibri"/>
                <a:cs typeface="Calibri"/>
              </a:rPr>
              <a:t>Living Hinge Stress Analysis</a:t>
            </a:r>
          </a:p>
          <a:p>
            <a:pPr marL="457200" marR="0" lvl="0" indent="-457200" algn="l" defTabSz="430109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Calibri" panose="020F0502020204030204"/>
                <a:ea typeface="Calibri"/>
                <a:cs typeface="Calibri"/>
              </a:rPr>
              <a:t>Conservative approx.</a:t>
            </a:r>
            <a:r>
              <a:rPr lang="en-US" sz="2800" dirty="0">
                <a:solidFill>
                  <a:prstClr val="black"/>
                </a:solidFill>
                <a:latin typeface="Calibri" panose="020F0502020204030204"/>
                <a:ea typeface="Calibri"/>
                <a:cs typeface="Calibri"/>
              </a:rPr>
              <a:t> of measured force of 1lbf applied to living hinge surface</a:t>
            </a:r>
          </a:p>
          <a:p>
            <a:pPr marL="457200" marR="0" lvl="0" indent="-457200" algn="l" defTabSz="43010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ea typeface="Calibri"/>
                <a:cs typeface="Calibri"/>
              </a:rPr>
              <a:t>Minimum FOS of 13</a:t>
            </a:r>
          </a:p>
          <a:p>
            <a:pPr marL="457200" marR="0" lvl="0" indent="-457200" algn="l" defTabSz="43010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ea typeface="Calibri"/>
                <a:cs typeface="Calibri"/>
              </a:rPr>
              <a:t>Fatigue analysis using approximated S-N curves show that at nominal load case the living hinge is below endurance limit for TPU</a:t>
            </a:r>
          </a:p>
          <a:p>
            <a:pPr marL="0" marR="0" lvl="0" indent="0" algn="l" defTabSz="4301092"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dirty="0">
              <a:ln>
                <a:noFill/>
              </a:ln>
              <a:solidFill>
                <a:prstClr val="black"/>
              </a:solidFill>
              <a:effectLst/>
              <a:highlight>
                <a:srgbClr val="FFFF00"/>
              </a:highlight>
              <a:uLnTx/>
              <a:uFillTx/>
              <a:latin typeface="Calibri" panose="020F0502020204030204"/>
              <a:ea typeface="Calibri"/>
              <a:cs typeface="Calibri"/>
            </a:endParaRPr>
          </a:p>
        </p:txBody>
      </p:sp>
      <p:sp>
        <p:nvSpPr>
          <p:cNvPr id="1107" name="TextBox 1106">
            <a:extLst>
              <a:ext uri="{FF2B5EF4-FFF2-40B4-BE49-F238E27FC236}">
                <a16:creationId xmlns:a16="http://schemas.microsoft.com/office/drawing/2014/main" id="{7D7C8472-831C-E64E-99B4-21625404CDE8}"/>
              </a:ext>
            </a:extLst>
          </p:cNvPr>
          <p:cNvSpPr txBox="1"/>
          <p:nvPr/>
        </p:nvSpPr>
        <p:spPr>
          <a:xfrm>
            <a:off x="760728" y="5176662"/>
            <a:ext cx="5989469" cy="584775"/>
          </a:xfrm>
          <a:prstGeom prst="rect">
            <a:avLst/>
          </a:prstGeom>
          <a:noFill/>
        </p:spPr>
        <p:txBody>
          <a:bodyPr wrap="square" rtlCol="0">
            <a:spAutoFit/>
          </a:bodyPr>
          <a:lstStyle/>
          <a:p>
            <a:r>
              <a:rPr lang="en-US" sz="3200" b="1" dirty="0"/>
              <a:t>Mounting Clip Fatigue Analysis</a:t>
            </a:r>
          </a:p>
        </p:txBody>
      </p:sp>
      <p:sp>
        <p:nvSpPr>
          <p:cNvPr id="1108" name="TextBox 1107">
            <a:extLst>
              <a:ext uri="{FF2B5EF4-FFF2-40B4-BE49-F238E27FC236}">
                <a16:creationId xmlns:a16="http://schemas.microsoft.com/office/drawing/2014/main" id="{B66C5361-399F-7B80-B541-7BB863F7FB02}"/>
              </a:ext>
            </a:extLst>
          </p:cNvPr>
          <p:cNvSpPr txBox="1"/>
          <p:nvPr/>
        </p:nvSpPr>
        <p:spPr>
          <a:xfrm>
            <a:off x="6933077" y="5176662"/>
            <a:ext cx="5717743" cy="584775"/>
          </a:xfrm>
          <a:prstGeom prst="rect">
            <a:avLst/>
          </a:prstGeom>
          <a:noFill/>
        </p:spPr>
        <p:txBody>
          <a:bodyPr wrap="square" rtlCol="0">
            <a:spAutoFit/>
          </a:bodyPr>
          <a:lstStyle/>
          <a:p>
            <a:r>
              <a:rPr lang="en-US" sz="3200" b="1" dirty="0"/>
              <a:t>Stress Analysis For Static Load</a:t>
            </a:r>
          </a:p>
        </p:txBody>
      </p:sp>
    </p:spTree>
    <p:extLst>
      <p:ext uri="{BB962C8B-B14F-4D97-AF65-F5344CB8AC3E}">
        <p14:creationId xmlns:p14="http://schemas.microsoft.com/office/powerpoint/2010/main" val="9598729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EsriMapsInfo xmlns="ESRI.ArcGIS.Mapping.OfficeIntegration.PowerPointInfo">
  <Version>Version1</Version>
  <RequiresSignIn>False</RequiresSignIn>
</EsriMapsInfo>
</file>

<file path=customXml/item2.xml><?xml version="1.0" encoding="utf-8"?>
<ct:contentTypeSchema xmlns:ct="http://schemas.microsoft.com/office/2006/metadata/contentType" xmlns:ma="http://schemas.microsoft.com/office/2006/metadata/properties/metaAttributes" ct:_="" ma:_="" ma:contentTypeName="Document" ma:contentTypeID="0x0101008074E519B667104BB14A0612BD21F5E7" ma:contentTypeVersion="13" ma:contentTypeDescription="Create a new document." ma:contentTypeScope="" ma:versionID="4eb168acfea8dbd16b721615d26bd210">
  <xsd:schema xmlns:xsd="http://www.w3.org/2001/XMLSchema" xmlns:xs="http://www.w3.org/2001/XMLSchema" xmlns:p="http://schemas.microsoft.com/office/2006/metadata/properties" xmlns:ns2="c22bb522-7740-435a-9c61-ca0779c1bb17" xmlns:ns3="581fb0dd-2338-4d99-9f6f-99232c81fcf8" targetNamespace="http://schemas.microsoft.com/office/2006/metadata/properties" ma:root="true" ma:fieldsID="69be02b8ef73bf48cd63ffeeaf2c18f1" ns2:_="" ns3:_="">
    <xsd:import namespace="c22bb522-7740-435a-9c61-ca0779c1bb17"/>
    <xsd:import namespace="581fb0dd-2338-4d99-9f6f-99232c81fcf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bb522-7740-435a-9c61-ca0779c1bb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1fb0dd-2338-4d99-9f6f-99232c81fcf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617fb12-565c-4bbb-9e30-f70b3fa5b656}" ma:internalName="TaxCatchAll" ma:showField="CatchAllData" ma:web="581fb0dd-2338-4d99-9f6f-99232c81fc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EsriMapsInfo xmlns="ESRI.ArcGIS.Mapping.OfficeIntegration.PowerPointInfo">
  <Version>Version1</Version>
  <RequiresSignIn>False</RequiresSignIn>
</EsriMapsInfo>
</file>

<file path=customXml/item5.xml><?xml version="1.0" encoding="utf-8"?>
<p:properties xmlns:p="http://schemas.microsoft.com/office/2006/metadata/properties" xmlns:xsi="http://www.w3.org/2001/XMLSchema-instance" xmlns:pc="http://schemas.microsoft.com/office/infopath/2007/PartnerControls">
  <documentManagement>
    <lcf76f155ced4ddcb4097134ff3c332f xmlns="c22bb522-7740-435a-9c61-ca0779c1bb17">
      <Terms xmlns="http://schemas.microsoft.com/office/infopath/2007/PartnerControls"/>
    </lcf76f155ced4ddcb4097134ff3c332f>
    <TaxCatchAll xmlns="581fb0dd-2338-4d99-9f6f-99232c81fcf8" xsi:nil="true"/>
  </documentManagement>
</p:properties>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201E9DCE-E5FB-4103-B642-7A8291AD3087}">
  <ds:schemaRefs>
    <ds:schemaRef ds:uri="581fb0dd-2338-4d99-9f6f-99232c81fcf8"/>
    <ds:schemaRef ds:uri="c22bb522-7740-435a-9c61-ca0779c1bb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D19C7ABB-9946-4FCF-A71F-CF76511E8D51}">
  <ds:schemaRefs>
    <ds:schemaRef ds:uri="http://schemas.microsoft.com/sharepoint/v3/contenttype/forms"/>
  </ds:schemaRefs>
</ds:datastoreItem>
</file>

<file path=customXml/itemProps4.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5.xml><?xml version="1.0" encoding="utf-8"?>
<ds:datastoreItem xmlns:ds="http://schemas.openxmlformats.org/officeDocument/2006/customXml" ds:itemID="{0B9CC65D-4876-4F84-B10C-CB5409C0B12C}">
  <ds:schemaRefs>
    <ds:schemaRef ds:uri="581fb0dd-2338-4d99-9f6f-99232c81fcf8"/>
    <ds:schemaRef ds:uri="c22bb522-7740-435a-9c61-ca0779c1bb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5378</TotalTime>
  <Words>971</Words>
  <Application>Microsoft Office PowerPoint</Application>
  <PresentationFormat>Custom</PresentationFormat>
  <Paragraphs>83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Calibri Light</vt:lpstr>
      <vt:lpstr>Cambria</vt:lpstr>
      <vt:lpstr>Office Theme</vt:lpstr>
      <vt:lpstr> Trash Monsters Evan Hemingway, Ryan MacKay, Peyton Marshall Department of Mechanical Engineering, University of New Hampshire, Durham, NH 03824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Evan Hemingway</cp:lastModifiedBy>
  <cp:revision>10</cp:revision>
  <dcterms:created xsi:type="dcterms:W3CDTF">2016-03-05T16:55:12Z</dcterms:created>
  <dcterms:modified xsi:type="dcterms:W3CDTF">2026-04-13T14:25:21Z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0x0101008074E519B667104BB14A0612BD21F5E7</vt:lpwstr>
  </property>
  <property fmtid="{D5CDD505-2E9C-101B-9397-08002B2CF9AE}" pid="3" name="MediaServiceImageTags">
    <vt:lpwstr/>
  </property>
</Properties>
</file>