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sldIdLst>
    <p:sldId id="256" r:id="rId4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10AF32-1160-77CD-5BF9-CCAA10FCC0D4}" v="49" dt="2026-04-06T20:29:45.247"/>
    <p1510:client id="{7217DF80-E4E8-4CFE-A1C5-68F3A6D83FD9}" v="2530" dt="2026-04-07T15:34:26.924"/>
    <p1510:client id="{905886F3-27EB-4515-82CD-CF5100598A20}" v="14" dt="2026-04-06T17:49:31.651"/>
    <p1510:client id="{F07AD78D-5D07-A43F-FCBA-5011EF12DE34}" v="268" dt="2026-04-06T16:04:46.0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4"/>
  </p:normalViewPr>
  <p:slideViewPr>
    <p:cSldViewPr snapToGrid="0">
      <p:cViewPr varScale="1">
        <p:scale>
          <a:sx n="22" d="100"/>
          <a:sy n="22" d="100"/>
        </p:scale>
        <p:origin x="1864" y="296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niversitysystemnh-my.sharepoint.com/personal/mld1099_usnh_edu/Documents/Capstone%20-%20Cost%20Estima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GRAPHS!$B$48:$B$56</c:f>
              <c:strCache>
                <c:ptCount val="9"/>
                <c:pt idx="0">
                  <c:v>EXCAVATION &amp; FILL</c:v>
                </c:pt>
                <c:pt idx="1">
                  <c:v>SUBBASE OF GRADED  STONE </c:v>
                </c:pt>
                <c:pt idx="2">
                  <c:v>PAVEMENT (ASPHALT + CONCRETE)</c:v>
                </c:pt>
                <c:pt idx="3">
                  <c:v>CURB</c:v>
                </c:pt>
                <c:pt idx="4">
                  <c:v>TRAFFIC CONTROL</c:v>
                </c:pt>
                <c:pt idx="5">
                  <c:v>MOBILIZATION</c:v>
                </c:pt>
                <c:pt idx="6">
                  <c:v>CATCH BASINS &amp; MANHOLES</c:v>
                </c:pt>
                <c:pt idx="7">
                  <c:v>DRAINAGE PIPES</c:v>
                </c:pt>
                <c:pt idx="8">
                  <c:v>SIGNS, RRFBs, PAVEMENT MARKINGS</c:v>
                </c:pt>
              </c:strCache>
            </c:strRef>
          </c:cat>
          <c:val>
            <c:numRef>
              <c:f>GRAPHS!$C$48:$C$56</c:f>
              <c:numCache>
                <c:formatCode>#,##0</c:formatCode>
                <c:ptCount val="9"/>
                <c:pt idx="0">
                  <c:v>324000</c:v>
                </c:pt>
                <c:pt idx="1">
                  <c:v>120500</c:v>
                </c:pt>
                <c:pt idx="2">
                  <c:v>894750</c:v>
                </c:pt>
                <c:pt idx="3">
                  <c:v>179000</c:v>
                </c:pt>
                <c:pt idx="4">
                  <c:v>290000</c:v>
                </c:pt>
                <c:pt idx="5">
                  <c:v>400000</c:v>
                </c:pt>
                <c:pt idx="6">
                  <c:v>205000</c:v>
                </c:pt>
                <c:pt idx="7">
                  <c:v>212500</c:v>
                </c:pt>
                <c:pt idx="8">
                  <c:v>185000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3D-47E2-89D5-D6CB5DA692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81762912"/>
        <c:axId val="1081770112"/>
      </c:barChart>
      <c:catAx>
        <c:axId val="1081762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1770112"/>
        <c:crosses val="autoZero"/>
        <c:auto val="1"/>
        <c:lblAlgn val="ctr"/>
        <c:lblOffset val="100"/>
        <c:noMultiLvlLbl val="0"/>
      </c:catAx>
      <c:valAx>
        <c:axId val="1081770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200"/>
                  <a:t>Cost ($)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1762912"/>
        <c:crosses val="autoZero"/>
        <c:crossBetween val="between"/>
        <c:majorUnit val="2000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597" y="522514"/>
            <a:ext cx="43136594" cy="394788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Bennington Intersection Improvement on VT Route 67A</a:t>
            </a:r>
            <a:br>
              <a:rPr lang="en-US" sz="84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Emily Lima, Greer Merrill, Madeline DuBosque, Noah Matthews</a:t>
            </a:r>
            <a:br>
              <a:rPr lang="en-US" sz="56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Civil and Environmental Engineering, University of New Hampshire, Durham, NH 03824</a:t>
            </a:r>
            <a:endParaRPr lang="en-US" sz="9300" i="1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69597" y="13590864"/>
            <a:ext cx="11109979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Location</a:t>
            </a: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69597" y="23622702"/>
            <a:ext cx="11109979" cy="8498177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1985304" y="4927623"/>
            <a:ext cx="19978429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Design Alternatives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2483313" y="15396261"/>
            <a:ext cx="11038290" cy="1259799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69597" y="4927623"/>
            <a:ext cx="11109979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2483311" y="4924145"/>
            <a:ext cx="11003528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Cost Analysis</a:t>
            </a:r>
            <a:endParaRPr lang="en-US" sz="580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1985303" y="13590864"/>
            <a:ext cx="20003369" cy="1118397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2483311" y="14263465"/>
            <a:ext cx="11003524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Construction Phases</a:t>
            </a:r>
            <a:endParaRPr lang="en-US" sz="580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32483313" y="28162908"/>
            <a:ext cx="11038290" cy="6336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>
                <a:solidFill>
                  <a:schemeClr val="bg1"/>
                </a:solidFill>
                <a:latin typeface="Cambria" panose="02040503050406030204" pitchFamily="18" charset="0"/>
              </a:rPr>
              <a:t>Acknowledgements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2483314" y="6019204"/>
            <a:ext cx="11003526" cy="798679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en-US" sz="3700">
              <a:latin typeface="Cambria" panose="02040503050406030204" pitchFamily="18" charset="0"/>
            </a:endParaRPr>
          </a:p>
          <a:p>
            <a:pPr marL="571500" indent="-5715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11996382" y="25023590"/>
            <a:ext cx="19943776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Roundabout Typical Section</a:t>
            </a:r>
            <a:endParaRPr lang="en-US" sz="580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11996383" y="26128671"/>
            <a:ext cx="19959492" cy="600452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>
              <a:latin typeface="Cambria" panose="02040503050406030204" pitchFamily="18" charset="0"/>
            </a:endParaRP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639" y="1168998"/>
            <a:ext cx="2298576" cy="30422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984920" y="12216858"/>
            <a:ext cx="5657401" cy="55399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endParaRPr lang="en-US" sz="2900">
              <a:latin typeface="Cambria" panose="02040503050406030204" pitchFamily="18" charset="0"/>
            </a:endParaRP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364251" y="22477790"/>
            <a:ext cx="11115325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Decision Matrix</a:t>
            </a: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369597" y="14687550"/>
            <a:ext cx="11109979" cy="746889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32483313" y="28974463"/>
            <a:ext cx="11038290" cy="122739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</a:rPr>
              <a:t>Joseph Labrecque, E.I.T – Green International Affiliates</a:t>
            </a: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</a:rPr>
              <a:t>Tony Puntin, P.E. – University of New Hampshire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2575F2-2E80-6B17-4E22-BCA3C947825A}"/>
              </a:ext>
            </a:extLst>
          </p:cNvPr>
          <p:cNvSpPr txBox="1">
            <a:spLocks/>
          </p:cNvSpPr>
          <p:nvPr/>
        </p:nvSpPr>
        <p:spPr>
          <a:xfrm>
            <a:off x="11996382" y="6019204"/>
            <a:ext cx="19959492" cy="611855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E513D761-4EC7-27D4-F2F1-84EAE07EBB77}"/>
              </a:ext>
            </a:extLst>
          </p:cNvPr>
          <p:cNvSpPr txBox="1">
            <a:spLocks/>
          </p:cNvSpPr>
          <p:nvPr/>
        </p:nvSpPr>
        <p:spPr>
          <a:xfrm>
            <a:off x="11996382" y="12409977"/>
            <a:ext cx="19992291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Preferred Alternative: Peanut Roundabout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ED65EC-9CE7-AFC6-3A5F-6EEB95760789}"/>
              </a:ext>
            </a:extLst>
          </p:cNvPr>
          <p:cNvSpPr txBox="1"/>
          <p:nvPr/>
        </p:nvSpPr>
        <p:spPr>
          <a:xfrm>
            <a:off x="12014315" y="13731876"/>
            <a:ext cx="6165664" cy="104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latin typeface="Cambria" panose="02040503050406030204" pitchFamily="18" charset="0"/>
              </a:rPr>
              <a:t>The preliminary design did not accommodate WB-67 vehicles and was refined using AutoTURN.</a:t>
            </a:r>
          </a:p>
          <a:p>
            <a:pPr algn="just"/>
            <a:endParaRPr lang="en-US" sz="3200" dirty="0">
              <a:latin typeface="Cambria" panose="02040503050406030204" pitchFamily="18" charset="0"/>
            </a:endParaRPr>
          </a:p>
          <a:p>
            <a:pPr algn="just"/>
            <a:r>
              <a:rPr lang="en-US" sz="3200" dirty="0">
                <a:latin typeface="Cambria" panose="02040503050406030204" pitchFamily="18" charset="0"/>
              </a:rPr>
              <a:t>Design Refinements:</a:t>
            </a:r>
          </a:p>
          <a:p>
            <a:endParaRPr lang="en-US" sz="3200" dirty="0">
              <a:latin typeface="Cambria" panose="020405030504060302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</a:rPr>
              <a:t>Enlarged peanut geometry to accommodate WB-67 trucks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</a:rPr>
              <a:t>Continuous truck apron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</a:rPr>
              <a:t>Expanded pedestrian path to 10 ft (shared-use)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</a:rPr>
              <a:t>Reduced island deflection to improve vehicle maneuverability</a:t>
            </a:r>
          </a:p>
          <a:p>
            <a:endParaRPr lang="en-US" sz="3200" dirty="0">
              <a:latin typeface="Cambria" panose="02040503050406030204" pitchFamily="18" charset="0"/>
            </a:endParaRPr>
          </a:p>
          <a:p>
            <a:r>
              <a:rPr lang="en-US" sz="3200" dirty="0">
                <a:latin typeface="Cambria" panose="02040503050406030204" pitchFamily="18" charset="0"/>
              </a:rPr>
              <a:t>Key Dimensions:</a:t>
            </a:r>
          </a:p>
          <a:p>
            <a:endParaRPr lang="en-US" sz="3200" dirty="0">
              <a:latin typeface="Cambria" panose="020405030504060302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</a:rPr>
              <a:t>Travel lane: 15 ft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</a:rPr>
              <a:t>Truck apron: 15 ft (interior), 20 ft (exterior)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 dirty="0">
                <a:latin typeface="Cambria" panose="02040503050406030204" pitchFamily="18" charset="0"/>
              </a:rPr>
              <a:t>Approaches: 12 ft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C8CF7B-A468-89FC-7BF5-F0870A8A6B6E}"/>
              </a:ext>
            </a:extLst>
          </p:cNvPr>
          <p:cNvSpPr txBox="1"/>
          <p:nvPr/>
        </p:nvSpPr>
        <p:spPr>
          <a:xfrm>
            <a:off x="13513546" y="5923504"/>
            <a:ext cx="3386957" cy="661714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3600" b="1" dirty="0">
                <a:latin typeface="Cambria" panose="02040503050406030204" pitchFamily="18" charset="0"/>
              </a:rPr>
              <a:t>Traffic Signals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DC8DE9F-0B4A-60EB-4AA2-7E147C66D97F}"/>
              </a:ext>
            </a:extLst>
          </p:cNvPr>
          <p:cNvSpPr txBox="1"/>
          <p:nvPr/>
        </p:nvSpPr>
        <p:spPr>
          <a:xfrm>
            <a:off x="19418900" y="5923504"/>
            <a:ext cx="4722536" cy="661714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3600" b="1" dirty="0">
                <a:latin typeface="Cambria" panose="02040503050406030204" pitchFamily="18" charset="0"/>
              </a:rPr>
              <a:t>Full-Size Roundabout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CC21AD8-815F-8F18-7329-A102333D05A3}"/>
              </a:ext>
            </a:extLst>
          </p:cNvPr>
          <p:cNvSpPr txBox="1"/>
          <p:nvPr/>
        </p:nvSpPr>
        <p:spPr>
          <a:xfrm>
            <a:off x="26245631" y="5985343"/>
            <a:ext cx="4498848" cy="661714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3600" b="1" dirty="0">
                <a:latin typeface="Cambria" panose="02040503050406030204" pitchFamily="18" charset="0"/>
              </a:rPr>
              <a:t>Peanut Roundabout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254FC88-230F-86E9-B517-63902A0C6F54}"/>
              </a:ext>
            </a:extLst>
          </p:cNvPr>
          <p:cNvSpPr txBox="1"/>
          <p:nvPr/>
        </p:nvSpPr>
        <p:spPr>
          <a:xfrm>
            <a:off x="12141589" y="31520721"/>
            <a:ext cx="19095774" cy="600158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</a:rPr>
              <a:t>The typical section shows the roundabout grades used for drainage and roadway design.</a:t>
            </a:r>
          </a:p>
        </p:txBody>
      </p:sp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90E25680-0D68-586D-9B80-E628251521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6830222"/>
              </p:ext>
            </p:extLst>
          </p:nvPr>
        </p:nvGraphicFramePr>
        <p:xfrm>
          <a:off x="359921" y="24808863"/>
          <a:ext cx="11133497" cy="73120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0215">
                  <a:extLst>
                    <a:ext uri="{9D8B030D-6E8A-4147-A177-3AD203B41FA5}">
                      <a16:colId xmlns:a16="http://schemas.microsoft.com/office/drawing/2014/main" val="2541801012"/>
                    </a:ext>
                  </a:extLst>
                </a:gridCol>
                <a:gridCol w="1541964">
                  <a:extLst>
                    <a:ext uri="{9D8B030D-6E8A-4147-A177-3AD203B41FA5}">
                      <a16:colId xmlns:a16="http://schemas.microsoft.com/office/drawing/2014/main" val="3346976005"/>
                    </a:ext>
                  </a:extLst>
                </a:gridCol>
                <a:gridCol w="1625311">
                  <a:extLst>
                    <a:ext uri="{9D8B030D-6E8A-4147-A177-3AD203B41FA5}">
                      <a16:colId xmlns:a16="http://schemas.microsoft.com/office/drawing/2014/main" val="3031106886"/>
                    </a:ext>
                  </a:extLst>
                </a:gridCol>
                <a:gridCol w="2500480">
                  <a:extLst>
                    <a:ext uri="{9D8B030D-6E8A-4147-A177-3AD203B41FA5}">
                      <a16:colId xmlns:a16="http://schemas.microsoft.com/office/drawing/2014/main" val="2038446752"/>
                    </a:ext>
                  </a:extLst>
                </a:gridCol>
                <a:gridCol w="2515527">
                  <a:extLst>
                    <a:ext uri="{9D8B030D-6E8A-4147-A177-3AD203B41FA5}">
                      <a16:colId xmlns:a16="http://schemas.microsoft.com/office/drawing/2014/main" val="1759586065"/>
                    </a:ext>
                  </a:extLst>
                </a:gridCol>
              </a:tblGrid>
              <a:tr h="129108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b="1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Criterion</a:t>
                      </a:r>
                      <a:endParaRPr lang="en-US" sz="3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b="1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Weight</a:t>
                      </a:r>
                      <a:endParaRPr lang="en-US" sz="3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b="1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Traffic </a:t>
                      </a:r>
                    </a:p>
                    <a:p>
                      <a:pPr algn="ctr" fontAlgn="b">
                        <a:buNone/>
                      </a:pPr>
                      <a:r>
                        <a:rPr lang="en-US" sz="3200" b="1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Signals</a:t>
                      </a:r>
                      <a:endParaRPr lang="en-US" sz="3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b="1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Full-Size Roundabout</a:t>
                      </a:r>
                      <a:endParaRPr lang="en-US" sz="3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150" b="1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Peanut Roundabout</a:t>
                      </a:r>
                      <a:endParaRPr lang="en-US" sz="31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2395386"/>
                  </a:ext>
                </a:extLst>
              </a:tr>
              <a:tr h="77682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Level of Service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25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25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470537"/>
                  </a:ext>
                </a:extLst>
              </a:tr>
              <a:tr h="73588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Traffic Safety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8803054"/>
                  </a:ext>
                </a:extLst>
              </a:tr>
              <a:tr h="10514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Pedestrian Accommodation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2091636"/>
                  </a:ext>
                </a:extLst>
              </a:tr>
              <a:tr h="63464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Cost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6335036"/>
                  </a:ext>
                </a:extLst>
              </a:tr>
              <a:tr h="65728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Constructability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138295"/>
                  </a:ext>
                </a:extLst>
              </a:tr>
              <a:tr h="105144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Cultural Resources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3534417"/>
                  </a:ext>
                </a:extLst>
              </a:tr>
              <a:tr h="58426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Aesthetics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en-US" sz="3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  <a:endParaRPr lang="en-US" sz="3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7794315"/>
                  </a:ext>
                </a:extLst>
              </a:tr>
              <a:tr h="5291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b="1" i="1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Total</a:t>
                      </a:r>
                      <a:r>
                        <a:rPr lang="en-US" sz="3200" i="1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3200" b="1" i="1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i="1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3200" b="0" i="1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b="1" i="1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80</a:t>
                      </a:r>
                      <a:endParaRPr lang="en-US" sz="3200" b="1" i="1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b="1" i="1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81</a:t>
                      </a:r>
                      <a:endParaRPr lang="en-US" sz="3200" b="1" i="1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3200" b="1" i="1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87</a:t>
                      </a:r>
                      <a:endParaRPr lang="en-US" sz="3200" b="1" i="1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0093364"/>
                  </a:ext>
                </a:extLst>
              </a:tr>
            </a:tbl>
          </a:graphicData>
        </a:graphic>
      </p:graphicFrame>
      <p:pic>
        <p:nvPicPr>
          <p:cNvPr id="30" name="Picture 29">
            <a:extLst>
              <a:ext uri="{FF2B5EF4-FFF2-40B4-BE49-F238E27FC236}">
                <a16:creationId xmlns:a16="http://schemas.microsoft.com/office/drawing/2014/main" id="{C6F306F3-DD20-3805-41BA-4F25BC735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1589" y="6718139"/>
            <a:ext cx="6307532" cy="541513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8F98F98-77C7-A41B-8B8C-003CAFEA29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6560" y="6585218"/>
            <a:ext cx="5605727" cy="543798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5AE9841-15B1-9B7E-55B7-CC7A377A2C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09504" y="6789730"/>
            <a:ext cx="6910738" cy="531484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1F1EFBC-9152-85A8-E87B-78BBA2C795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40" r="5264" b="23843"/>
          <a:stretch>
            <a:fillRect/>
          </a:stretch>
        </p:blipFill>
        <p:spPr>
          <a:xfrm>
            <a:off x="12095793" y="26185502"/>
            <a:ext cx="19833286" cy="5182500"/>
          </a:xfrm>
          <a:prstGeom prst="rect">
            <a:avLst/>
          </a:prstGeom>
        </p:spPr>
      </p:pic>
      <p:pic>
        <p:nvPicPr>
          <p:cNvPr id="22" name="Picture 21" descr="An aerial view of a city&#10;&#10;AI-generated content may be incorrect.">
            <a:extLst>
              <a:ext uri="{FF2B5EF4-FFF2-40B4-BE49-F238E27FC236}">
                <a16:creationId xmlns:a16="http://schemas.microsoft.com/office/drawing/2014/main" id="{6E3F3007-40E4-1452-6C6F-3A1D5F5ABEA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583" t="2895" r="3730" b="11288"/>
          <a:stretch>
            <a:fillRect/>
          </a:stretch>
        </p:blipFill>
        <p:spPr>
          <a:xfrm>
            <a:off x="404362" y="14687549"/>
            <a:ext cx="11075214" cy="7468899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43867BFB-BB4D-BFD1-7ABC-367B528A721F}"/>
              </a:ext>
            </a:extLst>
          </p:cNvPr>
          <p:cNvSpPr/>
          <p:nvPr/>
        </p:nvSpPr>
        <p:spPr>
          <a:xfrm>
            <a:off x="4690178" y="16320555"/>
            <a:ext cx="854411" cy="849102"/>
          </a:xfrm>
          <a:prstGeom prst="ellipse">
            <a:avLst/>
          </a:prstGeom>
          <a:noFill/>
          <a:ln w="1016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2" descr="Free Printable Blank Outline Map Of Vermont County">
            <a:extLst>
              <a:ext uri="{FF2B5EF4-FFF2-40B4-BE49-F238E27FC236}">
                <a16:creationId xmlns:a16="http://schemas.microsoft.com/office/drawing/2014/main" id="{75D00498-F8E9-29F2-4BB9-583B82B4F9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7" t="10254" r="7841" b="8226"/>
          <a:stretch>
            <a:fillRect/>
          </a:stretch>
        </p:blipFill>
        <p:spPr bwMode="auto">
          <a:xfrm>
            <a:off x="8864939" y="14687549"/>
            <a:ext cx="2614637" cy="321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Star: 5 Points 34">
            <a:extLst>
              <a:ext uri="{FF2B5EF4-FFF2-40B4-BE49-F238E27FC236}">
                <a16:creationId xmlns:a16="http://schemas.microsoft.com/office/drawing/2014/main" id="{853CB396-D295-9F25-0DA9-99B8774E57C3}"/>
              </a:ext>
            </a:extLst>
          </p:cNvPr>
          <p:cNvSpPr/>
          <p:nvPr/>
        </p:nvSpPr>
        <p:spPr>
          <a:xfrm>
            <a:off x="9310305" y="17106619"/>
            <a:ext cx="520100" cy="519199"/>
          </a:xfrm>
          <a:prstGeom prst="star5">
            <a:avLst/>
          </a:prstGeom>
          <a:solidFill>
            <a:srgbClr val="FF0000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ubtitle 2">
            <a:extLst>
              <a:ext uri="{FF2B5EF4-FFF2-40B4-BE49-F238E27FC236}">
                <a16:creationId xmlns:a16="http://schemas.microsoft.com/office/drawing/2014/main" id="{E152DA93-D3FB-9CF9-D935-D7B14EA055A6}"/>
              </a:ext>
            </a:extLst>
          </p:cNvPr>
          <p:cNvSpPr txBox="1">
            <a:spLocks/>
          </p:cNvSpPr>
          <p:nvPr/>
        </p:nvSpPr>
        <p:spPr>
          <a:xfrm>
            <a:off x="32492989" y="30379786"/>
            <a:ext cx="11038290" cy="6336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References</a:t>
            </a:r>
          </a:p>
        </p:txBody>
      </p:sp>
      <p:sp>
        <p:nvSpPr>
          <p:cNvPr id="40" name="Subtitle 2">
            <a:extLst>
              <a:ext uri="{FF2B5EF4-FFF2-40B4-BE49-F238E27FC236}">
                <a16:creationId xmlns:a16="http://schemas.microsoft.com/office/drawing/2014/main" id="{9CAB6F3C-D3C5-8D8A-F3A9-78DF403CF5B8}"/>
              </a:ext>
            </a:extLst>
          </p:cNvPr>
          <p:cNvSpPr txBox="1">
            <a:spLocks/>
          </p:cNvSpPr>
          <p:nvPr/>
        </p:nvSpPr>
        <p:spPr>
          <a:xfrm>
            <a:off x="32483313" y="31182064"/>
            <a:ext cx="11038290" cy="95112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 fontScale="850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3000" dirty="0">
                <a:latin typeface="Cambria" panose="02040503050406030204" pitchFamily="18" charset="0"/>
              </a:rPr>
              <a:t>FHWA – Roundabouts ; MUTCD – Manual on Uniform Traffic Control Devices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3000" dirty="0">
                <a:latin typeface="Cambria" panose="02040503050406030204" pitchFamily="18" charset="0"/>
              </a:rPr>
              <a:t>VTrans - Design Standards/Drainage Manual</a:t>
            </a:r>
          </a:p>
        </p:txBody>
      </p:sp>
      <p:sp>
        <p:nvSpPr>
          <p:cNvPr id="43" name="Text Box 2">
            <a:extLst>
              <a:ext uri="{FF2B5EF4-FFF2-40B4-BE49-F238E27FC236}">
                <a16:creationId xmlns:a16="http://schemas.microsoft.com/office/drawing/2014/main" id="{DA165FEA-F9D9-3869-FD65-D0842AAF88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833" y="14888610"/>
            <a:ext cx="2749525" cy="813955"/>
          </a:xfrm>
          <a:prstGeom prst="rect">
            <a:avLst/>
          </a:prstGeom>
          <a:solidFill>
            <a:sysClr val="window" lastClr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/>
          <a:p>
            <a:pPr marL="0" marR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34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Site Location</a:t>
            </a:r>
            <a:endParaRPr lang="en-US" sz="3400" dirty="0">
              <a:effectLst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4ACE0C06-098F-A53E-51E8-B6DEC83ED5CC}"/>
              </a:ext>
            </a:extLst>
          </p:cNvPr>
          <p:cNvCxnSpPr>
            <a:cxnSpLocks/>
          </p:cNvCxnSpPr>
          <p:nvPr/>
        </p:nvCxnSpPr>
        <p:spPr>
          <a:xfrm>
            <a:off x="3189283" y="15666531"/>
            <a:ext cx="1449712" cy="849102"/>
          </a:xfrm>
          <a:prstGeom prst="straightConnector1">
            <a:avLst/>
          </a:prstGeom>
          <a:noFill/>
          <a:ln w="88900" cap="flat" cmpd="sng" algn="ctr">
            <a:solidFill>
              <a:sysClr val="window" lastClr="FFFFFF"/>
            </a:solidFill>
            <a:prstDash val="solid"/>
            <a:tailEnd type="triangle"/>
          </a:ln>
          <a:effectLst/>
        </p:spPr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DCCEA37C-E2D5-6D5C-1DF5-C4FD7E256588}"/>
              </a:ext>
            </a:extLst>
          </p:cNvPr>
          <p:cNvSpPr txBox="1"/>
          <p:nvPr/>
        </p:nvSpPr>
        <p:spPr>
          <a:xfrm>
            <a:off x="462538" y="23712289"/>
            <a:ext cx="10914743" cy="1092601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</a:rPr>
              <a:t>Alternatives were evaluated relative to each other. The weighted scores are shown below (scored 1-5).</a:t>
            </a:r>
          </a:p>
        </p:txBody>
      </p:sp>
      <p:graphicFrame>
        <p:nvGraphicFramePr>
          <p:cNvPr id="56" name="Chart 55">
            <a:extLst>
              <a:ext uri="{FF2B5EF4-FFF2-40B4-BE49-F238E27FC236}">
                <a16:creationId xmlns:a16="http://schemas.microsoft.com/office/drawing/2014/main" id="{84F328F9-D3EA-5EEE-F6F3-E186E1AAE8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1033109"/>
              </p:ext>
            </p:extLst>
          </p:nvPr>
        </p:nvGraphicFramePr>
        <p:xfrm>
          <a:off x="32505485" y="7048208"/>
          <a:ext cx="11026708" cy="6949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57" name="TextBox 56">
            <a:extLst>
              <a:ext uri="{FF2B5EF4-FFF2-40B4-BE49-F238E27FC236}">
                <a16:creationId xmlns:a16="http://schemas.microsoft.com/office/drawing/2014/main" id="{D7CB5324-3322-947F-EDB1-7A00F91D185F}"/>
              </a:ext>
            </a:extLst>
          </p:cNvPr>
          <p:cNvSpPr txBox="1"/>
          <p:nvPr/>
        </p:nvSpPr>
        <p:spPr>
          <a:xfrm>
            <a:off x="32505478" y="5955607"/>
            <a:ext cx="11004542" cy="1092601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3200" dirty="0">
                <a:latin typeface="Cambria" panose="02040503050406030204" pitchFamily="18" charset="0"/>
              </a:rPr>
              <a:t>The estimated project cost is $2.67M including a 30% contingency for design uncertainty, resulting in $3.47M.</a:t>
            </a:r>
          </a:p>
        </p:txBody>
      </p:sp>
      <p:sp>
        <p:nvSpPr>
          <p:cNvPr id="58" name="Subtitle 2">
            <a:extLst>
              <a:ext uri="{FF2B5EF4-FFF2-40B4-BE49-F238E27FC236}">
                <a16:creationId xmlns:a16="http://schemas.microsoft.com/office/drawing/2014/main" id="{3B1793F7-94C8-8C0A-1AC6-F78A2948715C}"/>
              </a:ext>
            </a:extLst>
          </p:cNvPr>
          <p:cNvSpPr txBox="1">
            <a:spLocks/>
          </p:cNvSpPr>
          <p:nvPr/>
        </p:nvSpPr>
        <p:spPr>
          <a:xfrm>
            <a:off x="404360" y="6041840"/>
            <a:ext cx="11075216" cy="731727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52B9A96-BC57-F24E-521A-C0E5CD7A573A}"/>
              </a:ext>
            </a:extLst>
          </p:cNvPr>
          <p:cNvSpPr txBox="1"/>
          <p:nvPr/>
        </p:nvSpPr>
        <p:spPr>
          <a:xfrm>
            <a:off x="404355" y="5985577"/>
            <a:ext cx="10947321" cy="7986796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just"/>
            <a:r>
              <a:rPr lang="en-US" sz="3200" dirty="0">
                <a:latin typeface="Cambria"/>
                <a:ea typeface="Cambria"/>
              </a:rPr>
              <a:t>The purpose of this project is to improve traffic flow, safety and pedestrian accommodation.</a:t>
            </a:r>
          </a:p>
          <a:p>
            <a:pPr algn="just"/>
            <a:endParaRPr lang="en-US" sz="3200" dirty="0">
              <a:latin typeface="Cambria"/>
              <a:ea typeface="Cambria"/>
            </a:endParaRPr>
          </a:p>
          <a:p>
            <a:pPr algn="just"/>
            <a:r>
              <a:rPr lang="en-US" sz="3200" dirty="0">
                <a:latin typeface="Cambria" panose="02040503050406030204" pitchFamily="18" charset="0"/>
              </a:rPr>
              <a:t>Project Scope:</a:t>
            </a:r>
          </a:p>
          <a:p>
            <a:pPr algn="just"/>
            <a:endParaRPr lang="en-US" sz="3200" dirty="0">
              <a:latin typeface="Cambria" panose="020405030504060302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3200" dirty="0">
                <a:latin typeface="Cambria"/>
                <a:ea typeface="Cambria"/>
              </a:rPr>
              <a:t>The existing site includes a skewed 4-way intersection with a fifth approach that comes from Bennington College. VT Route 67A runs east-west, with Rice Ln to the north, Silk Rd to the south, and College Dr to the northwest. Site constraints include a historic house and adjacent private property. Design alternatives, including a traffic signal, full-size roundabout, and peanut roundabout, were evaluated using a decision matrix. The peanut roundabout was refined using AutoTURN analysis, utility relocations, grading and drainage design, typical sections, and construction phasing. </a:t>
            </a:r>
          </a:p>
          <a:p>
            <a:endParaRPr lang="en-US" sz="3200" dirty="0">
              <a:latin typeface="Cambria" panose="02040503050406030204" pitchFamily="18" charset="0"/>
            </a:endParaRPr>
          </a:p>
        </p:txBody>
      </p:sp>
      <p:pic>
        <p:nvPicPr>
          <p:cNvPr id="45" name="Picture 44" descr="A blueprint of a road&#10;&#10;AI-generated content may be incorrect.">
            <a:extLst>
              <a:ext uri="{FF2B5EF4-FFF2-40B4-BE49-F238E27FC236}">
                <a16:creationId xmlns:a16="http://schemas.microsoft.com/office/drawing/2014/main" id="{0BE3B26D-1E31-0F28-C9BA-A6A681DE6B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32160" y="21345569"/>
            <a:ext cx="8505825" cy="6581775"/>
          </a:xfrm>
          <a:prstGeom prst="rect">
            <a:avLst/>
          </a:prstGeom>
        </p:spPr>
      </p:pic>
      <p:pic>
        <p:nvPicPr>
          <p:cNvPr id="46" name="Picture 45" descr="A map of a road&#10;&#10;AI-generated content may be incorrect.">
            <a:extLst>
              <a:ext uri="{FF2B5EF4-FFF2-40B4-BE49-F238E27FC236}">
                <a16:creationId xmlns:a16="http://schemas.microsoft.com/office/drawing/2014/main" id="{4F34608A-C963-9318-71A0-051438712FCF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753" t="2325" r="-112" b="2466"/>
          <a:stretch>
            <a:fillRect/>
          </a:stretch>
        </p:blipFill>
        <p:spPr>
          <a:xfrm>
            <a:off x="33862346" y="15555276"/>
            <a:ext cx="8375639" cy="623926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BCA7E71-E51D-C398-D630-E6CA769022E3}"/>
              </a:ext>
            </a:extLst>
          </p:cNvPr>
          <p:cNvSpPr txBox="1"/>
          <p:nvPr/>
        </p:nvSpPr>
        <p:spPr>
          <a:xfrm>
            <a:off x="32517850" y="15522096"/>
            <a:ext cx="2759701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latin typeface="Cambria"/>
                <a:ea typeface="Cambria"/>
                <a:cs typeface="Calibri"/>
              </a:rPr>
              <a:t>Phase 1: North Construction</a:t>
            </a:r>
          </a:p>
          <a:p>
            <a:r>
              <a:rPr lang="en-US" sz="3200" b="1" dirty="0">
                <a:latin typeface="Cambria"/>
                <a:ea typeface="Cambria"/>
                <a:cs typeface="Calibri"/>
              </a:rPr>
              <a:t>Plan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6F41548-5FFE-630A-8FF5-32E5618D9198}"/>
              </a:ext>
            </a:extLst>
          </p:cNvPr>
          <p:cNvSpPr txBox="1"/>
          <p:nvPr/>
        </p:nvSpPr>
        <p:spPr>
          <a:xfrm>
            <a:off x="32517850" y="21286296"/>
            <a:ext cx="2759701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latin typeface="Cambria"/>
                <a:ea typeface="Cambria"/>
                <a:cs typeface="Calibri"/>
              </a:rPr>
              <a:t>Phase 2: South</a:t>
            </a:r>
          </a:p>
          <a:p>
            <a:r>
              <a:rPr lang="en-US" sz="3200" b="1" dirty="0">
                <a:latin typeface="Cambria"/>
                <a:ea typeface="Cambria"/>
                <a:cs typeface="Calibri"/>
              </a:rPr>
              <a:t>Construction</a:t>
            </a:r>
          </a:p>
          <a:p>
            <a:r>
              <a:rPr lang="en-US" sz="3200" b="1" dirty="0">
                <a:latin typeface="Cambria"/>
                <a:ea typeface="Cambria"/>
                <a:cs typeface="Calibri"/>
              </a:rPr>
              <a:t>Plan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8307337-C375-D961-755B-9E806677213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283396" y="13873256"/>
            <a:ext cx="13452215" cy="1065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415</Words>
  <Application>Microsoft Macintosh PowerPoint</Application>
  <PresentationFormat>Custom</PresentationFormat>
  <Paragraphs>93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Office Theme</vt:lpstr>
      <vt:lpstr>Bennington Intersection Improvement on VT Route 67A Emily Lima, Greer Merrill, Madeline DuBosque, Noah Matthews Civil and Environmental Engineering,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Madeline Dubosque</cp:lastModifiedBy>
  <cp:revision>1</cp:revision>
  <dcterms:created xsi:type="dcterms:W3CDTF">2016-03-05T16:55:12Z</dcterms:created>
  <dcterms:modified xsi:type="dcterms:W3CDTF">2026-04-20T16:17:36Z</dcterms:modified>
</cp:coreProperties>
</file>