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
  </p:notesMasterIdLst>
  <p:sldIdLst>
    <p:sldId id="256" r:id="rId5"/>
  </p:sldIdLst>
  <p:sldSz cx="38404800" cy="32918400"/>
  <p:notesSz cx="32100838" cy="375872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43A5D049-4FF7-42D7-A19B-C4E425486420}">
          <p14:sldIdLst>
            <p14:sldId id="256"/>
          </p14:sldIdLst>
        </p14:section>
      </p14:sectionLst>
    </p:ext>
    <p:ext uri="{EFAFB233-063F-42B5-8137-9DF3F51BA10A}">
      <p15:sldGuideLst xmlns:p15="http://schemas.microsoft.com/office/powerpoint/2012/main">
        <p15:guide id="1" orient="horz" pos="10320" userDrawn="1">
          <p15:clr>
            <a:srgbClr val="A4A3A4"/>
          </p15:clr>
        </p15:guide>
        <p15:guide id="2" pos="120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6F5A14-0821-492B-2F7F-868C3DD2D0C0}" name="Marlon Pinto" initials="" userId="S::mp1629@usnh.edu::824a4e08-d233-4a31-b27b-b1ae8059de39" providerId="AD"/>
  <p188:author id="{20A89E1F-F090-B682-2BA5-550C95AC6F55}" name="Ty Valley" initials="TV" userId="S::tmv1020@usnh.edu::3a1dffa8-ef98-4e29-ae89-af7bf82f1035" providerId="AD"/>
  <p188:author id="{72DB4F30-8124-6DC5-842E-597E948620D6}" name="Elsa Rogers" initials="ER" userId="S::enr1030@usnh.edu::b658e543-b19d-4ee3-a56c-36c7262c71c1" providerId="AD"/>
  <p188:author id="{71BA3659-24AF-64B3-AB90-DDF3FF47C9DE}" name="Linqing Li" initials="LL" userId="S::ll1124@usnh.edu::53032458-91b9-479a-a5b1-8ac87693f0c0" providerId="AD"/>
  <p188:author id="{BA24EF69-CF00-CC3B-9F5E-3E3685AC88A4}" name="Evan Kennedy" initials="EK" userId="S::eak1048@usnh.edu::b22b0be3-2df4-408d-8291-8818ff68fc20" providerId="AD"/>
  <p188:author id="{1A29C9A6-13D9-EF46-4B89-E331D64C9760}" name="Saniya Yesmin Bubli" initials="SB" userId="S::sb1508@usnh.edu::b9230f00-5a5f-45dd-bb05-6a0217a9d3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qing Li" initials="LL" lastIdx="3" clrIdx="0">
    <p:extLst>
      <p:ext uri="{19B8F6BF-5375-455C-9EA6-DF929625EA0E}">
        <p15:presenceInfo xmlns:p15="http://schemas.microsoft.com/office/powerpoint/2012/main" userId="S::ll1124@usnh.edu::53032458-91b9-479a-a5b1-8ac87693f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9B9"/>
    <a:srgbClr val="990099"/>
    <a:srgbClr val="3399FF"/>
    <a:srgbClr val="99CCFF"/>
    <a:srgbClr val="CCECFF"/>
    <a:srgbClr val="66CCFF"/>
    <a:srgbClr val="0099FF"/>
    <a:srgbClr val="584E4D"/>
    <a:srgbClr val="059E05"/>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9FE30-7511-DE85-78AA-7D66E910F64E}" v="13" dt="2026-04-19T18:12:54.133"/>
    <p1510:client id="{ACA53E43-D778-4444-9674-B3FCA0A52C20}" v="1104" dt="2026-04-20T15:16:18.551"/>
    <p1510:client id="{F5AAB2CC-007E-3087-C446-08C402A70181}" v="111" dt="2026-04-20T15:12:19.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20"/>
        <p:guide pos="1207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25D23722-A9F8-42E5-BBE9-2438B7B94875}" authorId="{BA24EF69-CF00-CC3B-9F5E-3E3685AC88A4}" created="2026-04-19T17:48:29.689">
    <ac:txMkLst xmlns:ac="http://schemas.microsoft.com/office/drawing/2013/main/command">
      <pc:docMk xmlns:pc="http://schemas.microsoft.com/office/powerpoint/2013/main/command"/>
      <pc:sldMk xmlns:pc="http://schemas.microsoft.com/office/powerpoint/2013/main/command" cId="0" sldId="256"/>
      <ac:spMk id="4" creationId="{28D421F6-E50C-D973-FB5B-DCF818523F7C}"/>
      <ac:txMk cp="401" len="69">
        <ac:context len="471" hash="1708980023"/>
      </ac:txMk>
    </ac:txMkLst>
    <p188:pos x="9691267" y="2629150"/>
    <p188:txBody>
      <a:bodyPr/>
      <a:lstStyle/>
      <a:p>
        <a:r>
          <a:rPr lang="en-US"/>
          <a:t>I like the source here, obviously 20 minutes is much much longer UV than we're applying, so just make sure u note that in ur talk, i think this source still works tho</a:t>
        </a:r>
      </a:p>
    </p188:txBody>
  </p188:cm>
  <p188:cm id="{C6392231-7082-44EB-B781-6F7A52E4726E}" authorId="{BA24EF69-CF00-CC3B-9F5E-3E3685AC88A4}" created="2026-04-19T17:50:39.768">
    <ac:txMkLst xmlns:ac="http://schemas.microsoft.com/office/drawing/2013/main/command">
      <pc:docMk xmlns:pc="http://schemas.microsoft.com/office/powerpoint/2013/main/command"/>
      <pc:sldMk xmlns:pc="http://schemas.microsoft.com/office/powerpoint/2013/main/command" cId="0" sldId="256"/>
      <ac:spMk id="73" creationId="{A22A58B9-8C7E-7CA9-F896-BC48CD8E5CEC}"/>
      <ac:txMk cp="239" len="14">
        <ac:context len="953" hash="1079461087"/>
      </ac:txMk>
    </ac:txMkLst>
    <p188:pos x="3884121" y="3230718"/>
    <p188:txBody>
      <a:bodyPr/>
      <a:lstStyle/>
      <a:p>
        <a:r>
          <a:rPr lang="en-US"/>
          <a:t>make this a little bit more specific, i know what you're tyring to say but structure doesn't necessarily imply stiffness/strength or integrity. Think about why the dexma structure is different from the collagen structure</a:t>
        </a:r>
      </a:p>
    </p188:txBody>
  </p188:cm>
  <p188:cm id="{67A7CED5-0418-434B-B485-C4051DBA7227}" authorId="{BA24EF69-CF00-CC3B-9F5E-3E3685AC88A4}" created="2026-04-19T17:53:49.577">
    <ac:txMkLst xmlns:ac="http://schemas.microsoft.com/office/drawing/2013/main/command">
      <pc:docMk xmlns:pc="http://schemas.microsoft.com/office/powerpoint/2013/main/command"/>
      <pc:sldMk xmlns:pc="http://schemas.microsoft.com/office/powerpoint/2013/main/command" cId="0" sldId="256"/>
      <ac:spMk id="73" creationId="{A22A58B9-8C7E-7CA9-F896-BC48CD8E5CEC}"/>
      <ac:txMk cp="27" len="137">
        <ac:context len="953" hash="1079461087"/>
      </ac:txMk>
    </ac:txMkLst>
    <p188:pos x="4015047" y="16153591"/>
    <p188:txBody>
      <a:bodyPr/>
      <a:lstStyle/>
      <a:p>
        <a:r>
          <a:rPr lang="en-US"/>
          <a:t>I like this, one thing I'd add is biocompatibility - compared to a patch or bandage, this won't kill cells at all and especially will biodegrade unlike some cloth bandage. Also move it to the top of ur intro, remember this is how ur bringing ur audience in, showing them why they should be interested in all the science youre spewing at them.</a:t>
        </a:r>
      </a:p>
    </p188:txBody>
  </p188:cm>
  <p188:cm id="{9167E4FD-E7A6-4F46-84A7-BD95340340E8}" authorId="{BA24EF69-CF00-CC3B-9F5E-3E3685AC88A4}" created="2026-04-19T17:55:03.753">
    <ac:txMkLst xmlns:ac="http://schemas.microsoft.com/office/drawing/2013/main/command">
      <pc:docMk xmlns:pc="http://schemas.microsoft.com/office/powerpoint/2013/main/command"/>
      <pc:sldMk xmlns:pc="http://schemas.microsoft.com/office/powerpoint/2013/main/command" cId="0" sldId="256"/>
      <ac:spMk id="73" creationId="{A22A58B9-8C7E-7CA9-F896-BC48CD8E5CEC}"/>
      <ac:txMk cp="898">
        <ac:context len="953" hash="1079461087"/>
      </ac:txMk>
    </ac:txMkLst>
    <p188:pos x="3709554" y="16590175"/>
    <p188:txBody>
      <a:bodyPr/>
      <a:lstStyle/>
      <a:p>
        <a:r>
          <a:rPr lang="en-US"/>
          <a:t>"Parameters we varied" could be a more professional way to say this</a:t>
        </a:r>
      </a:p>
    </p188:txBody>
  </p188:cm>
  <p188:cm id="{C6A6BFCC-6C4D-476B-8199-41C6E82DFDAA}" authorId="{BA24EF69-CF00-CC3B-9F5E-3E3685AC88A4}" created="2026-04-19T17:55:50.428">
    <ac:txMkLst xmlns:ac="http://schemas.microsoft.com/office/drawing/2013/main/command">
      <pc:docMk xmlns:pc="http://schemas.microsoft.com/office/powerpoint/2013/main/command"/>
      <pc:sldMk xmlns:pc="http://schemas.microsoft.com/office/powerpoint/2013/main/command" cId="0" sldId="256"/>
      <ac:spMk id="20" creationId="{039C1950-F4B8-563B-F609-1942B3A03670}"/>
      <ac:txMk cp="14" len="55">
        <ac:context len="659" hash="1005299014"/>
      </ac:txMk>
    </ac:txMkLst>
    <p188:pos x="8248303" y="2008284"/>
    <p188:txBody>
      <a:bodyPr/>
      <a:lstStyle/>
      <a:p>
        <a:r>
          <a:rPr lang="en-US"/>
          <a:t>why is too much dex bad? Youre right but say why</a:t>
        </a:r>
      </a:p>
    </p188:txBody>
  </p188:cm>
  <p188:cm id="{ED736836-7F2B-4390-9F53-7F8BDEE1202D}" authorId="{BA24EF69-CF00-CC3B-9F5E-3E3685AC88A4}" created="2026-04-19T17:56:59.555">
    <ac:txMkLst xmlns:ac="http://schemas.microsoft.com/office/drawing/2013/main/command">
      <pc:docMk xmlns:pc="http://schemas.microsoft.com/office/powerpoint/2013/main/command"/>
      <pc:sldMk xmlns:pc="http://schemas.microsoft.com/office/powerpoint/2013/main/command" cId="0" sldId="256"/>
      <ac:spMk id="20" creationId="{039C1950-F4B8-563B-F609-1942B3A03670}"/>
      <ac:txMk cp="0">
        <ac:context len="659" hash="1005299014"/>
      </ac:txMk>
    </ac:txMkLst>
    <p188:pos x="10168543" y="1659017"/>
    <p188:txBody>
      <a:bodyPr/>
      <a:lstStyle/>
      <a:p>
        <a:r>
          <a:rPr lang="en-US"/>
          <a:t>this paragraph could get cut down a bit, either cut out this sentence, or cut out the next two and leave them as things to just say verbally</a:t>
        </a:r>
      </a:p>
    </p188:txBody>
  </p188:cm>
  <p188:cm id="{9C78DB7D-E948-4290-AD8B-B5A1E91E68CE}" authorId="{BA24EF69-CF00-CC3B-9F5E-3E3685AC88A4}" created="2026-04-19T17:58:47.012">
    <ac:txMkLst xmlns:ac="http://schemas.microsoft.com/office/drawing/2013/main/command">
      <pc:docMk xmlns:pc="http://schemas.microsoft.com/office/powerpoint/2013/main/command"/>
      <pc:sldMk xmlns:pc="http://schemas.microsoft.com/office/powerpoint/2013/main/command" cId="0" sldId="256"/>
      <ac:spMk id="20" creationId="{039C1950-F4B8-563B-F609-1942B3A03670}"/>
      <ac:txMk cp="150" len="183">
        <ac:context len="659" hash="1005299014"/>
      </ac:txMk>
    </ac:txMkLst>
    <p188:pos x="3316778" y="3405351"/>
    <p188:txBody>
      <a:bodyPr/>
      <a:lstStyle/>
      <a:p>
        <a:r>
          <a:rPr lang="en-US"/>
          <a:t>wording is fine here, just know for your talk that collagen isnt just like the ECM, it literally IS a big part of the actual real ECM in your body</a:t>
        </a:r>
      </a:p>
    </p188:txBody>
  </p188:cm>
  <p188:cm id="{C5F97447-9D8B-4012-8071-A140754627A9}" authorId="{BA24EF69-CF00-CC3B-9F5E-3E3685AC88A4}" created="2026-04-19T18:02:48.345">
    <ac:txMkLst xmlns:ac="http://schemas.microsoft.com/office/drawing/2013/main/command">
      <pc:docMk xmlns:pc="http://schemas.microsoft.com/office/powerpoint/2013/main/command"/>
      <pc:sldMk xmlns:pc="http://schemas.microsoft.com/office/powerpoint/2013/main/command" cId="0" sldId="256"/>
      <ac:spMk id="20" creationId="{039C1950-F4B8-563B-F609-1942B3A03670}"/>
      <ac:txMk cp="394" len="1">
        <ac:context len="659" hash="1005299014"/>
      </ac:txMk>
    </ac:txMkLst>
    <p188:pos x="1265612" y="4103885"/>
    <p188:txBody>
      <a:bodyPr/>
      <a:lstStyle/>
      <a:p>
        <a:r>
          <a:rPr lang="en-US"/>
          <a:t>this is getting picky but just be careful, heat isn't a "thing", the collagen is getting hot which allows those crosslinks (for collagen, the crosslinks are mostly ionic attractions (opposite charges attract), hydrogen bonds (H attracted to electrons on O or N), and hydrophobic interaction (which is just nonpolar carbon chains sticking to each other))</a:t>
        </a:r>
      </a:p>
    </p188:txBody>
  </p188:cm>
  <p188:cm id="{F81DB12C-736F-4848-ADC1-93B70F5D21E7}" authorId="{BA24EF69-CF00-CC3B-9F5E-3E3685AC88A4}" created="2026-04-19T18:05:33.128">
    <ac:txMkLst xmlns:ac="http://schemas.microsoft.com/office/drawing/2013/main/command">
      <pc:docMk xmlns:pc="http://schemas.microsoft.com/office/powerpoint/2013/main/command"/>
      <pc:sldMk xmlns:pc="http://schemas.microsoft.com/office/powerpoint/2013/main/command" cId="0" sldId="256"/>
      <ac:spMk id="16" creationId="{88ECCFE1-6229-6EED-097D-32172D6F1523}"/>
      <ac:txMk cp="340" len="64">
        <ac:context len="794" hash="3316302731"/>
      </ac:txMk>
    </ac:txMkLst>
    <p188:pos x="3185852" y="3012426"/>
    <p188:txBody>
      <a:bodyPr/>
      <a:lstStyle/>
      <a:p>
        <a:r>
          <a:rPr lang="en-US"/>
          <a:t>in your first rheology graph the stiffness actually was still increasing, but we saw that UV didn't increase it more (since it didn't jump up in stiffness at the almost-end of that first graph, the last UV was applied at that little dip at the end). So it had its maximum stiffness-increase due to UV, but we didn't actually go past its overall maximum stiffness</a:t>
        </a:r>
      </a:p>
    </p188:txBody>
  </p188:cm>
  <p188:cm id="{15CBCCF6-098F-4C75-88ED-2359879534D5}" authorId="{BA24EF69-CF00-CC3B-9F5E-3E3685AC88A4}" created="2026-04-19T18:07:55.177">
    <ac:txMkLst xmlns:ac="http://schemas.microsoft.com/office/drawing/2013/main/command">
      <pc:docMk xmlns:pc="http://schemas.microsoft.com/office/powerpoint/2013/main/command"/>
      <pc:sldMk xmlns:pc="http://schemas.microsoft.com/office/powerpoint/2013/main/command" cId="0" sldId="256"/>
      <ac:spMk id="9" creationId="{3C6B9BB6-C808-C050-D575-2E84AE48806D}"/>
      <ac:txMk cp="245" len="53">
        <ac:context len="706" hash="3822865656"/>
      </ac:txMk>
    </ac:txMkLst>
    <p188:pos x="8204661" y="2182917"/>
    <p188:replyLst>
      <p188:reply id="{B67382E7-A31F-493C-8CA9-3739E6249F18}" authorId="{BA24EF69-CF00-CC3B-9F5E-3E3685AC88A4}" created="2026-04-19T18:09:46.934">
        <p188:txBody>
          <a:bodyPr/>
          <a:lstStyle/>
          <a:p>
            <a:r>
              <a:rPr lang="en-US"/>
              <a:t>cause we did spin down and isolate our cell pellet and then resuspend them right in the gel solution, our main problem when we didn't have enough cells was that we simply didn't have enough HUVECs, this could be because either they weren't fully confluent when friday rolled around, or because they sat in the tube too long before being put in a gel</a:t>
            </a:r>
          </a:p>
        </p188:txBody>
      </p188:reply>
    </p188:replyLst>
    <p188:txBody>
      <a:bodyPr/>
      <a:lstStyle/>
      <a:p>
        <a:r>
          <a:rPr lang="en-US"/>
          <a:t>what do you mean here?</a:t>
        </a:r>
      </a:p>
    </p188:txBody>
  </p188:cm>
  <p188:cm id="{697DDC5D-C1FB-4151-84E7-E62F157F099F}" authorId="{BA24EF69-CF00-CC3B-9F5E-3E3685AC88A4}" created="2026-04-19T18:11:27.613">
    <ac:txMkLst xmlns:ac="http://schemas.microsoft.com/office/drawing/2013/main/command">
      <pc:docMk xmlns:pc="http://schemas.microsoft.com/office/powerpoint/2013/main/command"/>
      <pc:sldMk xmlns:pc="http://schemas.microsoft.com/office/powerpoint/2013/main/command" cId="0" sldId="256"/>
      <ac:spMk id="10" creationId="{2580197B-D203-9F2A-464B-10D0361497E4}"/>
      <ac:txMk cp="312" len="8">
        <ac:context len="652" hash="371597395"/>
      </ac:txMk>
    </ac:txMkLst>
    <p188:pos x="8859289" y="2750476"/>
    <p188:txBody>
      <a:bodyPr/>
      <a:lstStyle/>
      <a:p>
        <a:r>
          <a:rPr lang="en-US"/>
          <a:t>oh for here as well as section 3, make sure its clear that the UV times are before and after a 30 min incubation, and not right after another. Since your poster has so many words already it's probably fine if its not written, just make sure you make that clear in your talk</a:t>
        </a:r>
      </a:p>
    </p188:txBody>
  </p188:cm>
  <p188:cm id="{E1C1A331-6B11-4C0F-A363-4EB11FBA584D}" authorId="{BA24EF69-CF00-CC3B-9F5E-3E3685AC88A4}" created="2026-04-19T18:12:54.133">
    <ac:txMkLst xmlns:ac="http://schemas.microsoft.com/office/drawing/2013/main/command">
      <pc:docMk xmlns:pc="http://schemas.microsoft.com/office/powerpoint/2013/main/command"/>
      <pc:sldMk xmlns:pc="http://schemas.microsoft.com/office/powerpoint/2013/main/command" cId="0" sldId="256"/>
      <ac:spMk id="10" creationId="{2580197B-D203-9F2A-464B-10D0361497E4}"/>
      <ac:txMk cp="379" len="272">
        <ac:context len="652" hash="371597395"/>
      </ac:txMk>
    </ac:txMkLst>
    <p188:pos x="10823170" y="5413636"/>
    <p188:txBody>
      <a:bodyPr/>
      <a:lstStyle/>
      <a:p>
        <a:r>
          <a:rPr lang="en-US"/>
          <a:t>I like this next step, think about what that ratio might look like - do you think you need more HDFs, more HUVECs, more or less of both? This will probably be a question the judges ask so just have some thoughts ready for that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3910363" cy="1879362"/>
          </a:xfrm>
          <a:prstGeom prst="rect">
            <a:avLst/>
          </a:prstGeom>
          <a:noFill/>
          <a:ln>
            <a:noFill/>
          </a:ln>
        </p:spPr>
        <p:txBody>
          <a:bodyPr spcFirstLastPara="1" wrap="square" lIns="398147" tIns="199019" rIns="398147" bIns="199019" anchor="t" anchorCtr="0">
            <a:noAutofit/>
          </a:bodyPr>
          <a:lstStyle>
            <a:lvl1pPr marR="0" lvl="0" algn="l" rtl="0">
              <a:spcBef>
                <a:spcPts val="0"/>
              </a:spcBef>
              <a:spcAft>
                <a:spcPts val="0"/>
              </a:spcAft>
              <a:buSzPts val="1400"/>
              <a:buNone/>
              <a:defRPr sz="5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18183047" y="0"/>
            <a:ext cx="13910363" cy="1879362"/>
          </a:xfrm>
          <a:prstGeom prst="rect">
            <a:avLst/>
          </a:prstGeom>
          <a:noFill/>
          <a:ln>
            <a:noFill/>
          </a:ln>
        </p:spPr>
        <p:txBody>
          <a:bodyPr spcFirstLastPara="1" wrap="square" lIns="398147" tIns="199019" rIns="398147" bIns="199019" anchor="t" anchorCtr="0">
            <a:noAutofit/>
          </a:bodyPr>
          <a:lstStyle>
            <a:lvl1pPr marR="0" lvl="0" algn="r" rtl="0">
              <a:spcBef>
                <a:spcPts val="0"/>
              </a:spcBef>
              <a:spcAft>
                <a:spcPts val="0"/>
              </a:spcAft>
              <a:buSzPts val="1400"/>
              <a:buNone/>
              <a:defRPr sz="5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827963" y="2819400"/>
            <a:ext cx="16444912" cy="14095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3210084" y="17853938"/>
            <a:ext cx="25680670" cy="16914257"/>
          </a:xfrm>
          <a:prstGeom prst="rect">
            <a:avLst/>
          </a:prstGeom>
          <a:noFill/>
          <a:ln>
            <a:noFill/>
          </a:ln>
        </p:spPr>
        <p:txBody>
          <a:bodyPr spcFirstLastPara="1" wrap="square" lIns="398147" tIns="199019" rIns="398147" bIns="199019"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35701353"/>
            <a:ext cx="13910363" cy="1879362"/>
          </a:xfrm>
          <a:prstGeom prst="rect">
            <a:avLst/>
          </a:prstGeom>
          <a:noFill/>
          <a:ln>
            <a:noFill/>
          </a:ln>
        </p:spPr>
        <p:txBody>
          <a:bodyPr spcFirstLastPara="1" wrap="square" lIns="398147" tIns="199019" rIns="398147" bIns="199019" anchor="b" anchorCtr="0">
            <a:noAutofit/>
          </a:bodyPr>
          <a:lstStyle>
            <a:lvl1pPr marR="0" lvl="0" algn="l" rtl="0">
              <a:spcBef>
                <a:spcPts val="0"/>
              </a:spcBef>
              <a:spcAft>
                <a:spcPts val="0"/>
              </a:spcAft>
              <a:buSzPts val="1400"/>
              <a:buNone/>
              <a:defRPr sz="5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05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18183047" y="35701353"/>
            <a:ext cx="13910363" cy="1879362"/>
          </a:xfrm>
          <a:prstGeom prst="rect">
            <a:avLst/>
          </a:prstGeom>
          <a:noFill/>
          <a:ln>
            <a:noFill/>
          </a:ln>
        </p:spPr>
        <p:txBody>
          <a:bodyPr spcFirstLastPara="1" wrap="square" lIns="398147" tIns="199019" rIns="398147" bIns="199019" anchor="b" anchorCtr="0">
            <a:noAutofit/>
          </a:bodyPr>
          <a:lstStyle/>
          <a:p>
            <a:pPr algn="r"/>
            <a:fld id="{00000000-1234-1234-1234-123412341234}" type="slidenum">
              <a:rPr lang="en-US" sz="5200" smtClean="0">
                <a:solidFill>
                  <a:schemeClr val="dk1"/>
                </a:solidFill>
                <a:latin typeface="Times New Roman"/>
                <a:ea typeface="Times New Roman"/>
                <a:cs typeface="Times New Roman"/>
                <a:sym typeface="Times New Roman"/>
              </a:rPr>
              <a:pPr algn="r"/>
              <a:t>‹#›</a:t>
            </a:fld>
            <a:endParaRPr lang="en-US" sz="520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827963" y="2819400"/>
            <a:ext cx="16444912" cy="14095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3210084" y="17853938"/>
            <a:ext cx="25680670" cy="16914257"/>
          </a:xfrm>
          <a:prstGeom prst="rect">
            <a:avLst/>
          </a:prstGeom>
          <a:noFill/>
          <a:ln>
            <a:noFill/>
          </a:ln>
        </p:spPr>
        <p:txBody>
          <a:bodyPr spcFirstLastPara="1" wrap="square" lIns="398147" tIns="199019" rIns="398147" bIns="199019" anchor="t" anchorCtr="0">
            <a:noAutofit/>
          </a:bodyPr>
          <a:lstStyle/>
          <a:p>
            <a:pPr marL="0" indent="0">
              <a:spcBef>
                <a:spcPts val="0"/>
              </a:spcBef>
            </a:pPr>
            <a:r>
              <a:rPr lang="en-US"/>
              <a:t>SEM – 20 um</a:t>
            </a:r>
          </a:p>
          <a:p>
            <a:pPr marL="0" indent="0">
              <a:spcBef>
                <a:spcPts val="0"/>
              </a:spcBef>
            </a:pPr>
            <a:r>
              <a:rPr lang="en-US"/>
              <a:t>Toxicity- 100 um</a:t>
            </a:r>
          </a:p>
          <a:p>
            <a:pPr marL="0" indent="0">
              <a:spcBef>
                <a:spcPts val="0"/>
              </a:spcBef>
            </a:pPr>
            <a:r>
              <a:rPr lang="en-US"/>
              <a:t>Gel- 100 um</a:t>
            </a:r>
          </a:p>
          <a:p>
            <a:pPr marL="0" indent="0">
              <a:spcBef>
                <a:spcPts val="0"/>
              </a:spcBef>
            </a:pPr>
            <a:r>
              <a:rPr lang="en-US"/>
              <a:t>Gel with cells- 50 um, 2D</a:t>
            </a:r>
          </a:p>
          <a:p>
            <a:pPr marL="0" indent="0">
              <a:spcBef>
                <a:spcPts val="0"/>
              </a:spcBef>
            </a:pPr>
            <a:endParaRPr/>
          </a:p>
        </p:txBody>
      </p:sp>
      <p:sp>
        <p:nvSpPr>
          <p:cNvPr id="87" name="Google Shape;87;p1:notes"/>
          <p:cNvSpPr txBox="1">
            <a:spLocks noGrp="1"/>
          </p:cNvSpPr>
          <p:nvPr>
            <p:ph type="sldNum" idx="12"/>
          </p:nvPr>
        </p:nvSpPr>
        <p:spPr>
          <a:xfrm>
            <a:off x="18183047" y="35701353"/>
            <a:ext cx="13910363" cy="1879362"/>
          </a:xfrm>
          <a:prstGeom prst="rect">
            <a:avLst/>
          </a:prstGeom>
          <a:noFill/>
          <a:ln>
            <a:noFill/>
          </a:ln>
        </p:spPr>
        <p:txBody>
          <a:bodyPr spcFirstLastPara="1" wrap="square" lIns="398147" tIns="199019" rIns="398147" bIns="199019" anchor="b" anchorCtr="0">
            <a:noAutofit/>
          </a:bodyPr>
          <a:lstStyle/>
          <a:p>
            <a:pPr algn="r"/>
            <a:fld id="{00000000-1234-1234-1234-123412341234}" type="slidenum">
              <a:rPr lang="en-US" sz="5200">
                <a:solidFill>
                  <a:schemeClr val="dk1"/>
                </a:solidFill>
                <a:latin typeface="Times New Roman"/>
                <a:ea typeface="Times New Roman"/>
                <a:cs typeface="Times New Roman"/>
                <a:sym typeface="Times New Roman"/>
              </a:rPr>
              <a:pPr algn="r"/>
              <a:t>1</a:t>
            </a:fld>
            <a:endParaRPr sz="5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920240" y="1317716"/>
            <a:ext cx="34564320" cy="5486400"/>
          </a:xfrm>
          <a:prstGeom prst="rect">
            <a:avLst/>
          </a:prstGeom>
          <a:noFill/>
          <a:ln>
            <a:noFill/>
          </a:ln>
        </p:spPr>
        <p:txBody>
          <a:bodyPr spcFirstLastPara="1" wrap="square" lIns="444125" tIns="222050" rIns="444125" bIns="2220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1920240" y="7369087"/>
            <a:ext cx="16968788" cy="3069771"/>
          </a:xfrm>
          <a:prstGeom prst="rect">
            <a:avLst/>
          </a:prstGeom>
          <a:noFill/>
          <a:ln>
            <a:noFill/>
          </a:ln>
        </p:spPr>
        <p:txBody>
          <a:bodyPr spcFirstLastPara="1" wrap="square" lIns="444125" tIns="222050" rIns="444125" bIns="222050" anchor="b" anchorCtr="0">
            <a:noAutofit/>
          </a:bodyPr>
          <a:lstStyle>
            <a:lvl1pPr marL="342900" lvl="0" indent="-171450" algn="l">
              <a:spcBef>
                <a:spcPts val="346"/>
              </a:spcBef>
              <a:spcAft>
                <a:spcPts val="0"/>
              </a:spcAft>
              <a:buClr>
                <a:schemeClr val="dk1"/>
              </a:buClr>
              <a:buSzPts val="2304"/>
              <a:buFont typeface="Times New Roman"/>
              <a:buNone/>
              <a:defRPr sz="1728" b="1"/>
            </a:lvl1pPr>
            <a:lvl2pPr marL="685800" lvl="1" indent="-171450" algn="l">
              <a:spcBef>
                <a:spcPts val="288"/>
              </a:spcBef>
              <a:spcAft>
                <a:spcPts val="0"/>
              </a:spcAft>
              <a:buClr>
                <a:schemeClr val="dk1"/>
              </a:buClr>
              <a:buSzPts val="1920"/>
              <a:buFont typeface="Times New Roman"/>
              <a:buNone/>
              <a:defRPr sz="1440" b="1"/>
            </a:lvl2pPr>
            <a:lvl3pPr marL="1028700" lvl="2" indent="-171450" algn="l">
              <a:spcBef>
                <a:spcPts val="259"/>
              </a:spcBef>
              <a:spcAft>
                <a:spcPts val="0"/>
              </a:spcAft>
              <a:buClr>
                <a:schemeClr val="dk1"/>
              </a:buClr>
              <a:buSzPts val="1728"/>
              <a:buFont typeface="Times New Roman"/>
              <a:buNone/>
              <a:defRPr sz="1296" b="1"/>
            </a:lvl3pPr>
            <a:lvl4pPr marL="1371600" lvl="3" indent="-171450" algn="l">
              <a:spcBef>
                <a:spcPts val="230"/>
              </a:spcBef>
              <a:spcAft>
                <a:spcPts val="0"/>
              </a:spcAft>
              <a:buClr>
                <a:schemeClr val="dk1"/>
              </a:buClr>
              <a:buSzPts val="1536"/>
              <a:buFont typeface="Times New Roman"/>
              <a:buNone/>
              <a:defRPr sz="1152" b="1"/>
            </a:lvl4pPr>
            <a:lvl5pPr marL="1714500" lvl="4" indent="-171450" algn="l">
              <a:spcBef>
                <a:spcPts val="230"/>
              </a:spcBef>
              <a:spcAft>
                <a:spcPts val="0"/>
              </a:spcAft>
              <a:buClr>
                <a:schemeClr val="dk1"/>
              </a:buClr>
              <a:buSzPts val="1536"/>
              <a:buFont typeface="Times New Roman"/>
              <a:buNone/>
              <a:defRPr sz="1152" b="1"/>
            </a:lvl5pPr>
            <a:lvl6pPr marL="2057400" lvl="5" indent="-171450" algn="l">
              <a:spcBef>
                <a:spcPts val="230"/>
              </a:spcBef>
              <a:spcAft>
                <a:spcPts val="0"/>
              </a:spcAft>
              <a:buClr>
                <a:schemeClr val="dk1"/>
              </a:buClr>
              <a:buSzPts val="1536"/>
              <a:buFont typeface="Times New Roman"/>
              <a:buNone/>
              <a:defRPr sz="1152" b="1"/>
            </a:lvl6pPr>
            <a:lvl7pPr marL="2400300" lvl="6" indent="-171450" algn="l">
              <a:spcBef>
                <a:spcPts val="230"/>
              </a:spcBef>
              <a:spcAft>
                <a:spcPts val="0"/>
              </a:spcAft>
              <a:buClr>
                <a:schemeClr val="dk1"/>
              </a:buClr>
              <a:buSzPts val="1536"/>
              <a:buFont typeface="Times New Roman"/>
              <a:buNone/>
              <a:defRPr sz="1152" b="1"/>
            </a:lvl7pPr>
            <a:lvl8pPr marL="2743200" lvl="7" indent="-171450" algn="l">
              <a:spcBef>
                <a:spcPts val="230"/>
              </a:spcBef>
              <a:spcAft>
                <a:spcPts val="0"/>
              </a:spcAft>
              <a:buClr>
                <a:schemeClr val="dk1"/>
              </a:buClr>
              <a:buSzPts val="1536"/>
              <a:buFont typeface="Times New Roman"/>
              <a:buNone/>
              <a:defRPr sz="1152" b="1"/>
            </a:lvl8pPr>
            <a:lvl9pPr marL="3086100" lvl="8" indent="-171450" algn="l">
              <a:spcBef>
                <a:spcPts val="230"/>
              </a:spcBef>
              <a:spcAft>
                <a:spcPts val="0"/>
              </a:spcAft>
              <a:buClr>
                <a:schemeClr val="dk1"/>
              </a:buClr>
              <a:buSzPts val="1536"/>
              <a:buFont typeface="Times New Roman"/>
              <a:buNone/>
              <a:defRPr sz="1152" b="1"/>
            </a:lvl9pPr>
          </a:lstStyle>
          <a:p>
            <a:endParaRPr/>
          </a:p>
        </p:txBody>
      </p:sp>
      <p:sp>
        <p:nvSpPr>
          <p:cNvPr id="47" name="Google Shape;47;p7"/>
          <p:cNvSpPr txBox="1">
            <a:spLocks noGrp="1"/>
          </p:cNvSpPr>
          <p:nvPr>
            <p:ph type="body" idx="2"/>
          </p:nvPr>
        </p:nvSpPr>
        <p:spPr>
          <a:xfrm>
            <a:off x="1920240" y="10438858"/>
            <a:ext cx="16968788" cy="18967269"/>
          </a:xfrm>
          <a:prstGeom prst="rect">
            <a:avLst/>
          </a:prstGeom>
          <a:noFill/>
          <a:ln>
            <a:noFill/>
          </a:ln>
        </p:spPr>
        <p:txBody>
          <a:bodyPr spcFirstLastPara="1" wrap="square" lIns="444125" tIns="222050" rIns="444125" bIns="222050" anchor="t" anchorCtr="0">
            <a:noAutofit/>
          </a:bodyPr>
          <a:lstStyle>
            <a:lvl1pPr marL="342900" lvl="0" indent="-281178" algn="l">
              <a:spcBef>
                <a:spcPts val="346"/>
              </a:spcBef>
              <a:spcAft>
                <a:spcPts val="0"/>
              </a:spcAft>
              <a:buClr>
                <a:schemeClr val="dk1"/>
              </a:buClr>
              <a:buSzPts val="2304"/>
              <a:buFont typeface="Times New Roman"/>
              <a:buChar char="•"/>
              <a:defRPr sz="1728"/>
            </a:lvl1pPr>
            <a:lvl2pPr marL="685800" lvl="1" indent="-262890" algn="l">
              <a:spcBef>
                <a:spcPts val="288"/>
              </a:spcBef>
              <a:spcAft>
                <a:spcPts val="0"/>
              </a:spcAft>
              <a:buClr>
                <a:schemeClr val="dk1"/>
              </a:buClr>
              <a:buSzPts val="1920"/>
              <a:buFont typeface="Times New Roman"/>
              <a:buChar char="–"/>
              <a:defRPr sz="1440"/>
            </a:lvl2pPr>
            <a:lvl3pPr marL="1028700" lvl="2" indent="-253746" algn="l">
              <a:spcBef>
                <a:spcPts val="259"/>
              </a:spcBef>
              <a:spcAft>
                <a:spcPts val="0"/>
              </a:spcAft>
              <a:buClr>
                <a:schemeClr val="dk1"/>
              </a:buClr>
              <a:buSzPts val="1728"/>
              <a:buFont typeface="Times New Roman"/>
              <a:buChar char="•"/>
              <a:defRPr sz="1296"/>
            </a:lvl3pPr>
            <a:lvl4pPr marL="1371600" lvl="3" indent="-244602" algn="l">
              <a:spcBef>
                <a:spcPts val="230"/>
              </a:spcBef>
              <a:spcAft>
                <a:spcPts val="0"/>
              </a:spcAft>
              <a:buClr>
                <a:schemeClr val="dk1"/>
              </a:buClr>
              <a:buSzPts val="1536"/>
              <a:buFont typeface="Times New Roman"/>
              <a:buChar char="–"/>
              <a:defRPr sz="1152"/>
            </a:lvl4pPr>
            <a:lvl5pPr marL="1714500" lvl="4" indent="-244602" algn="l">
              <a:spcBef>
                <a:spcPts val="230"/>
              </a:spcBef>
              <a:spcAft>
                <a:spcPts val="0"/>
              </a:spcAft>
              <a:buClr>
                <a:schemeClr val="dk1"/>
              </a:buClr>
              <a:buSzPts val="1536"/>
              <a:buFont typeface="Times New Roman"/>
              <a:buChar char="»"/>
              <a:defRPr sz="1152"/>
            </a:lvl5pPr>
            <a:lvl6pPr marL="2057400" lvl="5" indent="-244602" algn="l">
              <a:spcBef>
                <a:spcPts val="230"/>
              </a:spcBef>
              <a:spcAft>
                <a:spcPts val="0"/>
              </a:spcAft>
              <a:buClr>
                <a:schemeClr val="dk1"/>
              </a:buClr>
              <a:buSzPts val="1536"/>
              <a:buFont typeface="Times New Roman"/>
              <a:buChar char="»"/>
              <a:defRPr sz="1152"/>
            </a:lvl6pPr>
            <a:lvl7pPr marL="2400300" lvl="6" indent="-244602" algn="l">
              <a:spcBef>
                <a:spcPts val="230"/>
              </a:spcBef>
              <a:spcAft>
                <a:spcPts val="0"/>
              </a:spcAft>
              <a:buClr>
                <a:schemeClr val="dk1"/>
              </a:buClr>
              <a:buSzPts val="1536"/>
              <a:buFont typeface="Times New Roman"/>
              <a:buChar char="»"/>
              <a:defRPr sz="1152"/>
            </a:lvl7pPr>
            <a:lvl8pPr marL="2743200" lvl="7" indent="-244602" algn="l">
              <a:spcBef>
                <a:spcPts val="230"/>
              </a:spcBef>
              <a:spcAft>
                <a:spcPts val="0"/>
              </a:spcAft>
              <a:buClr>
                <a:schemeClr val="dk1"/>
              </a:buClr>
              <a:buSzPts val="1536"/>
              <a:buFont typeface="Times New Roman"/>
              <a:buChar char="»"/>
              <a:defRPr sz="1152"/>
            </a:lvl8pPr>
            <a:lvl9pPr marL="3086100" lvl="8" indent="-244602" algn="l">
              <a:spcBef>
                <a:spcPts val="230"/>
              </a:spcBef>
              <a:spcAft>
                <a:spcPts val="0"/>
              </a:spcAft>
              <a:buClr>
                <a:schemeClr val="dk1"/>
              </a:buClr>
              <a:buSzPts val="1536"/>
              <a:buFont typeface="Times New Roman"/>
              <a:buChar char="»"/>
              <a:defRPr sz="1152"/>
            </a:lvl9pPr>
          </a:lstStyle>
          <a:p>
            <a:endParaRPr/>
          </a:p>
        </p:txBody>
      </p:sp>
      <p:sp>
        <p:nvSpPr>
          <p:cNvPr id="48" name="Google Shape;48;p7"/>
          <p:cNvSpPr txBox="1">
            <a:spLocks noGrp="1"/>
          </p:cNvSpPr>
          <p:nvPr>
            <p:ph type="body" idx="3"/>
          </p:nvPr>
        </p:nvSpPr>
        <p:spPr>
          <a:xfrm>
            <a:off x="19509105" y="7369087"/>
            <a:ext cx="16975455" cy="3069771"/>
          </a:xfrm>
          <a:prstGeom prst="rect">
            <a:avLst/>
          </a:prstGeom>
          <a:noFill/>
          <a:ln>
            <a:noFill/>
          </a:ln>
        </p:spPr>
        <p:txBody>
          <a:bodyPr spcFirstLastPara="1" wrap="square" lIns="444125" tIns="222050" rIns="444125" bIns="222050" anchor="b" anchorCtr="0">
            <a:noAutofit/>
          </a:bodyPr>
          <a:lstStyle>
            <a:lvl1pPr marL="342900" lvl="0" indent="-171450" algn="l">
              <a:spcBef>
                <a:spcPts val="346"/>
              </a:spcBef>
              <a:spcAft>
                <a:spcPts val="0"/>
              </a:spcAft>
              <a:buClr>
                <a:schemeClr val="dk1"/>
              </a:buClr>
              <a:buSzPts val="2304"/>
              <a:buFont typeface="Times New Roman"/>
              <a:buNone/>
              <a:defRPr sz="1728" b="1"/>
            </a:lvl1pPr>
            <a:lvl2pPr marL="685800" lvl="1" indent="-171450" algn="l">
              <a:spcBef>
                <a:spcPts val="288"/>
              </a:spcBef>
              <a:spcAft>
                <a:spcPts val="0"/>
              </a:spcAft>
              <a:buClr>
                <a:schemeClr val="dk1"/>
              </a:buClr>
              <a:buSzPts val="1920"/>
              <a:buFont typeface="Times New Roman"/>
              <a:buNone/>
              <a:defRPr sz="1440" b="1"/>
            </a:lvl2pPr>
            <a:lvl3pPr marL="1028700" lvl="2" indent="-171450" algn="l">
              <a:spcBef>
                <a:spcPts val="259"/>
              </a:spcBef>
              <a:spcAft>
                <a:spcPts val="0"/>
              </a:spcAft>
              <a:buClr>
                <a:schemeClr val="dk1"/>
              </a:buClr>
              <a:buSzPts val="1728"/>
              <a:buFont typeface="Times New Roman"/>
              <a:buNone/>
              <a:defRPr sz="1296" b="1"/>
            </a:lvl3pPr>
            <a:lvl4pPr marL="1371600" lvl="3" indent="-171450" algn="l">
              <a:spcBef>
                <a:spcPts val="230"/>
              </a:spcBef>
              <a:spcAft>
                <a:spcPts val="0"/>
              </a:spcAft>
              <a:buClr>
                <a:schemeClr val="dk1"/>
              </a:buClr>
              <a:buSzPts val="1536"/>
              <a:buFont typeface="Times New Roman"/>
              <a:buNone/>
              <a:defRPr sz="1152" b="1"/>
            </a:lvl4pPr>
            <a:lvl5pPr marL="1714500" lvl="4" indent="-171450" algn="l">
              <a:spcBef>
                <a:spcPts val="230"/>
              </a:spcBef>
              <a:spcAft>
                <a:spcPts val="0"/>
              </a:spcAft>
              <a:buClr>
                <a:schemeClr val="dk1"/>
              </a:buClr>
              <a:buSzPts val="1536"/>
              <a:buFont typeface="Times New Roman"/>
              <a:buNone/>
              <a:defRPr sz="1152" b="1"/>
            </a:lvl5pPr>
            <a:lvl6pPr marL="2057400" lvl="5" indent="-171450" algn="l">
              <a:spcBef>
                <a:spcPts val="230"/>
              </a:spcBef>
              <a:spcAft>
                <a:spcPts val="0"/>
              </a:spcAft>
              <a:buClr>
                <a:schemeClr val="dk1"/>
              </a:buClr>
              <a:buSzPts val="1536"/>
              <a:buFont typeface="Times New Roman"/>
              <a:buNone/>
              <a:defRPr sz="1152" b="1"/>
            </a:lvl6pPr>
            <a:lvl7pPr marL="2400300" lvl="6" indent="-171450" algn="l">
              <a:spcBef>
                <a:spcPts val="230"/>
              </a:spcBef>
              <a:spcAft>
                <a:spcPts val="0"/>
              </a:spcAft>
              <a:buClr>
                <a:schemeClr val="dk1"/>
              </a:buClr>
              <a:buSzPts val="1536"/>
              <a:buFont typeface="Times New Roman"/>
              <a:buNone/>
              <a:defRPr sz="1152" b="1"/>
            </a:lvl7pPr>
            <a:lvl8pPr marL="2743200" lvl="7" indent="-171450" algn="l">
              <a:spcBef>
                <a:spcPts val="230"/>
              </a:spcBef>
              <a:spcAft>
                <a:spcPts val="0"/>
              </a:spcAft>
              <a:buClr>
                <a:schemeClr val="dk1"/>
              </a:buClr>
              <a:buSzPts val="1536"/>
              <a:buFont typeface="Times New Roman"/>
              <a:buNone/>
              <a:defRPr sz="1152" b="1"/>
            </a:lvl8pPr>
            <a:lvl9pPr marL="3086100" lvl="8" indent="-171450" algn="l">
              <a:spcBef>
                <a:spcPts val="230"/>
              </a:spcBef>
              <a:spcAft>
                <a:spcPts val="0"/>
              </a:spcAft>
              <a:buClr>
                <a:schemeClr val="dk1"/>
              </a:buClr>
              <a:buSzPts val="1536"/>
              <a:buFont typeface="Times New Roman"/>
              <a:buNone/>
              <a:defRPr sz="1152" b="1"/>
            </a:lvl9pPr>
          </a:lstStyle>
          <a:p>
            <a:endParaRPr/>
          </a:p>
        </p:txBody>
      </p:sp>
      <p:sp>
        <p:nvSpPr>
          <p:cNvPr id="49" name="Google Shape;49;p7"/>
          <p:cNvSpPr txBox="1">
            <a:spLocks noGrp="1"/>
          </p:cNvSpPr>
          <p:nvPr>
            <p:ph type="body" idx="4"/>
          </p:nvPr>
        </p:nvSpPr>
        <p:spPr>
          <a:xfrm>
            <a:off x="19509105" y="10438858"/>
            <a:ext cx="16975455" cy="18967269"/>
          </a:xfrm>
          <a:prstGeom prst="rect">
            <a:avLst/>
          </a:prstGeom>
          <a:noFill/>
          <a:ln>
            <a:noFill/>
          </a:ln>
        </p:spPr>
        <p:txBody>
          <a:bodyPr spcFirstLastPara="1" wrap="square" lIns="444125" tIns="222050" rIns="444125" bIns="222050" anchor="t" anchorCtr="0">
            <a:noAutofit/>
          </a:bodyPr>
          <a:lstStyle>
            <a:lvl1pPr marL="342900" lvl="0" indent="-281178" algn="l">
              <a:spcBef>
                <a:spcPts val="346"/>
              </a:spcBef>
              <a:spcAft>
                <a:spcPts val="0"/>
              </a:spcAft>
              <a:buClr>
                <a:schemeClr val="dk1"/>
              </a:buClr>
              <a:buSzPts val="2304"/>
              <a:buFont typeface="Times New Roman"/>
              <a:buChar char="•"/>
              <a:defRPr sz="1728"/>
            </a:lvl1pPr>
            <a:lvl2pPr marL="685800" lvl="1" indent="-262890" algn="l">
              <a:spcBef>
                <a:spcPts val="288"/>
              </a:spcBef>
              <a:spcAft>
                <a:spcPts val="0"/>
              </a:spcAft>
              <a:buClr>
                <a:schemeClr val="dk1"/>
              </a:buClr>
              <a:buSzPts val="1920"/>
              <a:buFont typeface="Times New Roman"/>
              <a:buChar char="–"/>
              <a:defRPr sz="1440"/>
            </a:lvl2pPr>
            <a:lvl3pPr marL="1028700" lvl="2" indent="-253746" algn="l">
              <a:spcBef>
                <a:spcPts val="259"/>
              </a:spcBef>
              <a:spcAft>
                <a:spcPts val="0"/>
              </a:spcAft>
              <a:buClr>
                <a:schemeClr val="dk1"/>
              </a:buClr>
              <a:buSzPts val="1728"/>
              <a:buFont typeface="Times New Roman"/>
              <a:buChar char="•"/>
              <a:defRPr sz="1296"/>
            </a:lvl3pPr>
            <a:lvl4pPr marL="1371600" lvl="3" indent="-244602" algn="l">
              <a:spcBef>
                <a:spcPts val="230"/>
              </a:spcBef>
              <a:spcAft>
                <a:spcPts val="0"/>
              </a:spcAft>
              <a:buClr>
                <a:schemeClr val="dk1"/>
              </a:buClr>
              <a:buSzPts val="1536"/>
              <a:buFont typeface="Times New Roman"/>
              <a:buChar char="–"/>
              <a:defRPr sz="1152"/>
            </a:lvl4pPr>
            <a:lvl5pPr marL="1714500" lvl="4" indent="-244602" algn="l">
              <a:spcBef>
                <a:spcPts val="230"/>
              </a:spcBef>
              <a:spcAft>
                <a:spcPts val="0"/>
              </a:spcAft>
              <a:buClr>
                <a:schemeClr val="dk1"/>
              </a:buClr>
              <a:buSzPts val="1536"/>
              <a:buFont typeface="Times New Roman"/>
              <a:buChar char="»"/>
              <a:defRPr sz="1152"/>
            </a:lvl5pPr>
            <a:lvl6pPr marL="2057400" lvl="5" indent="-244602" algn="l">
              <a:spcBef>
                <a:spcPts val="230"/>
              </a:spcBef>
              <a:spcAft>
                <a:spcPts val="0"/>
              </a:spcAft>
              <a:buClr>
                <a:schemeClr val="dk1"/>
              </a:buClr>
              <a:buSzPts val="1536"/>
              <a:buFont typeface="Times New Roman"/>
              <a:buChar char="»"/>
              <a:defRPr sz="1152"/>
            </a:lvl6pPr>
            <a:lvl7pPr marL="2400300" lvl="6" indent="-244602" algn="l">
              <a:spcBef>
                <a:spcPts val="230"/>
              </a:spcBef>
              <a:spcAft>
                <a:spcPts val="0"/>
              </a:spcAft>
              <a:buClr>
                <a:schemeClr val="dk1"/>
              </a:buClr>
              <a:buSzPts val="1536"/>
              <a:buFont typeface="Times New Roman"/>
              <a:buChar char="»"/>
              <a:defRPr sz="1152"/>
            </a:lvl7pPr>
            <a:lvl8pPr marL="2743200" lvl="7" indent="-244602" algn="l">
              <a:spcBef>
                <a:spcPts val="230"/>
              </a:spcBef>
              <a:spcAft>
                <a:spcPts val="0"/>
              </a:spcAft>
              <a:buClr>
                <a:schemeClr val="dk1"/>
              </a:buClr>
              <a:buSzPts val="1536"/>
              <a:buFont typeface="Times New Roman"/>
              <a:buChar char="»"/>
              <a:defRPr sz="1152"/>
            </a:lvl8pPr>
            <a:lvl9pPr marL="3086100" lvl="8" indent="-244602" algn="l">
              <a:spcBef>
                <a:spcPts val="230"/>
              </a:spcBef>
              <a:spcAft>
                <a:spcPts val="0"/>
              </a:spcAft>
              <a:buClr>
                <a:schemeClr val="dk1"/>
              </a:buClr>
              <a:buSzPts val="1536"/>
              <a:buFont typeface="Times New Roman"/>
              <a:buChar char="»"/>
              <a:defRPr sz="1152"/>
            </a:lvl9pPr>
          </a:lstStyle>
          <a:p>
            <a:endParaRPr/>
          </a:p>
        </p:txBody>
      </p:sp>
      <p:sp>
        <p:nvSpPr>
          <p:cNvPr id="50" name="Google Shape;50;p7"/>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880360" y="2926080"/>
            <a:ext cx="32644080" cy="5486400"/>
          </a:xfrm>
          <a:prstGeom prst="rect">
            <a:avLst/>
          </a:prstGeom>
          <a:noFill/>
          <a:ln>
            <a:noFill/>
          </a:ln>
        </p:spPr>
        <p:txBody>
          <a:bodyPr spcFirstLastPara="1" wrap="square" lIns="444125" tIns="222050" rIns="444125" bIns="2220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920241" y="1311185"/>
            <a:ext cx="12634912" cy="5577840"/>
          </a:xfrm>
          <a:prstGeom prst="rect">
            <a:avLst/>
          </a:prstGeom>
          <a:noFill/>
          <a:ln>
            <a:noFill/>
          </a:ln>
        </p:spPr>
        <p:txBody>
          <a:bodyPr spcFirstLastPara="1" wrap="square" lIns="444125" tIns="222050" rIns="444125" bIns="222050" anchor="b" anchorCtr="0">
            <a:noAutofit/>
          </a:bodyPr>
          <a:lstStyle>
            <a:lvl1pPr lvl="0" algn="l">
              <a:spcBef>
                <a:spcPts val="0"/>
              </a:spcBef>
              <a:spcAft>
                <a:spcPts val="0"/>
              </a:spcAft>
              <a:buSzPts val="1400"/>
              <a:buNone/>
              <a:defRPr sz="144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5015211" y="1311185"/>
            <a:ext cx="21469350" cy="28094940"/>
          </a:xfrm>
          <a:prstGeom prst="rect">
            <a:avLst/>
          </a:prstGeom>
          <a:noFill/>
          <a:ln>
            <a:noFill/>
          </a:ln>
        </p:spPr>
        <p:txBody>
          <a:bodyPr spcFirstLastPara="1" wrap="square" lIns="444125" tIns="222050" rIns="444125" bIns="222050" anchor="t" anchorCtr="0">
            <a:noAutofit/>
          </a:bodyPr>
          <a:lstStyle>
            <a:lvl1pPr marL="342900" lvl="0" indent="-317754" algn="l">
              <a:spcBef>
                <a:spcPts val="461"/>
              </a:spcBef>
              <a:spcAft>
                <a:spcPts val="0"/>
              </a:spcAft>
              <a:buClr>
                <a:schemeClr val="dk1"/>
              </a:buClr>
              <a:buSzPts val="3072"/>
              <a:buFont typeface="Times New Roman"/>
              <a:buChar char="•"/>
              <a:defRPr sz="2304"/>
            </a:lvl1pPr>
            <a:lvl2pPr marL="685800" lvl="1" indent="-299466" algn="l">
              <a:spcBef>
                <a:spcPts val="403"/>
              </a:spcBef>
              <a:spcAft>
                <a:spcPts val="0"/>
              </a:spcAft>
              <a:buClr>
                <a:schemeClr val="dk1"/>
              </a:buClr>
              <a:buSzPts val="2688"/>
              <a:buFont typeface="Times New Roman"/>
              <a:buChar char="–"/>
              <a:defRPr sz="2016"/>
            </a:lvl2pPr>
            <a:lvl3pPr marL="1028700" lvl="2" indent="-281178" algn="l">
              <a:spcBef>
                <a:spcPts val="346"/>
              </a:spcBef>
              <a:spcAft>
                <a:spcPts val="0"/>
              </a:spcAft>
              <a:buClr>
                <a:schemeClr val="dk1"/>
              </a:buClr>
              <a:buSzPts val="2304"/>
              <a:buFont typeface="Times New Roman"/>
              <a:buChar char="•"/>
              <a:defRPr sz="1728"/>
            </a:lvl3pPr>
            <a:lvl4pPr marL="1371600" lvl="3" indent="-262890" algn="l">
              <a:spcBef>
                <a:spcPts val="288"/>
              </a:spcBef>
              <a:spcAft>
                <a:spcPts val="0"/>
              </a:spcAft>
              <a:buClr>
                <a:schemeClr val="dk1"/>
              </a:buClr>
              <a:buSzPts val="1920"/>
              <a:buFont typeface="Times New Roman"/>
              <a:buChar char="–"/>
              <a:defRPr sz="1440"/>
            </a:lvl4pPr>
            <a:lvl5pPr marL="1714500" lvl="4" indent="-262890" algn="l">
              <a:spcBef>
                <a:spcPts val="288"/>
              </a:spcBef>
              <a:spcAft>
                <a:spcPts val="0"/>
              </a:spcAft>
              <a:buClr>
                <a:schemeClr val="dk1"/>
              </a:buClr>
              <a:buSzPts val="1920"/>
              <a:buFont typeface="Times New Roman"/>
              <a:buChar char="»"/>
              <a:defRPr sz="1440"/>
            </a:lvl5pPr>
            <a:lvl6pPr marL="2057400" lvl="5" indent="-262890" algn="l">
              <a:spcBef>
                <a:spcPts val="288"/>
              </a:spcBef>
              <a:spcAft>
                <a:spcPts val="0"/>
              </a:spcAft>
              <a:buClr>
                <a:schemeClr val="dk1"/>
              </a:buClr>
              <a:buSzPts val="1920"/>
              <a:buFont typeface="Times New Roman"/>
              <a:buChar char="»"/>
              <a:defRPr sz="1440"/>
            </a:lvl6pPr>
            <a:lvl7pPr marL="2400300" lvl="6" indent="-262890" algn="l">
              <a:spcBef>
                <a:spcPts val="288"/>
              </a:spcBef>
              <a:spcAft>
                <a:spcPts val="0"/>
              </a:spcAft>
              <a:buClr>
                <a:schemeClr val="dk1"/>
              </a:buClr>
              <a:buSzPts val="1920"/>
              <a:buFont typeface="Times New Roman"/>
              <a:buChar char="»"/>
              <a:defRPr sz="1440"/>
            </a:lvl7pPr>
            <a:lvl8pPr marL="2743200" lvl="7" indent="-262890" algn="l">
              <a:spcBef>
                <a:spcPts val="288"/>
              </a:spcBef>
              <a:spcAft>
                <a:spcPts val="0"/>
              </a:spcAft>
              <a:buClr>
                <a:schemeClr val="dk1"/>
              </a:buClr>
              <a:buSzPts val="1920"/>
              <a:buFont typeface="Times New Roman"/>
              <a:buChar char="»"/>
              <a:defRPr sz="1440"/>
            </a:lvl8pPr>
            <a:lvl9pPr marL="3086100" lvl="8" indent="-262890" algn="l">
              <a:spcBef>
                <a:spcPts val="288"/>
              </a:spcBef>
              <a:spcAft>
                <a:spcPts val="0"/>
              </a:spcAft>
              <a:buClr>
                <a:schemeClr val="dk1"/>
              </a:buClr>
              <a:buSzPts val="1920"/>
              <a:buFont typeface="Times New Roman"/>
              <a:buChar char="»"/>
              <a:defRPr sz="1440"/>
            </a:lvl9pPr>
          </a:lstStyle>
          <a:p>
            <a:endParaRPr/>
          </a:p>
        </p:txBody>
      </p:sp>
      <p:sp>
        <p:nvSpPr>
          <p:cNvPr id="61" name="Google Shape;61;p9"/>
          <p:cNvSpPr txBox="1">
            <a:spLocks noGrp="1"/>
          </p:cNvSpPr>
          <p:nvPr>
            <p:ph type="body" idx="2"/>
          </p:nvPr>
        </p:nvSpPr>
        <p:spPr>
          <a:xfrm>
            <a:off x="1920241" y="6889025"/>
            <a:ext cx="12634912" cy="22517100"/>
          </a:xfrm>
          <a:prstGeom prst="rect">
            <a:avLst/>
          </a:prstGeom>
          <a:noFill/>
          <a:ln>
            <a:noFill/>
          </a:ln>
        </p:spPr>
        <p:txBody>
          <a:bodyPr spcFirstLastPara="1" wrap="square" lIns="444125" tIns="222050" rIns="444125" bIns="222050" anchor="t" anchorCtr="0">
            <a:noAutofit/>
          </a:bodyPr>
          <a:lstStyle>
            <a:lvl1pPr marL="342900" lvl="0" indent="-171450" algn="l">
              <a:spcBef>
                <a:spcPts val="202"/>
              </a:spcBef>
              <a:spcAft>
                <a:spcPts val="0"/>
              </a:spcAft>
              <a:buClr>
                <a:schemeClr val="dk1"/>
              </a:buClr>
              <a:buSzPts val="1344"/>
              <a:buFont typeface="Times New Roman"/>
              <a:buNone/>
              <a:defRPr sz="1008"/>
            </a:lvl1pPr>
            <a:lvl2pPr marL="685800" lvl="1" indent="-171450" algn="l">
              <a:spcBef>
                <a:spcPts val="173"/>
              </a:spcBef>
              <a:spcAft>
                <a:spcPts val="0"/>
              </a:spcAft>
              <a:buClr>
                <a:schemeClr val="dk1"/>
              </a:buClr>
              <a:buSzPts val="1152"/>
              <a:buFont typeface="Times New Roman"/>
              <a:buNone/>
              <a:defRPr sz="864"/>
            </a:lvl2pPr>
            <a:lvl3pPr marL="1028700" lvl="2" indent="-171450" algn="l">
              <a:spcBef>
                <a:spcPts val="144"/>
              </a:spcBef>
              <a:spcAft>
                <a:spcPts val="0"/>
              </a:spcAft>
              <a:buClr>
                <a:schemeClr val="dk1"/>
              </a:buClr>
              <a:buSzPts val="960"/>
              <a:buFont typeface="Times New Roman"/>
              <a:buNone/>
              <a:defRPr sz="720"/>
            </a:lvl3pPr>
            <a:lvl4pPr marL="1371600" lvl="3" indent="-171450" algn="l">
              <a:spcBef>
                <a:spcPts val="130"/>
              </a:spcBef>
              <a:spcAft>
                <a:spcPts val="0"/>
              </a:spcAft>
              <a:buClr>
                <a:schemeClr val="dk1"/>
              </a:buClr>
              <a:buSzPts val="864"/>
              <a:buFont typeface="Times New Roman"/>
              <a:buNone/>
              <a:defRPr sz="648"/>
            </a:lvl4pPr>
            <a:lvl5pPr marL="1714500" lvl="4" indent="-171450" algn="l">
              <a:spcBef>
                <a:spcPts val="130"/>
              </a:spcBef>
              <a:spcAft>
                <a:spcPts val="0"/>
              </a:spcAft>
              <a:buClr>
                <a:schemeClr val="dk1"/>
              </a:buClr>
              <a:buSzPts val="864"/>
              <a:buFont typeface="Times New Roman"/>
              <a:buNone/>
              <a:defRPr sz="648"/>
            </a:lvl5pPr>
            <a:lvl6pPr marL="2057400" lvl="5" indent="-171450" algn="l">
              <a:spcBef>
                <a:spcPts val="130"/>
              </a:spcBef>
              <a:spcAft>
                <a:spcPts val="0"/>
              </a:spcAft>
              <a:buClr>
                <a:schemeClr val="dk1"/>
              </a:buClr>
              <a:buSzPts val="864"/>
              <a:buFont typeface="Times New Roman"/>
              <a:buNone/>
              <a:defRPr sz="648"/>
            </a:lvl6pPr>
            <a:lvl7pPr marL="2400300" lvl="6" indent="-171450" algn="l">
              <a:spcBef>
                <a:spcPts val="130"/>
              </a:spcBef>
              <a:spcAft>
                <a:spcPts val="0"/>
              </a:spcAft>
              <a:buClr>
                <a:schemeClr val="dk1"/>
              </a:buClr>
              <a:buSzPts val="864"/>
              <a:buFont typeface="Times New Roman"/>
              <a:buNone/>
              <a:defRPr sz="648"/>
            </a:lvl7pPr>
            <a:lvl8pPr marL="2743200" lvl="7" indent="-171450" algn="l">
              <a:spcBef>
                <a:spcPts val="130"/>
              </a:spcBef>
              <a:spcAft>
                <a:spcPts val="0"/>
              </a:spcAft>
              <a:buClr>
                <a:schemeClr val="dk1"/>
              </a:buClr>
              <a:buSzPts val="864"/>
              <a:buFont typeface="Times New Roman"/>
              <a:buNone/>
              <a:defRPr sz="648"/>
            </a:lvl8pPr>
            <a:lvl9pPr marL="3086100" lvl="8" indent="-171450" algn="l">
              <a:spcBef>
                <a:spcPts val="130"/>
              </a:spcBef>
              <a:spcAft>
                <a:spcPts val="0"/>
              </a:spcAft>
              <a:buClr>
                <a:schemeClr val="dk1"/>
              </a:buClr>
              <a:buSzPts val="864"/>
              <a:buFont typeface="Times New Roman"/>
              <a:buNone/>
              <a:defRPr sz="648"/>
            </a:lvl9pPr>
          </a:lstStyle>
          <a:p>
            <a:endParaRPr/>
          </a:p>
        </p:txBody>
      </p:sp>
      <p:sp>
        <p:nvSpPr>
          <p:cNvPr id="62" name="Google Shape;62;p9"/>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7527608" y="23042881"/>
            <a:ext cx="23042880" cy="2720340"/>
          </a:xfrm>
          <a:prstGeom prst="rect">
            <a:avLst/>
          </a:prstGeom>
          <a:noFill/>
          <a:ln>
            <a:noFill/>
          </a:ln>
        </p:spPr>
        <p:txBody>
          <a:bodyPr spcFirstLastPara="1" wrap="square" lIns="444125" tIns="222050" rIns="444125" bIns="222050" anchor="b" anchorCtr="0">
            <a:noAutofit/>
          </a:bodyPr>
          <a:lstStyle>
            <a:lvl1pPr lvl="0" algn="l">
              <a:spcBef>
                <a:spcPts val="0"/>
              </a:spcBef>
              <a:spcAft>
                <a:spcPts val="0"/>
              </a:spcAft>
              <a:buSzPts val="1400"/>
              <a:buNone/>
              <a:defRPr sz="144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7527608" y="2940776"/>
            <a:ext cx="23042880" cy="19751040"/>
          </a:xfrm>
          <a:prstGeom prst="rect">
            <a:avLst/>
          </a:prstGeom>
          <a:noFill/>
          <a:ln>
            <a:noFill/>
          </a:ln>
        </p:spPr>
        <p:txBody>
          <a:bodyPr/>
          <a:lstStyle/>
          <a:p>
            <a:endParaRPr lang="en-US"/>
          </a:p>
        </p:txBody>
      </p:sp>
      <p:sp>
        <p:nvSpPr>
          <p:cNvPr id="68" name="Google Shape;68;p10"/>
          <p:cNvSpPr txBox="1">
            <a:spLocks noGrp="1"/>
          </p:cNvSpPr>
          <p:nvPr>
            <p:ph type="body" idx="1"/>
          </p:nvPr>
        </p:nvSpPr>
        <p:spPr>
          <a:xfrm>
            <a:off x="7527608" y="25763221"/>
            <a:ext cx="23042880" cy="3863340"/>
          </a:xfrm>
          <a:prstGeom prst="rect">
            <a:avLst/>
          </a:prstGeom>
          <a:noFill/>
          <a:ln>
            <a:noFill/>
          </a:ln>
        </p:spPr>
        <p:txBody>
          <a:bodyPr spcFirstLastPara="1" wrap="square" lIns="444125" tIns="222050" rIns="444125" bIns="222050" anchor="t" anchorCtr="0">
            <a:noAutofit/>
          </a:bodyPr>
          <a:lstStyle>
            <a:lvl1pPr marL="342900" lvl="0" indent="-171450" algn="l">
              <a:spcBef>
                <a:spcPts val="202"/>
              </a:spcBef>
              <a:spcAft>
                <a:spcPts val="0"/>
              </a:spcAft>
              <a:buClr>
                <a:schemeClr val="dk1"/>
              </a:buClr>
              <a:buSzPts val="1344"/>
              <a:buFont typeface="Times New Roman"/>
              <a:buNone/>
              <a:defRPr sz="1008"/>
            </a:lvl1pPr>
            <a:lvl2pPr marL="685800" lvl="1" indent="-171450" algn="l">
              <a:spcBef>
                <a:spcPts val="173"/>
              </a:spcBef>
              <a:spcAft>
                <a:spcPts val="0"/>
              </a:spcAft>
              <a:buClr>
                <a:schemeClr val="dk1"/>
              </a:buClr>
              <a:buSzPts val="1152"/>
              <a:buFont typeface="Times New Roman"/>
              <a:buNone/>
              <a:defRPr sz="864"/>
            </a:lvl2pPr>
            <a:lvl3pPr marL="1028700" lvl="2" indent="-171450" algn="l">
              <a:spcBef>
                <a:spcPts val="144"/>
              </a:spcBef>
              <a:spcAft>
                <a:spcPts val="0"/>
              </a:spcAft>
              <a:buClr>
                <a:schemeClr val="dk1"/>
              </a:buClr>
              <a:buSzPts val="960"/>
              <a:buFont typeface="Times New Roman"/>
              <a:buNone/>
              <a:defRPr sz="720"/>
            </a:lvl3pPr>
            <a:lvl4pPr marL="1371600" lvl="3" indent="-171450" algn="l">
              <a:spcBef>
                <a:spcPts val="130"/>
              </a:spcBef>
              <a:spcAft>
                <a:spcPts val="0"/>
              </a:spcAft>
              <a:buClr>
                <a:schemeClr val="dk1"/>
              </a:buClr>
              <a:buSzPts val="864"/>
              <a:buFont typeface="Times New Roman"/>
              <a:buNone/>
              <a:defRPr sz="648"/>
            </a:lvl4pPr>
            <a:lvl5pPr marL="1714500" lvl="4" indent="-171450" algn="l">
              <a:spcBef>
                <a:spcPts val="130"/>
              </a:spcBef>
              <a:spcAft>
                <a:spcPts val="0"/>
              </a:spcAft>
              <a:buClr>
                <a:schemeClr val="dk1"/>
              </a:buClr>
              <a:buSzPts val="864"/>
              <a:buFont typeface="Times New Roman"/>
              <a:buNone/>
              <a:defRPr sz="648"/>
            </a:lvl5pPr>
            <a:lvl6pPr marL="2057400" lvl="5" indent="-171450" algn="l">
              <a:spcBef>
                <a:spcPts val="130"/>
              </a:spcBef>
              <a:spcAft>
                <a:spcPts val="0"/>
              </a:spcAft>
              <a:buClr>
                <a:schemeClr val="dk1"/>
              </a:buClr>
              <a:buSzPts val="864"/>
              <a:buFont typeface="Times New Roman"/>
              <a:buNone/>
              <a:defRPr sz="648"/>
            </a:lvl6pPr>
            <a:lvl7pPr marL="2400300" lvl="6" indent="-171450" algn="l">
              <a:spcBef>
                <a:spcPts val="130"/>
              </a:spcBef>
              <a:spcAft>
                <a:spcPts val="0"/>
              </a:spcAft>
              <a:buClr>
                <a:schemeClr val="dk1"/>
              </a:buClr>
              <a:buSzPts val="864"/>
              <a:buFont typeface="Times New Roman"/>
              <a:buNone/>
              <a:defRPr sz="648"/>
            </a:lvl7pPr>
            <a:lvl8pPr marL="2743200" lvl="7" indent="-171450" algn="l">
              <a:spcBef>
                <a:spcPts val="130"/>
              </a:spcBef>
              <a:spcAft>
                <a:spcPts val="0"/>
              </a:spcAft>
              <a:buClr>
                <a:schemeClr val="dk1"/>
              </a:buClr>
              <a:buSzPts val="864"/>
              <a:buFont typeface="Times New Roman"/>
              <a:buNone/>
              <a:defRPr sz="648"/>
            </a:lvl8pPr>
            <a:lvl9pPr marL="3086100" lvl="8" indent="-171450" algn="l">
              <a:spcBef>
                <a:spcPts val="130"/>
              </a:spcBef>
              <a:spcAft>
                <a:spcPts val="0"/>
              </a:spcAft>
              <a:buClr>
                <a:schemeClr val="dk1"/>
              </a:buClr>
              <a:buSzPts val="864"/>
              <a:buFont typeface="Times New Roman"/>
              <a:buNone/>
              <a:defRPr sz="648"/>
            </a:lvl9pPr>
          </a:lstStyle>
          <a:p>
            <a:endParaRPr/>
          </a:p>
        </p:txBody>
      </p:sp>
      <p:sp>
        <p:nvSpPr>
          <p:cNvPr id="69" name="Google Shape;69;p10"/>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880360" y="2926080"/>
            <a:ext cx="32644080" cy="5486400"/>
          </a:xfrm>
          <a:prstGeom prst="rect">
            <a:avLst/>
          </a:prstGeom>
          <a:noFill/>
          <a:ln>
            <a:noFill/>
          </a:ln>
        </p:spPr>
        <p:txBody>
          <a:bodyPr spcFirstLastPara="1" wrap="square" lIns="444125" tIns="222050" rIns="444125" bIns="2220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9326880" y="3063240"/>
            <a:ext cx="19751040" cy="32644080"/>
          </a:xfrm>
          <a:prstGeom prst="rect">
            <a:avLst/>
          </a:prstGeom>
          <a:noFill/>
          <a:ln>
            <a:noFill/>
          </a:ln>
        </p:spPr>
        <p:txBody>
          <a:bodyPr spcFirstLastPara="1" wrap="square" lIns="444125" tIns="222050" rIns="444125" bIns="22205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8276570" y="12012930"/>
            <a:ext cx="26334720" cy="8161020"/>
          </a:xfrm>
          <a:prstGeom prst="rect">
            <a:avLst/>
          </a:prstGeom>
          <a:noFill/>
          <a:ln>
            <a:noFill/>
          </a:ln>
        </p:spPr>
        <p:txBody>
          <a:bodyPr spcFirstLastPara="1" wrap="square" lIns="444125" tIns="222050" rIns="444125" bIns="2220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90522" y="3915918"/>
            <a:ext cx="26334720" cy="24355044"/>
          </a:xfrm>
          <a:prstGeom prst="rect">
            <a:avLst/>
          </a:prstGeom>
          <a:noFill/>
          <a:ln>
            <a:noFill/>
          </a:ln>
        </p:spPr>
        <p:txBody>
          <a:bodyPr spcFirstLastPara="1" wrap="square" lIns="444125" tIns="222050" rIns="444125" bIns="22205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880360" y="2926080"/>
            <a:ext cx="32644080" cy="5486400"/>
          </a:xfrm>
          <a:prstGeom prst="rect">
            <a:avLst/>
          </a:prstGeom>
          <a:noFill/>
          <a:ln>
            <a:noFill/>
          </a:ln>
        </p:spPr>
        <p:txBody>
          <a:bodyPr spcFirstLastPara="1" wrap="square" lIns="444125" tIns="222050" rIns="444125" bIns="222050" anchor="ctr" anchorCtr="0">
            <a:noAutofit/>
          </a:bodyPr>
          <a:lstStyle>
            <a:lvl1pPr marR="0" lvl="0"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2880360" y="9509760"/>
            <a:ext cx="32644080" cy="19751040"/>
          </a:xfrm>
          <a:prstGeom prst="rect">
            <a:avLst/>
          </a:prstGeom>
          <a:noFill/>
          <a:ln>
            <a:noFill/>
          </a:ln>
        </p:spPr>
        <p:txBody>
          <a:bodyPr spcFirstLastPara="1" wrap="square" lIns="444125" tIns="222050" rIns="444125" bIns="222050" anchor="t" anchorCtr="0">
            <a:noAutofit/>
          </a:bodyPr>
          <a:lstStyle>
            <a:lvl1pPr marL="457200" marR="0" lvl="0" indent="-1212850" algn="l" rtl="0">
              <a:spcBef>
                <a:spcPts val="3100"/>
              </a:spcBef>
              <a:spcAft>
                <a:spcPts val="0"/>
              </a:spcAft>
              <a:buClr>
                <a:schemeClr val="dk1"/>
              </a:buClr>
              <a:buSzPts val="15500"/>
              <a:buFont typeface="Times New Roman"/>
              <a:buChar char="•"/>
              <a:defRPr sz="15500" b="0" i="0" u="none" strike="noStrike" cap="none">
                <a:solidFill>
                  <a:schemeClr val="dk1"/>
                </a:solidFill>
                <a:latin typeface="Times New Roman"/>
                <a:ea typeface="Times New Roman"/>
                <a:cs typeface="Times New Roman"/>
                <a:sym typeface="Times New Roman"/>
              </a:defRPr>
            </a:lvl1pPr>
            <a:lvl2pPr marL="914400" marR="0" lvl="1" indent="-1092200" algn="l" rtl="0">
              <a:spcBef>
                <a:spcPts val="2720"/>
              </a:spcBef>
              <a:spcAft>
                <a:spcPts val="0"/>
              </a:spcAft>
              <a:buClr>
                <a:schemeClr val="dk1"/>
              </a:buClr>
              <a:buSzPts val="13600"/>
              <a:buFont typeface="Times New Roman"/>
              <a:buChar char="–"/>
              <a:defRPr sz="13600" b="0" i="0" u="none" strike="noStrike" cap="none">
                <a:solidFill>
                  <a:schemeClr val="dk1"/>
                </a:solidFill>
                <a:latin typeface="Times New Roman"/>
                <a:ea typeface="Times New Roman"/>
                <a:cs typeface="Times New Roman"/>
                <a:sym typeface="Times New Roman"/>
              </a:defRPr>
            </a:lvl2pPr>
            <a:lvl3pPr marL="1371600" marR="0" lvl="2" indent="-971550" algn="l" rtl="0">
              <a:spcBef>
                <a:spcPts val="2340"/>
              </a:spcBef>
              <a:spcAft>
                <a:spcPts val="0"/>
              </a:spcAft>
              <a:buClr>
                <a:schemeClr val="dk1"/>
              </a:buClr>
              <a:buSzPts val="11700"/>
              <a:buFont typeface="Times New Roman"/>
              <a:buChar char="•"/>
              <a:defRPr sz="11700" b="0" i="0" u="none" strike="noStrike" cap="none">
                <a:solidFill>
                  <a:schemeClr val="dk1"/>
                </a:solidFill>
                <a:latin typeface="Times New Roman"/>
                <a:ea typeface="Times New Roman"/>
                <a:cs typeface="Times New Roman"/>
                <a:sym typeface="Times New Roman"/>
              </a:defRPr>
            </a:lvl3pPr>
            <a:lvl4pPr marL="1828800" marR="0" lvl="3"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4pPr>
            <a:lvl5pPr marL="2286000" marR="0" lvl="4"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5pPr>
            <a:lvl6pPr marL="2743200" marR="0" lvl="5"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6pPr>
            <a:lvl7pPr marL="3200400" marR="0" lvl="6"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7pPr>
            <a:lvl8pPr marL="3657600" marR="0" lvl="7"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8pPr>
            <a:lvl9pPr marL="4114800" marR="0" lvl="8" indent="-844550" algn="l" rtl="0">
              <a:spcBef>
                <a:spcPts val="1940"/>
              </a:spcBef>
              <a:spcAft>
                <a:spcPts val="0"/>
              </a:spcAft>
              <a:buClr>
                <a:schemeClr val="dk1"/>
              </a:buClr>
              <a:buSzPts val="9700"/>
              <a:buFont typeface="Times New Roman"/>
              <a:buChar char="»"/>
              <a:defRPr sz="97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880360" y="29992320"/>
            <a:ext cx="8001000" cy="2194560"/>
          </a:xfrm>
          <a:prstGeom prst="rect">
            <a:avLst/>
          </a:prstGeom>
          <a:noFill/>
          <a:ln>
            <a:noFill/>
          </a:ln>
        </p:spPr>
        <p:txBody>
          <a:bodyPr spcFirstLastPara="1" wrap="square" lIns="444125" tIns="222050" rIns="444125" bIns="222050" anchor="t" anchorCtr="0">
            <a:noAutofit/>
          </a:bodyPr>
          <a:lstStyle>
            <a:lvl1pPr marR="0" lvl="0" algn="l" rtl="0">
              <a:spcBef>
                <a:spcPts val="0"/>
              </a:spcBef>
              <a:spcAft>
                <a:spcPts val="0"/>
              </a:spcAft>
              <a:buSzPts val="1400"/>
              <a:buNone/>
              <a:defRPr sz="4896"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13121640" y="29992320"/>
            <a:ext cx="12161520" cy="2194560"/>
          </a:xfrm>
          <a:prstGeom prst="rect">
            <a:avLst/>
          </a:prstGeom>
          <a:noFill/>
          <a:ln>
            <a:noFill/>
          </a:ln>
        </p:spPr>
        <p:txBody>
          <a:bodyPr spcFirstLastPara="1" wrap="square" lIns="444125" tIns="222050" rIns="444125" bIns="222050" anchor="t" anchorCtr="0">
            <a:noAutofit/>
          </a:bodyPr>
          <a:lstStyle>
            <a:lvl1pPr marR="0" lvl="0" algn="ctr" rtl="0">
              <a:spcBef>
                <a:spcPts val="0"/>
              </a:spcBef>
              <a:spcAft>
                <a:spcPts val="0"/>
              </a:spcAft>
              <a:buSzPts val="1400"/>
              <a:buNone/>
              <a:defRPr sz="4896"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27523440" y="29992320"/>
            <a:ext cx="8001000" cy="2194560"/>
          </a:xfrm>
          <a:prstGeom prst="rect">
            <a:avLst/>
          </a:prstGeom>
          <a:noFill/>
          <a:ln>
            <a:noFill/>
          </a:ln>
        </p:spPr>
        <p:txBody>
          <a:bodyPr spcFirstLastPara="1" wrap="square" lIns="444125" tIns="222050" rIns="444125" bIns="222050" anchor="t" anchorCtr="0">
            <a:noAutofit/>
          </a:bodyPr>
          <a:lstStyle>
            <a:lvl1pPr marL="0" marR="0" lvl="0"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4896" b="0" i="0" u="none" strike="noStrike" cap="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13" Type="http://schemas.openxmlformats.org/officeDocument/2006/relationships/image" Target="../media/image10.png"/><Relationship Id="rId18" Type="http://schemas.openxmlformats.org/officeDocument/2006/relationships/image" Target="../media/image12.png"/><Relationship Id="rId3" Type="http://schemas.microsoft.com/office/2018/10/relationships/comments" Target="../comments/modernComment_100_0.xml"/><Relationship Id="rId7" Type="http://schemas.openxmlformats.org/officeDocument/2006/relationships/image" Target="../media/image4.tiff"/><Relationship Id="rId12" Type="http://schemas.openxmlformats.org/officeDocument/2006/relationships/image" Target="../media/image9.jpe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hyperlink" Target="https://blog.wcei.net/wound-care-dressings-hydrogels"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hyperlink" Target="https://www.universityofcalifornia.edu/news/uv-emitting-nail-polish-dryers-damage-dna-and-cause-cell-mutations" TargetMode="External"/><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hyperlink" Target="https://softschools.com/formulas/chemistry/collagen_formula/4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13"/>
          <p:cNvSpPr txBox="1"/>
          <p:nvPr/>
        </p:nvSpPr>
        <p:spPr>
          <a:xfrm>
            <a:off x="0" y="565546"/>
            <a:ext cx="38646846" cy="2500654"/>
          </a:xfrm>
          <a:prstGeom prst="rect">
            <a:avLst/>
          </a:prstGeom>
          <a:noFill/>
          <a:ln>
            <a:noFill/>
          </a:ln>
        </p:spPr>
        <p:txBody>
          <a:bodyPr spcFirstLastPara="1" wrap="square" lIns="68569" tIns="34275" rIns="68569" bIns="34275" anchor="t" anchorCtr="0">
            <a:spAutoFit/>
          </a:bodyPr>
          <a:lstStyle/>
          <a:p>
            <a:pPr algn="ctr"/>
            <a:r>
              <a:rPr lang="en-US" sz="5600" b="1">
                <a:solidFill>
                  <a:srgbClr val="000066"/>
                </a:solidFill>
                <a:ea typeface="Source Sans Pro"/>
              </a:rPr>
              <a:t>Tuning Collagen-</a:t>
            </a:r>
            <a:r>
              <a:rPr lang="en-US" sz="5600" b="1" err="1">
                <a:solidFill>
                  <a:srgbClr val="000066"/>
                </a:solidFill>
                <a:ea typeface="Source Sans Pro"/>
              </a:rPr>
              <a:t>DexMA</a:t>
            </a:r>
            <a:r>
              <a:rPr lang="en-US" sz="5600" b="1">
                <a:solidFill>
                  <a:srgbClr val="000066"/>
                </a:solidFill>
                <a:ea typeface="Source Sans Pro"/>
              </a:rPr>
              <a:t> Ratio and Stiffness for the Vascularization of Cells</a:t>
            </a:r>
            <a:endParaRPr lang="en-US" sz="5600" b="1">
              <a:ea typeface="Source Sans Pro"/>
            </a:endParaRPr>
          </a:p>
          <a:p>
            <a:pPr algn="ctr">
              <a:buClr>
                <a:srgbClr val="937C3B"/>
              </a:buClr>
              <a:buSzPts val="4032"/>
            </a:pPr>
            <a:r>
              <a:rPr lang="en-US" sz="3400" b="1">
                <a:solidFill>
                  <a:schemeClr val="tx1"/>
                </a:solidFill>
              </a:rPr>
              <a:t>Briana Killarney, Elsa Rogers, </a:t>
            </a:r>
            <a:r>
              <a:rPr lang="en-US" sz="3400">
                <a:solidFill>
                  <a:schemeClr val="tx1"/>
                </a:solidFill>
              </a:rPr>
              <a:t>Evan Kennedy, and Linqing Li*</a:t>
            </a:r>
          </a:p>
          <a:p>
            <a:pPr algn="ctr">
              <a:buClr>
                <a:srgbClr val="937C3B"/>
              </a:buClr>
              <a:buSzPts val="4032"/>
            </a:pPr>
            <a:r>
              <a:rPr lang="en-US" sz="3400" i="1">
                <a:solidFill>
                  <a:schemeClr val="tx1"/>
                </a:solidFill>
              </a:rPr>
              <a:t>Department of Chemical Engineering and Bioengineering, University of New Hampshire, Durham, NH, USA</a:t>
            </a:r>
            <a:endParaRPr sz="3400">
              <a:solidFill>
                <a:schemeClr val="tx1"/>
              </a:solidFill>
            </a:endParaRPr>
          </a:p>
          <a:p>
            <a:pPr algn="ctr">
              <a:buClr>
                <a:srgbClr val="937C3B"/>
              </a:buClr>
              <a:buSzPts val="4032"/>
            </a:pPr>
            <a:r>
              <a:rPr lang="en-US" sz="3400" i="1">
                <a:solidFill>
                  <a:schemeClr val="tx1"/>
                </a:solidFill>
              </a:rPr>
              <a:t>* Linqing.Li@unh.edu</a:t>
            </a:r>
            <a:endParaRPr sz="3400">
              <a:solidFill>
                <a:schemeClr val="tx1"/>
              </a:solidFill>
            </a:endParaRPr>
          </a:p>
        </p:txBody>
      </p:sp>
      <p:pic>
        <p:nvPicPr>
          <p:cNvPr id="97" name="Google Shape;97;p13" descr="NSFlogo"/>
          <p:cNvPicPr>
            <a:picLocks noChangeAspect="1"/>
          </p:cNvPicPr>
          <p:nvPr/>
        </p:nvPicPr>
        <p:blipFill rotWithShape="1">
          <a:blip r:embed="rId4">
            <a:alphaModFix/>
          </a:blip>
          <a:srcRect/>
          <a:stretch/>
        </p:blipFill>
        <p:spPr>
          <a:xfrm>
            <a:off x="5671907" y="1598004"/>
            <a:ext cx="1743095" cy="1643654"/>
          </a:xfrm>
          <a:prstGeom prst="rect">
            <a:avLst/>
          </a:prstGeom>
          <a:noFill/>
          <a:ln>
            <a:noFill/>
          </a:ln>
        </p:spPr>
      </p:pic>
      <p:sp>
        <p:nvSpPr>
          <p:cNvPr id="98" name="Google Shape;98;p13"/>
          <p:cNvSpPr txBox="1"/>
          <p:nvPr/>
        </p:nvSpPr>
        <p:spPr>
          <a:xfrm>
            <a:off x="1076657" y="3648614"/>
            <a:ext cx="11597186" cy="615520"/>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329175" tIns="32906" rIns="65831" bIns="32906" anchor="ctr" anchorCtr="0">
            <a:noAutofit/>
          </a:bodyPr>
          <a:lstStyle/>
          <a:p>
            <a:pPr algn="ctr">
              <a:buClr>
                <a:schemeClr val="lt1"/>
              </a:buClr>
              <a:buSzPts val="3840"/>
            </a:pPr>
            <a:r>
              <a:rPr lang="en-US" sz="3800" b="1">
                <a:solidFill>
                  <a:schemeClr val="lt1"/>
                </a:solidFill>
              </a:rPr>
              <a:t>1. Introduction</a:t>
            </a:r>
            <a:endParaRPr sz="3800" b="1"/>
          </a:p>
        </p:txBody>
      </p:sp>
      <p:pic>
        <p:nvPicPr>
          <p:cNvPr id="102" name="Google Shape;102;p13"/>
          <p:cNvPicPr>
            <a:picLocks noChangeAspect="1"/>
          </p:cNvPicPr>
          <p:nvPr/>
        </p:nvPicPr>
        <p:blipFill rotWithShape="1">
          <a:blip r:embed="rId5">
            <a:alphaModFix/>
          </a:blip>
          <a:srcRect/>
          <a:stretch/>
        </p:blipFill>
        <p:spPr>
          <a:xfrm>
            <a:off x="1048092" y="1767345"/>
            <a:ext cx="4222172" cy="1227330"/>
          </a:xfrm>
          <a:prstGeom prst="rect">
            <a:avLst/>
          </a:prstGeom>
          <a:noFill/>
          <a:ln>
            <a:noFill/>
          </a:ln>
        </p:spPr>
      </p:pic>
      <p:sp>
        <p:nvSpPr>
          <p:cNvPr id="107" name="Google Shape;107;p13"/>
          <p:cNvSpPr txBox="1"/>
          <p:nvPr/>
        </p:nvSpPr>
        <p:spPr>
          <a:xfrm>
            <a:off x="13548462" y="16916769"/>
            <a:ext cx="11521440" cy="653995"/>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spAutoFit/>
          </a:bodyPr>
          <a:lstStyle/>
          <a:p>
            <a:pPr algn="ctr">
              <a:buClr>
                <a:schemeClr val="lt1"/>
              </a:buClr>
              <a:buSzPts val="3840"/>
            </a:pPr>
            <a:r>
              <a:rPr lang="en-US" sz="3800" b="1">
                <a:solidFill>
                  <a:schemeClr val="bg1"/>
                </a:solidFill>
                <a:latin typeface="+mn-lt"/>
              </a:rPr>
              <a:t>4. Rheology</a:t>
            </a:r>
          </a:p>
        </p:txBody>
      </p:sp>
      <p:sp>
        <p:nvSpPr>
          <p:cNvPr id="109" name="Google Shape;109;p13"/>
          <p:cNvSpPr txBox="1"/>
          <p:nvPr/>
        </p:nvSpPr>
        <p:spPr>
          <a:xfrm>
            <a:off x="1013369" y="21591174"/>
            <a:ext cx="11723762" cy="666193"/>
          </a:xfrm>
          <a:prstGeom prst="rect">
            <a:avLst/>
          </a:prstGeom>
          <a:solidFill>
            <a:srgbClr val="050065"/>
          </a:solidFill>
          <a:ln>
            <a:noFill/>
          </a:ln>
        </p:spPr>
        <p:txBody>
          <a:bodyPr spcFirstLastPara="1" wrap="square" lIns="68569" tIns="34275" rIns="68569" bIns="34275" anchor="ctr" anchorCtr="0">
            <a:spAutoFit/>
          </a:bodyPr>
          <a:lstStyle/>
          <a:p>
            <a:pPr algn="ctr">
              <a:buClr>
                <a:schemeClr val="lt1"/>
              </a:buClr>
              <a:buSzPts val="3840"/>
            </a:pPr>
            <a:r>
              <a:rPr lang="en-US" sz="3800" b="1" kern="1200">
                <a:solidFill>
                  <a:schemeClr val="bg1"/>
                </a:solidFill>
              </a:rPr>
              <a:t>2. Mechanism of Gel formation </a:t>
            </a:r>
          </a:p>
        </p:txBody>
      </p:sp>
      <p:sp>
        <p:nvSpPr>
          <p:cNvPr id="112" name="Google Shape;112;p13"/>
          <p:cNvSpPr txBox="1"/>
          <p:nvPr/>
        </p:nvSpPr>
        <p:spPr>
          <a:xfrm>
            <a:off x="25656798" y="27881349"/>
            <a:ext cx="11521440" cy="1188720"/>
          </a:xfrm>
          <a:prstGeom prst="rect">
            <a:avLst/>
          </a:prstGeom>
          <a:solidFill>
            <a:srgbClr val="050065"/>
          </a:solidFill>
          <a:ln>
            <a:noFill/>
          </a:ln>
        </p:spPr>
        <p:txBody>
          <a:bodyPr spcFirstLastPara="1" wrap="square" lIns="68569" tIns="34275" rIns="68569" bIns="34275" anchor="ctr" anchorCtr="0">
            <a:noAutofit/>
          </a:bodyPr>
          <a:lstStyle/>
          <a:p>
            <a:pPr algn="ctr">
              <a:buClr>
                <a:schemeClr val="lt1"/>
              </a:buClr>
              <a:buSzPts val="3840"/>
            </a:pPr>
            <a:r>
              <a:rPr lang="en-US" sz="3800" b="1">
                <a:solidFill>
                  <a:schemeClr val="lt1"/>
                </a:solidFill>
              </a:rPr>
              <a:t>References</a:t>
            </a:r>
            <a:endParaRPr lang="en-US" sz="3800" b="1"/>
          </a:p>
        </p:txBody>
      </p:sp>
      <p:sp>
        <p:nvSpPr>
          <p:cNvPr id="116" name="Google Shape;116;p13"/>
          <p:cNvSpPr txBox="1"/>
          <p:nvPr/>
        </p:nvSpPr>
        <p:spPr>
          <a:xfrm>
            <a:off x="25672697" y="24844693"/>
            <a:ext cx="11521440" cy="1188720"/>
          </a:xfrm>
          <a:prstGeom prst="rect">
            <a:avLst/>
          </a:prstGeom>
          <a:solidFill>
            <a:srgbClr val="050065"/>
          </a:solidFill>
          <a:ln>
            <a:noFill/>
          </a:ln>
        </p:spPr>
        <p:txBody>
          <a:bodyPr spcFirstLastPara="1" wrap="square" lIns="68569" tIns="34275" rIns="68569" bIns="34275" anchor="ctr" anchorCtr="0">
            <a:noAutofit/>
          </a:bodyPr>
          <a:lstStyle/>
          <a:p>
            <a:pPr algn="ctr">
              <a:buClr>
                <a:schemeClr val="lt1"/>
              </a:buClr>
              <a:buSzPts val="3840"/>
            </a:pPr>
            <a:r>
              <a:rPr lang="en-US" sz="3800" b="1">
                <a:solidFill>
                  <a:schemeClr val="lt1"/>
                </a:solidFill>
              </a:rPr>
              <a:t>Acknowledgement</a:t>
            </a:r>
            <a:endParaRPr sz="3800" b="1"/>
          </a:p>
        </p:txBody>
      </p:sp>
      <p:sp>
        <p:nvSpPr>
          <p:cNvPr id="128" name="Google Shape;128;p13"/>
          <p:cNvSpPr txBox="1"/>
          <p:nvPr/>
        </p:nvSpPr>
        <p:spPr>
          <a:xfrm>
            <a:off x="25686328" y="18442062"/>
            <a:ext cx="11521440" cy="1188720"/>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buClr>
                <a:schemeClr val="lt1"/>
              </a:buClr>
              <a:buSzPts val="3840"/>
            </a:pPr>
            <a:r>
              <a:rPr lang="en-US" sz="3800" b="1">
                <a:solidFill>
                  <a:schemeClr val="lt1"/>
                </a:solidFill>
              </a:rPr>
              <a:t>7. Conclusions</a:t>
            </a:r>
            <a:endParaRPr sz="3800" b="1"/>
          </a:p>
        </p:txBody>
      </p:sp>
      <p:pic>
        <p:nvPicPr>
          <p:cNvPr id="139" name="Google Shape;139;p13"/>
          <p:cNvPicPr>
            <a:picLocks noChangeAspect="1"/>
          </p:cNvPicPr>
          <p:nvPr/>
        </p:nvPicPr>
        <p:blipFill rotWithShape="1">
          <a:blip r:embed="rId6">
            <a:alphaModFix/>
          </a:blip>
          <a:srcRect l="37465" t="15552" r="10350" b="14068"/>
          <a:stretch/>
        </p:blipFill>
        <p:spPr>
          <a:xfrm>
            <a:off x="33548578" y="1696699"/>
            <a:ext cx="2507673" cy="1297976"/>
          </a:xfrm>
          <a:prstGeom prst="rect">
            <a:avLst/>
          </a:prstGeom>
          <a:noFill/>
          <a:ln>
            <a:noFill/>
          </a:ln>
        </p:spPr>
      </p:pic>
      <p:pic>
        <p:nvPicPr>
          <p:cNvPr id="3" name="Picture 2">
            <a:extLst>
              <a:ext uri="{FF2B5EF4-FFF2-40B4-BE49-F238E27FC236}">
                <a16:creationId xmlns:a16="http://schemas.microsoft.com/office/drawing/2014/main" id="{BB83696C-CCD7-564A-8D2E-B7AB02E6717A}"/>
              </a:ext>
            </a:extLst>
          </p:cNvPr>
          <p:cNvPicPr>
            <a:picLocks noChangeAspect="1"/>
          </p:cNvPicPr>
          <p:nvPr/>
        </p:nvPicPr>
        <p:blipFill>
          <a:blip r:embed="rId7"/>
          <a:stretch>
            <a:fillRect/>
          </a:stretch>
        </p:blipFill>
        <p:spPr>
          <a:xfrm>
            <a:off x="36169083" y="1596355"/>
            <a:ext cx="1495540" cy="1675683"/>
          </a:xfrm>
          <a:prstGeom prst="rect">
            <a:avLst/>
          </a:prstGeom>
        </p:spPr>
      </p:pic>
      <p:pic>
        <p:nvPicPr>
          <p:cNvPr id="2" name="Picture 1">
            <a:extLst>
              <a:ext uri="{FF2B5EF4-FFF2-40B4-BE49-F238E27FC236}">
                <a16:creationId xmlns:a16="http://schemas.microsoft.com/office/drawing/2014/main" id="{C4E28D74-A72B-32E7-52E4-BE663A0627CE}"/>
              </a:ext>
            </a:extLst>
          </p:cNvPr>
          <p:cNvPicPr>
            <a:picLocks noChangeAspect="1"/>
          </p:cNvPicPr>
          <p:nvPr/>
        </p:nvPicPr>
        <p:blipFill>
          <a:blip r:embed="rId8"/>
          <a:stretch>
            <a:fillRect/>
          </a:stretch>
        </p:blipFill>
        <p:spPr>
          <a:xfrm>
            <a:off x="31644399" y="1645660"/>
            <a:ext cx="1541343" cy="1541343"/>
          </a:xfrm>
          <a:prstGeom prst="rect">
            <a:avLst/>
          </a:prstGeom>
        </p:spPr>
      </p:pic>
      <p:sp>
        <p:nvSpPr>
          <p:cNvPr id="30" name="Google Shape;128;p13">
            <a:extLst>
              <a:ext uri="{FF2B5EF4-FFF2-40B4-BE49-F238E27FC236}">
                <a16:creationId xmlns:a16="http://schemas.microsoft.com/office/drawing/2014/main" id="{EFE2E922-9870-57C1-F874-1382EF69CBB5}"/>
              </a:ext>
            </a:extLst>
          </p:cNvPr>
          <p:cNvSpPr txBox="1"/>
          <p:nvPr/>
        </p:nvSpPr>
        <p:spPr>
          <a:xfrm>
            <a:off x="25686328" y="13295482"/>
            <a:ext cx="11521440" cy="1188720"/>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buClr>
                <a:schemeClr val="lt1"/>
              </a:buClr>
              <a:buSzPts val="3840"/>
            </a:pPr>
            <a:r>
              <a:rPr lang="en-US" sz="3800" b="1">
                <a:solidFill>
                  <a:schemeClr val="lt1"/>
                </a:solidFill>
              </a:rPr>
              <a:t>6. Reflection</a:t>
            </a:r>
          </a:p>
        </p:txBody>
      </p:sp>
      <p:sp>
        <p:nvSpPr>
          <p:cNvPr id="52" name="Google Shape;107;p13">
            <a:extLst>
              <a:ext uri="{FF2B5EF4-FFF2-40B4-BE49-F238E27FC236}">
                <a16:creationId xmlns:a16="http://schemas.microsoft.com/office/drawing/2014/main" id="{5BB26A46-F79D-E496-865B-10750FA2D216}"/>
              </a:ext>
            </a:extLst>
          </p:cNvPr>
          <p:cNvSpPr txBox="1"/>
          <p:nvPr/>
        </p:nvSpPr>
        <p:spPr>
          <a:xfrm>
            <a:off x="13548462" y="3607120"/>
            <a:ext cx="11521440" cy="653995"/>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spAutoFit/>
          </a:bodyPr>
          <a:lstStyle/>
          <a:p>
            <a:pPr algn="ctr">
              <a:buClr>
                <a:schemeClr val="lt1"/>
              </a:buClr>
              <a:buSzPts val="3840"/>
            </a:pPr>
            <a:r>
              <a:rPr lang="en-US" sz="3800" b="1">
                <a:solidFill>
                  <a:schemeClr val="bg1"/>
                </a:solidFill>
                <a:latin typeface="+mn-lt"/>
              </a:rPr>
              <a:t>3. UV</a:t>
            </a:r>
          </a:p>
        </p:txBody>
      </p:sp>
      <p:sp>
        <p:nvSpPr>
          <p:cNvPr id="64" name="Google Shape;106;p13">
            <a:extLst>
              <a:ext uri="{FF2B5EF4-FFF2-40B4-BE49-F238E27FC236}">
                <a16:creationId xmlns:a16="http://schemas.microsoft.com/office/drawing/2014/main" id="{1CB797CF-17CE-B31B-9395-5339F579B4F5}"/>
              </a:ext>
            </a:extLst>
          </p:cNvPr>
          <p:cNvSpPr txBox="1"/>
          <p:nvPr/>
        </p:nvSpPr>
        <p:spPr>
          <a:xfrm>
            <a:off x="23749297" y="27569532"/>
            <a:ext cx="132588" cy="335126"/>
          </a:xfrm>
          <a:prstGeom prst="rect">
            <a:avLst/>
          </a:prstGeom>
          <a:noFill/>
          <a:ln>
            <a:noFill/>
          </a:ln>
        </p:spPr>
        <p:txBody>
          <a:bodyPr spcFirstLastPara="1" wrap="square" lIns="68569" tIns="34275" rIns="68569" bIns="34275" anchor="t" anchorCtr="0">
            <a:spAutoFit/>
          </a:bodyPr>
          <a:lstStyle/>
          <a:p>
            <a:endParaRPr sz="1728">
              <a:solidFill>
                <a:schemeClr val="dk1"/>
              </a:solidFill>
            </a:endParaRPr>
          </a:p>
        </p:txBody>
      </p:sp>
      <p:sp>
        <p:nvSpPr>
          <p:cNvPr id="22" name="Google Shape;107;p13">
            <a:extLst>
              <a:ext uri="{FF2B5EF4-FFF2-40B4-BE49-F238E27FC236}">
                <a16:creationId xmlns:a16="http://schemas.microsoft.com/office/drawing/2014/main" id="{2049D7C0-F429-233E-255F-DD80C1DC98E3}"/>
              </a:ext>
            </a:extLst>
          </p:cNvPr>
          <p:cNvSpPr txBox="1"/>
          <p:nvPr/>
        </p:nvSpPr>
        <p:spPr>
          <a:xfrm>
            <a:off x="25653665" y="3806181"/>
            <a:ext cx="11521440" cy="255874"/>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spAutoFit/>
          </a:bodyPr>
          <a:lstStyle/>
          <a:p>
            <a:pPr fontAlgn="base"/>
            <a:r>
              <a:rPr lang="en-US"/>
              <a:t>UV time </a:t>
            </a:r>
          </a:p>
        </p:txBody>
      </p:sp>
      <p:sp>
        <p:nvSpPr>
          <p:cNvPr id="20" name="TextBox 19">
            <a:extLst>
              <a:ext uri="{FF2B5EF4-FFF2-40B4-BE49-F238E27FC236}">
                <a16:creationId xmlns:a16="http://schemas.microsoft.com/office/drawing/2014/main" id="{039C1950-F4B8-563B-F609-1942B3A03670}"/>
              </a:ext>
            </a:extLst>
          </p:cNvPr>
          <p:cNvSpPr txBox="1"/>
          <p:nvPr/>
        </p:nvSpPr>
        <p:spPr>
          <a:xfrm>
            <a:off x="1013369" y="27904658"/>
            <a:ext cx="11570050" cy="3972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v"/>
            </a:pPr>
            <a:r>
              <a:rPr lang="en-US" sz="2400"/>
              <a:t>If the gel has too much dextran then it will not able to vascularize, and if the gel has too much collagen then the gel will not have enough support.</a:t>
            </a:r>
          </a:p>
          <a:p>
            <a:pPr marL="342900" indent="-342900">
              <a:buFont typeface="Wingdings" panose="05000000000000000000" pitchFamily="2" charset="2"/>
              <a:buChar char="v"/>
            </a:pPr>
            <a:r>
              <a:rPr lang="en-US" sz="2400"/>
              <a:t>Collagen is a protein, and its structure allows it to be elastic. The structure of collagen can also act like the extracellular matrix because of collagen's cell signaling capability.</a:t>
            </a:r>
          </a:p>
          <a:p>
            <a:pPr marL="342900" indent="-342900">
              <a:buFont typeface="Wingdings" panose="05000000000000000000" pitchFamily="2" charset="2"/>
              <a:buChar char="v"/>
            </a:pPr>
            <a:r>
              <a:rPr lang="en-US" sz="2400"/>
              <a:t>The collagen that is in the hydrogel is crosslinked when it gets hot. Collagen cross-links with covalent bonds which are not as permanent a bond as a chemical bond. </a:t>
            </a:r>
            <a:r>
              <a:rPr lang="en-US" sz="2400" err="1"/>
              <a:t>Irgacure</a:t>
            </a:r>
            <a:r>
              <a:rPr lang="en-US" sz="2400"/>
              <a:t>, which is found in the hydrogel, is crosslinked when exposed to UV light. </a:t>
            </a:r>
            <a:r>
              <a:rPr lang="en-US" sz="2400" err="1"/>
              <a:t>Irgacure</a:t>
            </a:r>
            <a:r>
              <a:rPr lang="en-US" sz="2400"/>
              <a:t> chemically bonds in the hydrogel which is a mostly permanent bond.</a:t>
            </a:r>
          </a:p>
          <a:p>
            <a:endParaRPr lang="en-US"/>
          </a:p>
        </p:txBody>
      </p:sp>
      <p:grpSp>
        <p:nvGrpSpPr>
          <p:cNvPr id="26" name="Group 25">
            <a:extLst>
              <a:ext uri="{FF2B5EF4-FFF2-40B4-BE49-F238E27FC236}">
                <a16:creationId xmlns:a16="http://schemas.microsoft.com/office/drawing/2014/main" id="{84856BC8-ED66-6200-FF18-BDD070152057}"/>
              </a:ext>
            </a:extLst>
          </p:cNvPr>
          <p:cNvGrpSpPr/>
          <p:nvPr/>
        </p:nvGrpSpPr>
        <p:grpSpPr>
          <a:xfrm>
            <a:off x="3135959" y="22664323"/>
            <a:ext cx="6810165" cy="666193"/>
            <a:chOff x="3135959" y="22664323"/>
            <a:chExt cx="6810165" cy="666193"/>
          </a:xfrm>
        </p:grpSpPr>
        <p:sp>
          <p:nvSpPr>
            <p:cNvPr id="33" name="Rectangle 32">
              <a:extLst>
                <a:ext uri="{FF2B5EF4-FFF2-40B4-BE49-F238E27FC236}">
                  <a16:creationId xmlns:a16="http://schemas.microsoft.com/office/drawing/2014/main" id="{0D086FC7-8F0A-C7EF-26FD-19A7E9E11239}"/>
                </a:ext>
              </a:extLst>
            </p:cNvPr>
            <p:cNvSpPr/>
            <p:nvPr/>
          </p:nvSpPr>
          <p:spPr>
            <a:xfrm>
              <a:off x="3138785" y="22664323"/>
              <a:ext cx="6807339" cy="666193"/>
            </a:xfrm>
            <a:prstGeom prst="rect">
              <a:avLst/>
            </a:prstGeom>
            <a:solidFill>
              <a:srgbClr val="CCECFF">
                <a:alpha val="65098"/>
              </a:srgbClr>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9pPr>
            </a:lstStyle>
            <a:p>
              <a:pPr algn="ctr"/>
              <a:endParaRPr lang="en-US"/>
            </a:p>
          </p:txBody>
        </p:sp>
        <p:sp>
          <p:nvSpPr>
            <p:cNvPr id="34" name="TextBox 191">
              <a:extLst>
                <a:ext uri="{FF2B5EF4-FFF2-40B4-BE49-F238E27FC236}">
                  <a16:creationId xmlns:a16="http://schemas.microsoft.com/office/drawing/2014/main" id="{81D9C5F5-7009-4737-9E25-DDDAD9CA974D}"/>
                </a:ext>
              </a:extLst>
            </p:cNvPr>
            <p:cNvSpPr txBox="1"/>
            <p:nvPr/>
          </p:nvSpPr>
          <p:spPr>
            <a:xfrm>
              <a:off x="3135959" y="22766586"/>
              <a:ext cx="6807339"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13" b="0" i="0" u="none" strike="noStrike" cap="none">
                  <a:solidFill>
                    <a:srgbClr val="000000"/>
                  </a:solidFill>
                  <a:latin typeface="Arial"/>
                  <a:ea typeface="Arial"/>
                  <a:cs typeface="Arial"/>
                  <a:sym typeface="Arial"/>
                </a:defRPr>
              </a:lvl9pPr>
            </a:lstStyle>
            <a:p>
              <a:pPr algn="ctr"/>
              <a:r>
                <a:rPr lang="en-US" sz="2400" b="1">
                  <a:latin typeface="Arial" panose="020B0604020202020204" pitchFamily="34" charset="0"/>
                </a:rPr>
                <a:t>Synthesis of dextran methacrylate (</a:t>
              </a:r>
              <a:r>
                <a:rPr lang="en-US" sz="2400" b="1" err="1">
                  <a:latin typeface="Arial" panose="020B0604020202020204" pitchFamily="34" charset="0"/>
                </a:rPr>
                <a:t>DexMA</a:t>
              </a:r>
              <a:r>
                <a:rPr lang="en-US" sz="2400" b="1">
                  <a:latin typeface="Arial" panose="020B0604020202020204" pitchFamily="34" charset="0"/>
                </a:rPr>
                <a:t>)</a:t>
              </a:r>
              <a:endParaRPr lang="en-US" sz="2400" b="1"/>
            </a:p>
          </p:txBody>
        </p:sp>
      </p:grpSp>
      <p:pic>
        <p:nvPicPr>
          <p:cNvPr id="35" name="Picture 34">
            <a:extLst>
              <a:ext uri="{FF2B5EF4-FFF2-40B4-BE49-F238E27FC236}">
                <a16:creationId xmlns:a16="http://schemas.microsoft.com/office/drawing/2014/main" id="{112E74C6-D715-8EA9-9730-E52C14D7F6D4}"/>
              </a:ext>
            </a:extLst>
          </p:cNvPr>
          <p:cNvPicPr>
            <a:picLocks noChangeAspect="1"/>
          </p:cNvPicPr>
          <p:nvPr/>
        </p:nvPicPr>
        <p:blipFill rotWithShape="1">
          <a:blip r:embed="rId9"/>
          <a:srcRect b="45951"/>
          <a:stretch/>
        </p:blipFill>
        <p:spPr>
          <a:xfrm>
            <a:off x="2350329" y="23697553"/>
            <a:ext cx="8381426" cy="1249105"/>
          </a:xfrm>
          <a:prstGeom prst="rect">
            <a:avLst/>
          </a:prstGeom>
        </p:spPr>
      </p:pic>
      <p:pic>
        <p:nvPicPr>
          <p:cNvPr id="36" name="Picture 35">
            <a:extLst>
              <a:ext uri="{FF2B5EF4-FFF2-40B4-BE49-F238E27FC236}">
                <a16:creationId xmlns:a16="http://schemas.microsoft.com/office/drawing/2014/main" id="{4FDFFFFB-498F-86D1-687A-BA7C27C418B5}"/>
              </a:ext>
            </a:extLst>
          </p:cNvPr>
          <p:cNvPicPr>
            <a:picLocks noChangeAspect="1"/>
          </p:cNvPicPr>
          <p:nvPr/>
        </p:nvPicPr>
        <p:blipFill>
          <a:blip r:embed="rId10"/>
          <a:srcRect/>
          <a:stretch/>
        </p:blipFill>
        <p:spPr>
          <a:xfrm>
            <a:off x="3403875" y="25567812"/>
            <a:ext cx="6299280" cy="1897194"/>
          </a:xfrm>
          <a:prstGeom prst="rect">
            <a:avLst/>
          </a:prstGeom>
        </p:spPr>
      </p:pic>
      <p:sp>
        <p:nvSpPr>
          <p:cNvPr id="38" name="Rectangle 37">
            <a:extLst>
              <a:ext uri="{FF2B5EF4-FFF2-40B4-BE49-F238E27FC236}">
                <a16:creationId xmlns:a16="http://schemas.microsoft.com/office/drawing/2014/main" id="{2BF4FE67-83E3-371A-E43E-8E21E7C3AB97}"/>
              </a:ext>
            </a:extLst>
          </p:cNvPr>
          <p:cNvSpPr/>
          <p:nvPr/>
        </p:nvSpPr>
        <p:spPr>
          <a:xfrm>
            <a:off x="3142975" y="24909498"/>
            <a:ext cx="6807339" cy="666193"/>
          </a:xfrm>
          <a:prstGeom prst="rect">
            <a:avLst/>
          </a:prstGeom>
          <a:solidFill>
            <a:srgbClr val="CCECFF">
              <a:alpha val="65098"/>
            </a:srgbClr>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213" b="0" i="0" u="none" strike="noStrike" cap="none">
                <a:solidFill>
                  <a:schemeClr val="lt1"/>
                </a:solidFill>
                <a:latin typeface="+mn-lt"/>
                <a:ea typeface="+mn-ea"/>
                <a:cs typeface="+mn-cs"/>
                <a:sym typeface="Arial"/>
              </a:defRPr>
            </a:lvl9pPr>
          </a:lstStyle>
          <a:p>
            <a:pPr algn="ctr"/>
            <a:r>
              <a:rPr lang="en-US" sz="2400" b="1">
                <a:solidFill>
                  <a:srgbClr val="000000"/>
                </a:solidFill>
                <a:cs typeface="Arial"/>
              </a:rPr>
              <a:t>Structure of Collagen</a:t>
            </a:r>
          </a:p>
          <a:p>
            <a:pPr algn="ctr"/>
            <a:r>
              <a:rPr lang="en-US" sz="1200">
                <a:cs typeface="Arial"/>
              </a:rPr>
              <a:t>F</a:t>
            </a:r>
            <a:endParaRPr lang="en-US"/>
          </a:p>
        </p:txBody>
      </p:sp>
      <p:sp>
        <p:nvSpPr>
          <p:cNvPr id="4" name="TextBox 3">
            <a:extLst>
              <a:ext uri="{FF2B5EF4-FFF2-40B4-BE49-F238E27FC236}">
                <a16:creationId xmlns:a16="http://schemas.microsoft.com/office/drawing/2014/main" id="{28D421F6-E50C-D973-FB5B-DCF818523F7C}"/>
              </a:ext>
            </a:extLst>
          </p:cNvPr>
          <p:cNvSpPr txBox="1"/>
          <p:nvPr/>
        </p:nvSpPr>
        <p:spPr>
          <a:xfrm>
            <a:off x="13604905" y="17949328"/>
            <a:ext cx="114708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Rheology is the study of the deformation and flow of matter. We used a rheometer measure the stiffness of our </a:t>
            </a:r>
            <a:r>
              <a:rPr lang="en-US" sz="2400" err="1"/>
              <a:t>dexma</a:t>
            </a:r>
            <a:r>
              <a:rPr lang="en-US" sz="2400"/>
              <a:t>-collagen gel under different UV times. We were trying to find the minimum amount of UV exposure that would still form a structure which can support the our HDF and HUVECS because UV damages the DNA of the cells. A study from University of California says "UV emitting devices for just one 20-minute session led to between 20 and 30 percent cell death[.]"</a:t>
            </a:r>
            <a:endParaRPr lang="en-US"/>
          </a:p>
        </p:txBody>
      </p:sp>
      <p:pic>
        <p:nvPicPr>
          <p:cNvPr id="8" name="Picture 7">
            <a:extLst>
              <a:ext uri="{FF2B5EF4-FFF2-40B4-BE49-F238E27FC236}">
                <a16:creationId xmlns:a16="http://schemas.microsoft.com/office/drawing/2014/main" id="{63B69126-498E-1E0B-C5EC-7044F2EAAFD0}"/>
              </a:ext>
            </a:extLst>
          </p:cNvPr>
          <p:cNvPicPr>
            <a:picLocks noChangeAspect="1"/>
          </p:cNvPicPr>
          <p:nvPr/>
        </p:nvPicPr>
        <p:blipFill>
          <a:blip r:embed="rId11"/>
          <a:stretch>
            <a:fillRect/>
          </a:stretch>
        </p:blipFill>
        <p:spPr>
          <a:xfrm>
            <a:off x="13993726" y="20899107"/>
            <a:ext cx="9428152" cy="4834457"/>
          </a:xfrm>
          <a:prstGeom prst="rect">
            <a:avLst/>
          </a:prstGeom>
        </p:spPr>
      </p:pic>
      <p:pic>
        <p:nvPicPr>
          <p:cNvPr id="17" name="Picture 16" descr="A graph showing a blue line&#10;&#10;AI-generated content may be incorrect.">
            <a:extLst>
              <a:ext uri="{FF2B5EF4-FFF2-40B4-BE49-F238E27FC236}">
                <a16:creationId xmlns:a16="http://schemas.microsoft.com/office/drawing/2014/main" id="{2863BFB9-64A0-E991-3E2B-30F6429A3B11}"/>
              </a:ext>
            </a:extLst>
          </p:cNvPr>
          <p:cNvPicPr>
            <a:picLocks noChangeAspect="1"/>
          </p:cNvPicPr>
          <p:nvPr/>
        </p:nvPicPr>
        <p:blipFill>
          <a:blip r:embed="rId12"/>
          <a:stretch>
            <a:fillRect/>
          </a:stretch>
        </p:blipFill>
        <p:spPr>
          <a:xfrm>
            <a:off x="14057778" y="27410427"/>
            <a:ext cx="9305840" cy="4825941"/>
          </a:xfrm>
          <a:prstGeom prst="rect">
            <a:avLst/>
          </a:prstGeom>
        </p:spPr>
      </p:pic>
      <p:sp>
        <p:nvSpPr>
          <p:cNvPr id="7" name="TextBox 6">
            <a:extLst>
              <a:ext uri="{FF2B5EF4-FFF2-40B4-BE49-F238E27FC236}">
                <a16:creationId xmlns:a16="http://schemas.microsoft.com/office/drawing/2014/main" id="{3EED3A3E-4A07-6DD6-1FE6-8226A4EE5C5C}"/>
              </a:ext>
            </a:extLst>
          </p:cNvPr>
          <p:cNvSpPr txBox="1"/>
          <p:nvPr/>
        </p:nvSpPr>
        <p:spPr>
          <a:xfrm>
            <a:off x="29051227" y="10683094"/>
            <a:ext cx="518634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t>Dapi</a:t>
            </a:r>
            <a:r>
              <a:rPr lang="en-US" sz="2400" b="1"/>
              <a:t>-</a:t>
            </a:r>
            <a:r>
              <a:rPr lang="en-US" sz="2400"/>
              <a:t> </a:t>
            </a:r>
            <a:r>
              <a:rPr lang="en-US" sz="2400">
                <a:solidFill>
                  <a:schemeClr val="accent2">
                    <a:lumMod val="76000"/>
                  </a:schemeClr>
                </a:solidFill>
              </a:rPr>
              <a:t>Blue</a:t>
            </a:r>
            <a:r>
              <a:rPr lang="en-US" sz="2400"/>
              <a:t>   </a:t>
            </a:r>
            <a:r>
              <a:rPr lang="en-US" sz="2400" b="1"/>
              <a:t>Phalloidin-</a:t>
            </a:r>
            <a:r>
              <a:rPr lang="en-US" sz="2400"/>
              <a:t> </a:t>
            </a:r>
            <a:r>
              <a:rPr lang="en-US" sz="2400">
                <a:solidFill>
                  <a:srgbClr val="990099"/>
                </a:solidFill>
              </a:rPr>
              <a:t>Pink</a:t>
            </a:r>
          </a:p>
          <a:p>
            <a:r>
              <a:rPr lang="en-US" sz="2000"/>
              <a:t>Stains Nucleus   Stains Actin Filaments </a:t>
            </a:r>
          </a:p>
        </p:txBody>
      </p:sp>
      <p:sp>
        <p:nvSpPr>
          <p:cNvPr id="11" name="TextBox 10">
            <a:extLst>
              <a:ext uri="{FF2B5EF4-FFF2-40B4-BE49-F238E27FC236}">
                <a16:creationId xmlns:a16="http://schemas.microsoft.com/office/drawing/2014/main" id="{D8EBCC53-DBA6-E549-6047-52D88E915ACC}"/>
              </a:ext>
            </a:extLst>
          </p:cNvPr>
          <p:cNvSpPr txBox="1"/>
          <p:nvPr/>
        </p:nvSpPr>
        <p:spPr>
          <a:xfrm>
            <a:off x="13622157" y="25730578"/>
            <a:ext cx="1147080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t>30 sec UV, 37°C 20 min,</a:t>
            </a:r>
            <a:r>
              <a:rPr lang="en-US" sz="1200">
                <a:solidFill>
                  <a:srgbClr val="0A0A0A"/>
                </a:solidFill>
                <a:highlight>
                  <a:srgbClr val="FFFFFF"/>
                </a:highlight>
              </a:rPr>
              <a:t> </a:t>
            </a:r>
            <a:r>
              <a:rPr lang="en-US" sz="2400">
                <a:solidFill>
                  <a:srgbClr val="0A0A0A"/>
                </a:solidFill>
                <a:highlight>
                  <a:srgbClr val="FFFFFF"/>
                </a:highlight>
              </a:rPr>
              <a:t>UV 30 sec, 37°C 3 min</a:t>
            </a:r>
            <a:endParaRPr lang="en-US" sz="1200">
              <a:solidFill>
                <a:srgbClr val="0A0A0A"/>
              </a:solidFill>
              <a:highlight>
                <a:srgbClr val="FFFFFF"/>
              </a:highlight>
            </a:endParaRPr>
          </a:p>
          <a:p>
            <a:pPr marL="342900" indent="-342900">
              <a:buFont typeface="Arial" panose="020B0604020202020204" pitchFamily="34" charset="0"/>
              <a:buChar char="•"/>
            </a:pPr>
            <a:endParaRPr lang="en-US" sz="2400"/>
          </a:p>
          <a:p>
            <a:r>
              <a:rPr lang="en-US" sz="2400"/>
              <a:t>	Storage modulus corresponds to the level of elasticity in our gel,  and the loss modulus is the viscosity. </a:t>
            </a:r>
            <a:endParaRPr lang="en-US" sz="1200"/>
          </a:p>
          <a:p>
            <a:pPr marL="342900" indent="-342900">
              <a:buFont typeface="Arial" panose="020B0604020202020204" pitchFamily="34" charset="0"/>
              <a:buChar char="•"/>
            </a:pPr>
            <a:endParaRPr lang="en-US" sz="2400"/>
          </a:p>
        </p:txBody>
      </p:sp>
      <p:sp>
        <p:nvSpPr>
          <p:cNvPr id="24" name="TextBox 23">
            <a:extLst>
              <a:ext uri="{FF2B5EF4-FFF2-40B4-BE49-F238E27FC236}">
                <a16:creationId xmlns:a16="http://schemas.microsoft.com/office/drawing/2014/main" id="{073D02F0-6175-641A-EFBD-088B9EE2987D}"/>
              </a:ext>
            </a:extLst>
          </p:cNvPr>
          <p:cNvSpPr txBox="1"/>
          <p:nvPr/>
        </p:nvSpPr>
        <p:spPr>
          <a:xfrm>
            <a:off x="13548462" y="31808235"/>
            <a:ext cx="119086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p>
          <a:p>
            <a:pPr marL="342900" indent="-342900">
              <a:buChar char="•"/>
            </a:pPr>
            <a:r>
              <a:rPr lang="en-US" sz="2400"/>
              <a:t>15 sec UV, 37°C 10 min,</a:t>
            </a:r>
            <a:r>
              <a:rPr lang="en-US" sz="1200">
                <a:solidFill>
                  <a:srgbClr val="0A0A0A"/>
                </a:solidFill>
                <a:highlight>
                  <a:srgbClr val="FFFFFF"/>
                </a:highlight>
              </a:rPr>
              <a:t> </a:t>
            </a:r>
            <a:r>
              <a:rPr lang="en-US" sz="2400">
                <a:solidFill>
                  <a:srgbClr val="0A0A0A"/>
                </a:solidFill>
                <a:highlight>
                  <a:srgbClr val="FFFFFF"/>
                </a:highlight>
              </a:rPr>
              <a:t>UV 15 sec, 37°C 3 min</a:t>
            </a:r>
            <a:endParaRPr lang="en-US" sz="1200">
              <a:solidFill>
                <a:srgbClr val="0A0A0A"/>
              </a:solidFill>
              <a:highlight>
                <a:srgbClr val="FFFFFF"/>
              </a:highlight>
            </a:endParaRPr>
          </a:p>
        </p:txBody>
      </p:sp>
      <p:sp>
        <p:nvSpPr>
          <p:cNvPr id="9" name="TextBox 8">
            <a:extLst>
              <a:ext uri="{FF2B5EF4-FFF2-40B4-BE49-F238E27FC236}">
                <a16:creationId xmlns:a16="http://schemas.microsoft.com/office/drawing/2014/main" id="{3C6B9BB6-C808-C050-D575-2E84AE48806D}"/>
              </a:ext>
            </a:extLst>
          </p:cNvPr>
          <p:cNvSpPr txBox="1"/>
          <p:nvPr/>
        </p:nvSpPr>
        <p:spPr>
          <a:xfrm>
            <a:off x="25683928" y="14804331"/>
            <a:ext cx="11586626"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t>We didn't find any signs of vascularization in our gels, however we did find a ratio of </a:t>
            </a:r>
            <a:r>
              <a:rPr lang="en-US" sz="2500" err="1"/>
              <a:t>dexma</a:t>
            </a:r>
            <a:r>
              <a:rPr lang="en-US" sz="2500"/>
              <a:t> to collagen, and UV time that should increase the chances in the future. We had issues with reaching the ratio of cells we wanted as it was too diluted this could be because the cells weren't confluent </a:t>
            </a:r>
            <a:r>
              <a:rPr lang="en-US" sz="2500" err="1"/>
              <a:t>enough,or</a:t>
            </a:r>
            <a:r>
              <a:rPr lang="en-US" sz="2500"/>
              <a:t> were in the tube for too long before it was put in the gel. Collagen gels easily with heat, and while pipetting it's taken off ice, which led to us losing a small amount in transferring the protein. Our cells had a hard time living, some reasons could be from UV light from gelling, and bacteria. As first year students we improved our lab skills and got the opportunity to learn about cell culture.</a:t>
            </a:r>
          </a:p>
        </p:txBody>
      </p:sp>
      <p:sp>
        <p:nvSpPr>
          <p:cNvPr id="10" name="TextBox 9">
            <a:extLst>
              <a:ext uri="{FF2B5EF4-FFF2-40B4-BE49-F238E27FC236}">
                <a16:creationId xmlns:a16="http://schemas.microsoft.com/office/drawing/2014/main" id="{2580197B-D203-9F2A-464B-10D0361497E4}"/>
              </a:ext>
            </a:extLst>
          </p:cNvPr>
          <p:cNvSpPr txBox="1"/>
          <p:nvPr/>
        </p:nvSpPr>
        <p:spPr>
          <a:xfrm>
            <a:off x="25698357" y="19897830"/>
            <a:ext cx="1155776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The </a:t>
            </a:r>
            <a:r>
              <a:rPr lang="en-US" sz="2800" err="1"/>
              <a:t>Dexma</a:t>
            </a:r>
            <a:r>
              <a:rPr lang="en-US" sz="2800"/>
              <a:t>-Collagen hydrogel has shown that it can support the HDF and HUVEC cells. We compared cell growth on different ratios of the </a:t>
            </a:r>
            <a:r>
              <a:rPr lang="en-US" sz="2800" err="1"/>
              <a:t>dexma</a:t>
            </a:r>
            <a:r>
              <a:rPr lang="en-US" sz="2800"/>
              <a:t>-collagen hydrogel and found 3 mg/ml is best for balancing the imitation ECM component of the collagen with the structure of the </a:t>
            </a:r>
            <a:r>
              <a:rPr lang="en-US" sz="2800" err="1"/>
              <a:t>dexma</a:t>
            </a:r>
            <a:r>
              <a:rPr lang="en-US" sz="2800"/>
              <a:t>. After we found the optimal UV time of 30s +0s to limit cell death, and still reach max gel formation. </a:t>
            </a:r>
          </a:p>
          <a:p>
            <a:endParaRPr lang="en-US" sz="2800"/>
          </a:p>
          <a:p>
            <a:r>
              <a:rPr lang="en-US" sz="2800"/>
              <a:t>To expand on this project, finding a ratio of the HDFs and the HUVECS that consistently show expansive growth, and or vascularization. Balancing the HDFs that synthesize and maintain the ECM and the cell signaling, and the HUVECs the cells that will hopefully vascularize.</a:t>
            </a:r>
          </a:p>
        </p:txBody>
      </p:sp>
      <p:sp>
        <p:nvSpPr>
          <p:cNvPr id="16" name="TextBox 15">
            <a:extLst>
              <a:ext uri="{FF2B5EF4-FFF2-40B4-BE49-F238E27FC236}">
                <a16:creationId xmlns:a16="http://schemas.microsoft.com/office/drawing/2014/main" id="{88ECCFE1-6229-6EED-097D-32172D6F1523}"/>
              </a:ext>
            </a:extLst>
          </p:cNvPr>
          <p:cNvSpPr txBox="1"/>
          <p:nvPr/>
        </p:nvSpPr>
        <p:spPr>
          <a:xfrm>
            <a:off x="13491043" y="12402839"/>
            <a:ext cx="1152144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To lessen DNA damage from UV light, the hydrogels were exposed to UV light in different time intervals, and a rheometer was used to test the stiffness, viscosity, and elasticity of the gel. The data from the rheometer identified the max stiffness. To find the optimal time of when to stop the UV light during the experiment, the rheometer was run to the point where the gel reached its maximum stiffness. This was also done because the gels that were used to test the UV in the rheometer didn’t have any cells. By doing this, it was found that for future experiments, when the gel reaches maximum stiffness, the UV light should be stopped so that the damage to the cells is minimized. The optimal UV time found in the experiment was 0 seconds before incubation and 30 seconds after incubation.</a:t>
            </a:r>
          </a:p>
        </p:txBody>
      </p:sp>
      <p:pic>
        <p:nvPicPr>
          <p:cNvPr id="15" name="Picture 14" descr="A group of pink plastic circles&#10;&#10;AI-generated content may be incorrect.">
            <a:extLst>
              <a:ext uri="{FF2B5EF4-FFF2-40B4-BE49-F238E27FC236}">
                <a16:creationId xmlns:a16="http://schemas.microsoft.com/office/drawing/2014/main" id="{EF2C71F9-029C-5034-C804-1D8E3A0E10E5}"/>
              </a:ext>
            </a:extLst>
          </p:cNvPr>
          <p:cNvPicPr>
            <a:picLocks noChangeAspect="1"/>
          </p:cNvPicPr>
          <p:nvPr/>
        </p:nvPicPr>
        <p:blipFill>
          <a:blip r:embed="rId13"/>
          <a:stretch>
            <a:fillRect/>
          </a:stretch>
        </p:blipFill>
        <p:spPr>
          <a:xfrm>
            <a:off x="13460279" y="4804866"/>
            <a:ext cx="11829108" cy="7491909"/>
          </a:xfrm>
          <a:prstGeom prst="rect">
            <a:avLst/>
          </a:prstGeom>
        </p:spPr>
      </p:pic>
      <p:sp>
        <p:nvSpPr>
          <p:cNvPr id="21" name="TextBox 20">
            <a:extLst>
              <a:ext uri="{FF2B5EF4-FFF2-40B4-BE49-F238E27FC236}">
                <a16:creationId xmlns:a16="http://schemas.microsoft.com/office/drawing/2014/main" id="{E9194C95-FCEB-CC55-86AA-33700C594E6C}"/>
              </a:ext>
            </a:extLst>
          </p:cNvPr>
          <p:cNvSpPr txBox="1"/>
          <p:nvPr/>
        </p:nvSpPr>
        <p:spPr>
          <a:xfrm>
            <a:off x="22619070" y="6103904"/>
            <a:ext cx="2637329" cy="338554"/>
          </a:xfrm>
          <a:prstGeom prst="rect">
            <a:avLst/>
          </a:prstGeom>
          <a:noFill/>
        </p:spPr>
        <p:txBody>
          <a:bodyPr wrap="square" rtlCol="0">
            <a:spAutoFit/>
          </a:bodyPr>
          <a:lstStyle/>
          <a:p>
            <a:r>
              <a:rPr lang="en-US" sz="1600" b="1"/>
              <a:t>30 Seconds + 0 Seconds</a:t>
            </a:r>
          </a:p>
        </p:txBody>
      </p:sp>
      <p:sp>
        <p:nvSpPr>
          <p:cNvPr id="25" name="TextBox 24">
            <a:extLst>
              <a:ext uri="{FF2B5EF4-FFF2-40B4-BE49-F238E27FC236}">
                <a16:creationId xmlns:a16="http://schemas.microsoft.com/office/drawing/2014/main" id="{EDEF6797-ACD1-15A6-2C59-75AFA2692222}"/>
              </a:ext>
            </a:extLst>
          </p:cNvPr>
          <p:cNvSpPr txBox="1"/>
          <p:nvPr/>
        </p:nvSpPr>
        <p:spPr>
          <a:xfrm>
            <a:off x="19122613" y="6109410"/>
            <a:ext cx="2730929" cy="338554"/>
          </a:xfrm>
          <a:prstGeom prst="rect">
            <a:avLst/>
          </a:prstGeom>
          <a:noFill/>
        </p:spPr>
        <p:txBody>
          <a:bodyPr wrap="square" rtlCol="0">
            <a:spAutoFit/>
          </a:bodyPr>
          <a:lstStyle/>
          <a:p>
            <a:r>
              <a:rPr lang="en-US" sz="1600" b="1"/>
              <a:t>30 Seconds + 30 Seconds</a:t>
            </a:r>
          </a:p>
        </p:txBody>
      </p:sp>
      <p:sp>
        <p:nvSpPr>
          <p:cNvPr id="27" name="TextBox 26">
            <a:extLst>
              <a:ext uri="{FF2B5EF4-FFF2-40B4-BE49-F238E27FC236}">
                <a16:creationId xmlns:a16="http://schemas.microsoft.com/office/drawing/2014/main" id="{3B1A5BA1-C852-937F-0B19-995418331034}"/>
              </a:ext>
            </a:extLst>
          </p:cNvPr>
          <p:cNvSpPr txBox="1"/>
          <p:nvPr/>
        </p:nvSpPr>
        <p:spPr>
          <a:xfrm>
            <a:off x="16471470" y="6103904"/>
            <a:ext cx="2730930" cy="338554"/>
          </a:xfrm>
          <a:prstGeom prst="rect">
            <a:avLst/>
          </a:prstGeom>
          <a:noFill/>
        </p:spPr>
        <p:txBody>
          <a:bodyPr wrap="square" rtlCol="0">
            <a:spAutoFit/>
          </a:bodyPr>
          <a:lstStyle/>
          <a:p>
            <a:r>
              <a:rPr lang="en-US" sz="1600" b="1"/>
              <a:t>20 Seconds + 20 Seconds</a:t>
            </a:r>
          </a:p>
        </p:txBody>
      </p:sp>
      <p:sp>
        <p:nvSpPr>
          <p:cNvPr id="28" name="TextBox 27">
            <a:extLst>
              <a:ext uri="{FF2B5EF4-FFF2-40B4-BE49-F238E27FC236}">
                <a16:creationId xmlns:a16="http://schemas.microsoft.com/office/drawing/2014/main" id="{84F4D8B1-2752-7DA6-50EE-CCD6853C826A}"/>
              </a:ext>
            </a:extLst>
          </p:cNvPr>
          <p:cNvSpPr txBox="1"/>
          <p:nvPr/>
        </p:nvSpPr>
        <p:spPr>
          <a:xfrm>
            <a:off x="13704337" y="6103904"/>
            <a:ext cx="2846923" cy="338554"/>
          </a:xfrm>
          <a:prstGeom prst="rect">
            <a:avLst/>
          </a:prstGeom>
          <a:noFill/>
        </p:spPr>
        <p:txBody>
          <a:bodyPr wrap="square" rtlCol="0">
            <a:spAutoFit/>
          </a:bodyPr>
          <a:lstStyle/>
          <a:p>
            <a:r>
              <a:rPr lang="en-US" sz="1600" b="1"/>
              <a:t>10 Seconds + 10 Seconds</a:t>
            </a:r>
          </a:p>
        </p:txBody>
      </p:sp>
      <p:sp>
        <p:nvSpPr>
          <p:cNvPr id="32" name="TextBox 31">
            <a:extLst>
              <a:ext uri="{FF2B5EF4-FFF2-40B4-BE49-F238E27FC236}">
                <a16:creationId xmlns:a16="http://schemas.microsoft.com/office/drawing/2014/main" id="{D9285B1A-FAAC-5088-A96B-AB35C001995E}"/>
              </a:ext>
            </a:extLst>
          </p:cNvPr>
          <p:cNvSpPr txBox="1"/>
          <p:nvPr/>
        </p:nvSpPr>
        <p:spPr>
          <a:xfrm>
            <a:off x="25758699" y="26078429"/>
            <a:ext cx="11416406" cy="1785104"/>
          </a:xfrm>
          <a:prstGeom prst="rect">
            <a:avLst/>
          </a:prstGeom>
          <a:noFill/>
        </p:spPr>
        <p:txBody>
          <a:bodyPr wrap="square" rtlCol="0">
            <a:spAutoFit/>
          </a:bodyPr>
          <a:lstStyle/>
          <a:p>
            <a:pPr marL="457200" indent="-457200">
              <a:spcAft>
                <a:spcPts val="600"/>
              </a:spcAft>
              <a:buFont typeface="Wingdings" panose="05000000000000000000" pitchFamily="2" charset="2"/>
              <a:buChar char="v"/>
            </a:pPr>
            <a:r>
              <a:rPr lang="en-US" sz="1800">
                <a:solidFill>
                  <a:schemeClr val="tx1"/>
                </a:solidFill>
                <a:latin typeface="Arial" panose="020B0604020202020204" pitchFamily="34" charset="0"/>
                <a:cs typeface="Arial" panose="020B0604020202020204" pitchFamily="34" charset="0"/>
              </a:rPr>
              <a:t>NH BioMade IIA 1757371 and EPS-1101245</a:t>
            </a:r>
          </a:p>
          <a:p>
            <a:pPr marL="457200" indent="-457200">
              <a:spcAft>
                <a:spcPts val="600"/>
              </a:spcAft>
              <a:buFont typeface="Wingdings" panose="05000000000000000000" pitchFamily="2" charset="2"/>
              <a:buChar char="v"/>
            </a:pPr>
            <a:r>
              <a:rPr lang="en-US" sz="1800">
                <a:solidFill>
                  <a:schemeClr val="tx1"/>
                </a:solidFill>
                <a:latin typeface="Arial" panose="020B0604020202020204" pitchFamily="34" charset="0"/>
                <a:cs typeface="Arial" panose="020B0604020202020204" pitchFamily="34" charset="0"/>
              </a:rPr>
              <a:t>CIBBR (P20GM113131) at NIH</a:t>
            </a:r>
          </a:p>
          <a:p>
            <a:pPr marL="514350" indent="-514350">
              <a:spcAft>
                <a:spcPts val="600"/>
              </a:spcAft>
              <a:buFont typeface="Wingdings" panose="05000000000000000000" pitchFamily="2" charset="2"/>
              <a:buChar char="v"/>
            </a:pPr>
            <a:r>
              <a:rPr lang="en-US" sz="1800">
                <a:solidFill>
                  <a:schemeClr val="tx1"/>
                </a:solidFill>
                <a:latin typeface="Arial" panose="020B0604020202020204" pitchFamily="34" charset="0"/>
                <a:cs typeface="Arial" panose="020B0604020202020204" pitchFamily="34" charset="0"/>
              </a:rPr>
              <a:t>UNH CHBE Department</a:t>
            </a:r>
          </a:p>
          <a:p>
            <a:pPr marL="514350" indent="-514350">
              <a:spcAft>
                <a:spcPts val="600"/>
              </a:spcAft>
              <a:buFont typeface="Wingdings" panose="05000000000000000000" pitchFamily="2" charset="2"/>
              <a:buChar char="v"/>
            </a:pPr>
            <a:r>
              <a:rPr lang="en-US" sz="1800">
                <a:solidFill>
                  <a:schemeClr val="tx1"/>
                </a:solidFill>
                <a:latin typeface="Arial" panose="020B0604020202020204" pitchFamily="34" charset="0"/>
                <a:cs typeface="Arial" panose="020B0604020202020204" pitchFamily="34" charset="0"/>
              </a:rPr>
              <a:t>Dr. Linqing Li’s Lab, UNH</a:t>
            </a:r>
          </a:p>
          <a:p>
            <a:pPr marL="514350" indent="-514350">
              <a:spcAft>
                <a:spcPts val="600"/>
              </a:spcAft>
              <a:buFont typeface="Wingdings" panose="05000000000000000000" pitchFamily="2" charset="2"/>
              <a:buChar char="v"/>
            </a:pPr>
            <a:r>
              <a:rPr lang="en-US" sz="1800">
                <a:solidFill>
                  <a:schemeClr val="tx1"/>
                </a:solidFill>
                <a:latin typeface="Arial" panose="020B0604020202020204" pitchFamily="34" charset="0"/>
                <a:cs typeface="Arial" panose="020B0604020202020204" pitchFamily="34" charset="0"/>
              </a:rPr>
              <a:t>UNH Core facility and Instrumentation Center</a:t>
            </a:r>
          </a:p>
        </p:txBody>
      </p:sp>
      <p:sp>
        <p:nvSpPr>
          <p:cNvPr id="37" name="TextBox 36">
            <a:extLst>
              <a:ext uri="{FF2B5EF4-FFF2-40B4-BE49-F238E27FC236}">
                <a16:creationId xmlns:a16="http://schemas.microsoft.com/office/drawing/2014/main" id="{E5A7F79D-0511-3E98-8328-ACDCE51339DE}"/>
              </a:ext>
            </a:extLst>
          </p:cNvPr>
          <p:cNvSpPr txBox="1"/>
          <p:nvPr/>
        </p:nvSpPr>
        <p:spPr>
          <a:xfrm>
            <a:off x="25583983" y="29199303"/>
            <a:ext cx="11735934" cy="4185761"/>
          </a:xfrm>
          <a:prstGeom prst="rect">
            <a:avLst/>
          </a:prstGeom>
          <a:noFill/>
        </p:spPr>
        <p:txBody>
          <a:bodyPr wrap="square" lIns="91440" tIns="45720" rIns="91440" bIns="45720" rtlCol="0" anchor="t">
            <a:spAutoFit/>
          </a:bodyPr>
          <a:lstStyle/>
          <a:p>
            <a:endParaRPr lang="en-US" sz="1400">
              <a:solidFill>
                <a:schemeClr val="tx1"/>
              </a:solidFill>
            </a:endParaRPr>
          </a:p>
          <a:p>
            <a:pPr algn="just"/>
            <a:r>
              <a:rPr lang="en-US" sz="1400">
                <a:solidFill>
                  <a:schemeClr val="tx1"/>
                </a:solidFill>
                <a:highlight>
                  <a:srgbClr val="FFFFFF"/>
                </a:highlight>
              </a:rPr>
              <a:t>1. Narayanaswamy R, </a:t>
            </a:r>
            <a:r>
              <a:rPr lang="en-US" sz="1400" err="1">
                <a:solidFill>
                  <a:schemeClr val="tx1"/>
                </a:solidFill>
                <a:highlight>
                  <a:srgbClr val="FFFFFF"/>
                </a:highlight>
              </a:rPr>
              <a:t>Torchilin</a:t>
            </a:r>
            <a:r>
              <a:rPr lang="en-US" sz="1400">
                <a:solidFill>
                  <a:schemeClr val="tx1"/>
                </a:solidFill>
                <a:highlight>
                  <a:srgbClr val="FFFFFF"/>
                </a:highlight>
              </a:rPr>
              <a:t> VP. Hydrogels and Their Applications in Targeted Drug Delivery. Molecules. 2019 Feb 8;24(3):603. </a:t>
            </a:r>
            <a:r>
              <a:rPr lang="en-US" sz="1400" err="1">
                <a:solidFill>
                  <a:schemeClr val="tx1"/>
                </a:solidFill>
                <a:highlight>
                  <a:srgbClr val="FFFFFF"/>
                </a:highlight>
              </a:rPr>
              <a:t>doi</a:t>
            </a:r>
            <a:r>
              <a:rPr lang="en-US" sz="1400">
                <a:solidFill>
                  <a:schemeClr val="tx1"/>
                </a:solidFill>
                <a:highlight>
                  <a:srgbClr val="FFFFFF"/>
                </a:highlight>
              </a:rPr>
              <a:t>: 10.3390/molecules24030603. PMID: 30744011; PMCID: PMC6384686.</a:t>
            </a:r>
          </a:p>
          <a:p>
            <a:pPr algn="just"/>
            <a:r>
              <a:rPr lang="en-US" sz="1400" kern="100">
                <a:solidFill>
                  <a:schemeClr val="tx1"/>
                </a:solidFill>
                <a:highlight>
                  <a:srgbClr val="FFFFFF"/>
                </a:highlight>
                <a:ea typeface="Calibri"/>
                <a:cs typeface="Times New Roman"/>
              </a:rPr>
              <a:t>2. </a:t>
            </a:r>
            <a:r>
              <a:rPr lang="en-US" sz="1400">
                <a:solidFill>
                  <a:schemeClr val="tx1"/>
                </a:solidFill>
                <a:highlight>
                  <a:srgbClr val="FFFFFF"/>
                </a:highlight>
              </a:rPr>
              <a:t>Ye Eun Kim, Seung Woo Choi, Min Kyung Kim, Thanh Loc Nguyen, and </a:t>
            </a:r>
            <a:r>
              <a:rPr lang="en-US" sz="1400" err="1">
                <a:solidFill>
                  <a:schemeClr val="tx1"/>
                </a:solidFill>
                <a:highlight>
                  <a:srgbClr val="FFFFFF"/>
                </a:highlight>
              </a:rPr>
              <a:t>Jaeyun</a:t>
            </a:r>
            <a:r>
              <a:rPr lang="en-US" sz="1400">
                <a:solidFill>
                  <a:schemeClr val="tx1"/>
                </a:solidFill>
                <a:highlight>
                  <a:srgbClr val="FFFFFF"/>
                </a:highlight>
              </a:rPr>
              <a:t> Kim</a:t>
            </a:r>
          </a:p>
          <a:p>
            <a:r>
              <a:rPr lang="en-US" sz="1400" i="1">
                <a:solidFill>
                  <a:schemeClr val="tx1"/>
                </a:solidFill>
                <a:highlight>
                  <a:srgbClr val="FFFFFF"/>
                </a:highlight>
              </a:rPr>
              <a:t>Nano Letters</a:t>
            </a:r>
            <a:r>
              <a:rPr lang="en-US" sz="1400">
                <a:solidFill>
                  <a:schemeClr val="tx1"/>
                </a:solidFill>
                <a:highlight>
                  <a:srgbClr val="FFFFFF"/>
                </a:highlight>
              </a:rPr>
              <a:t> </a:t>
            </a:r>
            <a:r>
              <a:rPr lang="en-US" sz="1400" b="1">
                <a:solidFill>
                  <a:schemeClr val="tx1"/>
                </a:solidFill>
                <a:highlight>
                  <a:srgbClr val="FFFFFF"/>
                </a:highlight>
              </a:rPr>
              <a:t>2022</a:t>
            </a:r>
            <a:r>
              <a:rPr lang="en-US" sz="1400">
                <a:solidFill>
                  <a:schemeClr val="tx1"/>
                </a:solidFill>
                <a:highlight>
                  <a:srgbClr val="FFFFFF"/>
                </a:highlight>
              </a:rPr>
              <a:t> </a:t>
            </a:r>
            <a:r>
              <a:rPr lang="en-US" sz="1400" i="1">
                <a:solidFill>
                  <a:schemeClr val="tx1"/>
                </a:solidFill>
                <a:highlight>
                  <a:srgbClr val="FFFFFF"/>
                </a:highlight>
              </a:rPr>
              <a:t>22</a:t>
            </a:r>
            <a:r>
              <a:rPr lang="en-US" sz="1400">
                <a:solidFill>
                  <a:schemeClr val="tx1"/>
                </a:solidFill>
                <a:highlight>
                  <a:srgbClr val="FFFFFF"/>
                </a:highlight>
              </a:rPr>
              <a:t> (5), 2038-2047</a:t>
            </a:r>
          </a:p>
          <a:p>
            <a:r>
              <a:rPr lang="en-US" sz="1400">
                <a:solidFill>
                  <a:schemeClr val="tx1"/>
                </a:solidFill>
                <a:highlight>
                  <a:srgbClr val="FFFFFF"/>
                </a:highlight>
              </a:rPr>
              <a:t>DOI: 10.1021/acs.nanolett.1c04899</a:t>
            </a:r>
          </a:p>
          <a:p>
            <a:r>
              <a:rPr lang="en-US" sz="1400">
                <a:solidFill>
                  <a:schemeClr val="tx1"/>
                </a:solidFill>
              </a:rPr>
              <a:t>3. </a:t>
            </a:r>
            <a:r>
              <a:rPr lang="en-US" sz="1400" kern="100" err="1">
                <a:solidFill>
                  <a:schemeClr val="tx1"/>
                </a:solidFill>
                <a:ea typeface="Calibri"/>
                <a:cs typeface="Calibri"/>
              </a:rPr>
              <a:t>Bubli</a:t>
            </a:r>
            <a:r>
              <a:rPr lang="en-US" sz="1400" kern="100">
                <a:solidFill>
                  <a:schemeClr val="tx1"/>
                </a:solidFill>
                <a:ea typeface="Calibri"/>
                <a:cs typeface="Calibri"/>
              </a:rPr>
              <a:t>, S. Y. </a:t>
            </a:r>
            <a:r>
              <a:rPr lang="en-US" sz="1400" i="1" kern="100">
                <a:solidFill>
                  <a:schemeClr val="tx1"/>
                </a:solidFill>
                <a:ea typeface="Calibri"/>
                <a:cs typeface="Calibri"/>
              </a:rPr>
              <a:t>et al.</a:t>
            </a:r>
            <a:r>
              <a:rPr lang="en-US" sz="1400" kern="100">
                <a:solidFill>
                  <a:schemeClr val="tx1"/>
                </a:solidFill>
                <a:ea typeface="Calibri"/>
                <a:cs typeface="Calibri"/>
              </a:rPr>
              <a:t> Inducing an LCST in hydrophilic polysaccharides via engineered macromolecular hydrophobicity. </a:t>
            </a:r>
            <a:r>
              <a:rPr lang="en-US" sz="1400" i="1" kern="100">
                <a:solidFill>
                  <a:schemeClr val="tx1"/>
                </a:solidFill>
                <a:ea typeface="Calibri"/>
                <a:cs typeface="Calibri"/>
              </a:rPr>
              <a:t>Sci. Rep.</a:t>
            </a:r>
            <a:r>
              <a:rPr lang="en-US" sz="1400" kern="100">
                <a:solidFill>
                  <a:schemeClr val="tx1"/>
                </a:solidFill>
                <a:ea typeface="Calibri"/>
                <a:cs typeface="Calibri"/>
              </a:rPr>
              <a:t> </a:t>
            </a:r>
            <a:r>
              <a:rPr lang="en-US" sz="1400" b="1" kern="100">
                <a:solidFill>
                  <a:schemeClr val="tx1"/>
                </a:solidFill>
                <a:ea typeface="Calibri"/>
                <a:cs typeface="Calibri"/>
              </a:rPr>
              <a:t>13</a:t>
            </a:r>
            <a:r>
              <a:rPr lang="en-US" sz="1400" kern="100">
                <a:solidFill>
                  <a:schemeClr val="tx1"/>
                </a:solidFill>
                <a:ea typeface="Calibri"/>
                <a:cs typeface="Calibri"/>
              </a:rPr>
              <a:t>, 14896 (2023).</a:t>
            </a:r>
          </a:p>
          <a:p>
            <a:r>
              <a:rPr lang="en-US" sz="1400" kern="100">
                <a:solidFill>
                  <a:schemeClr val="tx1"/>
                </a:solidFill>
                <a:ea typeface="Calibri"/>
                <a:cs typeface="Calibri"/>
              </a:rPr>
              <a:t>4. Wang, Y., </a:t>
            </a:r>
            <a:r>
              <a:rPr lang="en-US" sz="1400" kern="100" err="1">
                <a:solidFill>
                  <a:schemeClr val="tx1"/>
                </a:solidFill>
                <a:ea typeface="Calibri"/>
                <a:cs typeface="Calibri"/>
              </a:rPr>
              <a:t>Kankala</a:t>
            </a:r>
            <a:r>
              <a:rPr lang="en-US" sz="1400" kern="100">
                <a:solidFill>
                  <a:schemeClr val="tx1"/>
                </a:solidFill>
                <a:ea typeface="Calibri"/>
                <a:cs typeface="Calibri"/>
              </a:rPr>
              <a:t>, R. K., Ou, C., Chen, A., &amp; Yang, Z. (2022). Advances in hydrogel-based vascularized tissues for tissue repair and drug screening. Bioactive Materials, 9, 198–220. https://doi.org/10.1016/j.bioactmat.2021.07.005</a:t>
            </a:r>
          </a:p>
          <a:p>
            <a:r>
              <a:rPr lang="en-US" sz="1400" kern="100">
                <a:solidFill>
                  <a:schemeClr val="tx1"/>
                </a:solidFill>
                <a:ea typeface="Calibri" panose="020F0502020204030204" pitchFamily="34" charset="0"/>
                <a:cs typeface="Calibri"/>
              </a:rPr>
              <a:t>5. Hydrogel—An overview | ScienceDirect Topics. (n.d.). Retrieved April 21, 2025, from https://www.sciencedirect.com/topics/chemistry/hydrogel</a:t>
            </a:r>
          </a:p>
          <a:p>
            <a:r>
              <a:rPr lang="en-US" sz="1400" kern="100">
                <a:solidFill>
                  <a:schemeClr val="tx1"/>
                </a:solidFill>
                <a:ea typeface="Calibri" panose="020F0502020204030204" pitchFamily="34" charset="0"/>
                <a:cs typeface="Calibri"/>
              </a:rPr>
              <a:t>6. Collagen Formula. (n.d.). Retrieved April 21, 2025, from </a:t>
            </a:r>
            <a:r>
              <a:rPr lang="en-US" sz="1400" kern="100">
                <a:solidFill>
                  <a:schemeClr val="tx1"/>
                </a:solidFill>
                <a:ea typeface="Calibri" panose="020F0502020204030204" pitchFamily="34" charset="0"/>
                <a:cs typeface="Calibri"/>
                <a:hlinkClick r:id="rId14"/>
              </a:rPr>
              <a:t>https://softschools.com/formulas/chemistry/collagen_formula/482</a:t>
            </a:r>
            <a:endParaRPr lang="en-US" sz="1400" kern="100">
              <a:solidFill>
                <a:schemeClr val="tx1"/>
              </a:solidFill>
              <a:ea typeface="Calibri" panose="020F0502020204030204" pitchFamily="34" charset="0"/>
              <a:cs typeface="Calibri"/>
            </a:endParaRPr>
          </a:p>
          <a:p>
            <a:r>
              <a:rPr lang="en-US" sz="1400" kern="100">
                <a:solidFill>
                  <a:schemeClr val="tx1"/>
                </a:solidFill>
                <a:ea typeface="Calibri" panose="020F0502020204030204" pitchFamily="34" charset="0"/>
                <a:cs typeface="Calibri"/>
              </a:rPr>
              <a:t>7. </a:t>
            </a:r>
            <a:r>
              <a:rPr lang="en-US" sz="1400">
                <a:solidFill>
                  <a:schemeClr val="tx1"/>
                </a:solidFill>
              </a:rPr>
              <a:t>Connor, K. (2023, January 19). </a:t>
            </a:r>
            <a:r>
              <a:rPr lang="en-US" sz="1400" i="1">
                <a:solidFill>
                  <a:schemeClr val="tx1"/>
                </a:solidFill>
              </a:rPr>
              <a:t>UV-emitting nail polish dryers damage DNA and cause cell mutations</a:t>
            </a:r>
            <a:r>
              <a:rPr lang="en-US" sz="1400">
                <a:solidFill>
                  <a:schemeClr val="tx1"/>
                </a:solidFill>
              </a:rPr>
              <a:t>. University of California. </a:t>
            </a:r>
            <a:r>
              <a:rPr lang="en-US" sz="1400">
                <a:solidFill>
                  <a:schemeClr val="tx1"/>
                </a:solidFill>
                <a:hlinkClick r:id="rId15">
                  <a:extLst>
                    <a:ext uri="{A12FA001-AC4F-418D-AE19-62706E023703}">
                      <ahyp:hlinkClr xmlns:ahyp="http://schemas.microsoft.com/office/drawing/2018/hyperlinkcolor" val="tx"/>
                    </a:ext>
                  </a:extLst>
                </a:hlinkClick>
              </a:rPr>
              <a:t>https://www.universityofcalifornia.edu/news/uv-emitting-nail-polish-dryers-damage-dna-and-cause-cell-mutations</a:t>
            </a:r>
            <a:r>
              <a:rPr lang="en-US" sz="1400">
                <a:solidFill>
                  <a:schemeClr val="tx1"/>
                </a:solidFill>
              </a:rPr>
              <a:t> </a:t>
            </a:r>
          </a:p>
          <a:p>
            <a:r>
              <a:rPr lang="en-US" sz="1400">
                <a:solidFill>
                  <a:schemeClr val="tx1"/>
                </a:solidFill>
              </a:rPr>
              <a:t>‌</a:t>
            </a:r>
            <a:r>
              <a:rPr lang="en-US" sz="1400" i="1">
                <a:solidFill>
                  <a:schemeClr val="tx1"/>
                </a:solidFill>
              </a:rPr>
              <a:t>8.Learn When You Should Apply a Hydrogel Dressing</a:t>
            </a:r>
            <a:r>
              <a:rPr lang="en-US" sz="1400">
                <a:solidFill>
                  <a:schemeClr val="tx1"/>
                </a:solidFill>
              </a:rPr>
              <a:t>. (2020, September 30). WCEI. </a:t>
            </a:r>
            <a:r>
              <a:rPr lang="en-US" sz="1400">
                <a:solidFill>
                  <a:schemeClr val="tx1"/>
                </a:solidFill>
                <a:hlinkClick r:id="rId16">
                  <a:extLst>
                    <a:ext uri="{A12FA001-AC4F-418D-AE19-62706E023703}">
                      <ahyp:hlinkClr xmlns:ahyp="http://schemas.microsoft.com/office/drawing/2018/hyperlinkcolor" val="tx"/>
                    </a:ext>
                  </a:extLst>
                </a:hlinkClick>
              </a:rPr>
              <a:t>https://blog.wcei.net/wound-care-dressings-hydrogels</a:t>
            </a:r>
            <a:r>
              <a:rPr lang="en-US" sz="1400">
                <a:solidFill>
                  <a:schemeClr val="tx1"/>
                </a:solidFill>
              </a:rPr>
              <a:t> </a:t>
            </a:r>
          </a:p>
          <a:p>
            <a:endParaRPr lang="en-US" sz="1400" kern="100">
              <a:solidFill>
                <a:schemeClr val="tx1"/>
              </a:solidFill>
              <a:ea typeface="Calibri" panose="020F0502020204030204" pitchFamily="34" charset="0"/>
              <a:cs typeface="Times New Roman" panose="02020603050405020304" pitchFamily="18" charset="0"/>
            </a:endParaRPr>
          </a:p>
          <a:p>
            <a:endParaRPr lang="en-US" sz="1400">
              <a:solidFill>
                <a:schemeClr val="tx1"/>
              </a:solidFill>
            </a:endParaRPr>
          </a:p>
          <a:p>
            <a:r>
              <a:rPr lang="en-US" sz="1400">
                <a:solidFill>
                  <a:schemeClr val="tx1"/>
                </a:solidFill>
              </a:rPr>
              <a:t>‌</a:t>
            </a:r>
          </a:p>
          <a:p>
            <a:endParaRPr lang="en-US" sz="1400">
              <a:solidFill>
                <a:schemeClr val="tx1"/>
              </a:solidFill>
            </a:endParaRPr>
          </a:p>
          <a:p>
            <a:endParaRPr lang="en-US" sz="1400"/>
          </a:p>
        </p:txBody>
      </p:sp>
      <p:sp>
        <p:nvSpPr>
          <p:cNvPr id="73" name="TextBox 72">
            <a:extLst>
              <a:ext uri="{FF2B5EF4-FFF2-40B4-BE49-F238E27FC236}">
                <a16:creationId xmlns:a16="http://schemas.microsoft.com/office/drawing/2014/main" id="{A22A58B9-8C7E-7CA9-F896-BC48CD8E5CEC}"/>
              </a:ext>
            </a:extLst>
          </p:cNvPr>
          <p:cNvSpPr txBox="1"/>
          <p:nvPr/>
        </p:nvSpPr>
        <p:spPr>
          <a:xfrm>
            <a:off x="1076657" y="4703786"/>
            <a:ext cx="11597186" cy="17697152"/>
          </a:xfrm>
          <a:prstGeom prst="rect">
            <a:avLst/>
          </a:prstGeom>
          <a:noFill/>
        </p:spPr>
        <p:txBody>
          <a:bodyPr wrap="square" lIns="91440" tIns="45720" rIns="91440" bIns="45720" anchor="t">
            <a:spAutoFit/>
          </a:bodyPr>
          <a:lstStyle/>
          <a:p>
            <a:pPr fontAlgn="base"/>
            <a:r>
              <a:rPr lang="en-US" sz="2600">
                <a:latin typeface="Arial" panose="020B0604020202020204" pitchFamily="34" charset="0"/>
              </a:rPr>
              <a:t>       Overall Goal</a:t>
            </a:r>
            <a:endParaRPr lang="en-US" sz="2600"/>
          </a:p>
          <a:p>
            <a:pPr fontAlgn="base"/>
            <a:r>
              <a:rPr lang="en-US" sz="2600"/>
              <a:t>Use collagen hydrogels as a dressing for chronic wounds </a:t>
            </a:r>
          </a:p>
          <a:p>
            <a:pPr marL="685800" indent="-285750">
              <a:buFont typeface="Arial,Sans-Serif" panose="05000000000000000000" pitchFamily="2" charset="2"/>
              <a:buChar char="•"/>
            </a:pPr>
            <a:r>
              <a:rPr lang="en-US" sz="2600"/>
              <a:t>Benefits: </a:t>
            </a:r>
          </a:p>
          <a:p>
            <a:pPr marL="1143000" indent="-285750">
              <a:buFont typeface="Arial,Sans-Serif" panose="05000000000000000000" pitchFamily="2" charset="2"/>
              <a:buChar char="•"/>
            </a:pPr>
            <a:r>
              <a:rPr lang="en-US" sz="2600"/>
              <a:t>Biocompatibility</a:t>
            </a:r>
          </a:p>
          <a:p>
            <a:pPr marL="1143000" indent="-285750">
              <a:buFont typeface="Arial,Sans-Serif" panose="05000000000000000000" pitchFamily="2" charset="2"/>
              <a:buChar char="•"/>
            </a:pPr>
            <a:r>
              <a:rPr lang="en-US" sz="2600"/>
              <a:t>Moisture Balance </a:t>
            </a:r>
          </a:p>
          <a:p>
            <a:pPr marL="1143000" indent="-285750">
              <a:buFont typeface="Arial,Sans-Serif" panose="05000000000000000000" pitchFamily="2" charset="2"/>
              <a:buChar char="•"/>
            </a:pPr>
            <a:r>
              <a:rPr lang="en-US" sz="2600"/>
              <a:t>Conformability </a:t>
            </a:r>
          </a:p>
          <a:p>
            <a:pPr marL="1143000" indent="-285750">
              <a:buFont typeface="Arial,Sans-Serif" panose="05000000000000000000" pitchFamily="2" charset="2"/>
              <a:buChar char="•"/>
            </a:pPr>
            <a:r>
              <a:rPr lang="en-US" sz="2600"/>
              <a:t>Faster Healing </a:t>
            </a:r>
          </a:p>
          <a:p>
            <a:pPr marL="857250"/>
            <a:endParaRPr lang="en-US" sz="2600"/>
          </a:p>
          <a:p>
            <a:pPr marL="457200" indent="-457200">
              <a:buFont typeface="Wingdings" panose="05000000000000000000" pitchFamily="2" charset="2"/>
              <a:buChar char="v"/>
            </a:pPr>
            <a:r>
              <a:rPr lang="en-US" sz="2600" b="0" i="0" u="none" strike="noStrike">
                <a:solidFill>
                  <a:srgbClr val="000000"/>
                </a:solidFill>
                <a:effectLst/>
              </a:rPr>
              <a:t>Hydrogel Mixture </a:t>
            </a:r>
            <a:endParaRPr lang="en-US" sz="2600"/>
          </a:p>
          <a:p>
            <a:pPr marL="1143000" indent="-457200" rtl="0" fontAlgn="base">
              <a:buFont typeface="Wingdings" panose="05000000000000000000" pitchFamily="2" charset="2"/>
              <a:buChar char="Ø"/>
            </a:pPr>
            <a:r>
              <a:rPr lang="en-US" sz="2600" b="0" i="0" u="none" strike="noStrike">
                <a:solidFill>
                  <a:srgbClr val="000000"/>
                </a:solidFill>
                <a:effectLst/>
                <a:latin typeface="Arial" panose="020B0604020202020204" pitchFamily="34" charset="0"/>
              </a:rPr>
              <a:t>Collagen </a:t>
            </a: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Mimics the ECM </a:t>
            </a: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Protein </a:t>
            </a:r>
          </a:p>
          <a:p>
            <a:pPr marL="1143000" indent="-457200" rtl="0" fontAlgn="base">
              <a:buFont typeface="Wingdings" panose="05000000000000000000" pitchFamily="2" charset="2"/>
              <a:buChar char="Ø"/>
            </a:pPr>
            <a:r>
              <a:rPr lang="en-US" sz="2600" b="0" i="0" u="none" strike="noStrike" err="1">
                <a:solidFill>
                  <a:srgbClr val="000000"/>
                </a:solidFill>
                <a:effectLst/>
              </a:rPr>
              <a:t>Dexma</a:t>
            </a:r>
            <a:r>
              <a:rPr lang="en-US" sz="2600" b="0" i="0" u="none" strike="noStrike">
                <a:solidFill>
                  <a:srgbClr val="000000"/>
                </a:solidFill>
                <a:effectLst/>
              </a:rPr>
              <a:t> (Dextran Methacrylate) </a:t>
            </a:r>
          </a:p>
          <a:p>
            <a:pPr marL="1143000" fontAlgn="base">
              <a:buFont typeface="Arial" panose="020B0604020202020204" pitchFamily="34" charset="0"/>
              <a:buChar char="•"/>
            </a:pPr>
            <a:r>
              <a:rPr lang="en-US" sz="2600" b="0" i="0" u="none" strike="noStrike">
                <a:solidFill>
                  <a:srgbClr val="000000"/>
                </a:solidFill>
                <a:effectLst/>
              </a:rPr>
              <a:t>Adds structure </a:t>
            </a:r>
            <a:r>
              <a:rPr lang="en-US" sz="2600"/>
              <a:t>with stronger bonds when crosslinking</a:t>
            </a:r>
            <a:endParaRPr lang="en-US" sz="2600" b="0" i="0" u="none" strike="noStrike">
              <a:solidFill>
                <a:srgbClr val="000000"/>
              </a:solidFill>
              <a:effectLst/>
            </a:endParaRP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Sugar </a:t>
            </a:r>
          </a:p>
          <a:p>
            <a:pPr marL="685800" indent="-457200" rtl="0" fontAlgn="base">
              <a:buFont typeface="Wingdings" panose="05000000000000000000" pitchFamily="2" charset="2"/>
              <a:buChar char="v"/>
            </a:pPr>
            <a:r>
              <a:rPr lang="en-US" sz="2600" b="0" i="0" u="none" strike="noStrike">
                <a:solidFill>
                  <a:srgbClr val="000000"/>
                </a:solidFill>
                <a:effectLst/>
                <a:latin typeface="Arial" panose="020B0604020202020204" pitchFamily="34" charset="0"/>
              </a:rPr>
              <a:t>Cells </a:t>
            </a:r>
          </a:p>
          <a:p>
            <a:pPr marL="1143000" indent="-457200" rtl="0" fontAlgn="base">
              <a:buFont typeface="Wingdings" panose="05000000000000000000" pitchFamily="2" charset="2"/>
              <a:buChar char="Ø"/>
            </a:pPr>
            <a:r>
              <a:rPr lang="en-US" sz="2600" b="0" i="0" u="none" strike="noStrike">
                <a:solidFill>
                  <a:srgbClr val="000000"/>
                </a:solidFill>
                <a:effectLst/>
                <a:latin typeface="Arial" panose="020B0604020202020204" pitchFamily="34" charset="0"/>
              </a:rPr>
              <a:t>HDFs </a:t>
            </a: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Human Dermal Fibroblasts </a:t>
            </a:r>
          </a:p>
          <a:p>
            <a:pPr marL="2057400" indent="-457200" rtl="0" fontAlgn="base">
              <a:buFont typeface="Courier New" panose="02070309020205020404" pitchFamily="49" charset="0"/>
              <a:buChar char="o"/>
            </a:pPr>
            <a:r>
              <a:rPr lang="en-US" sz="2600" b="0" i="0" u="none" strike="noStrike">
                <a:solidFill>
                  <a:srgbClr val="000000"/>
                </a:solidFill>
                <a:effectLst/>
                <a:latin typeface="Arial" panose="020B0604020202020204" pitchFamily="34" charset="0"/>
              </a:rPr>
              <a:t>Secrete proteins that promote cell signaling and help build ECM </a:t>
            </a:r>
          </a:p>
          <a:p>
            <a:pPr marL="1143000" indent="-457200" rtl="0" fontAlgn="base">
              <a:buFont typeface="Wingdings" panose="05000000000000000000" pitchFamily="2" charset="2"/>
              <a:buChar char="Ø"/>
            </a:pPr>
            <a:r>
              <a:rPr lang="en-US" sz="2600" b="0" i="0" u="none" strike="noStrike">
                <a:solidFill>
                  <a:srgbClr val="000000"/>
                </a:solidFill>
                <a:effectLst/>
                <a:latin typeface="Arial" panose="020B0604020202020204" pitchFamily="34" charset="0"/>
              </a:rPr>
              <a:t>HUVECS </a:t>
            </a: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Human Umbilical Vein Endothelial Cells </a:t>
            </a:r>
          </a:p>
          <a:p>
            <a:pPr marL="2057400" indent="-457200" rtl="0" fontAlgn="base">
              <a:buFont typeface="Courier New" panose="02070309020205020404" pitchFamily="49" charset="0"/>
              <a:buChar char="o"/>
            </a:pPr>
            <a:r>
              <a:rPr lang="en-US" sz="2600" b="0" i="0" u="none" strike="noStrike">
                <a:solidFill>
                  <a:srgbClr val="000000"/>
                </a:solidFill>
                <a:effectLst/>
                <a:latin typeface="Arial" panose="020B0604020202020204" pitchFamily="34" charset="0"/>
              </a:rPr>
              <a:t>Allows potential for vascularization </a:t>
            </a:r>
          </a:p>
          <a:p>
            <a:pPr marL="685800" indent="-457200" rtl="0" fontAlgn="base">
              <a:buFont typeface="Wingdings" panose="05000000000000000000" pitchFamily="2" charset="2"/>
              <a:buChar char="v"/>
            </a:pPr>
            <a:r>
              <a:rPr lang="en-US" sz="2600" b="0" i="0" u="none" strike="noStrike">
                <a:solidFill>
                  <a:srgbClr val="000000"/>
                </a:solidFill>
                <a:effectLst/>
                <a:latin typeface="Arial" panose="020B0604020202020204" pitchFamily="34" charset="0"/>
              </a:rPr>
              <a:t>Crosslinking </a:t>
            </a:r>
          </a:p>
          <a:p>
            <a:pPr marL="1143000" indent="-457200" rtl="0" fontAlgn="base">
              <a:buFont typeface="Wingdings" panose="05000000000000000000" pitchFamily="2" charset="2"/>
              <a:buChar char="Ø"/>
            </a:pPr>
            <a:r>
              <a:rPr lang="en-US" sz="2600" b="0" i="0" u="none" strike="noStrike">
                <a:solidFill>
                  <a:srgbClr val="000000"/>
                </a:solidFill>
                <a:effectLst/>
                <a:latin typeface="Arial" panose="020B0604020202020204" pitchFamily="34" charset="0"/>
              </a:rPr>
              <a:t>UV  </a:t>
            </a:r>
          </a:p>
          <a:p>
            <a:pPr marL="1143000" rtl="0" fontAlgn="base">
              <a:buFont typeface="Arial" panose="020B0604020202020204" pitchFamily="34" charset="0"/>
              <a:buChar char="•"/>
            </a:pPr>
            <a:r>
              <a:rPr lang="en-US" sz="2600" b="0" i="0" u="none" strike="noStrike" err="1">
                <a:solidFill>
                  <a:srgbClr val="000000"/>
                </a:solidFill>
                <a:effectLst/>
              </a:rPr>
              <a:t>Irgacure</a:t>
            </a:r>
            <a:r>
              <a:rPr lang="en-US" sz="2600" b="0" i="0" u="none" strike="noStrike">
                <a:solidFill>
                  <a:srgbClr val="000000"/>
                </a:solidFill>
                <a:effectLst/>
              </a:rPr>
              <a:t> (cures under UV) </a:t>
            </a:r>
          </a:p>
          <a:p>
            <a:pPr marL="2057400" indent="-457200" rtl="0" fontAlgn="base">
              <a:buFont typeface="Courier New" panose="02070309020205020404" pitchFamily="49" charset="0"/>
              <a:buChar char="o"/>
            </a:pPr>
            <a:r>
              <a:rPr lang="en-US" sz="2600" b="0" i="0" u="none" strike="noStrike">
                <a:solidFill>
                  <a:srgbClr val="000000"/>
                </a:solidFill>
                <a:effectLst/>
                <a:latin typeface="Arial" panose="020B0604020202020204" pitchFamily="34" charset="0"/>
              </a:rPr>
              <a:t>Photo initiator that when exposed to UV turns into free radicals that start the polymerization chain </a:t>
            </a: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UV kills cells </a:t>
            </a:r>
          </a:p>
          <a:p>
            <a:pPr marL="2057400" indent="-457200" rtl="0" fontAlgn="base">
              <a:buFont typeface="Courier New" panose="02070309020205020404" pitchFamily="49" charset="0"/>
              <a:buChar char="o"/>
            </a:pPr>
            <a:r>
              <a:rPr lang="en-US" sz="2600" b="0" i="0" u="none" strike="noStrike">
                <a:solidFill>
                  <a:srgbClr val="000000"/>
                </a:solidFill>
                <a:effectLst/>
                <a:latin typeface="Arial" panose="020B0604020202020204" pitchFamily="34" charset="0"/>
              </a:rPr>
              <a:t>Minimize the UV time and exposure while still reaching max gel formation </a:t>
            </a:r>
          </a:p>
          <a:p>
            <a:pPr marL="1143000" indent="-457200" rtl="0" fontAlgn="base">
              <a:buFont typeface="Wingdings" panose="05000000000000000000" pitchFamily="2" charset="2"/>
              <a:buChar char="Ø"/>
            </a:pPr>
            <a:r>
              <a:rPr lang="en-US" sz="2600" b="0" i="0" u="none" strike="noStrike">
                <a:solidFill>
                  <a:srgbClr val="000000"/>
                </a:solidFill>
                <a:effectLst/>
                <a:latin typeface="Arial" panose="020B0604020202020204" pitchFamily="34" charset="0"/>
              </a:rPr>
              <a:t>Collagen </a:t>
            </a:r>
          </a:p>
          <a:p>
            <a:pPr marL="1143000" lvl="1"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Gels under heat </a:t>
            </a:r>
          </a:p>
          <a:p>
            <a:pPr marL="685800" indent="-457200" rtl="0" fontAlgn="base">
              <a:buFont typeface="Wingdings" panose="05000000000000000000" pitchFamily="2" charset="2"/>
              <a:buChar char="v"/>
            </a:pPr>
            <a:r>
              <a:rPr lang="en-US" sz="2600" b="0" i="0" u="none" strike="noStrike">
                <a:solidFill>
                  <a:srgbClr val="000000"/>
                </a:solidFill>
                <a:effectLst/>
                <a:latin typeface="Arial" panose="020B0604020202020204" pitchFamily="34" charset="0"/>
              </a:rPr>
              <a:t>Rheometer </a:t>
            </a:r>
          </a:p>
          <a:p>
            <a:pPr marL="1143000" indent="-457200" rtl="0" fontAlgn="base">
              <a:buFont typeface="Wingdings" panose="05000000000000000000" pitchFamily="2" charset="2"/>
              <a:buChar char="Ø"/>
            </a:pPr>
            <a:r>
              <a:rPr lang="en-US" sz="2600" b="0" i="0" u="none" strike="noStrike">
                <a:solidFill>
                  <a:srgbClr val="000000"/>
                </a:solidFill>
                <a:effectLst/>
              </a:rPr>
              <a:t>Tests stiffness of gel </a:t>
            </a:r>
          </a:p>
          <a:p>
            <a:pPr marL="11430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Helps us see how much incubation and UV time is necessary before it becomes redundant and just kills cells</a:t>
            </a:r>
          </a:p>
          <a:p>
            <a:pPr marL="228600" rtl="0" fontAlgn="base"/>
            <a:r>
              <a:rPr lang="en-US" sz="2600" b="0" i="0" u="none" strike="noStrike">
                <a:solidFill>
                  <a:srgbClr val="000000"/>
                </a:solidFill>
                <a:effectLst/>
              </a:rPr>
              <a:t> </a:t>
            </a:r>
          </a:p>
          <a:p>
            <a:pPr marL="457200" rtl="0">
              <a:buNone/>
            </a:pPr>
            <a:r>
              <a:rPr lang="en-US" sz="2600" b="0" i="0" u="none" strike="noStrike">
                <a:solidFill>
                  <a:srgbClr val="000000"/>
                </a:solidFill>
                <a:effectLst/>
                <a:latin typeface="Arial" panose="020B0604020202020204" pitchFamily="34" charset="0"/>
              </a:rPr>
              <a:t>Parameters we varied</a:t>
            </a:r>
            <a:endParaRPr lang="en-US" sz="2600" b="0">
              <a:effectLst/>
            </a:endParaRPr>
          </a:p>
          <a:p>
            <a:pPr marL="685800" rtl="0" fontAlgn="base">
              <a:buFont typeface="Arial" panose="020B0604020202020204" pitchFamily="34" charset="0"/>
              <a:buChar char="•"/>
            </a:pPr>
            <a:r>
              <a:rPr lang="en-US" sz="2600" b="0" i="0" u="none" strike="noStrike" err="1">
                <a:solidFill>
                  <a:srgbClr val="000000"/>
                </a:solidFill>
                <a:effectLst/>
              </a:rPr>
              <a:t>Dexma</a:t>
            </a:r>
            <a:r>
              <a:rPr lang="en-US" sz="2600" b="0" i="0" u="none" strike="noStrike">
                <a:solidFill>
                  <a:srgbClr val="000000"/>
                </a:solidFill>
                <a:effectLst/>
              </a:rPr>
              <a:t>-Collagen Ratio </a:t>
            </a:r>
          </a:p>
          <a:p>
            <a:pPr marL="685800" rtl="0" fontAlgn="base">
              <a:buFont typeface="Arial" panose="020B0604020202020204" pitchFamily="34" charset="0"/>
              <a:buChar char="•"/>
            </a:pPr>
            <a:r>
              <a:rPr lang="en-US" sz="2600" b="0" i="0" u="none" strike="noStrike">
                <a:solidFill>
                  <a:srgbClr val="000000"/>
                </a:solidFill>
                <a:effectLst/>
                <a:latin typeface="Arial" panose="020B0604020202020204" pitchFamily="34" charset="0"/>
              </a:rPr>
              <a:t>UV time </a:t>
            </a:r>
          </a:p>
          <a:p>
            <a:pPr>
              <a:buNone/>
            </a:pPr>
            <a:br>
              <a:rPr lang="en-US" sz="2600" b="0">
                <a:effectLst/>
              </a:rPr>
            </a:br>
            <a:br>
              <a:rPr lang="en-US" sz="2600" b="0">
                <a:effectLst/>
              </a:rPr>
            </a:br>
            <a:endParaRPr lang="en-US" sz="2600"/>
          </a:p>
        </p:txBody>
      </p:sp>
      <p:sp>
        <p:nvSpPr>
          <p:cNvPr id="74" name="Google Shape;107;p13">
            <a:extLst>
              <a:ext uri="{FF2B5EF4-FFF2-40B4-BE49-F238E27FC236}">
                <a16:creationId xmlns:a16="http://schemas.microsoft.com/office/drawing/2014/main" id="{5D26810A-6430-A25B-CB4A-6029A89E3A7B}"/>
              </a:ext>
            </a:extLst>
          </p:cNvPr>
          <p:cNvSpPr txBox="1"/>
          <p:nvPr/>
        </p:nvSpPr>
        <p:spPr>
          <a:xfrm>
            <a:off x="25648613" y="3620622"/>
            <a:ext cx="11521440" cy="653995"/>
          </a:xfrm>
          <a:prstGeom prst="rect">
            <a:avLst/>
          </a:prstGeom>
          <a:solidFill>
            <a:srgbClr val="050065"/>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spAutoFit/>
          </a:bodyPr>
          <a:lstStyle/>
          <a:p>
            <a:pPr algn="ctr">
              <a:buClr>
                <a:schemeClr val="lt1"/>
              </a:buClr>
              <a:buSzPts val="3840"/>
            </a:pPr>
            <a:r>
              <a:rPr lang="en-US" sz="3800" b="1">
                <a:solidFill>
                  <a:schemeClr val="bg1"/>
                </a:solidFill>
                <a:latin typeface="+mn-lt"/>
              </a:rPr>
              <a:t>4. Confocal HUVECS</a:t>
            </a:r>
          </a:p>
        </p:txBody>
      </p:sp>
      <p:pic>
        <p:nvPicPr>
          <p:cNvPr id="76" name="Picture 75">
            <a:extLst>
              <a:ext uri="{FF2B5EF4-FFF2-40B4-BE49-F238E27FC236}">
                <a16:creationId xmlns:a16="http://schemas.microsoft.com/office/drawing/2014/main" id="{5948D84B-F29B-243C-A32B-71A2AB07AA48}"/>
              </a:ext>
            </a:extLst>
          </p:cNvPr>
          <p:cNvPicPr>
            <a:picLocks noChangeAspect="1"/>
          </p:cNvPicPr>
          <p:nvPr/>
        </p:nvPicPr>
        <p:blipFill>
          <a:blip r:embed="rId17"/>
          <a:srcRect t="8342" b="4403"/>
          <a:stretch>
            <a:fillRect/>
          </a:stretch>
        </p:blipFill>
        <p:spPr>
          <a:xfrm>
            <a:off x="31924776" y="5298054"/>
            <a:ext cx="5285146" cy="5207499"/>
          </a:xfrm>
          <a:prstGeom prst="rect">
            <a:avLst/>
          </a:prstGeom>
        </p:spPr>
      </p:pic>
      <p:sp>
        <p:nvSpPr>
          <p:cNvPr id="77" name="TextBox 76">
            <a:extLst>
              <a:ext uri="{FF2B5EF4-FFF2-40B4-BE49-F238E27FC236}">
                <a16:creationId xmlns:a16="http://schemas.microsoft.com/office/drawing/2014/main" id="{406D465C-3E49-E93E-04AB-6A472B3D7E11}"/>
              </a:ext>
            </a:extLst>
          </p:cNvPr>
          <p:cNvSpPr txBox="1"/>
          <p:nvPr/>
        </p:nvSpPr>
        <p:spPr>
          <a:xfrm>
            <a:off x="28912344" y="4633694"/>
            <a:ext cx="50357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3mg/ml Col, 15mg/ml </a:t>
            </a:r>
            <a:r>
              <a:rPr lang="en-US" sz="2400" err="1"/>
              <a:t>DexMA</a:t>
            </a:r>
            <a:r>
              <a:rPr lang="en-US" sz="2400"/>
              <a:t> day 7</a:t>
            </a:r>
          </a:p>
        </p:txBody>
      </p:sp>
      <p:pic>
        <p:nvPicPr>
          <p:cNvPr id="79" name="Picture 78">
            <a:extLst>
              <a:ext uri="{FF2B5EF4-FFF2-40B4-BE49-F238E27FC236}">
                <a16:creationId xmlns:a16="http://schemas.microsoft.com/office/drawing/2014/main" id="{2A46B011-1037-F97B-046D-B9A2E3C70503}"/>
              </a:ext>
            </a:extLst>
          </p:cNvPr>
          <p:cNvPicPr>
            <a:picLocks noChangeAspect="1"/>
          </p:cNvPicPr>
          <p:nvPr/>
        </p:nvPicPr>
        <p:blipFill>
          <a:blip r:embed="rId18"/>
          <a:srcRect l="2135" t="9564" r="2944" b="5513"/>
          <a:stretch>
            <a:fillRect/>
          </a:stretch>
        </p:blipFill>
        <p:spPr>
          <a:xfrm>
            <a:off x="25648319" y="5333733"/>
            <a:ext cx="5186343" cy="5210351"/>
          </a:xfrm>
          <a:prstGeom prst="rect">
            <a:avLst/>
          </a:prstGeom>
        </p:spPr>
      </p:pic>
      <p:sp>
        <p:nvSpPr>
          <p:cNvPr id="80" name="TextBox 79">
            <a:extLst>
              <a:ext uri="{FF2B5EF4-FFF2-40B4-BE49-F238E27FC236}">
                <a16:creationId xmlns:a16="http://schemas.microsoft.com/office/drawing/2014/main" id="{94809173-E4E4-A480-44FC-579DA8F166A3}"/>
              </a:ext>
            </a:extLst>
          </p:cNvPr>
          <p:cNvSpPr txBox="1"/>
          <p:nvPr/>
        </p:nvSpPr>
        <p:spPr>
          <a:xfrm>
            <a:off x="25730956" y="11794603"/>
            <a:ext cx="11439097" cy="830997"/>
          </a:xfrm>
          <a:prstGeom prst="rect">
            <a:avLst/>
          </a:prstGeom>
          <a:noFill/>
        </p:spPr>
        <p:txBody>
          <a:bodyPr wrap="square" rtlCol="0">
            <a:spAutoFit/>
          </a:bodyPr>
          <a:lstStyle/>
          <a:p>
            <a:r>
              <a:rPr lang="en-US" sz="2400"/>
              <a:t>The Confocal images show that the cells can at least survive, not thrive however as there isn’t any signs of vascularization among them.</a:t>
            </a:r>
          </a:p>
        </p:txBody>
      </p:sp>
      <p:sp>
        <p:nvSpPr>
          <p:cNvPr id="12" name="TextBox 11">
            <a:extLst>
              <a:ext uri="{FF2B5EF4-FFF2-40B4-BE49-F238E27FC236}">
                <a16:creationId xmlns:a16="http://schemas.microsoft.com/office/drawing/2014/main" id="{75B92C55-2868-5AB2-8268-E084FACE4597}"/>
              </a:ext>
            </a:extLst>
          </p:cNvPr>
          <p:cNvSpPr txBox="1"/>
          <p:nvPr/>
        </p:nvSpPr>
        <p:spPr>
          <a:xfrm>
            <a:off x="17178858" y="5116846"/>
            <a:ext cx="5641880" cy="461665"/>
          </a:xfrm>
          <a:prstGeom prst="rect">
            <a:avLst/>
          </a:prstGeom>
          <a:noFill/>
        </p:spPr>
        <p:txBody>
          <a:bodyPr wrap="square" lIns="91440" tIns="45720" rIns="91440" bIns="45720" rtlCol="0" anchor="t">
            <a:spAutoFit/>
          </a:bodyPr>
          <a:lstStyle/>
          <a:p>
            <a:r>
              <a:rPr lang="en-US" sz="2400" b="1"/>
              <a:t>Seconds Exposed to UV Light</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1F0ACCB19AA44AA72EC59C6846E776" ma:contentTypeVersion="9" ma:contentTypeDescription="Create a new document." ma:contentTypeScope="" ma:versionID="ed55b3d1f0838ef0190faf065f78ed28">
  <xsd:schema xmlns:xsd="http://www.w3.org/2001/XMLSchema" xmlns:xs="http://www.w3.org/2001/XMLSchema" xmlns:p="http://schemas.microsoft.com/office/2006/metadata/properties" xmlns:ns3="85d4234f-cdd5-4217-b8f0-d72e6201998d" xmlns:ns4="b6287ed8-80bb-4145-9a4b-bd09aba666f1" targetNamespace="http://schemas.microsoft.com/office/2006/metadata/properties" ma:root="true" ma:fieldsID="e4c832259e14e3511df51a46ad50ff65" ns3:_="" ns4:_="">
    <xsd:import namespace="85d4234f-cdd5-4217-b8f0-d72e6201998d"/>
    <xsd:import namespace="b6287ed8-80bb-4145-9a4b-bd09aba666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4234f-cdd5-4217-b8f0-d72e62019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287ed8-80bb-4145-9a4b-bd09aba666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5d4234f-cdd5-4217-b8f0-d72e6201998d" xsi:nil="true"/>
  </documentManagement>
</p:properties>
</file>

<file path=customXml/itemProps1.xml><?xml version="1.0" encoding="utf-8"?>
<ds:datastoreItem xmlns:ds="http://schemas.openxmlformats.org/officeDocument/2006/customXml" ds:itemID="{45771642-B97A-43BE-9E8D-6349FDE26B8C}">
  <ds:schemaRefs>
    <ds:schemaRef ds:uri="http://schemas.microsoft.com/sharepoint/v3/contenttype/forms"/>
  </ds:schemaRefs>
</ds:datastoreItem>
</file>

<file path=customXml/itemProps2.xml><?xml version="1.0" encoding="utf-8"?>
<ds:datastoreItem xmlns:ds="http://schemas.openxmlformats.org/officeDocument/2006/customXml" ds:itemID="{DE70E8AC-3B64-4DFC-9FA2-3AF8FED7E967}">
  <ds:schemaRefs>
    <ds:schemaRef ds:uri="85d4234f-cdd5-4217-b8f0-d72e6201998d"/>
    <ds:schemaRef ds:uri="b6287ed8-80bb-4145-9a4b-bd09aba666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3BD7E63-F130-43A3-A2DE-CC9F581AC2CE}">
  <ds:schemaRefs>
    <ds:schemaRef ds:uri="85d4234f-cdd5-4217-b8f0-d72e6201998d"/>
    <ds:schemaRef ds:uri="b6287ed8-80bb-4145-9a4b-bd09aba666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Saniya Yesmin Bubli</dc:creator>
  <cp:revision>3</cp:revision>
  <cp:lastPrinted>2023-11-03T18:44:07Z</cp:lastPrinted>
  <dcterms:modified xsi:type="dcterms:W3CDTF">2026-04-20T16:06:18Z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0x010100EF1F0ACCB19AA44AA72EC59C6846E776</vt:lpwstr>
  </property>
</Properties>
</file>