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353CA5EB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6" r:id="rId5"/>
  </p:sldIdLst>
  <p:sldSz cx="43891200" cy="32918400"/>
  <p:notesSz cx="7023100" cy="9309100"/>
  <p:defaultTextStyle>
    <a:defPPr>
      <a:defRPr lang="en-US"/>
    </a:defPPr>
    <a:lvl1pPr marL="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3549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70983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806474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741966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77457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612948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548440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483931" algn="l" defTabSz="3870983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152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C3BF96-C1B8-C837-D7A2-EDDA72540632}" name="Randall O'Neil" initials="RO" userId="S::rwo1007@usnh.edu::640832af-1c19-42d5-bd8d-5df8015f1b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6C57B-4A39-6A6E-24B6-6625D8345F6E}" v="615" dt="2026-04-19T23:05:40.677"/>
    <p1510:client id="{89D7AA89-B4AD-4569-8ED9-877928106CA8}" v="559" dt="2026-04-20T15:13:34.237"/>
    <p1510:client id="{F4C01980-C5BC-4A50-BA2D-DF9572CE31B9}" v="3006" dt="2026-04-20T14:54:01.800"/>
    <p1510:client id="{FC67ECCE-DED1-CD0B-FC71-434B0DCF78FE}" v="115" dt="2026-04-19T23:45:3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148" y="-1144"/>
      </p:cViewPr>
      <p:guideLst>
        <p:guide orient="horz" pos="9216"/>
        <p:guide pos="11520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omments/modernComment_100_353CA5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9B6F08-5DE6-46F1-9953-A24875BAAEE2}" authorId="{24C3BF96-C1B8-C837-D7A2-EDDA72540632}" created="2026-04-19T19:38:35.5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93167083" sldId="256"/>
      <ac:spMk id="4" creationId="{00000000-0000-0000-0000-000000000000}"/>
      <ac:txMk cp="266" len="37">
        <ac:context len="685" hash="660297475"/>
      </ac:txMk>
    </ac:txMkLst>
    <p188:pos x="12112578" y="2166089"/>
    <p188:txBody>
      <a:bodyPr/>
      <a:lstStyle/>
      <a:p>
        <a:r>
          <a:rPr lang="en-US"/>
          <a:t>This was a comment you had on the end so I kept it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230B8-E470-4FFE-A75B-150153AE003A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260C-1FF1-493A-B352-034B9455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5260C-1FF1-493A-B352-034B94551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200"/>
            </a:lvl1pPr>
            <a:lvl2pPr marL="2133478" indent="0" algn="ctr">
              <a:buNone/>
              <a:defRPr sz="9300"/>
            </a:lvl2pPr>
            <a:lvl3pPr marL="4266956" indent="0" algn="ctr">
              <a:buNone/>
              <a:defRPr sz="8400"/>
            </a:lvl3pPr>
            <a:lvl4pPr marL="6400434" indent="0" algn="ctr">
              <a:buNone/>
              <a:defRPr sz="7500"/>
            </a:lvl4pPr>
            <a:lvl5pPr marL="8533912" indent="0" algn="ctr">
              <a:buNone/>
              <a:defRPr sz="7500"/>
            </a:lvl5pPr>
            <a:lvl6pPr marL="10667390" indent="0" algn="ctr">
              <a:buNone/>
              <a:defRPr sz="7500"/>
            </a:lvl6pPr>
            <a:lvl7pPr marL="12800868" indent="0" algn="ctr">
              <a:buNone/>
              <a:defRPr sz="7500"/>
            </a:lvl7pPr>
            <a:lvl8pPr marL="14934347" indent="0" algn="ctr">
              <a:buNone/>
              <a:defRPr sz="7500"/>
            </a:lvl8pPr>
            <a:lvl9pPr marL="17067825" indent="0" algn="ctr">
              <a:buNone/>
              <a:defRPr sz="7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200">
                <a:solidFill>
                  <a:schemeClr val="tx1"/>
                </a:solidFill>
              </a:defRPr>
            </a:lvl1pPr>
            <a:lvl2pPr marL="213347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26695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640043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4pPr>
            <a:lvl5pPr marL="85339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5pPr>
            <a:lvl6pPr marL="1066739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6pPr>
            <a:lvl7pPr marL="1280086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7pPr>
            <a:lvl8pPr marL="14934347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8pPr>
            <a:lvl9pPr marL="17067825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33478" indent="0">
              <a:buNone/>
              <a:defRPr sz="9300" b="1"/>
            </a:lvl2pPr>
            <a:lvl3pPr marL="4266956" indent="0">
              <a:buNone/>
              <a:defRPr sz="8400" b="1"/>
            </a:lvl3pPr>
            <a:lvl4pPr marL="6400434" indent="0">
              <a:buNone/>
              <a:defRPr sz="7500" b="1"/>
            </a:lvl4pPr>
            <a:lvl5pPr marL="8533912" indent="0">
              <a:buNone/>
              <a:defRPr sz="7500" b="1"/>
            </a:lvl5pPr>
            <a:lvl6pPr marL="10667390" indent="0">
              <a:buNone/>
              <a:defRPr sz="7500" b="1"/>
            </a:lvl6pPr>
            <a:lvl7pPr marL="12800868" indent="0">
              <a:buNone/>
              <a:defRPr sz="7500" b="1"/>
            </a:lvl7pPr>
            <a:lvl8pPr marL="14934347" indent="0">
              <a:buNone/>
              <a:defRPr sz="7500" b="1"/>
            </a:lvl8pPr>
            <a:lvl9pPr marL="17067825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4900"/>
            </a:lvl1pPr>
            <a:lvl2pPr>
              <a:defRPr sz="131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4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4900"/>
            </a:lvl1pPr>
            <a:lvl2pPr marL="2133478" indent="0">
              <a:buNone/>
              <a:defRPr sz="13100"/>
            </a:lvl2pPr>
            <a:lvl3pPr marL="4266956" indent="0">
              <a:buNone/>
              <a:defRPr sz="11200"/>
            </a:lvl3pPr>
            <a:lvl4pPr marL="6400434" indent="0">
              <a:buNone/>
              <a:defRPr sz="9300"/>
            </a:lvl4pPr>
            <a:lvl5pPr marL="8533912" indent="0">
              <a:buNone/>
              <a:defRPr sz="9300"/>
            </a:lvl5pPr>
            <a:lvl6pPr marL="10667390" indent="0">
              <a:buNone/>
              <a:defRPr sz="9300"/>
            </a:lvl6pPr>
            <a:lvl7pPr marL="12800868" indent="0">
              <a:buNone/>
              <a:defRPr sz="9300"/>
            </a:lvl7pPr>
            <a:lvl8pPr marL="14934347" indent="0">
              <a:buNone/>
              <a:defRPr sz="9300"/>
            </a:lvl8pPr>
            <a:lvl9pPr marL="17067825" indent="0">
              <a:buNone/>
              <a:defRPr sz="93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500"/>
            </a:lvl1pPr>
            <a:lvl2pPr marL="2133478" indent="0">
              <a:buNone/>
              <a:defRPr sz="6500"/>
            </a:lvl2pPr>
            <a:lvl3pPr marL="4266956" indent="0">
              <a:buNone/>
              <a:defRPr sz="5600"/>
            </a:lvl3pPr>
            <a:lvl4pPr marL="6400434" indent="0">
              <a:buNone/>
              <a:defRPr sz="4700"/>
            </a:lvl4pPr>
            <a:lvl5pPr marL="8533912" indent="0">
              <a:buNone/>
              <a:defRPr sz="4700"/>
            </a:lvl5pPr>
            <a:lvl6pPr marL="10667390" indent="0">
              <a:buNone/>
              <a:defRPr sz="4700"/>
            </a:lvl6pPr>
            <a:lvl7pPr marL="12800868" indent="0">
              <a:buNone/>
              <a:defRPr sz="4700"/>
            </a:lvl7pPr>
            <a:lvl8pPr marL="14934347" indent="0">
              <a:buNone/>
              <a:defRPr sz="4700"/>
            </a:lvl8pPr>
            <a:lvl9pPr marL="17067825" indent="0">
              <a:buNone/>
              <a:defRPr sz="4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2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B2A3-5D2A-4800-BDD6-A639736406AC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2557-EAF0-449A-8FF7-1E7C79DDB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66956" rtl="0" eaLnBrk="1" latinLnBrk="0" hangingPunct="1">
        <a:lnSpc>
          <a:spcPct val="90000"/>
        </a:lnSpc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739" indent="-1066739" algn="l" defTabSz="4266956" rtl="0" eaLnBrk="1" latinLnBrk="0" hangingPunct="1">
        <a:lnSpc>
          <a:spcPct val="90000"/>
        </a:lnSpc>
        <a:spcBef>
          <a:spcPts val="4666"/>
        </a:spcBef>
        <a:buFont typeface="Arial" panose="020B0604020202020204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217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695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467173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651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34129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7608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086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4564" indent="-1066739" algn="l" defTabSz="4266956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3347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66956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34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33912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390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0868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4347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67825" algn="l" defTabSz="426695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3" Type="http://schemas.microsoft.com/office/2018/10/relationships/comments" Target="../comments/modernComment_100_353CA5EB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782" y="5462212"/>
            <a:ext cx="13191487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/>
                <a:cs typeface="Times New Roman"/>
              </a:rPr>
              <a:t>Project Overview and Background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226" y="6491528"/>
            <a:ext cx="13167360" cy="6135328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Mission Objective:</a:t>
            </a:r>
            <a:endParaRPr lang="en-US" sz="2400">
              <a:latin typeface="Times New Roman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The objective of this project is to develop a hybrid rocket engine that supports NASA Wallops and  Space Science Center for the scientific development and understanding of ionospheric data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The DHR-HADR aims to be deployed from a sounding rocket, which are key for ionosphere research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Hybrid rockets: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The hybrid engine system has improved safety due the physical separation of the fuel and oxidizer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They offer partial throttleable capabilities, which enables better control over thrust profiles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Hybrid systems are lower cost and simpler to manufacture, making them perfect for iterative testing and research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Current limits: payload deployment and propulsion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416" y="12862808"/>
            <a:ext cx="13211169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6508" y="13603465"/>
            <a:ext cx="13167360" cy="6135328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Goal: </a:t>
            </a:r>
            <a:r>
              <a:rPr lang="en-US" sz="2400">
                <a:latin typeface="Times New Roman"/>
                <a:cs typeface="Times New Roman"/>
              </a:rPr>
              <a:t>Develop a controlled hybrid rocket engine system capable of supporting formation flight through reliable propulsion and an active guidance.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System includes: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Hybrid engine utilizing HTPB fuel and nitrous oxide (N₂O) oxidizer to provide a safe, throttleable, and efficient propulsion source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A gimballed thrust vector control (TVC) system that enables dynamic adjustment of the thrust direction for in-flight error correction and stabilization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Focus: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Achieve a plausible, reliable, and consistent propulsion performance (simulated)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Precise attitude control after deployment, ensuring accurate orientation and trajectory correction during formation flight operations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793714" y="20314232"/>
            <a:ext cx="13167360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for Further Study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793714" y="26193340"/>
            <a:ext cx="13167360" cy="6617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822288" y="29300809"/>
            <a:ext cx="13167360" cy="661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3759" y="6466621"/>
            <a:ext cx="13171258" cy="61694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201782" y="13708029"/>
            <a:ext cx="13193985" cy="60307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637488" y="22544312"/>
            <a:ext cx="13167360" cy="100831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9794438" y="27192731"/>
            <a:ext cx="13167360" cy="18284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25909" y="20826738"/>
            <a:ext cx="13167360" cy="118007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9794464" y="21166430"/>
            <a:ext cx="13167360" cy="4644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9826175" y="30183754"/>
            <a:ext cx="13167360" cy="24436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9917235" y="30092695"/>
            <a:ext cx="13167360" cy="167013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Anthony Bilodeau      	 Randall O’Neil</a:t>
            </a:r>
          </a:p>
          <a:p>
            <a:pPr>
              <a:lnSpc>
                <a:spcPct val="150000"/>
              </a:lnSpc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382FD-CCA0-D5C7-A3EC-EFF0305656E9}"/>
              </a:ext>
            </a:extLst>
          </p:cNvPr>
          <p:cNvSpPr txBox="1"/>
          <p:nvPr/>
        </p:nvSpPr>
        <p:spPr>
          <a:xfrm>
            <a:off x="1202561" y="19969426"/>
            <a:ext cx="13218024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- Engine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80787-33A6-A9A8-2AD5-228CFE391AF9}"/>
              </a:ext>
            </a:extLst>
          </p:cNvPr>
          <p:cNvSpPr txBox="1"/>
          <p:nvPr/>
        </p:nvSpPr>
        <p:spPr>
          <a:xfrm>
            <a:off x="15575793" y="5462211"/>
            <a:ext cx="13274256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F9D7C-BA6C-F1EE-30DC-C957F04029D2}"/>
              </a:ext>
            </a:extLst>
          </p:cNvPr>
          <p:cNvSpPr txBox="1"/>
          <p:nvPr/>
        </p:nvSpPr>
        <p:spPr>
          <a:xfrm>
            <a:off x="1265173" y="20776208"/>
            <a:ext cx="13077816" cy="7243323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Propulsion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Fuel: HTPB (hydroxyl-terminated polybutadiene)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Oxidizer: N₂O (Nitrous Oxide)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Plasticizer: </a:t>
            </a:r>
            <a:r>
              <a:rPr lang="en-US" sz="2400" err="1">
                <a:latin typeface="Times New Roman"/>
                <a:cs typeface="Times New Roman"/>
              </a:rPr>
              <a:t>Isodecyl</a:t>
            </a:r>
            <a:r>
              <a:rPr lang="en-US" sz="2400">
                <a:latin typeface="Times New Roman"/>
                <a:cs typeface="Times New Roman"/>
              </a:rPr>
              <a:t> </a:t>
            </a:r>
            <a:r>
              <a:rPr lang="en-US" sz="2400" err="1">
                <a:latin typeface="Times New Roman"/>
                <a:cs typeface="Times New Roman"/>
              </a:rPr>
              <a:t>Pelargonate</a:t>
            </a:r>
            <a:endParaRPr lang="en-US" sz="2400">
              <a:latin typeface="Times New Roman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Insulation: CHAMBERSAFE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Stable, predictable burn, easy to manufacture (HTPB, Aluminum, Graphite)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Design</a:t>
            </a:r>
          </a:p>
          <a:p>
            <a:pPr marL="571500" indent="-5715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sz="2400">
                <a:latin typeface="Times New Roman"/>
                <a:cs typeface="Times New Roman"/>
              </a:rPr>
              <a:t>The motor features cylindrical HTPB grain (controlled radial burn area), </a:t>
            </a:r>
            <a:r>
              <a:rPr lang="en-US" sz="2400" err="1">
                <a:latin typeface="Times New Roman"/>
                <a:cs typeface="Times New Roman"/>
              </a:rPr>
              <a:t>isomolded</a:t>
            </a:r>
            <a:r>
              <a:rPr lang="en-US" sz="2400">
                <a:latin typeface="Times New Roman"/>
                <a:cs typeface="Times New Roman"/>
              </a:rPr>
              <a:t> graphite nozzle, modular casing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Development Focus and Theory</a:t>
            </a:r>
          </a:p>
          <a:p>
            <a:pPr marL="571500" indent="-5715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sz="2400">
                <a:latin typeface="Times New Roman"/>
                <a:cs typeface="Times New Roman"/>
              </a:rPr>
              <a:t>Fuel comparison (HTPB vs ABS vs Paraffin), thermal, ablation analysis, and optimization</a:t>
            </a:r>
          </a:p>
          <a:p>
            <a:pPr marL="571500" indent="-57150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n-US" sz="2400">
                <a:latin typeface="Times New Roman"/>
                <a:cs typeface="Times New Roman"/>
              </a:rPr>
              <a:t>Simulated mass flux, regression rate, fuel mass flow, and burn time from test variables defined by the engine part geometries and properties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CE1B6-5D3E-1245-BB92-351CD4C656EA}"/>
              </a:ext>
            </a:extLst>
          </p:cNvPr>
          <p:cNvSpPr/>
          <p:nvPr/>
        </p:nvSpPr>
        <p:spPr>
          <a:xfrm>
            <a:off x="29793714" y="6459352"/>
            <a:ext cx="13167360" cy="136593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0EE14C-0CE3-BE3C-E25C-7A213066B206}"/>
              </a:ext>
            </a:extLst>
          </p:cNvPr>
          <p:cNvSpPr txBox="1"/>
          <p:nvPr/>
        </p:nvSpPr>
        <p:spPr>
          <a:xfrm>
            <a:off x="29793714" y="21166430"/>
            <a:ext cx="13167360" cy="4473334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Perform nozzle ablation and increased thermal analysis for material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Further optimize fuel grain geometry for efficiency improvements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Conduct full-scale static testing of engine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Conduct full-scale test of engine with gimbal system integrated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Refine engine for throttling capabilities</a:t>
            </a:r>
          </a:p>
          <a:p>
            <a:pPr marL="1423988" lvl="1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Needed for formation flying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Minimize diameter to maximize number per sounding rocket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Create “black box” for data collection during tests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BA6E5B-D2AD-0B77-98A9-10A4908047E6}"/>
              </a:ext>
            </a:extLst>
          </p:cNvPr>
          <p:cNvSpPr txBox="1"/>
          <p:nvPr/>
        </p:nvSpPr>
        <p:spPr>
          <a:xfrm>
            <a:off x="17879409" y="15634525"/>
            <a:ext cx="3700345" cy="473457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3: Engine Assembly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4E9118-CF77-D79C-541A-02AF8ADC926C}"/>
              </a:ext>
            </a:extLst>
          </p:cNvPr>
          <p:cNvSpPr txBox="1"/>
          <p:nvPr/>
        </p:nvSpPr>
        <p:spPr>
          <a:xfrm>
            <a:off x="23978456" y="15634525"/>
            <a:ext cx="3700345" cy="473457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4: Gimbal Assembly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181C1E6-AD31-E52D-9BB4-FEBA5BD45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829" y="30891749"/>
            <a:ext cx="1725772" cy="16701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685C971-71ED-F0D2-3AAF-FDB5E644B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4708" y="30884980"/>
            <a:ext cx="1667591" cy="17231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5145786-AFE4-2BC5-69EF-93F4086BE7C6}"/>
              </a:ext>
            </a:extLst>
          </p:cNvPr>
          <p:cNvSpPr txBox="1"/>
          <p:nvPr/>
        </p:nvSpPr>
        <p:spPr>
          <a:xfrm>
            <a:off x="29793714" y="5462211"/>
            <a:ext cx="13167360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– Gimbal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AB96D-B241-F3B6-4923-18AFC0E719FC}"/>
              </a:ext>
            </a:extLst>
          </p:cNvPr>
          <p:cNvSpPr txBox="1"/>
          <p:nvPr/>
        </p:nvSpPr>
        <p:spPr>
          <a:xfrm>
            <a:off x="29822288" y="6375592"/>
            <a:ext cx="13167360" cy="8351319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Mechanical Design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A two-axis gimbal system with spherical joint was designed to enable controlled thrust vectoring in yaw and pitch directions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Handles are ~1000 </a:t>
            </a:r>
            <a:r>
              <a:rPr lang="en-US" sz="2400" err="1">
                <a:latin typeface="Times New Roman"/>
                <a:cs typeface="Times New Roman"/>
              </a:rPr>
              <a:t>lbf</a:t>
            </a:r>
            <a:r>
              <a:rPr lang="en-US" sz="2400">
                <a:latin typeface="Times New Roman"/>
                <a:cs typeface="Times New Roman"/>
              </a:rPr>
              <a:t> thrust (½ ton of force), with load distributed through mounting plates to ensure structural integrity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Actuation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Three linear actuators are arranged 120° intervals along upper interface, enabling coordinated multi-axis control of the engine body orientation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Analysis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SolidWorks static simulation, load distribution, and structural validation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Thermal and mechanical considerations incorporated to ensure reliability during in-flight operations</a:t>
            </a:r>
          </a:p>
          <a:p>
            <a:pPr>
              <a:lnSpc>
                <a:spcPct val="150000"/>
              </a:lnSpc>
            </a:pPr>
            <a:r>
              <a:rPr lang="en-US" sz="2400" b="1">
                <a:latin typeface="Times New Roman"/>
                <a:cs typeface="Times New Roman"/>
              </a:rPr>
              <a:t>Control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Microcontroller based components using a Raspberry Pi Pico coded to command actuator motion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IMU sensor feedback for Raspberry Pi Pico to give real time measurement data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>
                <a:latin typeface="Times New Roman"/>
                <a:cs typeface="Times New Roman"/>
              </a:rPr>
              <a:t>12-volt battery with onboard regulation to support control electronics and actuation components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7D6F8A-FB57-1397-7233-78ACD8762759}"/>
              </a:ext>
            </a:extLst>
          </p:cNvPr>
          <p:cNvSpPr/>
          <p:nvPr/>
        </p:nvSpPr>
        <p:spPr>
          <a:xfrm>
            <a:off x="0" y="-1"/>
            <a:ext cx="43891200" cy="5161669"/>
          </a:xfrm>
          <a:prstGeom prst="rect">
            <a:avLst/>
          </a:prstGeom>
          <a:solidFill>
            <a:srgbClr val="2E75B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1" y="1023051"/>
            <a:ext cx="2746655" cy="330747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650C8B0-8E2F-7B6E-244D-502CDCC6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930" y="882406"/>
            <a:ext cx="3437829" cy="35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44750"/>
            <a:ext cx="43891200" cy="1415766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8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Deployable Hybrid Rockets for High Altitude Data Collection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1" y="2155122"/>
            <a:ext cx="43891200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Anthony Bilodeau, Mechanical Engineering, University of New Hampshire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081949"/>
            <a:ext cx="43891201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Randall O’Neil, Engineering Physics, University of New Hampshire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80442-C702-0317-19FE-CDAC126B041D}"/>
              </a:ext>
            </a:extLst>
          </p:cNvPr>
          <p:cNvSpPr txBox="1"/>
          <p:nvPr/>
        </p:nvSpPr>
        <p:spPr>
          <a:xfrm>
            <a:off x="1" y="3974470"/>
            <a:ext cx="43891200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Marc Lessard, University of New Hampshire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279ED90-F009-2BB9-E871-6CBE7FB2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927" y="16541450"/>
            <a:ext cx="6419800" cy="38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02C339-A86D-F5D2-4CBB-9E2532DBB1CF}"/>
              </a:ext>
            </a:extLst>
          </p:cNvPr>
          <p:cNvSpPr txBox="1"/>
          <p:nvPr/>
        </p:nvSpPr>
        <p:spPr>
          <a:xfrm>
            <a:off x="16914192" y="20300283"/>
            <a:ext cx="5630778" cy="473457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5: SolidWorks Analysis of Gimbal Section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B65B1F-8634-BFD7-77B5-3DBEF0DE10E1}"/>
              </a:ext>
            </a:extLst>
          </p:cNvPr>
          <p:cNvSpPr txBox="1"/>
          <p:nvPr/>
        </p:nvSpPr>
        <p:spPr>
          <a:xfrm>
            <a:off x="18154554" y="31692679"/>
            <a:ext cx="5630778" cy="473457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7: Gimbal System Circuit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3D02C-91E6-9AB1-0055-DF2D39D345C5}"/>
              </a:ext>
            </a:extLst>
          </p:cNvPr>
          <p:cNvSpPr txBox="1"/>
          <p:nvPr/>
        </p:nvSpPr>
        <p:spPr>
          <a:xfrm>
            <a:off x="1497215" y="32000907"/>
            <a:ext cx="10689258" cy="473457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/>
                <a:cs typeface="Times New Roman"/>
              </a:rPr>
              <a:t>Figure 1: Evaluating HTPB, ABS, and Paraffin Regression Rates vs.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AB7A2-25AC-B669-E648-46287EBC4E92}"/>
              </a:ext>
            </a:extLst>
          </p:cNvPr>
          <p:cNvSpPr txBox="1"/>
          <p:nvPr/>
        </p:nvSpPr>
        <p:spPr>
          <a:xfrm>
            <a:off x="29793714" y="27192731"/>
            <a:ext cx="13167360" cy="1703345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Times New Roman"/>
                <a:cs typeface="Times New Roman"/>
              </a:rPr>
              <a:t>The authors would like to thank Dr. Marc Lessard for his advising on this project. They would also like to thank Dr. Ivaylo </a:t>
            </a:r>
            <a:r>
              <a:rPr lang="en-US" sz="2400" err="1">
                <a:latin typeface="Times New Roman"/>
                <a:cs typeface="Times New Roman"/>
              </a:rPr>
              <a:t>Nedyalkov</a:t>
            </a:r>
            <a:r>
              <a:rPr lang="en-US" sz="2400">
                <a:latin typeface="Times New Roman"/>
                <a:cs typeface="Times New Roman"/>
              </a:rPr>
              <a:t>, Dr. John Roth, Dr. Juan Carlos Cuevas Bautista, Joshua Yacobucci, Cathy Hesh and Dr. </a:t>
            </a:r>
            <a:r>
              <a:rPr lang="en-US" sz="2400" err="1">
                <a:latin typeface="Times New Roman"/>
                <a:cs typeface="Times New Roman"/>
              </a:rPr>
              <a:t>Ningyu</a:t>
            </a:r>
            <a:r>
              <a:rPr lang="en-US" sz="2400">
                <a:latin typeface="Times New Roman"/>
                <a:cs typeface="Times New Roman"/>
              </a:rPr>
              <a:t> Liu for their support during the year.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27AFC-7788-E446-9208-16FBCA96A3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774" y="22924515"/>
            <a:ext cx="4891193" cy="3980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9AAFF6-8B4F-E76E-71B5-CA037F437D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0520" y="27290386"/>
            <a:ext cx="3288281" cy="422265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DA1CC6-FFBC-00BB-2280-9ACFBB2541E0}"/>
              </a:ext>
            </a:extLst>
          </p:cNvPr>
          <p:cNvSpPr txBox="1"/>
          <p:nvPr/>
        </p:nvSpPr>
        <p:spPr>
          <a:xfrm>
            <a:off x="23824533" y="26784272"/>
            <a:ext cx="4008189" cy="473457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/>
                <a:cs typeface="Times New Roman"/>
              </a:rPr>
              <a:t>Figure 8: Dual-IMU Calibration Circuit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33FF88-D990-AF04-7C68-3ACD78326E78}"/>
              </a:ext>
            </a:extLst>
          </p:cNvPr>
          <p:cNvSpPr txBox="1"/>
          <p:nvPr/>
        </p:nvSpPr>
        <p:spPr>
          <a:xfrm>
            <a:off x="24774948" y="31480384"/>
            <a:ext cx="3660185" cy="888955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/>
                <a:cs typeface="Times New Roman"/>
              </a:rPr>
              <a:t>Figure 9: Micro-SD Card  Calibration Circuit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F369DA-EA94-27A8-60D9-702893663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23" y="22728573"/>
            <a:ext cx="7242370" cy="911136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6350573-C26C-11D2-EBA2-40A1FBF71863}"/>
              </a:ext>
            </a:extLst>
          </p:cNvPr>
          <p:cNvSpPr/>
          <p:nvPr/>
        </p:nvSpPr>
        <p:spPr>
          <a:xfrm>
            <a:off x="15651775" y="6449926"/>
            <a:ext cx="13167360" cy="147165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28C3E1-BD99-3C60-A8D9-3D54E00D57B8}"/>
              </a:ext>
            </a:extLst>
          </p:cNvPr>
          <p:cNvSpPr txBox="1"/>
          <p:nvPr/>
        </p:nvSpPr>
        <p:spPr>
          <a:xfrm>
            <a:off x="15651775" y="21576184"/>
            <a:ext cx="13167360" cy="661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Gimbal Circuit Design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01D1C4B-B5B1-832E-7CE3-03D7D90AD55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0193" t="14926" r="24557" b="10056"/>
          <a:stretch>
            <a:fillRect/>
          </a:stretch>
        </p:blipFill>
        <p:spPr>
          <a:xfrm>
            <a:off x="31412615" y="15273332"/>
            <a:ext cx="4070555" cy="42965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A57A20-320C-B2C4-906A-A59981B3B6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14269" b="11533"/>
          <a:stretch>
            <a:fillRect/>
          </a:stretch>
        </p:blipFill>
        <p:spPr>
          <a:xfrm rot="5400000">
            <a:off x="36580614" y="15698434"/>
            <a:ext cx="4264354" cy="341415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1107400-2A1A-2F1C-72A5-97F96C329308}"/>
              </a:ext>
            </a:extLst>
          </p:cNvPr>
          <p:cNvSpPr txBox="1"/>
          <p:nvPr/>
        </p:nvSpPr>
        <p:spPr>
          <a:xfrm>
            <a:off x="31805359" y="19554043"/>
            <a:ext cx="328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10: 3D IMU Visualization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32CDF4-859E-6C9E-1719-4BE84C756FDA}"/>
              </a:ext>
            </a:extLst>
          </p:cNvPr>
          <p:cNvSpPr txBox="1"/>
          <p:nvPr/>
        </p:nvSpPr>
        <p:spPr>
          <a:xfrm>
            <a:off x="36741652" y="19520643"/>
            <a:ext cx="442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11: Dual-IMU Testing Apparatus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D31B25-618B-5A74-FC28-D694D12763D0}"/>
              </a:ext>
            </a:extLst>
          </p:cNvPr>
          <p:cNvSpPr txBox="1"/>
          <p:nvPr/>
        </p:nvSpPr>
        <p:spPr>
          <a:xfrm>
            <a:off x="23219271" y="20317845"/>
            <a:ext cx="5630778" cy="473457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Figure 6: Gimbal Section Being Machined</a:t>
            </a:r>
          </a:p>
        </p:txBody>
      </p:sp>
      <p:pic>
        <p:nvPicPr>
          <p:cNvPr id="29" name="Picture 28" descr="A machine with a metal piece&#10;&#10;AI-generated content may be incorrect.">
            <a:extLst>
              <a:ext uri="{FF2B5EF4-FFF2-40B4-BE49-F238E27FC236}">
                <a16:creationId xmlns:a16="http://schemas.microsoft.com/office/drawing/2014/main" id="{AAA97C12-56CB-4174-9565-AFAEA48A9E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7810" r="10691" b="8908"/>
          <a:stretch>
            <a:fillRect/>
          </a:stretch>
        </p:blipFill>
        <p:spPr>
          <a:xfrm>
            <a:off x="22544970" y="16783983"/>
            <a:ext cx="5975465" cy="34445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017D26-7918-8323-DB27-A39FEE8F14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41" y="27984739"/>
            <a:ext cx="7183967" cy="41704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943BA5-792E-FD99-FDA6-1EF97FA3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24" y="27778499"/>
            <a:ext cx="5945516" cy="44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4035E3F-32E5-B5FE-DB40-3D5FF172EFB6}"/>
              </a:ext>
            </a:extLst>
          </p:cNvPr>
          <p:cNvSpPr txBox="1"/>
          <p:nvPr/>
        </p:nvSpPr>
        <p:spPr>
          <a:xfrm>
            <a:off x="8807087" y="32005974"/>
            <a:ext cx="10689258" cy="473457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latin typeface="Times New Roman"/>
                <a:cs typeface="Times New Roman"/>
              </a:rPr>
              <a:t>Figure 2: Evaluating HTPB, ABS, and Paraffin Exhaust</a:t>
            </a:r>
          </a:p>
        </p:txBody>
      </p:sp>
      <p:pic>
        <p:nvPicPr>
          <p:cNvPr id="15" name="Picture 14" descr="A close-up of a mechanical device&#10;&#10;AI-generated content may be incorrect.">
            <a:extLst>
              <a:ext uri="{FF2B5EF4-FFF2-40B4-BE49-F238E27FC236}">
                <a16:creationId xmlns:a16="http://schemas.microsoft.com/office/drawing/2014/main" id="{D8EE32E1-F778-4298-7ECF-9F6AE383EE2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35631" r="34291" b="-455"/>
          <a:stretch>
            <a:fillRect/>
          </a:stretch>
        </p:blipFill>
        <p:spPr>
          <a:xfrm>
            <a:off x="17093949" y="6491528"/>
            <a:ext cx="4123460" cy="93582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0B2A95-0E71-058F-F0A5-5A1CDE230E7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34963" r="38430" b="-163"/>
          <a:stretch>
            <a:fillRect/>
          </a:stretch>
        </p:blipFill>
        <p:spPr>
          <a:xfrm>
            <a:off x="23455007" y="6508876"/>
            <a:ext cx="3429833" cy="926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70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0BC2D6D70944AAA7935D5950E2805" ma:contentTypeVersion="14" ma:contentTypeDescription="Create a new document." ma:contentTypeScope="" ma:versionID="a98fd2beea599ce5f0de9910e66424fb">
  <xsd:schema xmlns:xsd="http://www.w3.org/2001/XMLSchema" xmlns:xs="http://www.w3.org/2001/XMLSchema" xmlns:p="http://schemas.microsoft.com/office/2006/metadata/properties" xmlns:ns3="cea2a0e7-4b35-45c1-98e5-ea834a79fbc6" xmlns:ns4="ddd38124-0f8d-48e0-aaae-07690d97d6c0" targetNamespace="http://schemas.microsoft.com/office/2006/metadata/properties" ma:root="true" ma:fieldsID="b343378ccf92ad2043c5a131063f4467" ns3:_="" ns4:_="">
    <xsd:import namespace="cea2a0e7-4b35-45c1-98e5-ea834a79fbc6"/>
    <xsd:import namespace="ddd38124-0f8d-48e0-aaae-07690d97d6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2a0e7-4b35-45c1-98e5-ea834a79fb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38124-0f8d-48e0-aaae-07690d97d6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a2a0e7-4b35-45c1-98e5-ea834a79fbc6" xsi:nil="true"/>
  </documentManagement>
</p:properties>
</file>

<file path=customXml/itemProps1.xml><?xml version="1.0" encoding="utf-8"?>
<ds:datastoreItem xmlns:ds="http://schemas.openxmlformats.org/officeDocument/2006/customXml" ds:itemID="{A9C074F2-EA6B-41D4-8048-80D0DE2175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0CCB0-0CEB-4B8C-96F5-8547D97BC29C}">
  <ds:schemaRefs>
    <ds:schemaRef ds:uri="cea2a0e7-4b35-45c1-98e5-ea834a79fbc6"/>
    <ds:schemaRef ds:uri="ddd38124-0f8d-48e0-aaae-07690d97d6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97147E-B7FF-450A-8D54-105AA792B19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cea2a0e7-4b35-45c1-98e5-ea834a79fbc6"/>
    <ds:schemaRef ds:uri="http://purl.org/dc/elements/1.1/"/>
    <ds:schemaRef ds:uri="http://purl.org/dc/terms/"/>
    <ds:schemaRef ds:uri="ddd38124-0f8d-48e0-aaae-07690d97d6c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707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Taylor-Power</dc:creator>
  <cp:lastModifiedBy>Anthony Bilodeau</cp:lastModifiedBy>
  <cp:revision>1</cp:revision>
  <cp:lastPrinted>2015-11-20T18:54:22Z</cp:lastPrinted>
  <dcterms:created xsi:type="dcterms:W3CDTF">2015-11-17T19:25:36Z</dcterms:created>
  <dcterms:modified xsi:type="dcterms:W3CDTF">2026-04-20T15:13:34Z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0x0101003380BC2D6D70944AAA7935D5950E2805</vt:lpwstr>
  </property>
</Properties>
</file>