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6"/>
  </p:sldMasterIdLst>
  <p:sldIdLst>
    <p:sldId id="256" r:id="rId7"/>
  </p:sldIdLst>
  <p:sldSz cx="43891200" cy="32918400"/>
  <p:notesSz cx="10234613" cy="7104063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181"/>
    <a:srgbClr val="7DB7FF"/>
    <a:srgbClr val="609FD8"/>
    <a:srgbClr val="B2B2B2"/>
    <a:srgbClr val="2E0957"/>
    <a:srgbClr val="FFC9C9"/>
    <a:srgbClr val="DEC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9437D-11B9-4F66-86D1-7FED843CD423}" v="27" dt="2026-04-18T00:03:45.641"/>
    <p1510:client id="{D2F5F791-988A-4B03-8664-E783D1100A4A}" v="102" dt="2026-04-17T23:08:41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1637" y="9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69D876-77F4-83B3-C9AE-99D52FA4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062" y="15756900"/>
            <a:ext cx="6348296" cy="3582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378135"/>
            <a:ext cx="43136594" cy="4192329"/>
          </a:xfrm>
          <a:solidFill>
            <a:schemeClr val="tx1"/>
          </a:solidFill>
          <a:ln w="1270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br>
              <a:rPr lang="en-US" sz="80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en-US" sz="80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Paul Marino, Patrick DeAnna, Noah McCandless, Jameson Solomon, Brian Truong</a:t>
            </a:r>
            <a:br>
              <a:rPr lang="en-US" sz="54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400" i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en-US" sz="4800" i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epartment of Mechanical Engineering, University of New Hampshire</a:t>
            </a:r>
            <a:endParaRPr lang="en-US" sz="8800" i="1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9593" y="6010971"/>
            <a:ext cx="11713626" cy="37124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>
                <a:latin typeface="Cambria" panose="02040503050406030204" pitchFamily="18" charset="0"/>
              </a:rPr>
              <a:t>This project consists of designing and operating an </a:t>
            </a:r>
            <a:r>
              <a:rPr lang="en-US" sz="3700" b="1">
                <a:latin typeface="Cambria" panose="02040503050406030204" pitchFamily="18" charset="0"/>
              </a:rPr>
              <a:t>autonomous </a:t>
            </a:r>
            <a:r>
              <a:rPr lang="en-US" sz="3700">
                <a:latin typeface="Cambria" panose="02040503050406030204" pitchFamily="18" charset="0"/>
              </a:rPr>
              <a:t>Unmanned Aerial Vehicle (</a:t>
            </a:r>
            <a:r>
              <a:rPr lang="en-US" sz="3700" b="1">
                <a:latin typeface="Cambria" panose="02040503050406030204" pitchFamily="18" charset="0"/>
              </a:rPr>
              <a:t>UAV</a:t>
            </a:r>
            <a:r>
              <a:rPr lang="en-US" sz="3700">
                <a:latin typeface="Cambria" panose="02040503050406030204" pitchFamily="18" charset="0"/>
              </a:rPr>
              <a:t>) with Vertical Take-Off &amp; Landing (</a:t>
            </a:r>
            <a:r>
              <a:rPr lang="en-US" sz="3700" b="1">
                <a:latin typeface="Cambria" panose="02040503050406030204" pitchFamily="18" charset="0"/>
              </a:rPr>
              <a:t>VTOL</a:t>
            </a:r>
            <a:r>
              <a:rPr lang="en-US" sz="3700">
                <a:latin typeface="Cambria" panose="02040503050406030204" pitchFamily="18" charset="0"/>
              </a:rPr>
              <a:t>) capabilities.</a:t>
            </a: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>
              <a:latin typeface="Cambria"/>
              <a:ea typeface="Cambria"/>
            </a:endParaRP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Max Package Volume: 3.5" x 8.5" x 12“ (357 in</a:t>
            </a:r>
            <a:r>
              <a:rPr lang="en-US" sz="3700" baseline="30000">
                <a:latin typeface="Cambria"/>
                <a:ea typeface="Cambria"/>
              </a:rPr>
              <a:t>3</a:t>
            </a:r>
            <a:r>
              <a:rPr lang="en-US" sz="3700">
                <a:latin typeface="Cambria"/>
                <a:ea typeface="Cambria"/>
              </a:rPr>
              <a:t>)</a:t>
            </a:r>
            <a:endParaRPr lang="en-US" sz="3700" baseline="30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Goal Package Weight: &gt; 5lbs </a:t>
            </a: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Goal Delivery Radius: 5 miles</a:t>
            </a:r>
            <a:endParaRPr lang="en-US" sz="29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3700">
              <a:latin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9593" y="10220654"/>
            <a:ext cx="11713626" cy="9131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Real-World Applications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889016" y="6028302"/>
            <a:ext cx="11617175" cy="73195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700" b="1">
                <a:latin typeface="Cambria"/>
                <a:ea typeface="Cambria"/>
              </a:rPr>
              <a:t>PETG: </a:t>
            </a:r>
            <a:r>
              <a:rPr lang="en-US" sz="3700">
                <a:latin typeface="Cambria"/>
                <a:ea typeface="Cambria"/>
              </a:rPr>
              <a:t>Primary Material</a:t>
            </a:r>
            <a:endParaRPr lang="en-US" sz="3700" b="1">
              <a:latin typeface="Cambria"/>
              <a:ea typeface="Cambria"/>
            </a:endParaRP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5 - 15% infill</a:t>
            </a: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Strong, durable base</a:t>
            </a:r>
          </a:p>
          <a:p>
            <a:pPr algn="just">
              <a:spcBef>
                <a:spcPts val="0"/>
              </a:spcBef>
            </a:pPr>
            <a:endParaRPr lang="en-US" sz="3700">
              <a:latin typeface="Cambria"/>
              <a:ea typeface="Cambria"/>
            </a:endParaRPr>
          </a:p>
          <a:p>
            <a:pPr algn="just">
              <a:spcBef>
                <a:spcPts val="0"/>
              </a:spcBef>
            </a:pPr>
            <a:r>
              <a:rPr lang="en-US" sz="3700" b="1">
                <a:latin typeface="Cambria"/>
                <a:ea typeface="Cambria"/>
              </a:rPr>
              <a:t>Aero PLA: </a:t>
            </a:r>
            <a:r>
              <a:rPr lang="en-US" sz="3700">
                <a:latin typeface="Cambria"/>
                <a:ea typeface="Cambria"/>
              </a:rPr>
              <a:t>Non-Load Bearing Components</a:t>
            </a:r>
            <a:endParaRPr lang="en-US" sz="3700" b="1">
              <a:latin typeface="Cambria"/>
              <a:ea typeface="Cambria"/>
            </a:endParaRP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Minimizes overall UAV weight</a:t>
            </a: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10% infill</a:t>
            </a: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Nose cone, ailerons</a:t>
            </a:r>
          </a:p>
          <a:p>
            <a:pPr algn="just">
              <a:spcBef>
                <a:spcPts val="0"/>
              </a:spcBef>
            </a:pPr>
            <a:endParaRPr lang="en-US" sz="2900" b="1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700">
                <a:latin typeface="Cambria"/>
                <a:ea typeface="Cambria"/>
              </a:rPr>
              <a:t>Threaded inserts + screws</a:t>
            </a: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700">
                <a:latin typeface="Cambria"/>
                <a:ea typeface="Cambria"/>
              </a:rPr>
              <a:t>Plastic super glue</a:t>
            </a: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700">
                <a:latin typeface="Cambria"/>
                <a:ea typeface="Cambria"/>
              </a:rPr>
              <a:t>Aluminum rods</a:t>
            </a: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700">
                <a:latin typeface="Cambria"/>
                <a:ea typeface="Cambria"/>
              </a:rPr>
              <a:t>Magnet-mounted panels</a:t>
            </a:r>
            <a:endParaRPr lang="en-US" sz="3700">
              <a:latin typeface="Cambria" panose="02040503050406030204" pitchFamily="18" charset="0"/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90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1889019" y="21131851"/>
            <a:ext cx="11598181" cy="70445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u="sng">
                <a:latin typeface="Cambria" panose="02040503050406030204" pitchFamily="18" charset="0"/>
              </a:rPr>
              <a:t>Firmware</a:t>
            </a:r>
            <a:r>
              <a:rPr lang="en-US" sz="3700">
                <a:latin typeface="Cambria" panose="02040503050406030204" pitchFamily="18" charset="0"/>
              </a:rPr>
              <a:t>: PX4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 panose="02040503050406030204" pitchFamily="18" charset="0"/>
              </a:rPr>
              <a:t>Flight stabilization, sensor tuning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 panose="02040503050406030204" pitchFamily="18" charset="0"/>
              </a:rPr>
              <a:t>Programmed for VTOL airframe</a:t>
            </a:r>
            <a:endParaRPr lang="en-US" sz="3700" u="sng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3700" u="sng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700" u="sng">
                <a:latin typeface="Cambria" panose="02040503050406030204" pitchFamily="18" charset="0"/>
              </a:rPr>
              <a:t>Control Program</a:t>
            </a:r>
            <a:r>
              <a:rPr lang="en-US" sz="3700">
                <a:latin typeface="Cambria" panose="02040503050406030204" pitchFamily="18" charset="0"/>
              </a:rPr>
              <a:t>: QGroundControl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 panose="02040503050406030204" pitchFamily="18" charset="0"/>
              </a:rPr>
              <a:t>GPS tracking w/ real-time display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 panose="02040503050406030204" pitchFamily="18" charset="0"/>
              </a:rPr>
              <a:t>Waypoint programming</a:t>
            </a:r>
          </a:p>
          <a:p>
            <a:pPr algn="l">
              <a:spcBef>
                <a:spcPts val="0"/>
              </a:spcBef>
            </a:pPr>
            <a:endParaRPr lang="en-US" sz="370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700" u="sng">
                <a:latin typeface="Cambria" panose="02040503050406030204" pitchFamily="18" charset="0"/>
              </a:rPr>
              <a:t>Remote Control</a:t>
            </a:r>
            <a:r>
              <a:rPr lang="en-US" sz="3700">
                <a:latin typeface="Cambria" panose="02040503050406030204" pitchFamily="18" charset="0"/>
              </a:rPr>
              <a:t>: Flysky FS-i6X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 panose="02040503050406030204" pitchFamily="18" charset="0"/>
              </a:rPr>
              <a:t>Manual flight control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 panose="02040503050406030204" pitchFamily="18" charset="0"/>
              </a:rPr>
              <a:t>Telemetry radio connection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 panose="02040503050406030204" pitchFamily="18" charset="0"/>
              </a:rPr>
              <a:t>Testing and tuning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84949" y="4799556"/>
            <a:ext cx="11682533" cy="9131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spc="3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 Statement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75512" y="15365054"/>
            <a:ext cx="11723062" cy="9131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SolidWorks Wing Simulations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1889020" y="19926299"/>
            <a:ext cx="11598181" cy="9131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Flight Mission Programming</a:t>
            </a: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77" y="1120286"/>
            <a:ext cx="2298576" cy="3042233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31889018" y="29867913"/>
            <a:ext cx="11598181" cy="26824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>
                <a:latin typeface="Cambria" panose="02040503050406030204" pitchFamily="18" charset="0"/>
              </a:rPr>
              <a:t>Dr. May-Win Thein                      	      </a:t>
            </a:r>
            <a:r>
              <a:rPr lang="en-US" sz="3700" i="1">
                <a:latin typeface="Cambria" panose="02040503050406030204" pitchFamily="18" charset="0"/>
              </a:rPr>
              <a:t>Project Advisor</a:t>
            </a:r>
          </a:p>
          <a:p>
            <a:pPr algn="l"/>
            <a:r>
              <a:rPr lang="en-US" sz="3700">
                <a:latin typeface="Cambria" panose="02040503050406030204" pitchFamily="18" charset="0"/>
              </a:rPr>
              <a:t>Shahab Shokouhi, Tamer Ellamushi	</a:t>
            </a:r>
            <a:r>
              <a:rPr lang="en-US" sz="3700" i="1">
                <a:latin typeface="Cambria" panose="02040503050406030204" pitchFamily="18" charset="0"/>
              </a:rPr>
              <a:t>Faculty Assistance</a:t>
            </a:r>
          </a:p>
          <a:p>
            <a:pPr algn="l"/>
            <a:r>
              <a:rPr lang="en-US" sz="3700">
                <a:latin typeface="Cambria" panose="02040503050406030204" pitchFamily="18" charset="0"/>
              </a:rPr>
              <a:t>CEPS &amp; ME Department	    </a:t>
            </a:r>
            <a:r>
              <a:rPr lang="en-US" sz="3700" i="1">
                <a:latin typeface="Cambria" panose="02040503050406030204" pitchFamily="18" charset="0"/>
              </a:rPr>
              <a:t>Project Funding</a:t>
            </a:r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4920" y="12216858"/>
            <a:ext cx="56574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>
              <a:latin typeface="Cambria" panose="02040503050406030204" pitchFamily="18" charset="0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1889018" y="4819610"/>
            <a:ext cx="11598181" cy="9131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Assembly Composition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69595" y="11435409"/>
            <a:ext cx="11723062" cy="34023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Last-mile delivery for urban &amp; </a:t>
            </a:r>
          </a:p>
          <a:p>
            <a:pPr algn="just">
              <a:spcBef>
                <a:spcPts val="0"/>
              </a:spcBef>
            </a:pPr>
            <a:r>
              <a:rPr lang="en-US" sz="3700">
                <a:latin typeface="Cambria"/>
                <a:ea typeface="Cambria"/>
              </a:rPr>
              <a:t>      suburban areas</a:t>
            </a: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More sustainable, versatile, and cost</a:t>
            </a:r>
          </a:p>
          <a:p>
            <a:pPr algn="just">
              <a:spcBef>
                <a:spcPts val="0"/>
              </a:spcBef>
            </a:pPr>
            <a:r>
              <a:rPr lang="en-US" sz="3700">
                <a:latin typeface="Cambria"/>
                <a:ea typeface="Cambria"/>
              </a:rPr>
              <a:t>      effective than traditional methods</a:t>
            </a: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Future of major delivery corporations</a:t>
            </a:r>
          </a:p>
          <a:p>
            <a:pPr algn="just">
              <a:spcBef>
                <a:spcPts val="0"/>
              </a:spcBef>
            </a:pPr>
            <a:r>
              <a:rPr lang="en-US" sz="3700">
                <a:latin typeface="Cambria"/>
                <a:ea typeface="Cambria"/>
              </a:rPr>
              <a:t>     (Amazon, FedEx, etc.)</a:t>
            </a:r>
            <a:endParaRPr lang="en-US" sz="2020" u="sng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u="sng">
              <a:latin typeface="Cambria"/>
              <a:ea typeface="Cambri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9A3E772-1C01-8DD3-031B-EAF9E7366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689" y="237858"/>
            <a:ext cx="9357821" cy="3040983"/>
          </a:xfrm>
          <a:prstGeom prst="rect">
            <a:avLst/>
          </a:prstGeom>
        </p:spPr>
      </p:pic>
      <p:sp>
        <p:nvSpPr>
          <p:cNvPr id="28" name="Subtitle 2">
            <a:extLst>
              <a:ext uri="{FF2B5EF4-FFF2-40B4-BE49-F238E27FC236}">
                <a16:creationId xmlns:a16="http://schemas.microsoft.com/office/drawing/2014/main" id="{3C503A35-1387-000D-7FDF-2A78877579DD}"/>
              </a:ext>
            </a:extLst>
          </p:cNvPr>
          <p:cNvSpPr txBox="1">
            <a:spLocks/>
          </p:cNvSpPr>
          <p:nvPr/>
        </p:nvSpPr>
        <p:spPr>
          <a:xfrm>
            <a:off x="31889016" y="13844273"/>
            <a:ext cx="11598181" cy="9131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Testing &amp; Analysis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9CBD413-ADD5-3D16-9432-6660865C4128}"/>
              </a:ext>
            </a:extLst>
          </p:cNvPr>
          <p:cNvSpPr txBox="1">
            <a:spLocks/>
          </p:cNvSpPr>
          <p:nvPr/>
        </p:nvSpPr>
        <p:spPr>
          <a:xfrm>
            <a:off x="31889016" y="15039788"/>
            <a:ext cx="11598181" cy="43874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b="1">
                <a:latin typeface="Cambria"/>
                <a:ea typeface="Cambria"/>
              </a:rPr>
              <a:t>Motor Test Stand: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Current Draw, Thrust, Voltage vs. Throttle %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Max Current Draw</a:t>
            </a:r>
            <a:r>
              <a:rPr lang="en-US" sz="3700" b="1">
                <a:latin typeface="Cambria"/>
                <a:ea typeface="Cambria"/>
              </a:rPr>
              <a:t>: </a:t>
            </a:r>
            <a:r>
              <a:rPr lang="en-US" sz="3700">
                <a:latin typeface="Cambria"/>
                <a:ea typeface="Cambria"/>
              </a:rPr>
              <a:t>100 A </a:t>
            </a:r>
            <a:r>
              <a:rPr lang="en-US" sz="3700">
                <a:latin typeface="Cambria"/>
                <a:ea typeface="Cambria"/>
                <a:sym typeface="Wingdings" panose="05000000000000000000" pitchFamily="2" charset="2"/>
              </a:rPr>
              <a:t></a:t>
            </a:r>
            <a:r>
              <a:rPr lang="en-US" sz="3700" b="1">
                <a:latin typeface="Cambria"/>
                <a:ea typeface="Cambria"/>
              </a:rPr>
              <a:t> </a:t>
            </a:r>
            <a:r>
              <a:rPr lang="en-US" sz="3700">
                <a:latin typeface="Cambria"/>
                <a:ea typeface="Cambria"/>
              </a:rPr>
              <a:t>75 A</a:t>
            </a:r>
          </a:p>
          <a:p>
            <a:pPr algn="l">
              <a:spcBef>
                <a:spcPts val="0"/>
              </a:spcBef>
            </a:pPr>
            <a:endParaRPr lang="en-US" sz="3700" b="1">
              <a:latin typeface="Cambria"/>
              <a:ea typeface="Cambria"/>
            </a:endParaRPr>
          </a:p>
          <a:p>
            <a:pPr algn="l">
              <a:spcBef>
                <a:spcPts val="0"/>
              </a:spcBef>
            </a:pPr>
            <a:r>
              <a:rPr lang="en-US" sz="3700" b="1">
                <a:latin typeface="Cambria"/>
                <a:ea typeface="Cambria"/>
              </a:rPr>
              <a:t>System Calibration: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Sensor accuracy, motor response, control inputs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b="1">
              <a:latin typeface="Cambria"/>
              <a:ea typeface="Cambria"/>
            </a:endParaRPr>
          </a:p>
          <a:p>
            <a:pPr algn="l">
              <a:spcBef>
                <a:spcPts val="0"/>
              </a:spcBef>
            </a:pPr>
            <a:r>
              <a:rPr lang="en-US" sz="3700" b="1">
                <a:latin typeface="Cambria"/>
                <a:ea typeface="Cambria"/>
              </a:rPr>
              <a:t>Custom Test Stand: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>
                <a:latin typeface="Cambria"/>
                <a:ea typeface="Cambria"/>
              </a:rPr>
              <a:t>Identify center of gravity, motor stabilization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C43C4F-B308-8FF7-8C0B-B4983F7F4047}"/>
              </a:ext>
            </a:extLst>
          </p:cNvPr>
          <p:cNvSpPr txBox="1"/>
          <p:nvPr/>
        </p:nvSpPr>
        <p:spPr>
          <a:xfrm>
            <a:off x="2931442" y="20829118"/>
            <a:ext cx="8534436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4000" i="1">
                <a:latin typeface="Cambria" panose="02040503050406030204" pitchFamily="18" charset="0"/>
              </a:rPr>
              <a:t>Von Mises Stress Contour Plot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94EEB3-2405-1C6D-0634-6F143DA1601C}"/>
              </a:ext>
            </a:extLst>
          </p:cNvPr>
          <p:cNvSpPr txBox="1"/>
          <p:nvPr/>
        </p:nvSpPr>
        <p:spPr>
          <a:xfrm>
            <a:off x="2989397" y="30091644"/>
            <a:ext cx="8534436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4000" i="1">
                <a:latin typeface="Cambria" panose="02040503050406030204" pitchFamily="18" charset="0"/>
              </a:rPr>
              <a:t>Flow Trajectory Plot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4EBC47FC-4043-160E-3E40-4D388D6B1608}"/>
              </a:ext>
            </a:extLst>
          </p:cNvPr>
          <p:cNvSpPr txBox="1">
            <a:spLocks/>
          </p:cNvSpPr>
          <p:nvPr/>
        </p:nvSpPr>
        <p:spPr>
          <a:xfrm>
            <a:off x="12603938" y="19926299"/>
            <a:ext cx="18795648" cy="9131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Control System Wiring Diagram</a:t>
            </a:r>
          </a:p>
        </p:txBody>
      </p:sp>
      <p:pic>
        <p:nvPicPr>
          <p:cNvPr id="1028" name="Picture 4" descr="Daily Build / Beta Icon for all OS · Issue #5511 · mavlink/qgroundcontrol">
            <a:extLst>
              <a:ext uri="{FF2B5EF4-FFF2-40B4-BE49-F238E27FC236}">
                <a16:creationId xmlns:a16="http://schemas.microsoft.com/office/drawing/2014/main" id="{97B1BBFD-FDF2-22D9-424A-5111926AA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399" y="23540589"/>
            <a:ext cx="2225045" cy="222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troduction · PX4 User Guide">
            <a:extLst>
              <a:ext uri="{FF2B5EF4-FFF2-40B4-BE49-F238E27FC236}">
                <a16:creationId xmlns:a16="http://schemas.microsoft.com/office/drawing/2014/main" id="{DE2F3B60-AC07-C1A6-D484-AFC4B4CA2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6267" y="21094500"/>
            <a:ext cx="3284080" cy="2462191"/>
          </a:xfrm>
          <a:prstGeom prst="rect">
            <a:avLst/>
          </a:prstGeom>
        </p:spPr>
      </p:pic>
      <p:pic>
        <p:nvPicPr>
          <p:cNvPr id="9" name="Picture 8" descr="A white drone with propellers&#10;&#10;AI-generated content may be incorrect.">
            <a:extLst>
              <a:ext uri="{FF2B5EF4-FFF2-40B4-BE49-F238E27FC236}">
                <a16:creationId xmlns:a16="http://schemas.microsoft.com/office/drawing/2014/main" id="{9A875221-BC6B-1452-6CC7-ED940F5E0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5413" y="5277011"/>
            <a:ext cx="14969919" cy="1197593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D8F3AA71-A802-61B9-E329-D0A9B343565F}"/>
              </a:ext>
            </a:extLst>
          </p:cNvPr>
          <p:cNvSpPr txBox="1">
            <a:spLocks/>
          </p:cNvSpPr>
          <p:nvPr/>
        </p:nvSpPr>
        <p:spPr>
          <a:xfrm>
            <a:off x="31889018" y="28675475"/>
            <a:ext cx="11598181" cy="91315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Acknowledgments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E8377B-87C0-A6AA-C359-1C9B06DB08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3938" y="21131851"/>
            <a:ext cx="18795647" cy="1142258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20C4ED-4F2C-42B8-45AD-A0195BFF5A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5" t="10185" r="12500" b="7176"/>
          <a:stretch>
            <a:fillRect/>
          </a:stretch>
        </p:blipFill>
        <p:spPr>
          <a:xfrm rot="5400000">
            <a:off x="27852891" y="15792605"/>
            <a:ext cx="3501372" cy="359201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3D2676F-E47F-E3F7-472C-34A69EFD6C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535" y="555133"/>
            <a:ext cx="5822213" cy="388147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6994AB5-286B-C26A-8A58-8071BC111A66}"/>
              </a:ext>
            </a:extLst>
          </p:cNvPr>
          <p:cNvSpPr txBox="1"/>
          <p:nvPr/>
        </p:nvSpPr>
        <p:spPr>
          <a:xfrm>
            <a:off x="24275065" y="16792769"/>
            <a:ext cx="2916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>
                <a:latin typeface="Cambria"/>
                <a:ea typeface="Cambria"/>
              </a:rPr>
              <a:t>KDE Direct Motors </a:t>
            </a:r>
          </a:p>
          <a:p>
            <a:pPr algn="r"/>
            <a:r>
              <a:rPr lang="en-US" sz="3600">
                <a:latin typeface="Cambria"/>
                <a:ea typeface="Cambria"/>
              </a:rPr>
              <a:t>w/ Housing</a:t>
            </a:r>
            <a:endParaRPr lang="en-US" sz="36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2AD8EB-1B0A-A7A2-25D4-6DBB88485993}"/>
              </a:ext>
            </a:extLst>
          </p:cNvPr>
          <p:cNvSpPr txBox="1"/>
          <p:nvPr/>
        </p:nvSpPr>
        <p:spPr>
          <a:xfrm>
            <a:off x="19253081" y="16434450"/>
            <a:ext cx="216910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latin typeface="Cambria"/>
                <a:ea typeface="Cambria"/>
              </a:rPr>
              <a:t>Test Stand</a:t>
            </a:r>
          </a:p>
          <a:p>
            <a:r>
              <a:rPr lang="en-US" sz="3600">
                <a:latin typeface="Cambria"/>
                <a:ea typeface="Cambria"/>
              </a:rPr>
              <a:t>Door Redesign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842B3BE-194C-DDA5-C6C9-0F4A960A00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38863" y="4860025"/>
            <a:ext cx="3689708" cy="307819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344DF89-5D13-EF75-F7BF-7AF52147D2DE}"/>
              </a:ext>
            </a:extLst>
          </p:cNvPr>
          <p:cNvSpPr txBox="1"/>
          <p:nvPr/>
        </p:nvSpPr>
        <p:spPr>
          <a:xfrm>
            <a:off x="16573047" y="5256135"/>
            <a:ext cx="202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/>
                <a:ea typeface="Cambria"/>
              </a:rPr>
              <a:t>PX4 VTOL Tiltrotor  Airframe</a:t>
            </a:r>
            <a:endParaRPr lang="en-US" sz="360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3457609-444B-1112-47A7-697B027EB1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9" t="25862" r="15055" b="23065"/>
          <a:stretch>
            <a:fillRect/>
          </a:stretch>
        </p:blipFill>
        <p:spPr>
          <a:xfrm rot="5400000">
            <a:off x="27435810" y="5874503"/>
            <a:ext cx="4978253" cy="294929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DF6DA86F-F5A3-94C3-3CA8-D21D51DC7EB1}"/>
              </a:ext>
            </a:extLst>
          </p:cNvPr>
          <p:cNvCxnSpPr>
            <a:cxnSpLocks/>
            <a:stCxn id="57" idx="2"/>
          </p:cNvCxnSpPr>
          <p:nvPr/>
        </p:nvCxnSpPr>
        <p:spPr>
          <a:xfrm rot="16200000" flipH="1">
            <a:off x="14498290" y="7923645"/>
            <a:ext cx="1827014" cy="1856160"/>
          </a:xfrm>
          <a:prstGeom prst="bentConnector2">
            <a:avLst/>
          </a:prstGeom>
          <a:ln w="38100">
            <a:solidFill>
              <a:schemeClr val="dk1"/>
            </a:solidFill>
            <a:prstDash val="lgDash"/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CE5BAABF-8D15-FA49-C4C5-A89494AADB86}"/>
              </a:ext>
            </a:extLst>
          </p:cNvPr>
          <p:cNvCxnSpPr>
            <a:cxnSpLocks/>
            <a:endCxn id="10" idx="0"/>
          </p:cNvCxnSpPr>
          <p:nvPr/>
        </p:nvCxnSpPr>
        <p:spPr>
          <a:xfrm rot="10800000" flipV="1">
            <a:off x="15845210" y="13937824"/>
            <a:ext cx="5368632" cy="1819076"/>
          </a:xfrm>
          <a:prstGeom prst="bentConnector2">
            <a:avLst/>
          </a:prstGeom>
          <a:ln w="38100">
            <a:solidFill>
              <a:schemeClr val="dk1"/>
            </a:solidFill>
            <a:prstDash val="lgDash"/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DEA9654C-F68F-F983-0F05-D9C7AF4CA23D}"/>
              </a:ext>
            </a:extLst>
          </p:cNvPr>
          <p:cNvCxnSpPr>
            <a:cxnSpLocks/>
          </p:cNvCxnSpPr>
          <p:nvPr/>
        </p:nvCxnSpPr>
        <p:spPr>
          <a:xfrm>
            <a:off x="24087537" y="14172001"/>
            <a:ext cx="3714115" cy="3497931"/>
          </a:xfrm>
          <a:prstGeom prst="bentConnector3">
            <a:avLst>
              <a:gd name="adj1" fmla="val 88297"/>
            </a:avLst>
          </a:prstGeom>
          <a:ln w="38100">
            <a:solidFill>
              <a:schemeClr val="dk1"/>
            </a:solidFill>
            <a:prstDash val="lgDash"/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7E6DF026-978A-673A-6C42-E4BFB307F0C4}"/>
              </a:ext>
            </a:extLst>
          </p:cNvPr>
          <p:cNvCxnSpPr>
            <a:cxnSpLocks/>
            <a:stCxn id="64" idx="2"/>
          </p:cNvCxnSpPr>
          <p:nvPr/>
        </p:nvCxnSpPr>
        <p:spPr>
          <a:xfrm rot="10800000" flipV="1">
            <a:off x="20933842" y="7349151"/>
            <a:ext cx="7516446" cy="4805391"/>
          </a:xfrm>
          <a:prstGeom prst="bentConnector3">
            <a:avLst>
              <a:gd name="adj1" fmla="val 100458"/>
            </a:avLst>
          </a:prstGeom>
          <a:ln w="38100">
            <a:solidFill>
              <a:schemeClr val="dk1"/>
            </a:solidFill>
            <a:prstDash val="lgDash"/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6C582D5C-ECA6-21E2-C298-041D70EAB03A}"/>
              </a:ext>
            </a:extLst>
          </p:cNvPr>
          <p:cNvSpPr txBox="1"/>
          <p:nvPr/>
        </p:nvSpPr>
        <p:spPr>
          <a:xfrm>
            <a:off x="25679432" y="5427145"/>
            <a:ext cx="2526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>
                <a:latin typeface="Cambria"/>
                <a:ea typeface="Cambria"/>
              </a:rPr>
              <a:t>Pixhawk 6X Flight Controller</a:t>
            </a:r>
            <a:endParaRPr lang="en-US" sz="36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7869A0-8256-D9C3-716A-FAD63E802F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12858" r="10519" b="12448"/>
          <a:stretch>
            <a:fillRect/>
          </a:stretch>
        </p:blipFill>
        <p:spPr>
          <a:xfrm>
            <a:off x="2308342" y="24092052"/>
            <a:ext cx="9777532" cy="5826661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E9864A-02AE-CE90-2E8B-26D80386DBC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26778" b="24479"/>
          <a:stretch>
            <a:fillRect/>
          </a:stretch>
        </p:blipFill>
        <p:spPr>
          <a:xfrm>
            <a:off x="2298746" y="16583196"/>
            <a:ext cx="9799828" cy="4130289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5" name="Graphic 34" descr="Delivery with solid fill">
            <a:extLst>
              <a:ext uri="{FF2B5EF4-FFF2-40B4-BE49-F238E27FC236}">
                <a16:creationId xmlns:a16="http://schemas.microsoft.com/office/drawing/2014/main" id="{C2F53D39-1150-53F0-C739-B78E581DFD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30081" y="13031204"/>
            <a:ext cx="1922207" cy="19222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5FE6F6-1245-A4FC-78E1-6CCE52CBEE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9" y="16583197"/>
            <a:ext cx="1685925" cy="481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C64D6B4-2D94-7968-0B3B-D12AEA600A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2" y="24087398"/>
            <a:ext cx="1697429" cy="6037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Graphic 42" descr="Flying Money with solid fill">
            <a:extLst>
              <a:ext uri="{FF2B5EF4-FFF2-40B4-BE49-F238E27FC236}">
                <a16:creationId xmlns:a16="http://schemas.microsoft.com/office/drawing/2014/main" id="{2805F499-64C8-3C33-8F88-2CA5E0C9C1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94642" y="11532750"/>
            <a:ext cx="1922207" cy="1922207"/>
          </a:xfrm>
          <a:prstGeom prst="rect">
            <a:avLst/>
          </a:prstGeom>
        </p:spPr>
      </p:pic>
      <p:sp>
        <p:nvSpPr>
          <p:cNvPr id="44" name="Subtitle 2">
            <a:extLst>
              <a:ext uri="{FF2B5EF4-FFF2-40B4-BE49-F238E27FC236}">
                <a16:creationId xmlns:a16="http://schemas.microsoft.com/office/drawing/2014/main" id="{CDA49968-7187-738A-A3F7-5CCE9E80AF64}"/>
              </a:ext>
            </a:extLst>
          </p:cNvPr>
          <p:cNvSpPr txBox="1">
            <a:spLocks/>
          </p:cNvSpPr>
          <p:nvPr/>
        </p:nvSpPr>
        <p:spPr>
          <a:xfrm>
            <a:off x="384949" y="21794431"/>
            <a:ext cx="11713625" cy="18161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numCol="2" rtlCol="0" anchor="t">
            <a:normAutofit fontScale="92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4400" b="1">
                <a:latin typeface="Cambria"/>
                <a:ea typeface="Cambria"/>
              </a:rPr>
              <a:t>Original Mesh: </a:t>
            </a:r>
            <a:r>
              <a:rPr lang="en-US" sz="4400">
                <a:latin typeface="Cambria"/>
                <a:ea typeface="Cambria"/>
              </a:rPr>
              <a:t>1.39 MPa</a:t>
            </a:r>
          </a:p>
          <a:p>
            <a:pPr algn="l">
              <a:spcBef>
                <a:spcPts val="0"/>
              </a:spcBef>
            </a:pPr>
            <a:endParaRPr lang="en-US" sz="4400">
              <a:latin typeface="Cambria"/>
              <a:ea typeface="Cambria"/>
            </a:endParaRPr>
          </a:p>
          <a:p>
            <a:pPr algn="l">
              <a:spcBef>
                <a:spcPts val="0"/>
              </a:spcBef>
            </a:pPr>
            <a:r>
              <a:rPr lang="en-US" sz="4400" b="1">
                <a:latin typeface="Cambria"/>
                <a:ea typeface="Cambria"/>
              </a:rPr>
              <a:t>Refined Mesh: </a:t>
            </a:r>
            <a:r>
              <a:rPr lang="en-US" sz="4400">
                <a:latin typeface="Cambria"/>
                <a:ea typeface="Cambria"/>
              </a:rPr>
              <a:t>3.17 MPa</a:t>
            </a:r>
            <a:endParaRPr lang="en-US" sz="4000">
              <a:latin typeface="Cambria"/>
              <a:ea typeface="Cambria"/>
            </a:endParaRP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b="1">
                <a:latin typeface="Cambria"/>
                <a:ea typeface="Cambria"/>
              </a:rPr>
              <a:t>FOS: </a:t>
            </a:r>
            <a:r>
              <a:rPr lang="en-US" sz="4000">
                <a:latin typeface="Cambria"/>
                <a:ea typeface="Cambria"/>
              </a:rPr>
              <a:t>3.23</a:t>
            </a:r>
            <a:endParaRPr lang="en-US" sz="4000">
              <a:highlight>
                <a:srgbClr val="00FF00"/>
              </a:highlight>
              <a:latin typeface="Cambria"/>
              <a:ea typeface="Cambria"/>
            </a:endParaRPr>
          </a:p>
          <a:p>
            <a:pPr>
              <a:spcBef>
                <a:spcPts val="0"/>
              </a:spcBef>
            </a:pPr>
            <a:endParaRPr lang="en-US" sz="3600">
              <a:highlight>
                <a:srgbClr val="00FF00"/>
              </a:highlight>
              <a:latin typeface="Cambria"/>
              <a:ea typeface="Cambria"/>
            </a:endParaRPr>
          </a:p>
          <a:p>
            <a:pPr>
              <a:spcBef>
                <a:spcPts val="0"/>
              </a:spcBef>
            </a:pPr>
            <a:r>
              <a:rPr lang="en-US" sz="3900">
                <a:highlight>
                  <a:srgbClr val="00FF00"/>
                </a:highlight>
                <a:latin typeface="Cambria"/>
                <a:ea typeface="Cambria"/>
              </a:rPr>
              <a:t>Up to spec </a:t>
            </a:r>
          </a:p>
          <a:p>
            <a:pPr>
              <a:spcBef>
                <a:spcPts val="0"/>
              </a:spcBef>
            </a:pPr>
            <a:r>
              <a:rPr lang="en-US" sz="3900">
                <a:highlight>
                  <a:srgbClr val="00FF00"/>
                </a:highlight>
                <a:latin typeface="Cambria"/>
                <a:ea typeface="Cambria"/>
              </a:rPr>
              <a:t>(for our purposes)!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>
              <a:latin typeface="Cambria"/>
              <a:ea typeface="Cambria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866B0E21-B682-1645-28D0-162AF6F4C8B6}"/>
              </a:ext>
            </a:extLst>
          </p:cNvPr>
          <p:cNvSpPr txBox="1">
            <a:spLocks/>
          </p:cNvSpPr>
          <p:nvPr/>
        </p:nvSpPr>
        <p:spPr>
          <a:xfrm>
            <a:off x="372248" y="30976150"/>
            <a:ext cx="11713626" cy="15742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06674" tIns="53337" rIns="106674" bIns="53337" numCol="1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000" b="1">
                <a:latin typeface="Cambria"/>
                <a:ea typeface="Cambria"/>
              </a:rPr>
              <a:t>Lift Coeff. = </a:t>
            </a:r>
            <a:r>
              <a:rPr lang="en-US" sz="4000">
                <a:latin typeface="Cambria"/>
                <a:ea typeface="Cambria"/>
              </a:rPr>
              <a:t>0.686             </a:t>
            </a:r>
            <a:r>
              <a:rPr lang="en-US" sz="4000" b="1">
                <a:latin typeface="Cambria"/>
                <a:ea typeface="Cambria"/>
              </a:rPr>
              <a:t>Drag Coeff. = </a:t>
            </a:r>
            <a:r>
              <a:rPr lang="en-US" sz="4000">
                <a:latin typeface="Cambria"/>
                <a:ea typeface="Cambria"/>
              </a:rPr>
              <a:t> 0.201</a:t>
            </a:r>
            <a:endParaRPr lang="en-US" sz="3600">
              <a:latin typeface="Cambria"/>
              <a:ea typeface="Cambria"/>
            </a:endParaRPr>
          </a:p>
          <a:p>
            <a:pPr>
              <a:spcBef>
                <a:spcPts val="0"/>
              </a:spcBef>
            </a:pPr>
            <a:endParaRPr lang="en-US" sz="3200">
              <a:latin typeface="Cambria"/>
              <a:ea typeface="Cambria"/>
            </a:endParaRPr>
          </a:p>
          <a:p>
            <a:pPr>
              <a:spcBef>
                <a:spcPts val="0"/>
              </a:spcBef>
            </a:pPr>
            <a:r>
              <a:rPr lang="en-US" sz="4000">
                <a:highlight>
                  <a:srgbClr val="00FF00"/>
                </a:highlight>
                <a:latin typeface="Cambria"/>
                <a:ea typeface="Cambria"/>
              </a:rPr>
              <a:t>Up to spec (for our purposes)!</a:t>
            </a:r>
          </a:p>
        </p:txBody>
      </p:sp>
      <p:pic>
        <p:nvPicPr>
          <p:cNvPr id="53" name="Picture 52" descr="FlySky FS-GR3E/F 3 Channel Receiver">
            <a:extLst>
              <a:ext uri="{FF2B5EF4-FFF2-40B4-BE49-F238E27FC236}">
                <a16:creationId xmlns:a16="http://schemas.microsoft.com/office/drawing/2014/main" id="{0644F028-81E0-4F7D-EE7E-1B179F47822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051201" y="26186225"/>
            <a:ext cx="3540361" cy="1647448"/>
          </a:xfrm>
          <a:prstGeom prst="rect">
            <a:avLst/>
          </a:prstGeom>
        </p:spPr>
      </p:pic>
      <p:pic>
        <p:nvPicPr>
          <p:cNvPr id="54" name="Picture 53" descr="The lack of consistency in #Bambu Lab Software pains me - Site Feedback - Bambu  Lab Community Forum">
            <a:extLst>
              <a:ext uri="{FF2B5EF4-FFF2-40B4-BE49-F238E27FC236}">
                <a16:creationId xmlns:a16="http://schemas.microsoft.com/office/drawing/2014/main" id="{5F2F06BA-18D2-DA95-4E1A-5B50F208586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706632" y="8685704"/>
            <a:ext cx="4450889" cy="4450889"/>
          </a:xfrm>
          <a:prstGeom prst="rect">
            <a:avLst/>
          </a:prstGeom>
        </p:spPr>
      </p:pic>
      <p:sp>
        <p:nvSpPr>
          <p:cNvPr id="71" name="Subtitle 2">
            <a:extLst>
              <a:ext uri="{FF2B5EF4-FFF2-40B4-BE49-F238E27FC236}">
                <a16:creationId xmlns:a16="http://schemas.microsoft.com/office/drawing/2014/main" id="{AFA2440D-B10C-5D66-06E7-B9FE7D1538BC}"/>
              </a:ext>
            </a:extLst>
          </p:cNvPr>
          <p:cNvSpPr txBox="1">
            <a:spLocks/>
          </p:cNvSpPr>
          <p:nvPr/>
        </p:nvSpPr>
        <p:spPr>
          <a:xfrm>
            <a:off x="2636505" y="16900738"/>
            <a:ext cx="1940288" cy="690523"/>
          </a:xfrm>
          <a:prstGeom prst="rect">
            <a:avLst/>
          </a:prstGeom>
          <a:noFill/>
          <a:ln w="38100">
            <a:noFill/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>
                <a:latin typeface="Cambria" panose="02040503050406030204" pitchFamily="18" charset="0"/>
              </a:rPr>
              <a:t>*refined</a:t>
            </a: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68624f3-5bda-493f-9fb2-f9795285d20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080F8050A714E982981508DD5FB5C" ma:contentTypeVersion="15" ma:contentTypeDescription="Create a new document." ma:contentTypeScope="" ma:versionID="be6ad479ff9a5fc18696cc9c12e2e04a">
  <xsd:schema xmlns:xsd="http://www.w3.org/2001/XMLSchema" xmlns:xs="http://www.w3.org/2001/XMLSchema" xmlns:p="http://schemas.microsoft.com/office/2006/metadata/properties" xmlns:ns3="168624f3-5bda-493f-9fb2-f9795285d20f" xmlns:ns4="b6bdd04c-bda9-4d0f-ae11-8e4c0de4ddd1" targetNamespace="http://schemas.microsoft.com/office/2006/metadata/properties" ma:root="true" ma:fieldsID="7f7c4dcbb5bd2ce04e057cac512d019b" ns3:_="" ns4:_="">
    <xsd:import namespace="168624f3-5bda-493f-9fb2-f9795285d20f"/>
    <xsd:import namespace="b6bdd04c-bda9-4d0f-ae11-8e4c0de4dd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624f3-5bda-493f-9fb2-f9795285d2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dd04c-bda9-4d0f-ae11-8e4c0de4d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84A2FD5-79E3-4314-83C2-5B3BF2D79462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168624f3-5bda-493f-9fb2-f9795285d20f"/>
    <ds:schemaRef ds:uri="http://purl.org/dc/elements/1.1/"/>
    <ds:schemaRef ds:uri="http://schemas.microsoft.com/office/infopath/2007/PartnerControls"/>
    <ds:schemaRef ds:uri="b6bdd04c-bda9-4d0f-ae11-8e4c0de4ddd1"/>
  </ds:schemaRefs>
</ds:datastoreItem>
</file>

<file path=customXml/itemProps3.xml><?xml version="1.0" encoding="utf-8"?>
<ds:datastoreItem xmlns:ds="http://schemas.openxmlformats.org/officeDocument/2006/customXml" ds:itemID="{A53FEEFC-D927-4078-BAEA-CD06C4E4325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319E6A5-5438-4A35-90E0-2980452B4A75}">
  <ds:schemaRefs>
    <ds:schemaRef ds:uri="168624f3-5bda-493f-9fb2-f9795285d20f"/>
    <ds:schemaRef ds:uri="b6bdd04c-bda9-4d0f-ae11-8e4c0de4dd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347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Wingdings</vt:lpstr>
      <vt:lpstr>Office Theme</vt:lpstr>
      <vt:lpstr>  Paul Marino, Patrick DeAnna, Noah McCandless, Jameson Solomon, Brian Truong Department of Mechanical Engineering, University of New Hampshire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Paul Marino</cp:lastModifiedBy>
  <cp:revision>2</cp:revision>
  <dcterms:created xsi:type="dcterms:W3CDTF">2016-03-05T16:55:12Z</dcterms:created>
  <dcterms:modified xsi:type="dcterms:W3CDTF">2026-04-20T14:44:05Z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0x010100371080F8050A714E982981508DD5FB5C</vt:lpwstr>
  </property>
</Properties>
</file>