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384F5-EC1C-BE2E-7BF4-8612293EFEA3}" v="3" dt="2026-04-15T23:15:22.728"/>
    <p1510:client id="{983C4E31-6A44-0C89-665A-31CCEE9B7A2E}" v="6" dt="2026-04-15T23:16:29.203"/>
    <p1510:client id="{B640CF9B-6906-4645-801B-D2E6220F12EF}" v="1" dt="2026-04-16T01:24:18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43"/>
  </p:normalViewPr>
  <p:slideViewPr>
    <p:cSldViewPr snapToGrid="0">
      <p:cViewPr varScale="1">
        <p:scale>
          <a:sx n="23" d="100"/>
          <a:sy n="23" d="100"/>
        </p:scale>
        <p:origin x="1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1,'89'0,"-10"0,-33 0,-3 0,2 0,-6 0,-1 0,4 0,1 0,-2 0,-5 0,-7 0,-4 0,-2 0,0 0,9 0,-4 0,6 0,-6 0,1 0,5 0,0 0,-2 0,-3 0,1 0,-6 0,1 0,0 0,-2 0,1 0,4 0,-3 0,1 0,5 0,-8 0,8 0,-7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0,'85'0,"-7"0,-21 0,2 0,-1 0,-5 0,-12 0,-2 0,-7 0,2 0,-1 0,-4 0,-5 0,1 0,0 0,-1 0,1 0,6 0,-11 0,8 0,3 0,-5 0,9 0,-7 0,1 0,4 0,-6 0,-2 0,-7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1,'62'0,"-8"0,-37 0,-1 0,20 0,-15 0,13 0,-3 0,0 0,6 0,-8 0,-9 0,8 0,3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1,'125'0,"-17"0,-39 0,-12 0,-5 0,1 0,-7 0,2 0,-4 0,1 0,-2 0,-1 0,-2 0,3 0,2 0,-2 0,0 0,-3 0,-3 0,-3 0,0 0,-2 0,-1 0,-6 0,-2 0,-2 0,10 0,-5 0,5 0,-6 0,1 0,2 0,3 0,3 0,-4 0,0 0,-1 0,0 0,2 0,-2 0,1 0,-7 0,-2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04:48:32.0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1,'137'0,"2"0,-14 0,-8 0,-11 0,-9 0,-6 0,-3 3,4 2,-5 2,-7-3,-11-4,-14 0,-2 0,1 0,-2 0,1 0,-4 0,-6 0,-4 0,-7 0,2 0,0 0,-2 5,7 0,-1 0,1 1,-1 0,-1-1,2-2,1-3,-3 3,-3 2,-2 0,2-1,0-3,-2 3,2 1,-5 0,-4-2,-2 2,0-1,5 1,3-2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3FC0-EE11-7448-844F-08F3B9FAACC8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49AE-777E-0846-8930-2742AC0A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777594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3555187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5332781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7110374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8887968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10665562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12443155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14220749" algn="l" defTabSz="3555187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849AE-777E-0846-8930-2742AC0A36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5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54A85-90AA-3141-B504-DE34D0FD304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A46B5-A83D-7542-92F6-3209CF93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18" Type="http://schemas.openxmlformats.org/officeDocument/2006/relationships/hyperlink" Target="https://doi.org/10.1111/mmi.15212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19" Type="http://schemas.openxmlformats.org/officeDocument/2006/relationships/hyperlink" Target="https://doi.org/10.3390/ijms24097989" TargetMode="External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3DFD84F8-BAC4-D166-1DAA-8549E0DA9602}"/>
              </a:ext>
            </a:extLst>
          </p:cNvPr>
          <p:cNvSpPr/>
          <p:nvPr/>
        </p:nvSpPr>
        <p:spPr>
          <a:xfrm>
            <a:off x="29788600" y="6067142"/>
            <a:ext cx="13373100" cy="1853129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BE82B5-C54F-51AD-1B98-6E2AA843B9EE}"/>
              </a:ext>
            </a:extLst>
          </p:cNvPr>
          <p:cNvSpPr/>
          <p:nvPr/>
        </p:nvSpPr>
        <p:spPr>
          <a:xfrm>
            <a:off x="29713240" y="17254833"/>
            <a:ext cx="13448460" cy="1853129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16AC1E6-AE29-809E-6917-8BDFEE9E9031}"/>
              </a:ext>
            </a:extLst>
          </p:cNvPr>
          <p:cNvSpPr/>
          <p:nvPr/>
        </p:nvSpPr>
        <p:spPr>
          <a:xfrm>
            <a:off x="14475230" y="17237503"/>
            <a:ext cx="14650229" cy="1853129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DE67F-9BE3-F158-7A02-7BFBEA32AB61}"/>
              </a:ext>
            </a:extLst>
          </p:cNvPr>
          <p:cNvSpPr/>
          <p:nvPr/>
        </p:nvSpPr>
        <p:spPr>
          <a:xfrm>
            <a:off x="0" y="0"/>
            <a:ext cx="43891200" cy="5638800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A7252-FA9F-2BF3-51C1-8F997FFD69F8}"/>
              </a:ext>
            </a:extLst>
          </p:cNvPr>
          <p:cNvSpPr txBox="1"/>
          <p:nvPr/>
        </p:nvSpPr>
        <p:spPr>
          <a:xfrm>
            <a:off x="6915150" y="261239"/>
            <a:ext cx="3006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Engineering the Interaction Between Regulators and Their Cognate DNA for the Detection of Heavy Metals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0A3B3-13FF-6C21-3279-97D2B04F98A4}"/>
              </a:ext>
            </a:extLst>
          </p:cNvPr>
          <p:cNvSpPr txBox="1"/>
          <p:nvPr/>
        </p:nvSpPr>
        <p:spPr>
          <a:xfrm>
            <a:off x="6915150" y="2901226"/>
            <a:ext cx="300609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latin typeface="Garamond"/>
                <a:cs typeface="Times New Roman"/>
              </a:rPr>
              <a:t>Allison Kish and Kang Wu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C925B-BFA5-FE2A-9163-3A19D61F6F84}"/>
              </a:ext>
            </a:extLst>
          </p:cNvPr>
          <p:cNvSpPr txBox="1"/>
          <p:nvPr/>
        </p:nvSpPr>
        <p:spPr>
          <a:xfrm>
            <a:off x="3276889" y="4212863"/>
            <a:ext cx="360045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i="1">
                <a:solidFill>
                  <a:schemeClr val="bg1"/>
                </a:solidFill>
                <a:latin typeface="Garamond"/>
                <a:cs typeface="Times New Roman"/>
              </a:rPr>
              <a:t>Department of Chemical Engineering and Bioengineering, University of New Hampshire, Durham, NH 03824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26925-3E6C-C29C-A05D-E9C9058A6F3B}"/>
              </a:ext>
            </a:extLst>
          </p:cNvPr>
          <p:cNvSpPr/>
          <p:nvPr/>
        </p:nvSpPr>
        <p:spPr>
          <a:xfrm>
            <a:off x="514350" y="6071488"/>
            <a:ext cx="13373100" cy="26332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6F926-8FF3-025C-A881-294E00E20E28}"/>
              </a:ext>
            </a:extLst>
          </p:cNvPr>
          <p:cNvSpPr/>
          <p:nvPr/>
        </p:nvSpPr>
        <p:spPr>
          <a:xfrm>
            <a:off x="14481153" y="6071488"/>
            <a:ext cx="14668539" cy="26279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08F92-A054-9A1C-1D9F-CC832D92DE00}"/>
              </a:ext>
            </a:extLst>
          </p:cNvPr>
          <p:cNvSpPr/>
          <p:nvPr/>
        </p:nvSpPr>
        <p:spPr>
          <a:xfrm>
            <a:off x="514350" y="6097267"/>
            <a:ext cx="13373100" cy="1887496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73A35-3869-F9D6-3D7E-CA8128E2602E}"/>
              </a:ext>
            </a:extLst>
          </p:cNvPr>
          <p:cNvSpPr/>
          <p:nvPr/>
        </p:nvSpPr>
        <p:spPr>
          <a:xfrm>
            <a:off x="500063" y="18506223"/>
            <a:ext cx="13373100" cy="2124820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18EAF7-5156-C5BA-93DD-E630487E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272" y="-4522"/>
            <a:ext cx="6743699" cy="53253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B56679-D8C0-F793-EF98-285313A0EDEC}"/>
              </a:ext>
            </a:extLst>
          </p:cNvPr>
          <p:cNvSpPr txBox="1"/>
          <p:nvPr/>
        </p:nvSpPr>
        <p:spPr>
          <a:xfrm>
            <a:off x="2652712" y="6443871"/>
            <a:ext cx="9096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D45710-7148-DCED-3B10-A13E880EAB8C}"/>
              </a:ext>
            </a:extLst>
          </p:cNvPr>
          <p:cNvSpPr txBox="1"/>
          <p:nvPr/>
        </p:nvSpPr>
        <p:spPr>
          <a:xfrm>
            <a:off x="2352675" y="18983857"/>
            <a:ext cx="9096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0D014-251A-9A68-624D-134DB0B27503}"/>
              </a:ext>
            </a:extLst>
          </p:cNvPr>
          <p:cNvSpPr/>
          <p:nvPr/>
        </p:nvSpPr>
        <p:spPr>
          <a:xfrm>
            <a:off x="29743354" y="23622497"/>
            <a:ext cx="13373100" cy="1443371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B2DF7D-8258-C0F5-FA94-8FA2D150F207}"/>
              </a:ext>
            </a:extLst>
          </p:cNvPr>
          <p:cNvSpPr txBox="1"/>
          <p:nvPr/>
        </p:nvSpPr>
        <p:spPr>
          <a:xfrm>
            <a:off x="31781702" y="23758304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C2B5C-CCFF-831E-D617-593344684D36}"/>
              </a:ext>
            </a:extLst>
          </p:cNvPr>
          <p:cNvSpPr txBox="1"/>
          <p:nvPr/>
        </p:nvSpPr>
        <p:spPr>
          <a:xfrm>
            <a:off x="776287" y="8331367"/>
            <a:ext cx="12939713" cy="10556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/>
              <a:t>Biosensors </a:t>
            </a:r>
            <a:r>
              <a:rPr lang="en-US" sz="4000"/>
              <a:t>can be designed using regulator proteins and their cognate DNA promoters, as their interaction is modulated by external stimulus</a:t>
            </a:r>
            <a:r>
              <a:rPr lang="en-US" sz="4000" dirty="0"/>
              <a:t>, as </a:t>
            </a:r>
            <a:r>
              <a:rPr lang="en-US" sz="4000"/>
              <a:t>long </a:t>
            </a:r>
            <a:r>
              <a:rPr lang="en-US" sz="4000" dirty="0"/>
              <a:t>as </a:t>
            </a:r>
            <a:r>
              <a:rPr lang="en-US" sz="4000"/>
              <a:t>the interaction pattern/strength can be quantified and correlated with the input signal.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/>
              <a:t>The </a:t>
            </a:r>
            <a:r>
              <a:rPr lang="en-US" sz="4000" b="1"/>
              <a:t>MerR</a:t>
            </a:r>
            <a:r>
              <a:rPr lang="en-US" sz="4000" b="1" dirty="0"/>
              <a:t> protein </a:t>
            </a:r>
            <a:r>
              <a:rPr lang="en-US" sz="4000" dirty="0"/>
              <a:t>is a </a:t>
            </a:r>
            <a:r>
              <a:rPr lang="en-US" sz="4000"/>
              <a:t>dimeric </a:t>
            </a:r>
            <a:r>
              <a:rPr lang="en-US" sz="4000" dirty="0"/>
              <a:t>regulator protein </a:t>
            </a:r>
            <a:r>
              <a:rPr lang="en-US" sz="4000"/>
              <a:t>that activates the expression of heavy metal clearance genes in presence of Hg</a:t>
            </a:r>
            <a:r>
              <a:rPr lang="en-US" sz="2700" baseline="30000"/>
              <a:t>2+</a:t>
            </a:r>
            <a:r>
              <a:rPr lang="en-US" sz="4000"/>
              <a:t>, but it is </a:t>
            </a:r>
            <a:r>
              <a:rPr lang="en-US" sz="4000" dirty="0"/>
              <a:t>continuously being bound to the </a:t>
            </a:r>
            <a:r>
              <a:rPr lang="en-US" sz="4000"/>
              <a:t>promoter regardless </a:t>
            </a:r>
            <a:r>
              <a:rPr lang="en-US" sz="4000" dirty="0"/>
              <a:t>of the </a:t>
            </a:r>
            <a:r>
              <a:rPr lang="en-US" sz="4000"/>
              <a:t>concentration </a:t>
            </a:r>
            <a:r>
              <a:rPr lang="en-US" sz="4000" dirty="0"/>
              <a:t>of </a:t>
            </a:r>
            <a:r>
              <a:rPr lang="en-US" sz="4000"/>
              <a:t>Hg</a:t>
            </a:r>
            <a:r>
              <a:rPr lang="en-US" baseline="30000"/>
              <a:t>2+</a:t>
            </a:r>
            <a:r>
              <a:rPr lang="en-US" sz="4000"/>
              <a:t>. To develop interaction-based biosensors, </a:t>
            </a:r>
            <a:r>
              <a:rPr lang="en-US" sz="4000" dirty="0"/>
              <a:t>we </a:t>
            </a:r>
            <a:r>
              <a:rPr lang="en-US" sz="4000"/>
              <a:t>designed DNA mutants and engineered </a:t>
            </a:r>
            <a:r>
              <a:rPr lang="en-US" sz="4000" dirty="0"/>
              <a:t>the </a:t>
            </a:r>
            <a:r>
              <a:rPr lang="en-US" sz="4000"/>
              <a:t>promoter for conditional </a:t>
            </a:r>
            <a:r>
              <a:rPr lang="en-US" sz="4000" dirty="0"/>
              <a:t>interaction </a:t>
            </a:r>
            <a:r>
              <a:rPr lang="en-US" sz="4000"/>
              <a:t>with </a:t>
            </a:r>
            <a:r>
              <a:rPr lang="en-US" sz="4000" err="1"/>
              <a:t>MerR</a:t>
            </a:r>
            <a:r>
              <a:rPr lang="en-US" sz="4000"/>
              <a:t>. Our hypothesis is that the distance </a:t>
            </a:r>
            <a:r>
              <a:rPr lang="en-US" sz="4000" dirty="0"/>
              <a:t>between the </a:t>
            </a:r>
            <a:r>
              <a:rPr lang="en-US" sz="4000"/>
              <a:t>–35 and –10 elements on </a:t>
            </a:r>
            <a:r>
              <a:rPr lang="en-US" sz="4000" dirty="0"/>
              <a:t>the </a:t>
            </a:r>
            <a:r>
              <a:rPr lang="en-US" sz="4000"/>
              <a:t>promoter impacts its binding affinity to </a:t>
            </a:r>
            <a:r>
              <a:rPr lang="en-US" sz="4000" err="1"/>
              <a:t>MerR</a:t>
            </a:r>
            <a:r>
              <a:rPr lang="en-US" sz="4000"/>
              <a:t> or MerR+Hg</a:t>
            </a:r>
            <a:r>
              <a:rPr lang="en-US" sz="2700" baseline="30000"/>
              <a:t>2+</a:t>
            </a:r>
            <a:r>
              <a:rPr lang="en-US" sz="4000"/>
              <a:t>. </a:t>
            </a:r>
            <a:endParaRPr lang="en-US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441949-98E0-1B8B-D953-EF5219AE8CD7}"/>
              </a:ext>
            </a:extLst>
          </p:cNvPr>
          <p:cNvGrpSpPr/>
          <p:nvPr/>
        </p:nvGrpSpPr>
        <p:grpSpPr>
          <a:xfrm>
            <a:off x="754062" y="25461762"/>
            <a:ext cx="7670801" cy="5818628"/>
            <a:chOff x="6433164" y="1687958"/>
            <a:chExt cx="4978400" cy="3451855"/>
          </a:xfrm>
        </p:grpSpPr>
        <p:pic>
          <p:nvPicPr>
            <p:cNvPr id="30" name="Picture 29" descr="A screenshot of a white screen&#10;&#10;AI-generated content may be incorrect.">
              <a:extLst>
                <a:ext uri="{FF2B5EF4-FFF2-40B4-BE49-F238E27FC236}">
                  <a16:creationId xmlns:a16="http://schemas.microsoft.com/office/drawing/2014/main" id="{C343F8E7-E3C3-A65B-07ED-7E5D23E08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9098"/>
            <a:stretch>
              <a:fillRect/>
            </a:stretch>
          </p:blipFill>
          <p:spPr>
            <a:xfrm>
              <a:off x="6433164" y="1687958"/>
              <a:ext cx="4978400" cy="345185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8B0AB7-ACEB-1655-A4BA-5A1B541903EF}"/>
                    </a:ext>
                  </a:extLst>
                </p14:cNvPr>
                <p14:cNvContentPartPr/>
                <p14:nvPr/>
              </p14:nvContentPartPr>
              <p14:xfrm>
                <a:off x="8559871" y="2241348"/>
                <a:ext cx="30060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8B0AB7-ACEB-1655-A4BA-5A1B541903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24809" y="2133348"/>
                  <a:ext cx="370491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C58664-1830-A4C6-CCBA-6681D2BE0409}"/>
                    </a:ext>
                  </a:extLst>
                </p14:cNvPr>
                <p14:cNvContentPartPr/>
                <p14:nvPr/>
              </p14:nvContentPartPr>
              <p14:xfrm>
                <a:off x="8573551" y="2761188"/>
                <a:ext cx="2462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C58664-1830-A4C6-CCBA-6681D2BE04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38474" y="2653188"/>
                  <a:ext cx="31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8CBD03-EE2B-C060-AE1A-2294A891EF6B}"/>
                    </a:ext>
                  </a:extLst>
                </p14:cNvPr>
                <p14:cNvContentPartPr/>
                <p14:nvPr/>
              </p14:nvContentPartPr>
              <p14:xfrm>
                <a:off x="8577511" y="3314508"/>
                <a:ext cx="10440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8CBD03-EE2B-C060-AE1A-2294A891EF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42556" y="3206508"/>
                  <a:ext cx="17407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7FD244-6642-FFE6-7FE4-6D8782A99450}"/>
                    </a:ext>
                  </a:extLst>
                </p14:cNvPr>
                <p14:cNvContentPartPr/>
                <p14:nvPr/>
              </p14:nvContentPartPr>
              <p14:xfrm>
                <a:off x="8571031" y="3883308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7FD244-6642-FFE6-7FE4-6D8782A994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17031" y="3775308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8F4EFE-C3DA-8506-0388-A07F75ED0BF4}"/>
                    </a:ext>
                  </a:extLst>
                </p14:cNvPr>
                <p14:cNvContentPartPr/>
                <p14:nvPr/>
              </p14:nvContentPartPr>
              <p14:xfrm>
                <a:off x="8590471" y="4423308"/>
                <a:ext cx="40428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8F4EFE-C3DA-8506-0388-A07F75ED0B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55418" y="4315308"/>
                  <a:ext cx="474153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D246ED7-47F5-F3F8-5F85-639A98B34D9D}"/>
                    </a:ext>
                  </a:extLst>
                </p14:cNvPr>
                <p14:cNvContentPartPr/>
                <p14:nvPr/>
              </p14:nvContentPartPr>
              <p14:xfrm>
                <a:off x="8581831" y="4930908"/>
                <a:ext cx="567000" cy="2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D246ED7-47F5-F3F8-5F85-639A98B34D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46759" y="4866310"/>
                  <a:ext cx="636911" cy="15202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C2A3B4-0434-1EFC-045B-2CD508391676}"/>
                </a:ext>
              </a:extLst>
            </p:cNvPr>
            <p:cNvSpPr txBox="1"/>
            <p:nvPr/>
          </p:nvSpPr>
          <p:spPr>
            <a:xfrm>
              <a:off x="7241458" y="2317225"/>
              <a:ext cx="48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(-1)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ECF7D3-E43A-5CDC-AB29-C61477D3818E}"/>
                </a:ext>
              </a:extLst>
            </p:cNvPr>
            <p:cNvSpPr txBox="1"/>
            <p:nvPr/>
          </p:nvSpPr>
          <p:spPr>
            <a:xfrm>
              <a:off x="7241458" y="2898404"/>
              <a:ext cx="781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(-2)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0B712E-BBF2-6660-39C8-0C6611B46C5D}"/>
                </a:ext>
              </a:extLst>
            </p:cNvPr>
            <p:cNvSpPr txBox="1"/>
            <p:nvPr/>
          </p:nvSpPr>
          <p:spPr>
            <a:xfrm>
              <a:off x="7241458" y="3422090"/>
              <a:ext cx="781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(-3)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3431CB-F471-9531-3925-27B3391C129D}"/>
                </a:ext>
              </a:extLst>
            </p:cNvPr>
            <p:cNvSpPr txBox="1"/>
            <p:nvPr/>
          </p:nvSpPr>
          <p:spPr>
            <a:xfrm>
              <a:off x="7241457" y="3971202"/>
              <a:ext cx="781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(+1)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8683ED-1DA5-4964-1D9D-76A98BED37BC}"/>
                </a:ext>
              </a:extLst>
            </p:cNvPr>
            <p:cNvSpPr txBox="1"/>
            <p:nvPr/>
          </p:nvSpPr>
          <p:spPr>
            <a:xfrm>
              <a:off x="7241457" y="4520525"/>
              <a:ext cx="781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(+2)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FA2556-1DD7-6F2F-5848-CF91457868DD}"/>
              </a:ext>
            </a:extLst>
          </p:cNvPr>
          <p:cNvSpPr txBox="1"/>
          <p:nvPr/>
        </p:nvSpPr>
        <p:spPr>
          <a:xfrm>
            <a:off x="716755" y="21136306"/>
            <a:ext cx="1293971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Synthesis of DNA mutants with a fluorescent dye at 5'</a:t>
            </a:r>
          </a:p>
          <a:p>
            <a:pPr marL="742950" indent="-742950">
              <a:buAutoNum type="arabicPeriod"/>
            </a:pPr>
            <a:r>
              <a:rPr lang="en-US" sz="4000" dirty="0"/>
              <a:t>Production of </a:t>
            </a:r>
            <a:r>
              <a:rPr lang="en-US" sz="4000" dirty="0" err="1"/>
              <a:t>MerR</a:t>
            </a:r>
            <a:r>
              <a:rPr lang="en-US" sz="4000" dirty="0"/>
              <a:t> protein in </a:t>
            </a:r>
            <a:r>
              <a:rPr lang="en-US" sz="4000" i="1" dirty="0"/>
              <a:t>Escherichia coli  </a:t>
            </a:r>
            <a:r>
              <a:rPr lang="en-US" sz="4000" dirty="0"/>
              <a:t>BL21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Purification of </a:t>
            </a:r>
            <a:r>
              <a:rPr lang="en-US" sz="4000"/>
              <a:t>MerR</a:t>
            </a:r>
            <a:r>
              <a:rPr lang="en-US" sz="4000" dirty="0"/>
              <a:t> </a:t>
            </a:r>
          </a:p>
          <a:p>
            <a:pPr marL="742950" indent="-742950">
              <a:buAutoNum type="arabicPeriod"/>
            </a:pPr>
            <a:r>
              <a:rPr lang="en-US" sz="4000" dirty="0"/>
              <a:t>Immobilization of </a:t>
            </a:r>
            <a:r>
              <a:rPr lang="en-US" sz="4000" dirty="0" err="1"/>
              <a:t>MerR</a:t>
            </a:r>
            <a:r>
              <a:rPr lang="en-US" sz="4000" dirty="0"/>
              <a:t> on a microplate</a:t>
            </a:r>
          </a:p>
          <a:p>
            <a:pPr marL="742950" indent="-742950">
              <a:buAutoNum type="arabicPeriod"/>
            </a:pPr>
            <a:r>
              <a:rPr lang="en-US" sz="4000" dirty="0"/>
              <a:t>Adding samples with each DNA mutant ±Hg</a:t>
            </a:r>
            <a:r>
              <a:rPr lang="en-US" sz="2700" baseline="30000" dirty="0"/>
              <a:t>2+</a:t>
            </a:r>
            <a:endParaRPr lang="en-US" sz="2700" dirty="0"/>
          </a:p>
          <a:p>
            <a:pPr marL="742950" indent="-742950">
              <a:buAutoNum type="arabicPeriod"/>
            </a:pPr>
            <a:r>
              <a:rPr lang="en-US" sz="4000" dirty="0"/>
              <a:t>Measurement of fluorescence</a:t>
            </a:r>
            <a:endParaRPr lang="en-US" sz="4000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989392-6B4E-A631-6F08-51E4DD2988E5}"/>
              </a:ext>
            </a:extLst>
          </p:cNvPr>
          <p:cNvSpPr txBox="1"/>
          <p:nvPr/>
        </p:nvSpPr>
        <p:spPr>
          <a:xfrm>
            <a:off x="8531298" y="26109989"/>
            <a:ext cx="546258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/>
              <a:t>Figure 1. </a:t>
            </a:r>
            <a:r>
              <a:rPr lang="en-US" sz="4000" dirty="0"/>
              <a:t>The design of</a:t>
            </a:r>
            <a:r>
              <a:rPr lang="en-US" sz="4000"/>
              <a:t> promoter mutants</a:t>
            </a:r>
            <a:r>
              <a:rPr lang="en-US" sz="4000" dirty="0"/>
              <a:t>. The spacer region of the DNA was changed based off the addition/subtraction of nucleotides. N= 25% chance of A,G,T, or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74F0E2-745B-FD77-ABEE-44666B391CD0}"/>
              </a:ext>
            </a:extLst>
          </p:cNvPr>
          <p:cNvSpPr/>
          <p:nvPr/>
        </p:nvSpPr>
        <p:spPr>
          <a:xfrm>
            <a:off x="14499462" y="6083508"/>
            <a:ext cx="14650229" cy="1853129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915ED39-3019-E6C5-C5C8-25FDE9E669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73137" y="8832303"/>
            <a:ext cx="8949116" cy="711482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C8F6923-D26D-B4A8-56AD-169028366887}"/>
              </a:ext>
            </a:extLst>
          </p:cNvPr>
          <p:cNvSpPr txBox="1"/>
          <p:nvPr/>
        </p:nvSpPr>
        <p:spPr>
          <a:xfrm>
            <a:off x="16357601" y="6457668"/>
            <a:ext cx="11175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7000" b="1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MerR</a:t>
            </a:r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Protein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BDDCB8-91A8-93A0-583F-0A05172DD967}"/>
              </a:ext>
            </a:extLst>
          </p:cNvPr>
          <p:cNvSpPr/>
          <p:nvPr/>
        </p:nvSpPr>
        <p:spPr>
          <a:xfrm>
            <a:off x="14738184" y="8402127"/>
            <a:ext cx="9819022" cy="7929555"/>
          </a:xfrm>
          <a:prstGeom prst="rect">
            <a:avLst/>
          </a:prstGeom>
          <a:noFill/>
          <a:ln w="57150">
            <a:solidFill>
              <a:srgbClr val="00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D0B939-952A-8234-B7D4-294B33775430}"/>
              </a:ext>
            </a:extLst>
          </p:cNvPr>
          <p:cNvSpPr/>
          <p:nvPr/>
        </p:nvSpPr>
        <p:spPr>
          <a:xfrm>
            <a:off x="716755" y="25461762"/>
            <a:ext cx="7670801" cy="6293764"/>
          </a:xfrm>
          <a:prstGeom prst="rect">
            <a:avLst/>
          </a:prstGeom>
          <a:noFill/>
          <a:ln w="57150">
            <a:solidFill>
              <a:srgbClr val="00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356F72-937F-DA56-B48C-323A429276E0}"/>
              </a:ext>
            </a:extLst>
          </p:cNvPr>
          <p:cNvSpPr txBox="1"/>
          <p:nvPr/>
        </p:nvSpPr>
        <p:spPr>
          <a:xfrm>
            <a:off x="24814237" y="9686834"/>
            <a:ext cx="41757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2. </a:t>
            </a:r>
            <a:r>
              <a:rPr lang="en-US" sz="4000" dirty="0"/>
              <a:t>Verification of the presence of </a:t>
            </a:r>
            <a:r>
              <a:rPr lang="en-US" sz="4000" dirty="0" err="1"/>
              <a:t>MerR</a:t>
            </a:r>
            <a:r>
              <a:rPr lang="en-US" sz="4000" dirty="0"/>
              <a:t> protein on a </a:t>
            </a:r>
            <a:r>
              <a:rPr lang="en-US" sz="4000" dirty="0" err="1"/>
              <a:t>NuPAGE</a:t>
            </a:r>
            <a:r>
              <a:rPr lang="en-US" sz="4000" dirty="0"/>
              <a:t> SDS after successful purification from </a:t>
            </a:r>
            <a:r>
              <a:rPr lang="en-US" sz="4000" i="1" dirty="0"/>
              <a:t>E. coli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1B774-F3B5-8087-225C-F408B3D4ACEF}"/>
              </a:ext>
            </a:extLst>
          </p:cNvPr>
          <p:cNvSpPr txBox="1"/>
          <p:nvPr/>
        </p:nvSpPr>
        <p:spPr>
          <a:xfrm>
            <a:off x="17242585" y="17559283"/>
            <a:ext cx="9096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Preliminary Results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C43F9-0B86-DFDA-53E9-1AB581E9178A}"/>
              </a:ext>
            </a:extLst>
          </p:cNvPr>
          <p:cNvSpPr/>
          <p:nvPr/>
        </p:nvSpPr>
        <p:spPr>
          <a:xfrm>
            <a:off x="29741813" y="6046555"/>
            <a:ext cx="13373100" cy="26357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E5A8-4507-BDAF-51CD-8C9F5CED51D3}"/>
              </a:ext>
            </a:extLst>
          </p:cNvPr>
          <p:cNvSpPr txBox="1"/>
          <p:nvPr/>
        </p:nvSpPr>
        <p:spPr>
          <a:xfrm>
            <a:off x="30005289" y="25342370"/>
            <a:ext cx="12649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Thank you to Dr. Wu for her continued mentorship and to the Hamel Center for Undergraduate Research for allowing me to conduct research during the summer of 2025 through a SURF grant.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25666-EAA7-D1BD-B444-54EC4F02F7C2}"/>
              </a:ext>
            </a:extLst>
          </p:cNvPr>
          <p:cNvSpPr txBox="1"/>
          <p:nvPr/>
        </p:nvSpPr>
        <p:spPr>
          <a:xfrm>
            <a:off x="30019576" y="17508035"/>
            <a:ext cx="12620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Next Steps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02169-B09F-E06C-C80C-340C5B2BCF23}"/>
              </a:ext>
            </a:extLst>
          </p:cNvPr>
          <p:cNvSpPr txBox="1"/>
          <p:nvPr/>
        </p:nvSpPr>
        <p:spPr>
          <a:xfrm>
            <a:off x="30079904" y="19330265"/>
            <a:ext cx="1264919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Repurifying the </a:t>
            </a:r>
            <a:r>
              <a:rPr lang="en-US" sz="4000" dirty="0" err="1"/>
              <a:t>MerR</a:t>
            </a:r>
            <a:r>
              <a:rPr lang="en-US" sz="4000" dirty="0"/>
              <a:t> protein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Repeating and optimizing the procedure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Generation of a standard curve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Quantification of heavy metals in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Greater understanding of </a:t>
            </a:r>
            <a:r>
              <a:rPr lang="en-US" sz="4000" dirty="0" err="1"/>
              <a:t>MerR</a:t>
            </a:r>
            <a:r>
              <a:rPr lang="en-US" sz="4000" dirty="0"/>
              <a:t> protein and DNA interaction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DA6BA-092A-C6AF-2CF2-240583DF367D}"/>
              </a:ext>
            </a:extLst>
          </p:cNvPr>
          <p:cNvSpPr/>
          <p:nvPr/>
        </p:nvSpPr>
        <p:spPr>
          <a:xfrm>
            <a:off x="29788599" y="27396867"/>
            <a:ext cx="13373100" cy="1443371"/>
          </a:xfrm>
          <a:prstGeom prst="rect">
            <a:avLst/>
          </a:prstGeom>
          <a:solidFill>
            <a:srgbClr val="001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C55BA-08CC-BEED-652A-886D860F1262}"/>
              </a:ext>
            </a:extLst>
          </p:cNvPr>
          <p:cNvSpPr txBox="1"/>
          <p:nvPr/>
        </p:nvSpPr>
        <p:spPr>
          <a:xfrm>
            <a:off x="31826947" y="27532674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4EF159-6F6F-AE68-8862-978C6A29E094}"/>
              </a:ext>
            </a:extLst>
          </p:cNvPr>
          <p:cNvSpPr txBox="1"/>
          <p:nvPr/>
        </p:nvSpPr>
        <p:spPr>
          <a:xfrm>
            <a:off x="29902899" y="29103560"/>
            <a:ext cx="1295161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500" dirty="0"/>
              <a:t>Tulin, G., Figueroa, N. R., Checa, S. K., &amp; </a:t>
            </a:r>
            <a:r>
              <a:rPr lang="en-US" sz="2500" dirty="0" err="1"/>
              <a:t>Soncini</a:t>
            </a:r>
            <a:r>
              <a:rPr lang="en-US" sz="2500" dirty="0"/>
              <a:t>, F. C. (2024). The multifarious </a:t>
            </a:r>
            <a:r>
              <a:rPr lang="en-US" sz="2500" dirty="0" err="1"/>
              <a:t>MerR</a:t>
            </a:r>
            <a:r>
              <a:rPr lang="en-US" sz="2500" dirty="0"/>
              <a:t> family of transcriptional regulators. </a:t>
            </a:r>
            <a:r>
              <a:rPr lang="en-US" sz="2500" i="1" dirty="0"/>
              <a:t>Molecular Microbiology</a:t>
            </a:r>
            <a:r>
              <a:rPr lang="en-US" sz="2500" dirty="0"/>
              <a:t>, </a:t>
            </a:r>
            <a:r>
              <a:rPr lang="en-US" sz="2500" i="1" dirty="0"/>
              <a:t>121</a:t>
            </a:r>
            <a:r>
              <a:rPr lang="en-US" sz="2500" dirty="0"/>
              <a:t>(2), 230-242. </a:t>
            </a:r>
            <a:r>
              <a:rPr lang="en-US" sz="2500" u="sng" dirty="0">
                <a:hlinkClick r:id="rId18"/>
              </a:rPr>
              <a:t>https://doi.org/10.1111/mmi.15212</a:t>
            </a:r>
            <a:endParaRPr lang="en-US" sz="2500" u="sng" dirty="0"/>
          </a:p>
          <a:p>
            <a:pPr marL="514350" indent="-514350">
              <a:buFontTx/>
              <a:buAutoNum type="arabicPeriod"/>
            </a:pPr>
            <a:r>
              <a:rPr lang="en-US" sz="2500" dirty="0"/>
              <a:t>Chen, S., Chen, X., Su, H., Guo, M., &amp; Liu, H. (2023). Advances in Synthetic-Biology-Based Whole-Cell Biosensors: Principles, Genetic Modules, and Applications in Food Safety. </a:t>
            </a:r>
            <a:r>
              <a:rPr lang="en-US" sz="2500" i="1" dirty="0"/>
              <a:t>International Journal of Molecular Sciences</a:t>
            </a:r>
            <a:r>
              <a:rPr lang="en-US" sz="2500" dirty="0"/>
              <a:t>, </a:t>
            </a:r>
            <a:r>
              <a:rPr lang="en-US" sz="2500" i="1" dirty="0"/>
              <a:t>24</a:t>
            </a:r>
            <a:r>
              <a:rPr lang="en-US" sz="2500" dirty="0"/>
              <a:t>(9), 7989. </a:t>
            </a:r>
            <a:r>
              <a:rPr lang="en-US" sz="2500" u="sng" dirty="0">
                <a:hlinkClick r:id="rId19"/>
              </a:rPr>
              <a:t>https://doi.org/10.3390/ijms24097989</a:t>
            </a:r>
            <a:endParaRPr lang="en-US" sz="2500" dirty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8C89B5-242D-231F-9ED6-5AC131A151C3}"/>
              </a:ext>
            </a:extLst>
          </p:cNvPr>
          <p:cNvSpPr txBox="1"/>
          <p:nvPr/>
        </p:nvSpPr>
        <p:spPr>
          <a:xfrm>
            <a:off x="14785166" y="29607472"/>
            <a:ext cx="14204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Initial data showed there was no significant difference between groups treated with and without mercury, as well as no significant difference between different DNA mutants and the negative control group.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C8F66D-2DC5-5973-09E6-293B8A57BFFD}"/>
              </a:ext>
            </a:extLst>
          </p:cNvPr>
          <p:cNvSpPr/>
          <p:nvPr/>
        </p:nvSpPr>
        <p:spPr>
          <a:xfrm>
            <a:off x="14785166" y="19682569"/>
            <a:ext cx="13849991" cy="8286508"/>
          </a:xfrm>
          <a:prstGeom prst="rect">
            <a:avLst/>
          </a:prstGeom>
          <a:noFill/>
          <a:ln w="57150">
            <a:solidFill>
              <a:srgbClr val="00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E55F774-C763-162B-C6E3-E1C5060772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183732" y="20111184"/>
            <a:ext cx="13010548" cy="751506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2CBFFDD-DB9D-92B2-CB37-97F75FFACC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283104" y="9013381"/>
            <a:ext cx="8353559" cy="688294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A42441C-06BB-7D4E-2A96-10C1773C6038}"/>
              </a:ext>
            </a:extLst>
          </p:cNvPr>
          <p:cNvSpPr txBox="1"/>
          <p:nvPr/>
        </p:nvSpPr>
        <p:spPr>
          <a:xfrm>
            <a:off x="14738185" y="28174681"/>
            <a:ext cx="1389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3</a:t>
            </a:r>
            <a:r>
              <a:rPr lang="en-US" sz="4000" dirty="0"/>
              <a:t>. Graph depicting the fluorescence of the five mutants, wild type, and negative control with and without Hg</a:t>
            </a:r>
            <a:r>
              <a:rPr lang="en-US" sz="4000" baseline="30000" dirty="0"/>
              <a:t>2+</a:t>
            </a:r>
            <a:r>
              <a:rPr lang="en-US" sz="4000" dirty="0"/>
              <a:t> 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5E8ADD-6173-2D0E-C713-5151418A5BBF}"/>
              </a:ext>
            </a:extLst>
          </p:cNvPr>
          <p:cNvSpPr txBox="1"/>
          <p:nvPr/>
        </p:nvSpPr>
        <p:spPr>
          <a:xfrm>
            <a:off x="30283104" y="6381133"/>
            <a:ext cx="12357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Confirmation of Fluorescence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EBC98BF-6058-33E2-BD4C-B6943C4D2974}"/>
              </a:ext>
            </a:extLst>
          </p:cNvPr>
          <p:cNvSpPr/>
          <p:nvPr/>
        </p:nvSpPr>
        <p:spPr>
          <a:xfrm>
            <a:off x="30004499" y="8599583"/>
            <a:ext cx="9009901" cy="7609594"/>
          </a:xfrm>
          <a:prstGeom prst="rect">
            <a:avLst/>
          </a:prstGeom>
          <a:noFill/>
          <a:ln w="57150">
            <a:solidFill>
              <a:srgbClr val="001A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721D3C5-83A6-8C4D-19FB-CB027C08A1EF}"/>
              </a:ext>
            </a:extLst>
          </p:cNvPr>
          <p:cNvSpPr txBox="1"/>
          <p:nvPr/>
        </p:nvSpPr>
        <p:spPr>
          <a:xfrm>
            <a:off x="39342143" y="9907076"/>
            <a:ext cx="316235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/>
              <a:t>Figure </a:t>
            </a:r>
            <a:r>
              <a:rPr lang="en-US" sz="4000" b="1"/>
              <a:t>4</a:t>
            </a:r>
            <a:r>
              <a:rPr lang="en-US" sz="4000" dirty="0"/>
              <a:t>. Graph depicting the fluorescence of the T1 DNA mutant after a successful serial dilution</a:t>
            </a:r>
          </a:p>
        </p:txBody>
      </p:sp>
    </p:spTree>
    <p:extLst>
      <p:ext uri="{BB962C8B-B14F-4D97-AF65-F5344CB8AC3E}">
        <p14:creationId xmlns:p14="http://schemas.microsoft.com/office/powerpoint/2010/main" val="217384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539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Allison Kish</dc:creator>
  <cp:lastModifiedBy>Allison Kish</cp:lastModifiedBy>
  <cp:revision>2</cp:revision>
  <dcterms:created xsi:type="dcterms:W3CDTF">2026-04-01T02:32:46Z</dcterms:created>
  <dcterms:modified xsi:type="dcterms:W3CDTF">2026-04-20T14:13:51Z</dcterms:modified>
</cp:coreProperties>
</file>