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3"/>
  </p:sldMasterIdLst>
  <p:notesMasterIdLst>
    <p:notesMasterId r:id="rId5"/>
  </p:notesMasterIdLst>
  <p:sldIdLst>
    <p:sldId id="257" r:id="rId4"/>
  </p:sldIdLst>
  <p:sldSz cx="43891200" cy="32918400"/>
  <p:notesSz cx="9144000" cy="6858000"/>
  <p:defaultTextStyle>
    <a:defPPr>
      <a:defRPr lang="en-US"/>
    </a:defPPr>
    <a:lvl1pPr marL="0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50545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01092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51637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02184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752730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03275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053822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04367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0957"/>
    <a:srgbClr val="FFC9C9"/>
    <a:srgbClr val="DEC8EE"/>
    <a:srgbClr val="9ED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79" autoAdjust="0"/>
    <p:restoredTop sz="96247" autoAdjust="0"/>
  </p:normalViewPr>
  <p:slideViewPr>
    <p:cSldViewPr snapToGrid="0">
      <p:cViewPr varScale="1">
        <p:scale>
          <a:sx n="23" d="100"/>
          <a:sy n="23" d="100"/>
        </p:scale>
        <p:origin x="2106" y="102"/>
      </p:cViewPr>
      <p:guideLst>
        <p:guide orient="horz" pos="10368"/>
        <p:guide pos="1382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92DA63-4CEE-4198-A227-FE51BCD8C0DE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D54D5-B03E-4755-B212-030F27602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485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7715EE-7BC8-7535-974F-7386BC930F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8579F97-4FA1-ADA4-665F-79FE1033EE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A0A87E-8714-BE72-1D1B-41FE46497D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C9734B-5541-BBD5-F296-175F85B0BD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3D54D5-B03E-4755-B212-030F27602C8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75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3"/>
            <a:ext cx="37307520" cy="11460480"/>
          </a:xfrm>
        </p:spPr>
        <p:txBody>
          <a:bodyPr anchor="b"/>
          <a:lstStyle>
            <a:lvl1pPr algn="ctr">
              <a:defRPr sz="29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3"/>
            <a:ext cx="32918400" cy="7947657"/>
          </a:xfrm>
        </p:spPr>
        <p:txBody>
          <a:bodyPr/>
          <a:lstStyle>
            <a:lvl1pPr marL="0" indent="0" algn="ctr">
              <a:buNone/>
              <a:defRPr sz="11800"/>
            </a:lvl1pPr>
            <a:lvl2pPr marL="2240152" indent="0" algn="ctr">
              <a:buNone/>
              <a:defRPr sz="9800"/>
            </a:lvl2pPr>
            <a:lvl3pPr marL="4480304" indent="0" algn="ctr">
              <a:buNone/>
              <a:defRPr sz="8800"/>
            </a:lvl3pPr>
            <a:lvl4pPr marL="6720456" indent="0" algn="ctr">
              <a:buNone/>
              <a:defRPr sz="7800"/>
            </a:lvl4pPr>
            <a:lvl5pPr marL="8960608" indent="0" algn="ctr">
              <a:buNone/>
              <a:defRPr sz="7800"/>
            </a:lvl5pPr>
            <a:lvl6pPr marL="11200760" indent="0" algn="ctr">
              <a:buNone/>
              <a:defRPr sz="7800"/>
            </a:lvl6pPr>
            <a:lvl7pPr marL="13440912" indent="0" algn="ctr">
              <a:buNone/>
              <a:defRPr sz="7800"/>
            </a:lvl7pPr>
            <a:lvl8pPr marL="15681064" indent="0" algn="ctr">
              <a:buNone/>
              <a:defRPr sz="7800"/>
            </a:lvl8pPr>
            <a:lvl9pPr marL="17921216" indent="0" algn="ctr">
              <a:buNone/>
              <a:defRPr sz="7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231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99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96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049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51"/>
            <a:ext cx="37856160" cy="13693137"/>
          </a:xfrm>
        </p:spPr>
        <p:txBody>
          <a:bodyPr anchor="b"/>
          <a:lstStyle>
            <a:lvl1pPr>
              <a:defRPr sz="29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31"/>
            <a:ext cx="37856160" cy="7200897"/>
          </a:xfrm>
        </p:spPr>
        <p:txBody>
          <a:bodyPr/>
          <a:lstStyle>
            <a:lvl1pPr marL="0" indent="0">
              <a:buNone/>
              <a:defRPr sz="11800">
                <a:solidFill>
                  <a:schemeClr val="tx1"/>
                </a:solidFill>
              </a:defRPr>
            </a:lvl1pPr>
            <a:lvl2pPr marL="2240152" indent="0">
              <a:buNone/>
              <a:defRPr sz="9800">
                <a:solidFill>
                  <a:schemeClr val="tx1">
                    <a:tint val="75000"/>
                  </a:schemeClr>
                </a:solidFill>
              </a:defRPr>
            </a:lvl2pPr>
            <a:lvl3pPr marL="4480304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3pPr>
            <a:lvl4pPr marL="6720456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4pPr>
            <a:lvl5pPr marL="8960608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5pPr>
            <a:lvl6pPr marL="11200760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6pPr>
            <a:lvl7pPr marL="13440912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7pPr>
            <a:lvl8pPr marL="15681064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8pPr>
            <a:lvl9pPr marL="17921216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23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905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4"/>
            <a:ext cx="18568032" cy="3954777"/>
          </a:xfrm>
        </p:spPr>
        <p:txBody>
          <a:bodyPr anchor="b"/>
          <a:lstStyle>
            <a:lvl1pPr marL="0" indent="0">
              <a:buNone/>
              <a:defRPr sz="11800" b="1"/>
            </a:lvl1pPr>
            <a:lvl2pPr marL="2240152" indent="0">
              <a:buNone/>
              <a:defRPr sz="9800" b="1"/>
            </a:lvl2pPr>
            <a:lvl3pPr marL="4480304" indent="0">
              <a:buNone/>
              <a:defRPr sz="8800" b="1"/>
            </a:lvl3pPr>
            <a:lvl4pPr marL="6720456" indent="0">
              <a:buNone/>
              <a:defRPr sz="7800" b="1"/>
            </a:lvl4pPr>
            <a:lvl5pPr marL="8960608" indent="0">
              <a:buNone/>
              <a:defRPr sz="7800" b="1"/>
            </a:lvl5pPr>
            <a:lvl6pPr marL="11200760" indent="0">
              <a:buNone/>
              <a:defRPr sz="7800" b="1"/>
            </a:lvl6pPr>
            <a:lvl7pPr marL="13440912" indent="0">
              <a:buNone/>
              <a:defRPr sz="7800" b="1"/>
            </a:lvl7pPr>
            <a:lvl8pPr marL="15681064" indent="0">
              <a:buNone/>
              <a:defRPr sz="7800" b="1"/>
            </a:lvl8pPr>
            <a:lvl9pPr marL="17921216" indent="0">
              <a:buNone/>
              <a:defRPr sz="7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4"/>
            <a:ext cx="18659477" cy="3954777"/>
          </a:xfrm>
        </p:spPr>
        <p:txBody>
          <a:bodyPr anchor="b"/>
          <a:lstStyle>
            <a:lvl1pPr marL="0" indent="0">
              <a:buNone/>
              <a:defRPr sz="11800" b="1"/>
            </a:lvl1pPr>
            <a:lvl2pPr marL="2240152" indent="0">
              <a:buNone/>
              <a:defRPr sz="9800" b="1"/>
            </a:lvl2pPr>
            <a:lvl3pPr marL="4480304" indent="0">
              <a:buNone/>
              <a:defRPr sz="8800" b="1"/>
            </a:lvl3pPr>
            <a:lvl4pPr marL="6720456" indent="0">
              <a:buNone/>
              <a:defRPr sz="7800" b="1"/>
            </a:lvl4pPr>
            <a:lvl5pPr marL="8960608" indent="0">
              <a:buNone/>
              <a:defRPr sz="7800" b="1"/>
            </a:lvl5pPr>
            <a:lvl6pPr marL="11200760" indent="0">
              <a:buNone/>
              <a:defRPr sz="7800" b="1"/>
            </a:lvl6pPr>
            <a:lvl7pPr marL="13440912" indent="0">
              <a:buNone/>
              <a:defRPr sz="7800" b="1"/>
            </a:lvl7pPr>
            <a:lvl8pPr marL="15681064" indent="0">
              <a:buNone/>
              <a:defRPr sz="7800" b="1"/>
            </a:lvl8pPr>
            <a:lvl9pPr marL="17921216" indent="0">
              <a:buNone/>
              <a:defRPr sz="7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50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4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55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8"/>
            <a:ext cx="22219920" cy="23393400"/>
          </a:xfrm>
        </p:spPr>
        <p:txBody>
          <a:bodyPr/>
          <a:lstStyle>
            <a:lvl1pPr>
              <a:defRPr sz="15700"/>
            </a:lvl1pPr>
            <a:lvl2pPr>
              <a:defRPr sz="13700"/>
            </a:lvl2pPr>
            <a:lvl3pPr>
              <a:defRPr sz="11800"/>
            </a:lvl3pPr>
            <a:lvl4pPr>
              <a:defRPr sz="9800"/>
            </a:lvl4pPr>
            <a:lvl5pPr>
              <a:defRPr sz="9800"/>
            </a:lvl5pPr>
            <a:lvl6pPr>
              <a:defRPr sz="9800"/>
            </a:lvl6pPr>
            <a:lvl7pPr>
              <a:defRPr sz="9800"/>
            </a:lvl7pPr>
            <a:lvl8pPr>
              <a:defRPr sz="9800"/>
            </a:lvl8pPr>
            <a:lvl9pPr>
              <a:defRPr sz="9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3"/>
          </a:xfrm>
        </p:spPr>
        <p:txBody>
          <a:bodyPr/>
          <a:lstStyle>
            <a:lvl1pPr marL="0" indent="0">
              <a:buNone/>
              <a:defRPr sz="7800"/>
            </a:lvl1pPr>
            <a:lvl2pPr marL="2240152" indent="0">
              <a:buNone/>
              <a:defRPr sz="6900"/>
            </a:lvl2pPr>
            <a:lvl3pPr marL="4480304" indent="0">
              <a:buNone/>
              <a:defRPr sz="5900"/>
            </a:lvl3pPr>
            <a:lvl4pPr marL="6720456" indent="0">
              <a:buNone/>
              <a:defRPr sz="4900"/>
            </a:lvl4pPr>
            <a:lvl5pPr marL="8960608" indent="0">
              <a:buNone/>
              <a:defRPr sz="4900"/>
            </a:lvl5pPr>
            <a:lvl6pPr marL="11200760" indent="0">
              <a:buNone/>
              <a:defRPr sz="4900"/>
            </a:lvl6pPr>
            <a:lvl7pPr marL="13440912" indent="0">
              <a:buNone/>
              <a:defRPr sz="4900"/>
            </a:lvl7pPr>
            <a:lvl8pPr marL="15681064" indent="0">
              <a:buNone/>
              <a:defRPr sz="4900"/>
            </a:lvl8pPr>
            <a:lvl9pPr marL="17921216" indent="0">
              <a:buNone/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18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8"/>
            <a:ext cx="22219920" cy="23393400"/>
          </a:xfrm>
        </p:spPr>
        <p:txBody>
          <a:bodyPr anchor="t"/>
          <a:lstStyle>
            <a:lvl1pPr marL="0" indent="0">
              <a:buNone/>
              <a:defRPr sz="15700"/>
            </a:lvl1pPr>
            <a:lvl2pPr marL="2240152" indent="0">
              <a:buNone/>
              <a:defRPr sz="13700"/>
            </a:lvl2pPr>
            <a:lvl3pPr marL="4480304" indent="0">
              <a:buNone/>
              <a:defRPr sz="11800"/>
            </a:lvl3pPr>
            <a:lvl4pPr marL="6720456" indent="0">
              <a:buNone/>
              <a:defRPr sz="9800"/>
            </a:lvl4pPr>
            <a:lvl5pPr marL="8960608" indent="0">
              <a:buNone/>
              <a:defRPr sz="9800"/>
            </a:lvl5pPr>
            <a:lvl6pPr marL="11200760" indent="0">
              <a:buNone/>
              <a:defRPr sz="9800"/>
            </a:lvl6pPr>
            <a:lvl7pPr marL="13440912" indent="0">
              <a:buNone/>
              <a:defRPr sz="9800"/>
            </a:lvl7pPr>
            <a:lvl8pPr marL="15681064" indent="0">
              <a:buNone/>
              <a:defRPr sz="9800"/>
            </a:lvl8pPr>
            <a:lvl9pPr marL="17921216" indent="0">
              <a:buNone/>
              <a:defRPr sz="9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3"/>
          </a:xfrm>
        </p:spPr>
        <p:txBody>
          <a:bodyPr/>
          <a:lstStyle>
            <a:lvl1pPr marL="0" indent="0">
              <a:buNone/>
              <a:defRPr sz="7800"/>
            </a:lvl1pPr>
            <a:lvl2pPr marL="2240152" indent="0">
              <a:buNone/>
              <a:defRPr sz="6900"/>
            </a:lvl2pPr>
            <a:lvl3pPr marL="4480304" indent="0">
              <a:buNone/>
              <a:defRPr sz="5900"/>
            </a:lvl3pPr>
            <a:lvl4pPr marL="6720456" indent="0">
              <a:buNone/>
              <a:defRPr sz="4900"/>
            </a:lvl4pPr>
            <a:lvl5pPr marL="8960608" indent="0">
              <a:buNone/>
              <a:defRPr sz="4900"/>
            </a:lvl5pPr>
            <a:lvl6pPr marL="11200760" indent="0">
              <a:buNone/>
              <a:defRPr sz="4900"/>
            </a:lvl6pPr>
            <a:lvl7pPr marL="13440912" indent="0">
              <a:buNone/>
              <a:defRPr sz="4900"/>
            </a:lvl7pPr>
            <a:lvl8pPr marL="15681064" indent="0">
              <a:buNone/>
              <a:defRPr sz="4900"/>
            </a:lvl8pPr>
            <a:lvl9pPr marL="17921216" indent="0">
              <a:buNone/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83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3"/>
          </a:xfrm>
          <a:prstGeom prst="rect">
            <a:avLst/>
          </a:prstGeom>
        </p:spPr>
        <p:txBody>
          <a:bodyPr vert="horz" lIns="106674" tIns="53337" rIns="106674" bIns="53337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3"/>
          </a:xfrm>
          <a:prstGeom prst="rect">
            <a:avLst/>
          </a:prstGeom>
        </p:spPr>
        <p:txBody>
          <a:bodyPr vert="horz" lIns="106674" tIns="53337" rIns="106674" bIns="5333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</p:spPr>
        <p:txBody>
          <a:bodyPr vert="horz" lIns="106674" tIns="53337" rIns="106674" bIns="53337" rtlCol="0" anchor="ctr"/>
          <a:lstStyle>
            <a:lvl1pPr algn="l">
              <a:defRPr sz="5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81BC7-D5A5-445F-BF4D-797F02B50EB4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8"/>
            <a:ext cx="14813280" cy="1752600"/>
          </a:xfrm>
          <a:prstGeom prst="rect">
            <a:avLst/>
          </a:prstGeom>
        </p:spPr>
        <p:txBody>
          <a:bodyPr vert="horz" lIns="106674" tIns="53337" rIns="106674" bIns="53337" rtlCol="0" anchor="ctr"/>
          <a:lstStyle>
            <a:lvl1pPr algn="ctr">
              <a:defRPr sz="5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8"/>
            <a:ext cx="9875520" cy="1752600"/>
          </a:xfrm>
          <a:prstGeom prst="rect">
            <a:avLst/>
          </a:prstGeom>
        </p:spPr>
        <p:txBody>
          <a:bodyPr vert="horz" lIns="106674" tIns="53337" rIns="106674" bIns="53337" rtlCol="0" anchor="ctr"/>
          <a:lstStyle>
            <a:lvl1pPr algn="r">
              <a:defRPr sz="5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17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4480304" rtl="0" eaLnBrk="1" latinLnBrk="0" hangingPunct="1">
        <a:lnSpc>
          <a:spcPct val="90000"/>
        </a:lnSpc>
        <a:spcBef>
          <a:spcPct val="0"/>
        </a:spcBef>
        <a:buNone/>
        <a:defRPr sz="21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20076" indent="-1120076" algn="l" defTabSz="4480304" rtl="0" eaLnBrk="1" latinLnBrk="0" hangingPunct="1">
        <a:lnSpc>
          <a:spcPct val="90000"/>
        </a:lnSpc>
        <a:spcBef>
          <a:spcPts val="4900"/>
        </a:spcBef>
        <a:buFont typeface="Arial" panose="020B0604020202020204" pitchFamily="34" charset="0"/>
        <a:buChar char="•"/>
        <a:defRPr sz="13700" kern="1200">
          <a:solidFill>
            <a:schemeClr val="tx1"/>
          </a:solidFill>
          <a:latin typeface="+mn-lt"/>
          <a:ea typeface="+mn-ea"/>
          <a:cs typeface="+mn-cs"/>
        </a:defRPr>
      </a:lvl1pPr>
      <a:lvl2pPr marL="3360228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11800" kern="1200">
          <a:solidFill>
            <a:schemeClr val="tx1"/>
          </a:solidFill>
          <a:latin typeface="+mn-lt"/>
          <a:ea typeface="+mn-ea"/>
          <a:cs typeface="+mn-cs"/>
        </a:defRPr>
      </a:lvl2pPr>
      <a:lvl3pPr marL="5600380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9800" kern="1200">
          <a:solidFill>
            <a:schemeClr val="tx1"/>
          </a:solidFill>
          <a:latin typeface="+mn-lt"/>
          <a:ea typeface="+mn-ea"/>
          <a:cs typeface="+mn-cs"/>
        </a:defRPr>
      </a:lvl3pPr>
      <a:lvl4pPr marL="7840532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4pPr>
      <a:lvl5pPr marL="10080684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5pPr>
      <a:lvl6pPr marL="12320836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6pPr>
      <a:lvl7pPr marL="14560988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7pPr>
      <a:lvl8pPr marL="16801140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8pPr>
      <a:lvl9pPr marL="19041292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240152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304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456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4pPr>
      <a:lvl5pPr marL="8960608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5pPr>
      <a:lvl6pPr marL="11200760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6pPr>
      <a:lvl7pPr marL="13440912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7pPr>
      <a:lvl8pPr marL="15681064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1216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282DD6-9D91-D302-7C8C-4A92138FB9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>
            <a:extLst>
              <a:ext uri="{FF2B5EF4-FFF2-40B4-BE49-F238E27FC236}">
                <a16:creationId xmlns:a16="http://schemas.microsoft.com/office/drawing/2014/main" id="{D1C1DBBF-13DD-3D8C-51A7-4710FFAC03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04016" y="26216186"/>
            <a:ext cx="13469706" cy="6373368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E6417208-B78E-EC5F-D566-89E5AD304E3A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04016" y="26214661"/>
            <a:ext cx="13469112" cy="6373368"/>
          </a:xfrm>
          <a:prstGeom prst="rect">
            <a:avLst/>
          </a:prstGeom>
        </p:spPr>
      </p:pic>
      <p:sp>
        <p:nvSpPr>
          <p:cNvPr id="30" name="Subtitle 2">
            <a:extLst>
              <a:ext uri="{FF2B5EF4-FFF2-40B4-BE49-F238E27FC236}">
                <a16:creationId xmlns:a16="http://schemas.microsoft.com/office/drawing/2014/main" id="{F8AB8D2E-0D4F-5FC0-401F-00FE52944049}"/>
              </a:ext>
            </a:extLst>
          </p:cNvPr>
          <p:cNvSpPr txBox="1">
            <a:spLocks/>
          </p:cNvSpPr>
          <p:nvPr/>
        </p:nvSpPr>
        <p:spPr>
          <a:xfrm>
            <a:off x="14752336" y="26101846"/>
            <a:ext cx="14382234" cy="6602048"/>
          </a:xfrm>
          <a:prstGeom prst="round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1200"/>
              </a:spcBef>
            </a:pPr>
            <a:endParaRPr lang="en-US" sz="3700" dirty="0">
              <a:latin typeface="Cambria" panose="02040503050406030204" pitchFamily="18" charset="0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F6FEA7B7-FC7C-735A-19A8-2AE41EDE8242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14548" y="14043836"/>
            <a:ext cx="12262104" cy="10671048"/>
          </a:xfrm>
          <a:prstGeom prst="rect">
            <a:avLst/>
          </a:prstGeom>
        </p:spPr>
      </p:pic>
      <p:sp>
        <p:nvSpPr>
          <p:cNvPr id="64" name="Subtitle 2">
            <a:extLst>
              <a:ext uri="{FF2B5EF4-FFF2-40B4-BE49-F238E27FC236}">
                <a16:creationId xmlns:a16="http://schemas.microsoft.com/office/drawing/2014/main" id="{4BD55EA1-4401-1895-0DD7-F3509D57BE61}"/>
              </a:ext>
            </a:extLst>
          </p:cNvPr>
          <p:cNvSpPr txBox="1">
            <a:spLocks/>
          </p:cNvSpPr>
          <p:nvPr/>
        </p:nvSpPr>
        <p:spPr>
          <a:xfrm>
            <a:off x="14770659" y="13711756"/>
            <a:ext cx="14432189" cy="11320272"/>
          </a:xfrm>
          <a:prstGeom prst="round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3700" dirty="0">
              <a:latin typeface="Cambria" panose="020405030504060302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E0F2597-4FD0-9868-DB9D-C8413F11EB4F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17203" y="14470708"/>
            <a:ext cx="6629400" cy="980236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1D5E67A-7BA0-C3BB-F793-913E978C0041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0796" y="14470708"/>
            <a:ext cx="6629400" cy="980236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D9FB78F-88D8-B15E-3DBC-DAB0B8F7D5F3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6986" y="5394085"/>
            <a:ext cx="14081760" cy="803757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FB9DFF1-D4A5-B339-B7ED-3EF0AA12CC86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12184" y="5394085"/>
            <a:ext cx="14081760" cy="8037576"/>
          </a:xfrm>
          <a:prstGeom prst="rect">
            <a:avLst/>
          </a:prstGeom>
        </p:spPr>
      </p:pic>
      <p:sp>
        <p:nvSpPr>
          <p:cNvPr id="55" name="Subtitle 2">
            <a:extLst>
              <a:ext uri="{FF2B5EF4-FFF2-40B4-BE49-F238E27FC236}">
                <a16:creationId xmlns:a16="http://schemas.microsoft.com/office/drawing/2014/main" id="{420949A9-4C8B-73F7-2D31-7C24AD8DB419}"/>
              </a:ext>
            </a:extLst>
          </p:cNvPr>
          <p:cNvSpPr txBox="1">
            <a:spLocks/>
          </p:cNvSpPr>
          <p:nvPr/>
        </p:nvSpPr>
        <p:spPr>
          <a:xfrm>
            <a:off x="14722384" y="5269460"/>
            <a:ext cx="29000744" cy="8266176"/>
          </a:xfrm>
          <a:prstGeom prst="round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1200"/>
              </a:spcBef>
            </a:pPr>
            <a:endParaRPr lang="en-US" sz="3700" dirty="0">
              <a:latin typeface="Cambria" panose="020405030504060302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2F4C2A-94A6-3F2A-BBEC-9F8387BEC9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7764" y="214506"/>
            <a:ext cx="43462210" cy="3947886"/>
          </a:xfrm>
          <a:prstGeom prst="roundRect">
            <a:avLst/>
          </a:prstGeom>
          <a:solidFill>
            <a:srgbClr val="002060"/>
          </a:solidFill>
          <a:ln w="101600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>
              <a:lnSpc>
                <a:spcPts val="9000"/>
              </a:lnSpc>
              <a:spcBef>
                <a:spcPts val="75"/>
              </a:spcBef>
              <a:spcAft>
                <a:spcPts val="75"/>
              </a:spcAft>
            </a:pPr>
            <a:r>
              <a:rPr lang="en-US" sz="84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LLM-Supported Decisions</a:t>
            </a:r>
            <a:br>
              <a:rPr lang="en-US" sz="84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5600" u="sng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Parker Reed</a:t>
            </a:r>
            <a:br>
              <a:rPr lang="en-US" sz="5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5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Advisor: Andrew Kun</a:t>
            </a:r>
            <a:endParaRPr lang="en-US" sz="9300" i="1" dirty="0">
              <a:solidFill>
                <a:schemeClr val="bg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D912EC00-07A3-C244-8FB8-A5544083A317}"/>
              </a:ext>
            </a:extLst>
          </p:cNvPr>
          <p:cNvSpPr txBox="1">
            <a:spLocks/>
          </p:cNvSpPr>
          <p:nvPr/>
        </p:nvSpPr>
        <p:spPr>
          <a:xfrm>
            <a:off x="162353" y="4383719"/>
            <a:ext cx="14410944" cy="71117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700" dirty="0">
                <a:solidFill>
                  <a:schemeClr val="bg1"/>
                </a:solidFill>
                <a:latin typeface="Cambria" panose="02040503050406030204" pitchFamily="18" charset="0"/>
              </a:rPr>
              <a:t>Problem</a:t>
            </a:r>
          </a:p>
        </p:txBody>
      </p:sp>
      <p:pic>
        <p:nvPicPr>
          <p:cNvPr id="161" name="Picture 160">
            <a:extLst>
              <a:ext uri="{FF2B5EF4-FFF2-40B4-BE49-F238E27FC236}">
                <a16:creationId xmlns:a16="http://schemas.microsoft.com/office/drawing/2014/main" id="{658CBAAA-A485-2DC9-66C5-51134DA68B0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9906" y="646484"/>
            <a:ext cx="2298576" cy="3042233"/>
          </a:xfrm>
          <a:prstGeom prst="rect">
            <a:avLst/>
          </a:prstGeom>
        </p:spPr>
      </p:pic>
      <p:sp>
        <p:nvSpPr>
          <p:cNvPr id="29" name="Subtitle 2">
            <a:extLst>
              <a:ext uri="{FF2B5EF4-FFF2-40B4-BE49-F238E27FC236}">
                <a16:creationId xmlns:a16="http://schemas.microsoft.com/office/drawing/2014/main" id="{C6028739-1349-540A-8D78-4FAAC0A328C9}"/>
              </a:ext>
            </a:extLst>
          </p:cNvPr>
          <p:cNvSpPr txBox="1">
            <a:spLocks/>
          </p:cNvSpPr>
          <p:nvPr/>
        </p:nvSpPr>
        <p:spPr>
          <a:xfrm>
            <a:off x="163827" y="12508446"/>
            <a:ext cx="14410944" cy="71117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700" dirty="0">
                <a:solidFill>
                  <a:schemeClr val="bg1"/>
                </a:solidFill>
                <a:latin typeface="Cambria" panose="02040503050406030204" pitchFamily="18" charset="0"/>
              </a:rPr>
              <a:t>Goal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98460FF1-F11E-8919-89DD-3A896955A192}"/>
              </a:ext>
            </a:extLst>
          </p:cNvPr>
          <p:cNvSpPr txBox="1">
            <a:spLocks/>
          </p:cNvSpPr>
          <p:nvPr/>
        </p:nvSpPr>
        <p:spPr>
          <a:xfrm>
            <a:off x="29359358" y="26100858"/>
            <a:ext cx="14410944" cy="2743200"/>
          </a:xfrm>
          <a:prstGeom prst="round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600" dirty="0">
                <a:latin typeface="Cambria" panose="02040503050406030204" pitchFamily="18" charset="0"/>
              </a:rPr>
              <a:t>Increase participant sample size</a:t>
            </a:r>
          </a:p>
          <a:p>
            <a:pPr marL="571500" indent="-571500" algn="l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600" dirty="0">
                <a:latin typeface="Cambria" panose="02040503050406030204" pitchFamily="18" charset="0"/>
              </a:rPr>
              <a:t>Extend to additional workplace-relevant tasks under time pressure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EC96041B-5BC5-9CE1-FC31-BF414DB5DBA2}"/>
              </a:ext>
            </a:extLst>
          </p:cNvPr>
          <p:cNvSpPr txBox="1">
            <a:spLocks/>
          </p:cNvSpPr>
          <p:nvPr/>
        </p:nvSpPr>
        <p:spPr>
          <a:xfrm>
            <a:off x="29359358" y="25223085"/>
            <a:ext cx="14410944" cy="71117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700" dirty="0">
                <a:solidFill>
                  <a:schemeClr val="bg1"/>
                </a:solidFill>
                <a:latin typeface="Cambria" panose="02040503050406030204" pitchFamily="18" charset="0"/>
              </a:rPr>
              <a:t>Future Work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ACB8AFC7-D683-D0F2-C508-1416EF394300}"/>
              </a:ext>
            </a:extLst>
          </p:cNvPr>
          <p:cNvSpPr txBox="1">
            <a:spLocks/>
          </p:cNvSpPr>
          <p:nvPr/>
        </p:nvSpPr>
        <p:spPr>
          <a:xfrm>
            <a:off x="14770658" y="25223085"/>
            <a:ext cx="14358087" cy="71117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700" dirty="0">
                <a:solidFill>
                  <a:schemeClr val="bg1"/>
                </a:solidFill>
                <a:latin typeface="Cambria" panose="02040503050406030204" pitchFamily="18" charset="0"/>
              </a:rPr>
              <a:t>URL Safety Classification Task UI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4C495CDC-5B96-6C0C-DE30-A0C1A0250861}"/>
              </a:ext>
            </a:extLst>
          </p:cNvPr>
          <p:cNvSpPr txBox="1">
            <a:spLocks/>
          </p:cNvSpPr>
          <p:nvPr/>
        </p:nvSpPr>
        <p:spPr>
          <a:xfrm>
            <a:off x="35432989" y="1453713"/>
            <a:ext cx="3477070" cy="146947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4700" dirty="0">
                <a:solidFill>
                  <a:schemeClr val="bg1"/>
                </a:solidFill>
                <a:latin typeface="Cambria" panose="02040503050406030204" pitchFamily="18" charset="0"/>
              </a:rPr>
              <a:t>Additional</a:t>
            </a:r>
          </a:p>
          <a:p>
            <a:pPr>
              <a:spcBef>
                <a:spcPts val="0"/>
              </a:spcBef>
            </a:pPr>
            <a:r>
              <a:rPr lang="en-US" sz="4700" dirty="0">
                <a:solidFill>
                  <a:schemeClr val="bg1"/>
                </a:solidFill>
                <a:latin typeface="Cambria" panose="02040503050406030204" pitchFamily="18" charset="0"/>
              </a:rPr>
              <a:t>Results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E4F3498B-F056-BDF2-897C-2307489803E2}"/>
              </a:ext>
            </a:extLst>
          </p:cNvPr>
          <p:cNvSpPr txBox="1">
            <a:spLocks/>
          </p:cNvSpPr>
          <p:nvPr/>
        </p:nvSpPr>
        <p:spPr>
          <a:xfrm>
            <a:off x="14735232" y="4381317"/>
            <a:ext cx="28962334" cy="68043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700" dirty="0">
                <a:solidFill>
                  <a:schemeClr val="bg1"/>
                </a:solidFill>
                <a:latin typeface="Cambria" panose="02040503050406030204" pitchFamily="18" charset="0"/>
              </a:rPr>
              <a:t>Results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0B4E65E4-510B-4054-68E3-68ABE52C84FA}"/>
              </a:ext>
            </a:extLst>
          </p:cNvPr>
          <p:cNvSpPr txBox="1">
            <a:spLocks/>
          </p:cNvSpPr>
          <p:nvPr/>
        </p:nvSpPr>
        <p:spPr>
          <a:xfrm>
            <a:off x="168072" y="16164256"/>
            <a:ext cx="14410944" cy="71117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700" dirty="0">
                <a:solidFill>
                  <a:schemeClr val="bg1"/>
                </a:solidFill>
                <a:latin typeface="Cambria" panose="02040503050406030204" pitchFamily="18" charset="0"/>
              </a:rPr>
              <a:t>Approach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701A24FD-242B-8703-DBB7-5A7CE3A04B6D}"/>
              </a:ext>
            </a:extLst>
          </p:cNvPr>
          <p:cNvSpPr txBox="1">
            <a:spLocks/>
          </p:cNvSpPr>
          <p:nvPr/>
        </p:nvSpPr>
        <p:spPr>
          <a:xfrm>
            <a:off x="164437" y="5271861"/>
            <a:ext cx="14406699" cy="7060925"/>
          </a:xfrm>
          <a:prstGeom prst="round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600" dirty="0">
                <a:latin typeface="Cambria" panose="02040503050406030204" pitchFamily="18" charset="0"/>
              </a:rPr>
              <a:t>Judge URL safety under time pressure</a:t>
            </a:r>
          </a:p>
          <a:p>
            <a:pPr marL="914400" lvl="1" indent="-571500" algn="l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100" dirty="0">
                <a:latin typeface="Cambria" panose="02040503050406030204" pitchFamily="18" charset="0"/>
              </a:rPr>
              <a:t>Safe: https://store.hp.com/us/en/mdp/laptops/hp-spectre-folio-13-3074457345617323169--1#!&amp;tab=vao</a:t>
            </a:r>
          </a:p>
          <a:p>
            <a:pPr marL="914400" lvl="1" indent="-571500" algn="l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100" dirty="0">
                <a:latin typeface="Cambria" panose="02040503050406030204" pitchFamily="18" charset="0"/>
              </a:rPr>
              <a:t>Unsafe: https://www.youtube.com@trending-youtube-videos.c%6F%6D/watch?v=z7LgT4_jkLA</a:t>
            </a:r>
          </a:p>
          <a:p>
            <a:pPr marL="571500" indent="-571500" algn="l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600" dirty="0">
                <a:latin typeface="Cambria" panose="02040503050406030204" pitchFamily="18" charset="0"/>
              </a:rPr>
              <a:t>LLM suggestions may alter </a:t>
            </a:r>
            <a:r>
              <a:rPr lang="en-US" sz="4600" i="1" dirty="0">
                <a:latin typeface="Cambria" panose="02040503050406030204" pitchFamily="18" charset="0"/>
              </a:rPr>
              <a:t>how attention is allocated</a:t>
            </a:r>
            <a:endParaRPr lang="en-US" sz="4600" dirty="0">
              <a:latin typeface="Cambria" panose="02040503050406030204" pitchFamily="18" charset="0"/>
            </a:endParaRPr>
          </a:p>
          <a:p>
            <a:pPr marL="571500" indent="-571500" algn="l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600" dirty="0">
                <a:latin typeface="Cambria" panose="02040503050406030204" pitchFamily="18" charset="0"/>
              </a:rPr>
              <a:t>Does AI improve decisions and/or reduce independent evaluation?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6C61278F-32EB-B2A3-D924-1E4DFE49C696}"/>
              </a:ext>
            </a:extLst>
          </p:cNvPr>
          <p:cNvSpPr txBox="1">
            <a:spLocks/>
          </p:cNvSpPr>
          <p:nvPr/>
        </p:nvSpPr>
        <p:spPr>
          <a:xfrm>
            <a:off x="167767" y="17029106"/>
            <a:ext cx="14410944" cy="8002922"/>
          </a:xfrm>
          <a:prstGeom prst="round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600" dirty="0">
                <a:latin typeface="Cambria" panose="02040503050406030204" pitchFamily="18" charset="0"/>
              </a:rPr>
              <a:t>Participants classify URLs’ safety under time limits</a:t>
            </a:r>
          </a:p>
          <a:p>
            <a:pPr marL="571500" indent="-571500" algn="l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600" dirty="0">
                <a:latin typeface="Cambria" panose="02040503050406030204" pitchFamily="18" charset="0"/>
              </a:rPr>
              <a:t>Four counterbalanced conditions: AI-assisted and no AI; safe URL and unsafe URL</a:t>
            </a:r>
          </a:p>
          <a:p>
            <a:pPr marL="2491740" lvl="1" indent="-571500" algn="l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600" dirty="0">
                <a:latin typeface="Cambria" panose="02040503050406030204" pitchFamily="18" charset="0"/>
              </a:rPr>
              <a:t>16 AI-assisted URLs (8 safe; 8 unsafe)</a:t>
            </a:r>
          </a:p>
          <a:p>
            <a:pPr marL="2491740" lvl="1" indent="-571500" algn="l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600" dirty="0">
                <a:latin typeface="Cambria" panose="02040503050406030204" pitchFamily="18" charset="0"/>
              </a:rPr>
              <a:t>16 unassisted URLs (8 safe; 8 unsafe)</a:t>
            </a:r>
          </a:p>
          <a:p>
            <a:pPr marL="571500" indent="-571500" algn="l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600" dirty="0">
                <a:latin typeface="Cambria" panose="02040503050406030204" pitchFamily="18" charset="0"/>
              </a:rPr>
              <a:t>Time-pressure: 10 seconds per URL classification</a:t>
            </a:r>
          </a:p>
          <a:p>
            <a:pPr marL="571500" indent="-571500" algn="l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600" dirty="0">
                <a:latin typeface="Cambria" panose="02040503050406030204" pitchFamily="18" charset="0"/>
              </a:rPr>
              <a:t>Analyze gaze using Areas of Interest (AOIs)</a:t>
            </a:r>
          </a:p>
          <a:p>
            <a:pPr marL="571500" indent="-571500" algn="l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600" dirty="0">
                <a:latin typeface="Cambria" panose="02040503050406030204" pitchFamily="18" charset="0"/>
              </a:rPr>
              <a:t>Task in browser; eye-tracking via WebGazer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C07B65CD-ACE2-1B9E-1D1C-6DBDA21DA828}"/>
              </a:ext>
            </a:extLst>
          </p:cNvPr>
          <p:cNvSpPr txBox="1">
            <a:spLocks/>
          </p:cNvSpPr>
          <p:nvPr/>
        </p:nvSpPr>
        <p:spPr>
          <a:xfrm>
            <a:off x="161243" y="13393561"/>
            <a:ext cx="14410944" cy="2615794"/>
          </a:xfrm>
          <a:prstGeom prst="round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600" dirty="0">
                <a:latin typeface="Cambria" panose="02040503050406030204" pitchFamily="18" charset="0"/>
              </a:rPr>
              <a:t>How does LLM assistance affect visual attention and performance for URL classification under time-pressure?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B369A0-DDD4-D80A-FF5C-DDD40AB1C409}"/>
              </a:ext>
            </a:extLst>
          </p:cNvPr>
          <p:cNvSpPr txBox="1">
            <a:spLocks/>
          </p:cNvSpPr>
          <p:nvPr/>
        </p:nvSpPr>
        <p:spPr>
          <a:xfrm>
            <a:off x="204219" y="25264012"/>
            <a:ext cx="14374492" cy="711178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700" dirty="0">
                <a:solidFill>
                  <a:schemeClr val="bg1"/>
                </a:solidFill>
                <a:latin typeface="Cambria" panose="02040503050406030204" pitchFamily="18" charset="0"/>
              </a:rPr>
              <a:t>AI-Assistance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D00162C-F9C6-5937-3F9F-2D3159A24845}"/>
              </a:ext>
            </a:extLst>
          </p:cNvPr>
          <p:cNvSpPr txBox="1">
            <a:spLocks/>
          </p:cNvSpPr>
          <p:nvPr/>
        </p:nvSpPr>
        <p:spPr>
          <a:xfrm>
            <a:off x="203913" y="26128862"/>
            <a:ext cx="14392363" cy="6575032"/>
          </a:xfrm>
          <a:prstGeom prst="round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600" dirty="0">
                <a:latin typeface="Cambria" panose="02040503050406030204" pitchFamily="18" charset="0"/>
              </a:rPr>
              <a:t>Identical prompt to ChatGPT 5.4 for each URL</a:t>
            </a:r>
          </a:p>
          <a:p>
            <a:pPr marL="571500" indent="-571500" algn="l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600" dirty="0">
                <a:latin typeface="Cambria" panose="02040503050406030204" pitchFamily="18" charset="0"/>
              </a:rPr>
              <a:t>Example assistance (for unsafe example above):</a:t>
            </a:r>
          </a:p>
          <a:p>
            <a:pPr lvl="1" algn="l">
              <a:lnSpc>
                <a:spcPct val="110000"/>
              </a:lnSpc>
              <a:spcBef>
                <a:spcPts val="1200"/>
              </a:spcBef>
            </a:pPr>
            <a:r>
              <a:rPr lang="en-US" sz="4600" b="1" dirty="0">
                <a:latin typeface="Cambria" panose="02040503050406030204" pitchFamily="18" charset="0"/>
              </a:rPr>
              <a:t>Likely unsafe / suspicious.</a:t>
            </a:r>
          </a:p>
          <a:p>
            <a:pPr marL="2606040" lvl="1" indent="-685800" algn="l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3400" dirty="0">
                <a:latin typeface="Cambria" panose="02040503050406030204" pitchFamily="18" charset="0"/>
              </a:rPr>
              <a:t>It is not actually a YouTube link: the real domain appears to be trending-youtube-videos.com, while www.youtube.com@... is a trick to make it look legitimate.</a:t>
            </a:r>
          </a:p>
          <a:p>
            <a:pPr marL="2606040" lvl="1" indent="-685800" algn="l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3400" dirty="0">
                <a:latin typeface="Cambria" panose="02040503050406030204" pitchFamily="18" charset="0"/>
              </a:rPr>
              <a:t>The encoded c%6F%6D just means .com, which is another sign the URL is being obfuscated to mislead.</a:t>
            </a:r>
          </a:p>
          <a:p>
            <a:pPr marL="571500" indent="-571500" algn="l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US" sz="4600" dirty="0">
              <a:latin typeface="Cambria" panose="02040503050406030204" pitchFamily="18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A34E7E22-1320-2CB0-0FD6-56DBA586C85E}"/>
              </a:ext>
            </a:extLst>
          </p:cNvPr>
          <p:cNvSpPr txBox="1">
            <a:spLocks/>
          </p:cNvSpPr>
          <p:nvPr/>
        </p:nvSpPr>
        <p:spPr>
          <a:xfrm>
            <a:off x="29312184" y="29745530"/>
            <a:ext cx="14410944" cy="2958364"/>
          </a:xfrm>
          <a:prstGeom prst="round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rmAutofit fontScale="40000" lnSpcReduction="20000"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l">
              <a:lnSpc>
                <a:spcPct val="12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1500" dirty="0">
                <a:latin typeface="Cambria" panose="02040503050406030204" pitchFamily="18" charset="0"/>
              </a:rPr>
              <a:t>We used the URL Corpus from:</a:t>
            </a:r>
          </a:p>
          <a:p>
            <a:pPr algn="l">
              <a:lnSpc>
                <a:spcPct val="100000"/>
              </a:lnSpc>
              <a:spcBef>
                <a:spcPts val="200"/>
              </a:spcBef>
            </a:pPr>
            <a:endParaRPr lang="en-US" sz="4600" dirty="0">
              <a:latin typeface="Cambria" panose="02040503050406030204" pitchFamily="18" charset="0"/>
            </a:endParaRPr>
          </a:p>
          <a:p>
            <a:pPr algn="l">
              <a:lnSpc>
                <a:spcPct val="100000"/>
              </a:lnSpc>
              <a:spcBef>
                <a:spcPts val="200"/>
              </a:spcBef>
            </a:pPr>
            <a:r>
              <a:rPr lang="en-US" sz="11500" dirty="0">
                <a:latin typeface="Cambria" panose="02040503050406030204" pitchFamily="18" charset="0"/>
              </a:rPr>
              <a:t>Niveta Ramkumar et al. 2020. Eyes on URLs: Relating </a:t>
            </a:r>
          </a:p>
          <a:p>
            <a:pPr marL="457200" algn="l">
              <a:lnSpc>
                <a:spcPct val="100000"/>
              </a:lnSpc>
              <a:spcBef>
                <a:spcPts val="200"/>
              </a:spcBef>
            </a:pPr>
            <a:r>
              <a:rPr lang="en-US" sz="11500" dirty="0">
                <a:latin typeface="Cambria" panose="02040503050406030204" pitchFamily="18" charset="0"/>
              </a:rPr>
              <a:t>visual behavior to safety decisions. ACM ETRA.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71E987E7-E330-23B7-78E6-EFF6A1244302}"/>
              </a:ext>
            </a:extLst>
          </p:cNvPr>
          <p:cNvSpPr txBox="1">
            <a:spLocks/>
          </p:cNvSpPr>
          <p:nvPr/>
        </p:nvSpPr>
        <p:spPr>
          <a:xfrm>
            <a:off x="29312184" y="29010653"/>
            <a:ext cx="14410944" cy="568281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700" dirty="0">
                <a:solidFill>
                  <a:schemeClr val="bg1"/>
                </a:solidFill>
                <a:latin typeface="Cambria" panose="02040503050406030204" pitchFamily="18" charset="0"/>
              </a:rPr>
              <a:t>Acknowledgement</a:t>
            </a: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CDBD4B66-B3C7-6E1E-F3BE-8EF2953717E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8910059" y="451927"/>
            <a:ext cx="3477070" cy="3505924"/>
          </a:xfrm>
          <a:prstGeom prst="rect">
            <a:avLst/>
          </a:prstGeom>
          <a:ln>
            <a:noFill/>
          </a:ln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CBFDBEFE-680A-DA52-BD51-A1CA4F384A77}"/>
              </a:ext>
            </a:extLst>
          </p:cNvPr>
          <p:cNvSpPr txBox="1">
            <a:spLocks/>
          </p:cNvSpPr>
          <p:nvPr/>
        </p:nvSpPr>
        <p:spPr>
          <a:xfrm>
            <a:off x="36643364" y="13713244"/>
            <a:ext cx="7053601" cy="11320272"/>
          </a:xfrm>
          <a:prstGeom prst="round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3700" dirty="0">
              <a:latin typeface="Cambria" panose="02040503050406030204" pitchFamily="18" charset="0"/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FC464BB9-A7CD-3A90-F5DC-493CAFFB706C}"/>
              </a:ext>
            </a:extLst>
          </p:cNvPr>
          <p:cNvSpPr txBox="1">
            <a:spLocks/>
          </p:cNvSpPr>
          <p:nvPr/>
        </p:nvSpPr>
        <p:spPr>
          <a:xfrm>
            <a:off x="29406891" y="13711756"/>
            <a:ext cx="7050024" cy="11320272"/>
          </a:xfrm>
          <a:prstGeom prst="round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37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453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1966D790-D06C-4361-94B8-8BED25FA40AD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E8B49EBC-8012-49EB-A634-9AC004CF8E85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7638</TotalTime>
  <Words>300</Words>
  <Application>Microsoft Office PowerPoint</Application>
  <PresentationFormat>Custom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Cambria</vt:lpstr>
      <vt:lpstr>Office Theme</vt:lpstr>
      <vt:lpstr>LLM-Supported Decisions Parker Reed Advisor: Andrew Kun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Rhiannon Jacobs</dc:creator>
  <cp:lastModifiedBy>Parker Reed</cp:lastModifiedBy>
  <cp:revision>182</cp:revision>
  <dcterms:created xsi:type="dcterms:W3CDTF">2016-03-05T16:55:12Z</dcterms:created>
  <dcterms:modified xsi:type="dcterms:W3CDTF">2026-04-02T15:17:03Z</dcterms:modified>
</cp:coreProperties>
</file>