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5_B94774D6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61" r:id="rId5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2FC3EB-F95C-BB31-5AF8-377AD1B98997}" name="Gavin Campbell" initials="GC" userId="S::grc1037@usnh.edu::268f6e2e-1884-46a9-815f-a5867f1203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C3DBF-C451-48EC-9014-CC71ABC5BFAA}" v="305" dt="2026-03-31T15:49:42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135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omments/modernComment_105_B94774D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A833154-146C-41EF-9E6D-59CEF5D17AF8}" authorId="{F72FC3EB-F95C-BB31-5AF8-377AD1B98997}" created="2026-03-25T12:20:44.007">
    <pc:sldMkLst xmlns:pc="http://schemas.microsoft.com/office/powerpoint/2013/main/command">
      <pc:docMk/>
      <pc:sldMk cId="3108467926" sldId="261"/>
    </pc:sldMkLst>
    <p188:replyLst>
      <p188:reply id="{AFE2BBCB-3F6F-4216-920A-9A6A8744D9DA}" authorId="{F72FC3EB-F95C-BB31-5AF8-377AD1B98997}" created="2026-03-25T12:21:34.967">
        <p188:txBody>
          <a:bodyPr/>
          <a:lstStyle/>
          <a:p>
            <a:r>
              <a:rPr lang="en-US"/>
              <a:t>Also add picture of system with tank</a:t>
            </a:r>
          </a:p>
        </p188:txBody>
      </p188:reply>
    </p188:replyLst>
    <p188:txBody>
      <a:bodyPr/>
      <a:lstStyle/>
      <a:p>
        <a:r>
          <a:rPr lang="en-US"/>
          <a:t>Add circuit diagram</a:t>
        </a:r>
      </a:p>
    </p188:txBody>
  </p188:cm>
  <p188:cm id="{10CAF504-41F8-4994-9E49-544E2650D56B}" authorId="{F72FC3EB-F95C-BB31-5AF8-377AD1B98997}" created="2026-03-25T12:21:23.537">
    <pc:sldMkLst xmlns:pc="http://schemas.microsoft.com/office/powerpoint/2013/main/command">
      <pc:docMk/>
      <pc:sldMk cId="3108467926" sldId="261"/>
    </pc:sldMkLst>
    <p188:txBody>
      <a:bodyPr/>
      <a:lstStyle/>
      <a:p>
        <a:r>
          <a:rPr lang="en-US"/>
          <a:t>Add subtracted signal spectrogram, and power difference.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F2C87-1AB1-4C08-8A5B-94CE26AE816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D495F-DF06-462E-93EA-72F6993A9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313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627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29936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250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6563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59873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3186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6500" algn="l" defTabSz="3686627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B2522053-9BBD-CA4C-7625-FE8D90929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c62cdccad_0_23:notes">
            <a:extLst>
              <a:ext uri="{FF2B5EF4-FFF2-40B4-BE49-F238E27FC236}">
                <a16:creationId xmlns:a16="http://schemas.microsoft.com/office/drawing/2014/main" id="{CF919DFB-7AAA-4F60-90C0-2372402AFC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c62cdccad_0_23:notes">
            <a:extLst>
              <a:ext uri="{FF2B5EF4-FFF2-40B4-BE49-F238E27FC236}">
                <a16:creationId xmlns:a16="http://schemas.microsoft.com/office/drawing/2014/main" id="{1107EAC0-F7AB-32C2-D6AF-DAA3E3BE0F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03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C1C-36F9-4B24-A49B-C1142EAF56F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5E2E-3B39-44CF-AE11-5CADB2EB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C1C-36F9-4B24-A49B-C1142EAF56F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5E2E-3B39-44CF-AE11-5CADB2EB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0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C1C-36F9-4B24-A49B-C1142EAF56F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5E2E-3B39-44CF-AE11-5CADB2EB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6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C1C-36F9-4B24-A49B-C1142EAF56F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5E2E-3B39-44CF-AE11-5CADB2EB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>
                    <a:tint val="82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82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82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C1C-36F9-4B24-A49B-C1142EAF56F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5E2E-3B39-44CF-AE11-5CADB2EB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9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C1C-36F9-4B24-A49B-C1142EAF56F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5E2E-3B39-44CF-AE11-5CADB2EB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7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C1C-36F9-4B24-A49B-C1142EAF56F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5E2E-3B39-44CF-AE11-5CADB2EB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C1C-36F9-4B24-A49B-C1142EAF56F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5E2E-3B39-44CF-AE11-5CADB2EB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0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C1C-36F9-4B24-A49B-C1142EAF56F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5E2E-3B39-44CF-AE11-5CADB2EB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81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C1C-36F9-4B24-A49B-C1142EAF56F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5E2E-3B39-44CF-AE11-5CADB2EB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9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C1C-36F9-4B24-A49B-C1142EAF56F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5E2E-3B39-44CF-AE11-5CADB2EB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8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33C1C-36F9-4B24-A49B-C1142EAF56F2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6A5E2E-3B39-44CF-AE11-5CADB2EB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5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18/10/relationships/comments" Target="../comments/modernComment_105_B94774D6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3D511AC8-2336-644A-FBAD-5B8BA1A59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>
            <a:extLst>
              <a:ext uri="{FF2B5EF4-FFF2-40B4-BE49-F238E27FC236}">
                <a16:creationId xmlns:a16="http://schemas.microsoft.com/office/drawing/2014/main" id="{88B11173-99F9-46C2-477A-3FE2819D45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751" y="350668"/>
            <a:ext cx="35332412" cy="1946394"/>
          </a:xfrm>
          <a:prstGeom prst="rect">
            <a:avLst/>
          </a:prstGeom>
        </p:spPr>
        <p:txBody>
          <a:bodyPr spcFirstLastPara="1" vert="horz" wrap="square" lIns="365692" tIns="365692" rIns="365692" bIns="365692" rtlCol="0" anchor="t" anchorCtr="0">
            <a:noAutofit/>
          </a:bodyPr>
          <a:lstStyle/>
          <a:p>
            <a:pPr algn="ctr">
              <a:spcBef>
                <a:spcPts val="0"/>
              </a:spcBef>
              <a:buSzPts val="990"/>
            </a:pPr>
            <a:r>
              <a:rPr lang="en-US" sz="10800" dirty="0">
                <a:latin typeface="Times New Roman"/>
                <a:cs typeface="Times New Roman"/>
              </a:rPr>
              <a:t>Underground Piezo Pest Detection and Identification</a:t>
            </a:r>
          </a:p>
        </p:txBody>
      </p:sp>
      <p:sp>
        <p:nvSpPr>
          <p:cNvPr id="168" name="Google Shape;168;p21">
            <a:extLst>
              <a:ext uri="{FF2B5EF4-FFF2-40B4-BE49-F238E27FC236}">
                <a16:creationId xmlns:a16="http://schemas.microsoft.com/office/drawing/2014/main" id="{A5B333AC-B788-5285-31DF-314A371BCCD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962400" y="1965325"/>
            <a:ext cx="31975425" cy="1946275"/>
          </a:xfrm>
          <a:prstGeom prst="rect">
            <a:avLst/>
          </a:prstGeom>
        </p:spPr>
        <p:txBody>
          <a:bodyPr spcFirstLastPara="1" vert="horz" wrap="square" lIns="365692" tIns="365692" rIns="365692" bIns="365692" numCol="2" rtlCol="0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320">
                <a:latin typeface="Times New Roman" panose="02020603050405020304" pitchFamily="18" charset="0"/>
                <a:cs typeface="Times New Roman" panose="02020603050405020304" pitchFamily="18" charset="0"/>
              </a:rPr>
              <a:t>Nicholas Rioux and Gavin Campbell</a:t>
            </a:r>
            <a:br>
              <a:rPr lang="en" sz="432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320">
                <a:latin typeface="Times New Roman" panose="02020603050405020304" pitchFamily="18" charset="0"/>
                <a:cs typeface="Times New Roman" panose="02020603050405020304" pitchFamily="18" charset="0"/>
              </a:rPr>
              <a:t>Advised by Dr. Wayne Smith</a:t>
            </a:r>
          </a:p>
          <a:p>
            <a:pPr algn="ctr">
              <a:spcBef>
                <a:spcPts val="0"/>
              </a:spcBef>
              <a:buNone/>
            </a:pPr>
            <a:r>
              <a:rPr lang="en" sz="4320">
                <a:latin typeface="Times New Roman" panose="02020603050405020304" pitchFamily="18" charset="0"/>
                <a:cs typeface="Times New Roman" panose="02020603050405020304" pitchFamily="18" charset="0"/>
              </a:rPr>
              <a:t>In association with Dr. Md Shaad Mahmud’s Wireless Biosensing Lab</a:t>
            </a:r>
          </a:p>
          <a:p>
            <a:pPr algn="ctr">
              <a:spcBef>
                <a:spcPts val="0"/>
              </a:spcBef>
              <a:buNone/>
            </a:pPr>
            <a:r>
              <a:rPr lang="en" sz="4320">
                <a:latin typeface="Times New Roman" panose="02020603050405020304" pitchFamily="18" charset="0"/>
                <a:cs typeface="Times New Roman" panose="02020603050405020304" pitchFamily="18" charset="0"/>
              </a:rPr>
              <a:t>Credit to Sam Fauteux for Probe Design</a:t>
            </a:r>
          </a:p>
        </p:txBody>
      </p:sp>
      <p:pic>
        <p:nvPicPr>
          <p:cNvPr id="1026" name="Picture 2" descr="University of New Hampshire - Wikipedia">
            <a:extLst>
              <a:ext uri="{FF2B5EF4-FFF2-40B4-BE49-F238E27FC236}">
                <a16:creationId xmlns:a16="http://schemas.microsoft.com/office/drawing/2014/main" id="{662ABBC0-C6F2-25F8-B8CF-F12918FC2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62" y="315088"/>
            <a:ext cx="3291840" cy="32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B4C565D-5BCD-8428-0170-C227D08A3157}"/>
              </a:ext>
            </a:extLst>
          </p:cNvPr>
          <p:cNvSpPr txBox="1"/>
          <p:nvPr/>
        </p:nvSpPr>
        <p:spPr>
          <a:xfrm>
            <a:off x="998362" y="5272527"/>
            <a:ext cx="7411111" cy="212731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17220" indent="-617220">
              <a:lnSpc>
                <a:spcPct val="90000"/>
              </a:lnSpc>
              <a:spcAft>
                <a:spcPts val="2160"/>
              </a:spcAft>
              <a:buFont typeface="Arial"/>
              <a:buChar char="•"/>
            </a:pPr>
            <a:r>
              <a:rPr lang="en-US" sz="4320">
                <a:latin typeface="Times New Roman"/>
                <a:cs typeface="Times New Roman"/>
              </a:rPr>
              <a:t>How to detect and identify underground ecosystems without disturbing it?</a:t>
            </a:r>
            <a:endParaRPr lang="en-US" sz="26129">
              <a:latin typeface="Aptos"/>
              <a:cs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EB3B3B-D355-7E6B-D214-EDC0884EEB13}"/>
              </a:ext>
            </a:extLst>
          </p:cNvPr>
          <p:cNvSpPr/>
          <p:nvPr/>
        </p:nvSpPr>
        <p:spPr>
          <a:xfrm>
            <a:off x="998362" y="12376316"/>
            <a:ext cx="42240838" cy="6583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184" tIns="164592" rIns="329184" bIns="164592" rtlCol="0" anchor="ctr"/>
          <a:lstStyle/>
          <a:p>
            <a:pPr algn="ctr"/>
            <a:r>
              <a:rPr lang="en-US" sz="5040">
                <a:latin typeface="Times New Roman"/>
                <a:cs typeface="Times New Roman"/>
              </a:rPr>
              <a:t>Circuit Model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CFA778-E307-5532-D170-6ECF9438BF08}"/>
              </a:ext>
            </a:extLst>
          </p:cNvPr>
          <p:cNvSpPr/>
          <p:nvPr/>
        </p:nvSpPr>
        <p:spPr>
          <a:xfrm flipH="1">
            <a:off x="998362" y="20504008"/>
            <a:ext cx="42240838" cy="6583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184" tIns="164592" rIns="329184" bIns="164592" rtlCol="0" anchor="ctr"/>
          <a:lstStyle/>
          <a:p>
            <a:pPr algn="ctr"/>
            <a:r>
              <a:rPr lang="en-US" sz="5040">
                <a:latin typeface="Times New Roman"/>
                <a:cs typeface="Times New Roman"/>
              </a:rPr>
              <a:t>Data 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3FD696-5D78-FF45-E012-72A6F950202A}"/>
              </a:ext>
            </a:extLst>
          </p:cNvPr>
          <p:cNvSpPr/>
          <p:nvPr/>
        </p:nvSpPr>
        <p:spPr>
          <a:xfrm>
            <a:off x="1006501" y="4477184"/>
            <a:ext cx="7406640" cy="6583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184" tIns="164592" rIns="329184" bIns="164592" rtlCol="0" anchor="ctr"/>
          <a:lstStyle/>
          <a:p>
            <a:pPr algn="ctr"/>
            <a:r>
              <a:rPr lang="en-US" sz="4320">
                <a:latin typeface="Times New Roman"/>
                <a:cs typeface="Times New Roman"/>
              </a:rPr>
              <a:t>Problem</a:t>
            </a:r>
          </a:p>
        </p:txBody>
      </p:sp>
      <p:pic>
        <p:nvPicPr>
          <p:cNvPr id="2050" name="Picture 2" descr="USDA Rural Development - Wikipedia">
            <a:extLst>
              <a:ext uri="{FF2B5EF4-FFF2-40B4-BE49-F238E27FC236}">
                <a16:creationId xmlns:a16="http://schemas.microsoft.com/office/drawing/2014/main" id="{AC080860-E945-524A-EFA0-F31A7ED6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814" y="609748"/>
            <a:ext cx="3621024" cy="24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39A500FC-4F04-D01B-47C6-DF8DA5AF7E05}"/>
              </a:ext>
            </a:extLst>
          </p:cNvPr>
          <p:cNvSpPr txBox="1"/>
          <p:nvPr/>
        </p:nvSpPr>
        <p:spPr>
          <a:xfrm>
            <a:off x="25957040" y="5170375"/>
            <a:ext cx="9875520" cy="7159909"/>
          </a:xfrm>
          <a:prstGeom prst="rect">
            <a:avLst/>
          </a:prstGeom>
          <a:noFill/>
        </p:spPr>
        <p:txBody>
          <a:bodyPr rot="0" spcFirstLastPara="0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0" indent="-617220"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en-US" sz="432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Utilize passive piezo sensors, high impedance piezo preamp, codec WM8960 (ADC), and ESP32 Thing microcontroller to detect and process mechanical ground vibrations.</a:t>
            </a:r>
          </a:p>
          <a:p>
            <a:pPr marL="617220" indent="-617220"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en-US" sz="432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Test the system under varying soil conditions (moisture, temperature, compaction) and feed representative signals into a feature extraction method to identify organism presence.</a:t>
            </a:r>
            <a:endParaRPr lang="en-US" sz="432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3F3F8F-23E5-4413-DD7D-1E9BF3BA352D}"/>
              </a:ext>
            </a:extLst>
          </p:cNvPr>
          <p:cNvSpPr/>
          <p:nvPr/>
        </p:nvSpPr>
        <p:spPr>
          <a:xfrm>
            <a:off x="26224492" y="4443359"/>
            <a:ext cx="9052560" cy="6583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184" tIns="164592" rIns="329184" bIns="16459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320">
                <a:latin typeface="Times New Roman"/>
                <a:cs typeface="Times New Roman"/>
              </a:rPr>
              <a:t>The Approach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293C9-C5E6-EB81-B492-E68D24E1ED5F}"/>
              </a:ext>
            </a:extLst>
          </p:cNvPr>
          <p:cNvSpPr/>
          <p:nvPr/>
        </p:nvSpPr>
        <p:spPr>
          <a:xfrm>
            <a:off x="1118293" y="31548511"/>
            <a:ext cx="6554362" cy="6583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184" tIns="164592" rIns="329184" bIns="164592" rtlCol="0" anchor="ctr"/>
          <a:lstStyle/>
          <a:p>
            <a:pPr algn="ctr"/>
            <a:r>
              <a:rPr lang="en-US" sz="5040">
                <a:latin typeface="Times New Roman"/>
                <a:cs typeface="Times New Roman"/>
              </a:rPr>
              <a:t>References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C02D8D-CA3D-BE33-B1EB-341AA152F604}"/>
              </a:ext>
            </a:extLst>
          </p:cNvPr>
          <p:cNvSpPr txBox="1"/>
          <p:nvPr/>
        </p:nvSpPr>
        <p:spPr>
          <a:xfrm>
            <a:off x="7878395" y="31465018"/>
            <a:ext cx="36366775" cy="113018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880">
                <a:latin typeface="Times New Roman" panose="02020603050405020304" pitchFamily="18" charset="0"/>
                <a:cs typeface="Times New Roman" panose="02020603050405020304" pitchFamily="18" charset="0"/>
              </a:rPr>
              <a:t>[1] Robinson, J. M., Taylor, A., Fickling, N., Sun, X., &amp; Breed, M. F. (2024). Sounds of the underground reflect soil biodiversity dynamics across a grassy woodland restoration </a:t>
            </a:r>
            <a:r>
              <a:rPr lang="en-US" sz="288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chronosequence</a:t>
            </a:r>
            <a:r>
              <a:rPr lang="en-US" sz="2880">
                <a:latin typeface="Times New Roman" panose="02020603050405020304" pitchFamily="18" charset="0"/>
                <a:cs typeface="Times New Roman" panose="02020603050405020304" pitchFamily="18" charset="0"/>
              </a:rPr>
              <a:t>. Journal of Applied Ecology, 61, 2047–2060.</a:t>
            </a:r>
            <a:endParaRPr lang="en-US" sz="288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80" u="sng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2880">
                <a:latin typeface="Times New Roman" panose="02020603050405020304" pitchFamily="18" charset="0"/>
                <a:cs typeface="Times New Roman" panose="02020603050405020304" pitchFamily="18" charset="0"/>
              </a:rPr>
              <a:t>Görres, CM., Chesmore, D. Active sound production of scarab beetle larvae opens up new possibilities for species-specific pest monitoring in soils. </a:t>
            </a:r>
            <a:r>
              <a:rPr lang="en-US" sz="2880" i="1">
                <a:latin typeface="Times New Roman" panose="02020603050405020304" pitchFamily="18" charset="0"/>
                <a:cs typeface="Times New Roman" panose="02020603050405020304" pitchFamily="18" charset="0"/>
              </a:rPr>
              <a:t>Sci Rep</a:t>
            </a:r>
            <a:r>
              <a:rPr lang="en-US" sz="2880">
                <a:latin typeface="Times New Roman" panose="02020603050405020304" pitchFamily="18" charset="0"/>
                <a:cs typeface="Times New Roman" panose="02020603050405020304" pitchFamily="18" charset="0"/>
              </a:rPr>
              <a:t> 9, 10115 (2019).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6EDB29-E9E7-19C0-3BB7-C8FAAADCCCFE}"/>
              </a:ext>
            </a:extLst>
          </p:cNvPr>
          <p:cNvSpPr txBox="1"/>
          <p:nvPr/>
        </p:nvSpPr>
        <p:spPr>
          <a:xfrm>
            <a:off x="16514516" y="5365038"/>
            <a:ext cx="9875520" cy="65975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17220" indent="-617220">
              <a:lnSpc>
                <a:spcPct val="90000"/>
              </a:lnSpc>
              <a:spcAft>
                <a:spcPts val="2160"/>
              </a:spcAft>
              <a:buFont typeface="Arial"/>
              <a:buChar char="•"/>
            </a:pPr>
            <a:r>
              <a:rPr lang="en-US" sz="4320">
                <a:latin typeface="Times New Roman"/>
                <a:ea typeface="+mn-lt"/>
                <a:cs typeface="+mn-lt"/>
              </a:rPr>
              <a:t>Design and implement a system to detect and classify underground organisms using low-frequency vibrations, providing a non-invasive method that prevents destructive digging and preserves plants, animals, soil integrity, and terrain.</a:t>
            </a:r>
          </a:p>
          <a:p>
            <a:pPr marL="617220" indent="-617220">
              <a:lnSpc>
                <a:spcPct val="90000"/>
              </a:lnSpc>
              <a:spcAft>
                <a:spcPts val="2160"/>
              </a:spcAft>
              <a:buFont typeface="Arial"/>
              <a:buChar char="•"/>
            </a:pPr>
            <a:r>
              <a:rPr lang="en-US" sz="4320">
                <a:latin typeface="Times New Roman"/>
                <a:cs typeface="Times New Roman"/>
              </a:rPr>
              <a:t>Next Steps: Explore and implement machine learning algorithms for the classification of vibrations.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285A2D-237E-939B-AD3B-C5CDAC2C2963}"/>
              </a:ext>
            </a:extLst>
          </p:cNvPr>
          <p:cNvSpPr/>
          <p:nvPr/>
        </p:nvSpPr>
        <p:spPr>
          <a:xfrm>
            <a:off x="16743868" y="4443359"/>
            <a:ext cx="9052560" cy="6583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184" tIns="164592" rIns="329184" bIns="164592" rtlCol="0" anchor="ctr"/>
          <a:lstStyle/>
          <a:p>
            <a:pPr algn="ctr"/>
            <a:r>
              <a:rPr lang="en-US" sz="4320">
                <a:latin typeface="Times New Roman"/>
                <a:cs typeface="Times New Roman"/>
              </a:rPr>
              <a:t>The Goal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CE63D1-5734-0C8E-C6A0-72247762EA75}"/>
              </a:ext>
            </a:extLst>
          </p:cNvPr>
          <p:cNvSpPr/>
          <p:nvPr/>
        </p:nvSpPr>
        <p:spPr>
          <a:xfrm>
            <a:off x="8848350" y="4487020"/>
            <a:ext cx="7398508" cy="6583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184" tIns="164592" rIns="329184" bIns="164592" rtlCol="0" anchor="ctr"/>
          <a:lstStyle/>
          <a:p>
            <a:pPr algn="ctr"/>
            <a:r>
              <a:rPr lang="en-US" sz="4320">
                <a:latin typeface="Times New Roman"/>
                <a:cs typeface="Times New Roman"/>
              </a:rPr>
              <a:t>Background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FB9A3C-2635-9314-3DFF-FBD22C1B09FA}"/>
              </a:ext>
            </a:extLst>
          </p:cNvPr>
          <p:cNvSpPr txBox="1"/>
          <p:nvPr/>
        </p:nvSpPr>
        <p:spPr>
          <a:xfrm>
            <a:off x="8871115" y="5495575"/>
            <a:ext cx="7411111" cy="540096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17220" indent="-617220">
              <a:lnSpc>
                <a:spcPct val="90000"/>
              </a:lnSpc>
              <a:spcAft>
                <a:spcPts val="2160"/>
              </a:spcAft>
              <a:buFont typeface="Arial"/>
              <a:buChar char="•"/>
            </a:pPr>
            <a:r>
              <a:rPr lang="en-US" sz="4320">
                <a:latin typeface="Times New Roman"/>
                <a:cs typeface="Times New Roman"/>
              </a:rPr>
              <a:t>Piezoelectric sensors have been used before to monitor organism activity in soil [1].</a:t>
            </a:r>
          </a:p>
          <a:p>
            <a:pPr marL="617220" indent="-617220">
              <a:lnSpc>
                <a:spcPct val="90000"/>
              </a:lnSpc>
              <a:spcAft>
                <a:spcPts val="2160"/>
              </a:spcAft>
              <a:buFont typeface="Arial"/>
              <a:buChar char="•"/>
            </a:pPr>
            <a:r>
              <a:rPr lang="en-US" sz="4320">
                <a:latin typeface="Times New Roman"/>
                <a:cs typeface="Times New Roman"/>
              </a:rPr>
              <a:t>Fractal dimension and other signal analysis have been used to identify larvae in soil [2].</a:t>
            </a:r>
            <a:endParaRPr lang="en-US" sz="26129">
              <a:latin typeface="Aptos"/>
              <a:cs typeface="Times New Roman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895C68-43F0-3709-D5CE-5A6F6339FFF6}"/>
              </a:ext>
            </a:extLst>
          </p:cNvPr>
          <p:cNvSpPr/>
          <p:nvPr/>
        </p:nvSpPr>
        <p:spPr>
          <a:xfrm>
            <a:off x="35832560" y="4443359"/>
            <a:ext cx="7406640" cy="6583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184" tIns="164592" rIns="329184" bIns="164592" rtlCol="0" anchor="ctr"/>
          <a:lstStyle/>
          <a:p>
            <a:pPr algn="ctr"/>
            <a:r>
              <a:rPr lang="en-US" sz="4320">
                <a:latin typeface="Times New Roman"/>
                <a:cs typeface="Times New Roman"/>
              </a:rPr>
              <a:t>Novelty</a:t>
            </a:r>
            <a:endParaRPr lang="en-US" sz="432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83AD5F-FD1C-D604-BE70-9E118AC7A480}"/>
              </a:ext>
            </a:extLst>
          </p:cNvPr>
          <p:cNvSpPr txBox="1"/>
          <p:nvPr/>
        </p:nvSpPr>
        <p:spPr>
          <a:xfrm>
            <a:off x="36051940" y="5367372"/>
            <a:ext cx="6277248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29184" tIns="164592" rIns="329184" bIns="164592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17220" indent="-617220">
              <a:buFont typeface="Arial"/>
              <a:buChar char="•"/>
            </a:pPr>
            <a:r>
              <a:rPr lang="en-US" sz="4320">
                <a:latin typeface="Times New Roman"/>
                <a:cs typeface="Times New Roman"/>
              </a:rPr>
              <a:t>Detection and identification of various organisms at different soil depths and directions with piezo sensors and fractal dimensionality.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73DD60-C84D-C8EF-CC80-FCFE7CF99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7014" y="21375428"/>
            <a:ext cx="14292186" cy="968827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F6F850-7621-B26A-21FB-FC062910F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0761" y="21491002"/>
            <a:ext cx="12744392" cy="97733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183897D-0E97-A88B-1910-F1C9796E8D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362" y="21327796"/>
            <a:ext cx="13060538" cy="9735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60DCB-BE35-BA66-49D3-A8B1A6587E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741" y="13317382"/>
            <a:ext cx="1272929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EF2004-A808-AF43-65F6-E16662C099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267" y="13244695"/>
            <a:ext cx="643593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B74CB-9CAB-02CE-BF3F-D0826703D5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2" y="13244695"/>
            <a:ext cx="17417144" cy="68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679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2b07698-5f0c-44f3-8443-72c261e945d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E85565EF081C42A0B85333A3B69824" ma:contentTypeVersion="9" ma:contentTypeDescription="Create a new document." ma:contentTypeScope="" ma:versionID="e254c23155e16c0781908ad779d91146">
  <xsd:schema xmlns:xsd="http://www.w3.org/2001/XMLSchema" xmlns:xs="http://www.w3.org/2001/XMLSchema" xmlns:p="http://schemas.microsoft.com/office/2006/metadata/properties" xmlns:ns3="62b07698-5f0c-44f3-8443-72c261e945d6" xmlns:ns4="8fd75a8e-340f-4fd1-9259-5e6c361efe38" targetNamespace="http://schemas.microsoft.com/office/2006/metadata/properties" ma:root="true" ma:fieldsID="ef3bb8668061b47fea48401b6d86766e" ns3:_="" ns4:_="">
    <xsd:import namespace="62b07698-5f0c-44f3-8443-72c261e945d6"/>
    <xsd:import namespace="8fd75a8e-340f-4fd1-9259-5e6c361efe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07698-5f0c-44f3-8443-72c261e94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75a8e-340f-4fd1-9259-5e6c361efe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FA7AA-3E45-4F7B-99B5-BAB7578DE8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44FC65-67CA-45A0-A5B2-03B1091EF70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8fd75a8e-340f-4fd1-9259-5e6c361efe38"/>
    <ds:schemaRef ds:uri="http://purl.org/dc/dcmitype/"/>
    <ds:schemaRef ds:uri="62b07698-5f0c-44f3-8443-72c261e945d6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7729CD4-94F6-4CA7-8496-44EE7E7103DD}">
  <ds:schemaRefs>
    <ds:schemaRef ds:uri="62b07698-5f0c-44f3-8443-72c261e945d6"/>
    <ds:schemaRef ds:uri="8fd75a8e-340f-4fd1-9259-5e6c361efe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307</Words>
  <Application>Microsoft Office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Underground Piezo Pest Detection and Identification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Gavin Campbell</dc:creator>
  <cp:lastModifiedBy>Gavin Campbell</cp:lastModifiedBy>
  <cp:revision>2</cp:revision>
  <dcterms:created xsi:type="dcterms:W3CDTF">2025-10-07T15:06:13Z</dcterms:created>
  <dcterms:modified xsi:type="dcterms:W3CDTF">2026-04-20T10:24:34Z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0x01010088E85565EF081C42A0B85333A3B69824</vt:lpwstr>
  </property>
</Properties>
</file>