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omments/modernComment_100_1669C4ED.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 id="2147483720" r:id="rId4"/>
  </p:sldMasterIdLst>
  <p:sldIdLst>
    <p:sldId id="256" r:id="rId5"/>
  </p:sldIdLst>
  <p:sldSz cx="32918400" cy="21945600"/>
  <p:notesSz cx="9144000" cy="6858000"/>
  <p:defaultTextStyle>
    <a:defPPr>
      <a:defRPr lang="en-US"/>
    </a:defPPr>
    <a:lvl1pPr marL="0" algn="l" defTabSz="2804742" rtl="0" eaLnBrk="1" latinLnBrk="0" hangingPunct="1">
      <a:defRPr sz="5500" kern="1200">
        <a:solidFill>
          <a:schemeClr val="tx1"/>
        </a:solidFill>
        <a:latin typeface="+mn-lt"/>
        <a:ea typeface="+mn-ea"/>
        <a:cs typeface="+mn-cs"/>
      </a:defRPr>
    </a:lvl1pPr>
    <a:lvl2pPr marL="1402370" algn="l" defTabSz="2804742" rtl="0" eaLnBrk="1" latinLnBrk="0" hangingPunct="1">
      <a:defRPr sz="5500" kern="1200">
        <a:solidFill>
          <a:schemeClr val="tx1"/>
        </a:solidFill>
        <a:latin typeface="+mn-lt"/>
        <a:ea typeface="+mn-ea"/>
        <a:cs typeface="+mn-cs"/>
      </a:defRPr>
    </a:lvl2pPr>
    <a:lvl3pPr marL="2804742" algn="l" defTabSz="2804742" rtl="0" eaLnBrk="1" latinLnBrk="0" hangingPunct="1">
      <a:defRPr sz="5500" kern="1200">
        <a:solidFill>
          <a:schemeClr val="tx1"/>
        </a:solidFill>
        <a:latin typeface="+mn-lt"/>
        <a:ea typeface="+mn-ea"/>
        <a:cs typeface="+mn-cs"/>
      </a:defRPr>
    </a:lvl3pPr>
    <a:lvl4pPr marL="4207112" algn="l" defTabSz="2804742" rtl="0" eaLnBrk="1" latinLnBrk="0" hangingPunct="1">
      <a:defRPr sz="5500" kern="1200">
        <a:solidFill>
          <a:schemeClr val="tx1"/>
        </a:solidFill>
        <a:latin typeface="+mn-lt"/>
        <a:ea typeface="+mn-ea"/>
        <a:cs typeface="+mn-cs"/>
      </a:defRPr>
    </a:lvl4pPr>
    <a:lvl5pPr marL="5609484" algn="l" defTabSz="2804742" rtl="0" eaLnBrk="1" latinLnBrk="0" hangingPunct="1">
      <a:defRPr sz="5500" kern="1200">
        <a:solidFill>
          <a:schemeClr val="tx1"/>
        </a:solidFill>
        <a:latin typeface="+mn-lt"/>
        <a:ea typeface="+mn-ea"/>
        <a:cs typeface="+mn-cs"/>
      </a:defRPr>
    </a:lvl5pPr>
    <a:lvl6pPr marL="7011855" algn="l" defTabSz="2804742" rtl="0" eaLnBrk="1" latinLnBrk="0" hangingPunct="1">
      <a:defRPr sz="5500" kern="1200">
        <a:solidFill>
          <a:schemeClr val="tx1"/>
        </a:solidFill>
        <a:latin typeface="+mn-lt"/>
        <a:ea typeface="+mn-ea"/>
        <a:cs typeface="+mn-cs"/>
      </a:defRPr>
    </a:lvl6pPr>
    <a:lvl7pPr marL="8414226" algn="l" defTabSz="2804742" rtl="0" eaLnBrk="1" latinLnBrk="0" hangingPunct="1">
      <a:defRPr sz="5500" kern="1200">
        <a:solidFill>
          <a:schemeClr val="tx1"/>
        </a:solidFill>
        <a:latin typeface="+mn-lt"/>
        <a:ea typeface="+mn-ea"/>
        <a:cs typeface="+mn-cs"/>
      </a:defRPr>
    </a:lvl7pPr>
    <a:lvl8pPr marL="9816597" algn="l" defTabSz="2804742" rtl="0" eaLnBrk="1" latinLnBrk="0" hangingPunct="1">
      <a:defRPr sz="5500" kern="1200">
        <a:solidFill>
          <a:schemeClr val="tx1"/>
        </a:solidFill>
        <a:latin typeface="+mn-lt"/>
        <a:ea typeface="+mn-ea"/>
        <a:cs typeface="+mn-cs"/>
      </a:defRPr>
    </a:lvl8pPr>
    <a:lvl9pPr marL="11218968" algn="l" defTabSz="2804742" rtl="0" eaLnBrk="1" latinLnBrk="0" hangingPunct="1">
      <a:defRPr sz="5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87C46B8-AB99-C9F8-5EFC-7FB7AB93CAA7}" name="Cameron Green" initials="CG" userId="S::cdg1039@usnh.edu::9bf51889-1413-4304-bb76-58514093784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3B0"/>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3213B3-3730-EC03-5412-22DF3C42BF0D}" v="4" dt="2026-04-20T03:05:15.5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79" autoAdjust="0"/>
    <p:restoredTop sz="94434" autoAdjust="0"/>
  </p:normalViewPr>
  <p:slideViewPr>
    <p:cSldViewPr snapToGrid="0">
      <p:cViewPr>
        <p:scale>
          <a:sx n="32" d="100"/>
          <a:sy n="32" d="100"/>
        </p:scale>
        <p:origin x="-1926" y="-750"/>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2.xml"/><Relationship Id="rId9" Type="http://schemas.openxmlformats.org/officeDocument/2006/relationships/tableStyles" Target="tableStyles.xml"/></Relationships>
</file>

<file path=ppt/comments/modernComment_100_1669C4ED.xml><?xml version="1.0" encoding="utf-8"?>
<p188:cmLst xmlns:a="http://schemas.openxmlformats.org/drawingml/2006/main" xmlns:r="http://schemas.openxmlformats.org/officeDocument/2006/relationships" xmlns:p188="http://schemas.microsoft.com/office/powerpoint/2018/8/main">
  <p188:cm id="{DC03463A-2A45-4954-BE76-3E10622E243A}" authorId="{587C46B8-AB99-C9F8-5EFC-7FB7AB93CAA7}" status="resolved" created="2026-04-06T17:10:44.551" complete="100000">
    <ac:txMkLst xmlns:ac="http://schemas.microsoft.com/office/drawing/2013/main/command">
      <pc:docMk xmlns:pc="http://schemas.microsoft.com/office/powerpoint/2013/main/command"/>
      <pc:sldMk xmlns:pc="http://schemas.microsoft.com/office/powerpoint/2013/main/command" cId="376030445" sldId="256"/>
      <ac:spMk id="99" creationId="{00000000-0000-0000-0000-000000000000}"/>
      <ac:txMk cp="0" len="13">
        <ac:context len="396" hash="1178310666"/>
      </ac:txMk>
    </ac:txMkLst>
    <p188:pos x="6243144" y="4843397"/>
    <p188:replyLst>
      <p188:reply id="{2F1E9C12-EFBB-40AB-A430-837A3C267338}" authorId="{587C46B8-AB99-C9F8-5EFC-7FB7AB93CAA7}" created="2026-04-06T17:13:01.832">
        <p188:txBody>
          <a:bodyPr/>
          <a:lstStyle/>
          <a:p>
            <a:r>
              <a:rPr lang="en-US"/>
              <a:t>You can then expand the details a little, saying "for each scenario, I timed how long it took them, I looked at what screens they went to before settling, ... , asked follow-up questions to rate how easily they found things, etc."</a:t>
            </a:r>
          </a:p>
        </p188:txBody>
      </p188:reply>
      <p188:reply id="{E0EEDEC6-AE1D-4BBB-8546-B3B69BDF8FE9}" authorId="{587C46B8-AB99-C9F8-5EFC-7FB7AB93CAA7}" created="2026-04-06T17:19:50.082">
        <p188:txBody>
          <a:bodyPr/>
          <a:lstStyle/>
          <a:p>
            <a:r>
              <a:rPr lang="en-US"/>
              <a:t>Shorten this content and move it down to the bottom "Data" box, then use this box instead to talk about the bigger picture about Data Collection</a:t>
            </a:r>
          </a:p>
        </p188:txBody>
        <p188:extLst>
          <p:ext xmlns:p="http://schemas.openxmlformats.org/presentationml/2006/main" uri="{57CB4572-C831-44C2-8A1C-0ADB6CCDFE69}">
            <p223:reactions xmlns:p223="http://schemas.microsoft.com/office/powerpoint/2022/03/main">
              <p223:rxn type="👍">
                <p223:instance time="2026-04-09T23:43:13.570" authorId="{587C46B8-AB99-C9F8-5EFC-7FB7AB93CAA7}"/>
              </p223:rxn>
            </p223:reactions>
          </p:ext>
        </p188:extLst>
      </p188:reply>
    </p188:replyLst>
    <p188:txBody>
      <a:bodyPr/>
      <a:lstStyle/>
      <a:p>
        <a:r>
          <a:rPr lang="en-US"/>
          <a:t>You can use the word interview but what is it that you did? Mention that you had them use the app: just walk them through "I had them use them the app, ran them through 6 scenarios, then asked them follow-up questions" (you don't need to have a bunch of fine-grained details yet: just break down the overall structure of your data collection)</a:t>
        </a:r>
      </a:p>
    </p188:txBody>
  </p188:cm>
  <p188:cm id="{C366B175-88E9-4247-8B8F-68B8734822C4}" authorId="{587C46B8-AB99-C9F8-5EFC-7FB7AB93CAA7}" status="resolved" created="2026-04-06T17:36:26.770" complete="100000">
    <ac:txMkLst xmlns:ac="http://schemas.microsoft.com/office/drawing/2013/main/command">
      <pc:docMk xmlns:pc="http://schemas.microsoft.com/office/powerpoint/2013/main/command"/>
      <pc:sldMk xmlns:pc="http://schemas.microsoft.com/office/powerpoint/2013/main/command" cId="376030445" sldId="256"/>
      <ac:spMk id="85" creationId="{00000000-0000-0000-0000-000000000000}"/>
      <ac:txMk cp="4" len="160">
        <ac:context len="611" hash="3353260234"/>
      </ac:txMk>
    </ac:txMkLst>
    <p188:pos x="434015" y="3874717"/>
    <p188:txBody>
      <a:bodyPr/>
      <a:lstStyle/>
      <a:p>
        <a:r>
          <a:rPr lang="en-US"/>
          <a:t>Use the references you used in your proposal to Radim and Sharyn at the start (check your IRB submission too).</a:t>
        </a:r>
      </a:p>
    </p188:txBody>
  </p188:cm>
  <p188:cm id="{3FA88CF6-115F-4888-8DF4-C8E1179A136A}" authorId="{587C46B8-AB99-C9F8-5EFC-7FB7AB93CAA7}" status="resolved" created="2026-04-06T17:36:50.223" complete="100000">
    <ac:deMkLst xmlns:ac="http://schemas.microsoft.com/office/drawing/2013/main/command">
      <pc:docMk xmlns:pc="http://schemas.microsoft.com/office/powerpoint/2013/main/command"/>
      <pc:sldMk xmlns:pc="http://schemas.microsoft.com/office/powerpoint/2013/main/command" cId="376030445" sldId="256"/>
      <ac:spMk id="2" creationId="{00000000-0000-0000-0000-000000000000}"/>
    </ac:deMkLst>
    <p188:txBody>
      <a:bodyPr/>
      <a:lstStyle/>
      <a:p>
        <a:r>
          <a:rPr lang="en-US"/>
          <a:t>Add the UNH Logo back to the top left of the poster.</a:t>
        </a:r>
      </a:p>
    </p188:txBody>
  </p188:cm>
  <p188:cm id="{D7B25A46-1D20-479A-948D-2F725A84F579}" authorId="{587C46B8-AB99-C9F8-5EFC-7FB7AB93CAA7}" status="resolved" created="2026-04-06T17:40:22.661" complete="100000">
    <ac:txMkLst xmlns:ac="http://schemas.microsoft.com/office/drawing/2013/main/command">
      <pc:docMk xmlns:pc="http://schemas.microsoft.com/office/powerpoint/2013/main/command"/>
      <pc:sldMk xmlns:pc="http://schemas.microsoft.com/office/powerpoint/2013/main/command" cId="376030445" sldId="256"/>
      <ac:spMk id="2" creationId="{00000000-0000-0000-0000-000000000000}"/>
      <ac:txMk cp="133" len="44">
        <ac:context len="279" hash="595375651"/>
      </ac:txMk>
    </ac:txMkLst>
    <p188:pos x="22335101" y="3240065"/>
    <p188:txBody>
      <a:bodyPr/>
      <a:lstStyle/>
      <a:p>
        <a:r>
          <a:rPr lang="en-US"/>
          <a:t>Radim is going to talk to the Senior Project team about how you can put the CS department and your Thesis advisors/sponsors on here (Sharyn and Radim).</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14222" y="3848672"/>
            <a:ext cx="27980640" cy="7640320"/>
          </a:xfrm>
        </p:spPr>
        <p:txBody>
          <a:bodyPr anchor="b"/>
          <a:lstStyle>
            <a:lvl1pPr algn="ctr">
              <a:defRPr sz="19200"/>
            </a:lvl1pPr>
          </a:lstStyle>
          <a:p>
            <a:r>
              <a:rPr lang="en-US" dirty="0"/>
              <a:t>Click to edit Master title style</a:t>
            </a:r>
          </a:p>
        </p:txBody>
      </p:sp>
      <p:sp>
        <p:nvSpPr>
          <p:cNvPr id="3" name="Subtitle 2"/>
          <p:cNvSpPr>
            <a:spLocks noGrp="1"/>
          </p:cNvSpPr>
          <p:nvPr>
            <p:ph type="subTitle" idx="1"/>
          </p:nvPr>
        </p:nvSpPr>
        <p:spPr>
          <a:xfrm>
            <a:off x="4114800" y="11526523"/>
            <a:ext cx="24688800" cy="5298438"/>
          </a:xfrm>
        </p:spPr>
        <p:txBody>
          <a:bodyPr/>
          <a:lstStyle>
            <a:lvl1pPr marL="0" indent="0" algn="ctr">
              <a:buNone/>
              <a:defRPr sz="7700"/>
            </a:lvl1pPr>
            <a:lvl2pPr marL="1460803" indent="0" algn="ctr">
              <a:buNone/>
              <a:defRPr sz="6400"/>
            </a:lvl2pPr>
            <a:lvl3pPr marL="2921606" indent="0" algn="ctr">
              <a:buNone/>
              <a:defRPr sz="5700"/>
            </a:lvl3pPr>
            <a:lvl4pPr marL="4382409" indent="0" algn="ctr">
              <a:buNone/>
              <a:defRPr sz="5100"/>
            </a:lvl4pPr>
            <a:lvl5pPr marL="5843212" indent="0" algn="ctr">
              <a:buNone/>
              <a:defRPr sz="5100"/>
            </a:lvl5pPr>
            <a:lvl6pPr marL="7304016" indent="0" algn="ctr">
              <a:buNone/>
              <a:defRPr sz="5100"/>
            </a:lvl6pPr>
            <a:lvl7pPr marL="8764819" indent="0" algn="ctr">
              <a:buNone/>
              <a:defRPr sz="5100"/>
            </a:lvl7pPr>
            <a:lvl8pPr marL="10225622" indent="0" algn="ctr">
              <a:buNone/>
              <a:defRPr sz="5100"/>
            </a:lvl8pPr>
            <a:lvl9pPr marL="11686425" indent="0" algn="ctr">
              <a:buNone/>
              <a:defRPr sz="51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1" y="1168401"/>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1" y="1168401"/>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a:t>Click to edit Master title style</a:t>
            </a:r>
          </a:p>
        </p:txBody>
      </p:sp>
      <p:sp>
        <p:nvSpPr>
          <p:cNvPr id="3" name="Subtitle 2"/>
          <p:cNvSpPr>
            <a:spLocks noGrp="1"/>
          </p:cNvSpPr>
          <p:nvPr>
            <p:ph type="subTitle" idx="1"/>
          </p:nvPr>
        </p:nvSpPr>
        <p:spPr>
          <a:xfrm>
            <a:off x="4937125" y="12436475"/>
            <a:ext cx="23044150" cy="56070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3EC7F7-583C-4C51-9951-5B33C2824B02}"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750292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EC7F7-583C-4C51-9951-5B33C2824B02}"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73774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3EC7F7-583C-4C51-9951-5B33C2824B02}"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4014565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5121275"/>
            <a:ext cx="14736762"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35400" y="5121275"/>
            <a:ext cx="14736763"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3EC7F7-583C-4C51-9951-5B33C2824B02}"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897122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3EC7F7-583C-4C51-9951-5B33C2824B02}" type="datetimeFigureOut">
              <a:rPr lang="en-US" smtClean="0"/>
              <a:t>4/19/2026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507492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3EC7F7-583C-4C51-9951-5B33C2824B02}" type="datetimeFigureOut">
              <a:rPr lang="en-US" smtClean="0"/>
              <a:t>4/19/2026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238018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EC7F7-583C-4C51-9951-5B33C2824B02}" type="datetimeFigureOut">
              <a:rPr lang="en-US" smtClean="0"/>
              <a:t>4/19/2026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27878265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3EC7F7-583C-4C51-9951-5B33C2824B02}"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2858063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3EC7F7-583C-4C51-9951-5B33C2824B02}"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2296101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EC7F7-583C-4C51-9951-5B33C2824B02}"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629911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879475"/>
            <a:ext cx="7405688" cy="187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879475"/>
            <a:ext cx="22067837" cy="187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EC7F7-583C-4C51-9951-5B33C2824B02}"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983903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6" y="5471168"/>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6" y="14686288"/>
            <a:ext cx="28392120" cy="4800598"/>
          </a:xfrm>
        </p:spPr>
        <p:txBody>
          <a:bodyPr/>
          <a:lstStyle>
            <a:lvl1pPr marL="0" indent="0">
              <a:buNone/>
              <a:defRPr sz="7700">
                <a:solidFill>
                  <a:schemeClr val="tx1"/>
                </a:solidFill>
              </a:defRPr>
            </a:lvl1pPr>
            <a:lvl2pPr marL="1460803" indent="0">
              <a:buNone/>
              <a:defRPr sz="6400">
                <a:solidFill>
                  <a:schemeClr val="tx1">
                    <a:tint val="75000"/>
                  </a:schemeClr>
                </a:solidFill>
              </a:defRPr>
            </a:lvl2pPr>
            <a:lvl3pPr marL="2921606" indent="0">
              <a:buNone/>
              <a:defRPr sz="5700">
                <a:solidFill>
                  <a:schemeClr val="tx1">
                    <a:tint val="75000"/>
                  </a:schemeClr>
                </a:solidFill>
              </a:defRPr>
            </a:lvl3pPr>
            <a:lvl4pPr marL="4382409" indent="0">
              <a:buNone/>
              <a:defRPr sz="5100">
                <a:solidFill>
                  <a:schemeClr val="tx1">
                    <a:tint val="75000"/>
                  </a:schemeClr>
                </a:solidFill>
              </a:defRPr>
            </a:lvl4pPr>
            <a:lvl5pPr marL="5843212" indent="0">
              <a:buNone/>
              <a:defRPr sz="5100">
                <a:solidFill>
                  <a:schemeClr val="tx1">
                    <a:tint val="75000"/>
                  </a:schemeClr>
                </a:solidFill>
              </a:defRPr>
            </a:lvl5pPr>
            <a:lvl6pPr marL="7304016" indent="0">
              <a:buNone/>
              <a:defRPr sz="5100">
                <a:solidFill>
                  <a:schemeClr val="tx1">
                    <a:tint val="75000"/>
                  </a:schemeClr>
                </a:solidFill>
              </a:defRPr>
            </a:lvl6pPr>
            <a:lvl7pPr marL="8764819" indent="0">
              <a:buNone/>
              <a:defRPr sz="5100">
                <a:solidFill>
                  <a:schemeClr val="tx1">
                    <a:tint val="75000"/>
                  </a:schemeClr>
                </a:solidFill>
              </a:defRPr>
            </a:lvl7pPr>
            <a:lvl8pPr marL="10225622" indent="0">
              <a:buNone/>
              <a:defRPr sz="5100">
                <a:solidFill>
                  <a:schemeClr val="tx1">
                    <a:tint val="75000"/>
                  </a:schemeClr>
                </a:solidFill>
              </a:defRPr>
            </a:lvl8pPr>
            <a:lvl9pPr marL="11686425" indent="0">
              <a:buNone/>
              <a:defRPr sz="5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1"/>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1"/>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2" y="5379724"/>
            <a:ext cx="13926024" cy="2636518"/>
          </a:xfrm>
        </p:spPr>
        <p:txBody>
          <a:bodyPr anchor="b"/>
          <a:lstStyle>
            <a:lvl1pPr marL="0" indent="0">
              <a:buNone/>
              <a:defRPr sz="7700" b="1"/>
            </a:lvl1pPr>
            <a:lvl2pPr marL="1460803" indent="0">
              <a:buNone/>
              <a:defRPr sz="6400" b="1"/>
            </a:lvl2pPr>
            <a:lvl3pPr marL="2921606" indent="0">
              <a:buNone/>
              <a:defRPr sz="5700" b="1"/>
            </a:lvl3pPr>
            <a:lvl4pPr marL="4382409" indent="0">
              <a:buNone/>
              <a:defRPr sz="5100" b="1"/>
            </a:lvl4pPr>
            <a:lvl5pPr marL="5843212" indent="0">
              <a:buNone/>
              <a:defRPr sz="5100" b="1"/>
            </a:lvl5pPr>
            <a:lvl6pPr marL="7304016" indent="0">
              <a:buNone/>
              <a:defRPr sz="5100" b="1"/>
            </a:lvl6pPr>
            <a:lvl7pPr marL="8764819" indent="0">
              <a:buNone/>
              <a:defRPr sz="5100" b="1"/>
            </a:lvl7pPr>
            <a:lvl8pPr marL="10225622" indent="0">
              <a:buNone/>
              <a:defRPr sz="5100" b="1"/>
            </a:lvl8pPr>
            <a:lvl9pPr marL="11686425" indent="0">
              <a:buNone/>
              <a:defRPr sz="5100" b="1"/>
            </a:lvl9pPr>
          </a:lstStyle>
          <a:p>
            <a:pPr lvl="0"/>
            <a:r>
              <a:rPr lang="en-US"/>
              <a:t>Click to edit Master text styles</a:t>
            </a:r>
          </a:p>
        </p:txBody>
      </p:sp>
      <p:sp>
        <p:nvSpPr>
          <p:cNvPr id="4" name="Content Placeholder 3"/>
          <p:cNvSpPr>
            <a:spLocks noGrp="1"/>
          </p:cNvSpPr>
          <p:nvPr>
            <p:ph sz="half" idx="2"/>
          </p:nvPr>
        </p:nvSpPr>
        <p:spPr>
          <a:xfrm>
            <a:off x="2267432"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4"/>
            <a:ext cx="13994608" cy="2636518"/>
          </a:xfrm>
        </p:spPr>
        <p:txBody>
          <a:bodyPr anchor="b"/>
          <a:lstStyle>
            <a:lvl1pPr marL="0" indent="0">
              <a:buNone/>
              <a:defRPr sz="7700" b="1"/>
            </a:lvl1pPr>
            <a:lvl2pPr marL="1460803" indent="0">
              <a:buNone/>
              <a:defRPr sz="6400" b="1"/>
            </a:lvl2pPr>
            <a:lvl3pPr marL="2921606" indent="0">
              <a:buNone/>
              <a:defRPr sz="5700" b="1"/>
            </a:lvl3pPr>
            <a:lvl4pPr marL="4382409" indent="0">
              <a:buNone/>
              <a:defRPr sz="5100" b="1"/>
            </a:lvl4pPr>
            <a:lvl5pPr marL="5843212" indent="0">
              <a:buNone/>
              <a:defRPr sz="5100" b="1"/>
            </a:lvl5pPr>
            <a:lvl6pPr marL="7304016" indent="0">
              <a:buNone/>
              <a:defRPr sz="5100" b="1"/>
            </a:lvl6pPr>
            <a:lvl7pPr marL="8764819" indent="0">
              <a:buNone/>
              <a:defRPr sz="5100" b="1"/>
            </a:lvl7pPr>
            <a:lvl8pPr marL="10225622" indent="0">
              <a:buNone/>
              <a:defRPr sz="5100" b="1"/>
            </a:lvl8pPr>
            <a:lvl9pPr marL="11686425" indent="0">
              <a:buNone/>
              <a:defRPr sz="510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0" cy="5120640"/>
          </a:xfrm>
        </p:spPr>
        <p:txBody>
          <a:bodyPr anchor="b"/>
          <a:lstStyle>
            <a:lvl1pPr>
              <a:defRPr sz="1020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00"/>
            </a:lvl1pPr>
            <a:lvl2pPr>
              <a:defRPr sz="8900"/>
            </a:lvl2pPr>
            <a:lvl3pPr>
              <a:defRPr sz="770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1"/>
            <a:ext cx="10617040" cy="12197082"/>
          </a:xfrm>
        </p:spPr>
        <p:txBody>
          <a:bodyPr/>
          <a:lstStyle>
            <a:lvl1pPr marL="0" indent="0">
              <a:buNone/>
              <a:defRPr sz="5100"/>
            </a:lvl1pPr>
            <a:lvl2pPr marL="1460803" indent="0">
              <a:buNone/>
              <a:defRPr sz="4500"/>
            </a:lvl2pPr>
            <a:lvl3pPr marL="2921606" indent="0">
              <a:buNone/>
              <a:defRPr sz="3800"/>
            </a:lvl3pPr>
            <a:lvl4pPr marL="4382409" indent="0">
              <a:buNone/>
              <a:defRPr sz="3200"/>
            </a:lvl4pPr>
            <a:lvl5pPr marL="5843212" indent="0">
              <a:buNone/>
              <a:defRPr sz="3200"/>
            </a:lvl5pPr>
            <a:lvl6pPr marL="7304016" indent="0">
              <a:buNone/>
              <a:defRPr sz="3200"/>
            </a:lvl6pPr>
            <a:lvl7pPr marL="8764819" indent="0">
              <a:buNone/>
              <a:defRPr sz="3200"/>
            </a:lvl7pPr>
            <a:lvl8pPr marL="10225622" indent="0">
              <a:buNone/>
              <a:defRPr sz="3200"/>
            </a:lvl8pPr>
            <a:lvl9pPr marL="11686425"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0" cy="5120640"/>
          </a:xfrm>
        </p:spPr>
        <p:txBody>
          <a:bodyPr anchor="b"/>
          <a:lstStyle>
            <a:lvl1pPr>
              <a:defRPr sz="10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00"/>
            </a:lvl1pPr>
            <a:lvl2pPr marL="1460803" indent="0">
              <a:buNone/>
              <a:defRPr sz="8900"/>
            </a:lvl2pPr>
            <a:lvl3pPr marL="2921606" indent="0">
              <a:buNone/>
              <a:defRPr sz="7700"/>
            </a:lvl3pPr>
            <a:lvl4pPr marL="4382409" indent="0">
              <a:buNone/>
              <a:defRPr sz="6400"/>
            </a:lvl4pPr>
            <a:lvl5pPr marL="5843212" indent="0">
              <a:buNone/>
              <a:defRPr sz="6400"/>
            </a:lvl5pPr>
            <a:lvl6pPr marL="7304016" indent="0">
              <a:buNone/>
              <a:defRPr sz="6400"/>
            </a:lvl6pPr>
            <a:lvl7pPr marL="8764819" indent="0">
              <a:buNone/>
              <a:defRPr sz="6400"/>
            </a:lvl7pPr>
            <a:lvl8pPr marL="10225622" indent="0">
              <a:buNone/>
              <a:defRPr sz="6400"/>
            </a:lvl8pPr>
            <a:lvl9pPr marL="11686425"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1"/>
            <a:ext cx="10617040" cy="12197082"/>
          </a:xfrm>
        </p:spPr>
        <p:txBody>
          <a:bodyPr/>
          <a:lstStyle>
            <a:lvl1pPr marL="0" indent="0">
              <a:buNone/>
              <a:defRPr sz="5100"/>
            </a:lvl1pPr>
            <a:lvl2pPr marL="1460803" indent="0">
              <a:buNone/>
              <a:defRPr sz="4500"/>
            </a:lvl2pPr>
            <a:lvl3pPr marL="2921606" indent="0">
              <a:buNone/>
              <a:defRPr sz="3800"/>
            </a:lvl3pPr>
            <a:lvl4pPr marL="4382409" indent="0">
              <a:buNone/>
              <a:defRPr sz="3200"/>
            </a:lvl4pPr>
            <a:lvl5pPr marL="5843212" indent="0">
              <a:buNone/>
              <a:defRPr sz="3200"/>
            </a:lvl5pPr>
            <a:lvl6pPr marL="7304016" indent="0">
              <a:buNone/>
              <a:defRPr sz="3200"/>
            </a:lvl6pPr>
            <a:lvl7pPr marL="8764819" indent="0">
              <a:buNone/>
              <a:defRPr sz="3200"/>
            </a:lvl7pPr>
            <a:lvl8pPr marL="10225622" indent="0">
              <a:buNone/>
              <a:defRPr sz="3200"/>
            </a:lvl8pPr>
            <a:lvl9pPr marL="11686425"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69562" tIns="34781" rIns="69562" bIns="34781"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1"/>
            <a:ext cx="28392120" cy="13924282"/>
          </a:xfrm>
          <a:prstGeom prst="rect">
            <a:avLst/>
          </a:prstGeom>
        </p:spPr>
        <p:txBody>
          <a:bodyPr vert="horz" lIns="69562" tIns="34781" rIns="69562" bIns="3478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69562" tIns="34781" rIns="69562" bIns="34781" rtlCol="0" anchor="ctr"/>
          <a:lstStyle>
            <a:lvl1pPr algn="l">
              <a:defRPr sz="3800">
                <a:solidFill>
                  <a:schemeClr val="tx1">
                    <a:tint val="75000"/>
                  </a:schemeClr>
                </a:solidFill>
              </a:defRPr>
            </a:lvl1pPr>
          </a:lstStyle>
          <a:p>
            <a:fld id="{08E81BC7-D5A5-445F-BF4D-797F02B50EB4}" type="datetimeFigureOut">
              <a:rPr lang="en-US" smtClean="0"/>
              <a:t>4/19/2026</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69562" tIns="34781" rIns="69562" bIns="34781" rtlCol="0" anchor="ctr"/>
          <a:lstStyle>
            <a:lvl1pPr algn="ctr">
              <a:defRPr sz="3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69562" tIns="34781" rIns="69562" bIns="34781" rtlCol="0" anchor="ctr"/>
          <a:lstStyle>
            <a:lvl1pPr algn="r">
              <a:defRPr sz="38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2921606" rtl="0" eaLnBrk="1" latinLnBrk="0" hangingPunct="1">
        <a:lnSpc>
          <a:spcPct val="90000"/>
        </a:lnSpc>
        <a:spcBef>
          <a:spcPct val="0"/>
        </a:spcBef>
        <a:buNone/>
        <a:defRPr sz="14100" kern="1200">
          <a:solidFill>
            <a:schemeClr val="tx1"/>
          </a:solidFill>
          <a:latin typeface="+mj-lt"/>
          <a:ea typeface="+mj-ea"/>
          <a:cs typeface="+mj-cs"/>
        </a:defRPr>
      </a:lvl1pPr>
    </p:titleStyle>
    <p:bodyStyle>
      <a:lvl1pPr marL="730402" indent="-730402" algn="l" defTabSz="2921606" rtl="0" eaLnBrk="1" latinLnBrk="0" hangingPunct="1">
        <a:lnSpc>
          <a:spcPct val="90000"/>
        </a:lnSpc>
        <a:spcBef>
          <a:spcPts val="3195"/>
        </a:spcBef>
        <a:buFont typeface="Arial" panose="020B0604020202020204" pitchFamily="34" charset="0"/>
        <a:buChar char="•"/>
        <a:defRPr sz="8900" kern="1200">
          <a:solidFill>
            <a:schemeClr val="tx1"/>
          </a:solidFill>
          <a:latin typeface="+mn-lt"/>
          <a:ea typeface="+mn-ea"/>
          <a:cs typeface="+mn-cs"/>
        </a:defRPr>
      </a:lvl1pPr>
      <a:lvl2pPr marL="2191205" indent="-730402" algn="l" defTabSz="2921606" rtl="0" eaLnBrk="1" latinLnBrk="0" hangingPunct="1">
        <a:lnSpc>
          <a:spcPct val="90000"/>
        </a:lnSpc>
        <a:spcBef>
          <a:spcPts val="1598"/>
        </a:spcBef>
        <a:buFont typeface="Arial" panose="020B0604020202020204" pitchFamily="34" charset="0"/>
        <a:buChar char="•"/>
        <a:defRPr sz="7700" kern="1200">
          <a:solidFill>
            <a:schemeClr val="tx1"/>
          </a:solidFill>
          <a:latin typeface="+mn-lt"/>
          <a:ea typeface="+mn-ea"/>
          <a:cs typeface="+mn-cs"/>
        </a:defRPr>
      </a:lvl2pPr>
      <a:lvl3pPr marL="3652008" indent="-730402" algn="l" defTabSz="2921606" rtl="0" eaLnBrk="1" latinLnBrk="0" hangingPunct="1">
        <a:lnSpc>
          <a:spcPct val="90000"/>
        </a:lnSpc>
        <a:spcBef>
          <a:spcPts val="1598"/>
        </a:spcBef>
        <a:buFont typeface="Arial" panose="020B0604020202020204" pitchFamily="34" charset="0"/>
        <a:buChar char="•"/>
        <a:defRPr sz="6400" kern="1200">
          <a:solidFill>
            <a:schemeClr val="tx1"/>
          </a:solidFill>
          <a:latin typeface="+mn-lt"/>
          <a:ea typeface="+mn-ea"/>
          <a:cs typeface="+mn-cs"/>
        </a:defRPr>
      </a:lvl3pPr>
      <a:lvl4pPr marL="5112811"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4pPr>
      <a:lvl5pPr marL="6573614"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5pPr>
      <a:lvl6pPr marL="8034417"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6pPr>
      <a:lvl7pPr marL="9495220"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7pPr>
      <a:lvl8pPr marL="10956023"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8pPr>
      <a:lvl9pPr marL="12416827"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9pPr>
    </p:bodyStyle>
    <p:otherStyle>
      <a:defPPr>
        <a:defRPr lang="en-US"/>
      </a:defPPr>
      <a:lvl1pPr marL="0" algn="l" defTabSz="2921606" rtl="0" eaLnBrk="1" latinLnBrk="0" hangingPunct="1">
        <a:defRPr sz="5700" kern="1200">
          <a:solidFill>
            <a:schemeClr val="tx1"/>
          </a:solidFill>
          <a:latin typeface="+mn-lt"/>
          <a:ea typeface="+mn-ea"/>
          <a:cs typeface="+mn-cs"/>
        </a:defRPr>
      </a:lvl1pPr>
      <a:lvl2pPr marL="1460803" algn="l" defTabSz="2921606" rtl="0" eaLnBrk="1" latinLnBrk="0" hangingPunct="1">
        <a:defRPr sz="5700" kern="1200">
          <a:solidFill>
            <a:schemeClr val="tx1"/>
          </a:solidFill>
          <a:latin typeface="+mn-lt"/>
          <a:ea typeface="+mn-ea"/>
          <a:cs typeface="+mn-cs"/>
        </a:defRPr>
      </a:lvl2pPr>
      <a:lvl3pPr marL="2921606" algn="l" defTabSz="2921606" rtl="0" eaLnBrk="1" latinLnBrk="0" hangingPunct="1">
        <a:defRPr sz="5700" kern="1200">
          <a:solidFill>
            <a:schemeClr val="tx1"/>
          </a:solidFill>
          <a:latin typeface="+mn-lt"/>
          <a:ea typeface="+mn-ea"/>
          <a:cs typeface="+mn-cs"/>
        </a:defRPr>
      </a:lvl3pPr>
      <a:lvl4pPr marL="4382409" algn="l" defTabSz="2921606" rtl="0" eaLnBrk="1" latinLnBrk="0" hangingPunct="1">
        <a:defRPr sz="5700" kern="1200">
          <a:solidFill>
            <a:schemeClr val="tx1"/>
          </a:solidFill>
          <a:latin typeface="+mn-lt"/>
          <a:ea typeface="+mn-ea"/>
          <a:cs typeface="+mn-cs"/>
        </a:defRPr>
      </a:lvl4pPr>
      <a:lvl5pPr marL="5843212" algn="l" defTabSz="2921606" rtl="0" eaLnBrk="1" latinLnBrk="0" hangingPunct="1">
        <a:defRPr sz="5700" kern="1200">
          <a:solidFill>
            <a:schemeClr val="tx1"/>
          </a:solidFill>
          <a:latin typeface="+mn-lt"/>
          <a:ea typeface="+mn-ea"/>
          <a:cs typeface="+mn-cs"/>
        </a:defRPr>
      </a:lvl5pPr>
      <a:lvl6pPr marL="7304016" algn="l" defTabSz="2921606" rtl="0" eaLnBrk="1" latinLnBrk="0" hangingPunct="1">
        <a:defRPr sz="5700" kern="1200">
          <a:solidFill>
            <a:schemeClr val="tx1"/>
          </a:solidFill>
          <a:latin typeface="+mn-lt"/>
          <a:ea typeface="+mn-ea"/>
          <a:cs typeface="+mn-cs"/>
        </a:defRPr>
      </a:lvl6pPr>
      <a:lvl7pPr marL="8764819" algn="l" defTabSz="2921606" rtl="0" eaLnBrk="1" latinLnBrk="0" hangingPunct="1">
        <a:defRPr sz="5700" kern="1200">
          <a:solidFill>
            <a:schemeClr val="tx1"/>
          </a:solidFill>
          <a:latin typeface="+mn-lt"/>
          <a:ea typeface="+mn-ea"/>
          <a:cs typeface="+mn-cs"/>
        </a:defRPr>
      </a:lvl7pPr>
      <a:lvl8pPr marL="10225622" algn="l" defTabSz="2921606" rtl="0" eaLnBrk="1" latinLnBrk="0" hangingPunct="1">
        <a:defRPr sz="5700" kern="1200">
          <a:solidFill>
            <a:schemeClr val="tx1"/>
          </a:solidFill>
          <a:latin typeface="+mn-lt"/>
          <a:ea typeface="+mn-ea"/>
          <a:cs typeface="+mn-cs"/>
        </a:defRPr>
      </a:lvl8pPr>
      <a:lvl9pPr marL="11686425" algn="l" defTabSz="2921606" rtl="0" eaLnBrk="1" latinLnBrk="0" hangingPunct="1">
        <a:defRPr sz="5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6238" y="879475"/>
            <a:ext cx="29625925" cy="3657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46238" y="5121275"/>
            <a:ext cx="29625925" cy="14482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6238" y="20340638"/>
            <a:ext cx="7680325" cy="1168400"/>
          </a:xfrm>
          <a:prstGeom prst="rect">
            <a:avLst/>
          </a:prstGeom>
        </p:spPr>
        <p:txBody>
          <a:bodyPr vert="horz" lIns="91440" tIns="45720" rIns="91440" bIns="45720" rtlCol="0" anchor="ctr"/>
          <a:lstStyle>
            <a:lvl1pPr algn="l">
              <a:defRPr sz="1200">
                <a:solidFill>
                  <a:schemeClr val="tx1">
                    <a:tint val="75000"/>
                  </a:schemeClr>
                </a:solidFill>
              </a:defRPr>
            </a:lvl1pPr>
          </a:lstStyle>
          <a:p>
            <a:fld id="{2E3EC7F7-583C-4C51-9951-5B33C2824B02}" type="datetimeFigureOut">
              <a:rPr lang="en-US" smtClean="0"/>
              <a:t>4/19/2026</a:t>
            </a:fld>
            <a:endParaRPr lang="en-US"/>
          </a:p>
        </p:txBody>
      </p:sp>
      <p:sp>
        <p:nvSpPr>
          <p:cNvPr id="5" name="Footer Placeholder 4"/>
          <p:cNvSpPr>
            <a:spLocks noGrp="1"/>
          </p:cNvSpPr>
          <p:nvPr>
            <p:ph type="ftr" sz="quarter" idx="3"/>
          </p:nvPr>
        </p:nvSpPr>
        <p:spPr>
          <a:xfrm>
            <a:off x="11247438" y="20340638"/>
            <a:ext cx="10423525" cy="11684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838" y="20340638"/>
            <a:ext cx="7680325" cy="1168400"/>
          </a:xfrm>
          <a:prstGeom prst="rect">
            <a:avLst/>
          </a:prstGeom>
        </p:spPr>
        <p:txBody>
          <a:bodyPr vert="horz" lIns="91440" tIns="45720" rIns="91440" bIns="45720" rtlCol="0" anchor="ctr"/>
          <a:lstStyle>
            <a:lvl1pPr algn="r">
              <a:defRPr sz="1200">
                <a:solidFill>
                  <a:schemeClr val="tx1">
                    <a:tint val="75000"/>
                  </a:schemeClr>
                </a:solidFill>
              </a:defRPr>
            </a:lvl1pPr>
          </a:lstStyle>
          <a:p>
            <a:fld id="{F52F629F-173E-4706-B78F-263E068BD715}" type="slidenum">
              <a:rPr lang="en-US" smtClean="0"/>
              <a:t>‹#›</a:t>
            </a:fld>
            <a:endParaRPr lang="en-US"/>
          </a:p>
        </p:txBody>
      </p:sp>
    </p:spTree>
    <p:extLst>
      <p:ext uri="{BB962C8B-B14F-4D97-AF65-F5344CB8AC3E}">
        <p14:creationId xmlns:p14="http://schemas.microsoft.com/office/powerpoint/2010/main" val="80927870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doi.org/10.1080/15228835.2021.1929665" TargetMode="External"/><Relationship Id="rId7" Type="http://schemas.openxmlformats.org/officeDocument/2006/relationships/image" Target="../media/image4.png"/><Relationship Id="rId2" Type="http://schemas.microsoft.com/office/2018/10/relationships/comments" Target="../comments/modernComment_100_1669C4ED.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198" y="23082"/>
            <a:ext cx="32333318" cy="2918919"/>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fontScale="90000"/>
          </a:bodyPr>
          <a:lstStyle/>
          <a:p>
            <a:r>
              <a:rPr lang="en-US" sz="5500" dirty="0">
                <a:solidFill>
                  <a:schemeClr val="bg1"/>
                </a:solidFill>
                <a:latin typeface="Cambria"/>
                <a:ea typeface="Cambria"/>
                <a:cs typeface="Arial"/>
              </a:rPr>
              <a:t>Assessing the Efficacy of a College Campus Safety and Wellness App, </a:t>
            </a:r>
            <a:r>
              <a:rPr lang="en-US" sz="5500" err="1">
                <a:solidFill>
                  <a:schemeClr val="bg1"/>
                </a:solidFill>
                <a:latin typeface="Cambria"/>
                <a:ea typeface="Cambria"/>
                <a:cs typeface="Arial"/>
              </a:rPr>
              <a:t>uSafeUS</a:t>
            </a:r>
            <a:r>
              <a:rPr lang="en-US" sz="5500" dirty="0">
                <a:solidFill>
                  <a:schemeClr val="bg1"/>
                </a:solidFill>
                <a:ea typeface="+mn-lt"/>
                <a:cs typeface="+mn-lt"/>
              </a:rPr>
              <a:t>®</a:t>
            </a:r>
            <a:br>
              <a:rPr lang="en-US" sz="5500" dirty="0">
                <a:latin typeface="Cambria" panose="02040503050406030204" pitchFamily="18" charset="0"/>
                <a:cs typeface="Arial" panose="020B0604020202020204" pitchFamily="34" charset="0"/>
              </a:rPr>
            </a:br>
            <a:r>
              <a:rPr lang="en-US" sz="3700" u="sng" dirty="0">
                <a:solidFill>
                  <a:schemeClr val="bg1"/>
                </a:solidFill>
                <a:latin typeface="Cambria"/>
                <a:ea typeface="Cambria"/>
                <a:cs typeface="Arial"/>
              </a:rPr>
              <a:t>Cameron Green</a:t>
            </a:r>
            <a:br>
              <a:rPr lang="en-US" sz="3700" u="sng" dirty="0">
                <a:latin typeface="Cambria" panose="02040503050406030204" pitchFamily="18" charset="0"/>
                <a:ea typeface="Cambria"/>
                <a:cs typeface="Arial" panose="020B0604020202020204" pitchFamily="34" charset="0"/>
              </a:rPr>
            </a:br>
            <a:r>
              <a:rPr lang="en-US" sz="3700" u="sng">
                <a:solidFill>
                  <a:schemeClr val="bg1"/>
                </a:solidFill>
                <a:latin typeface="Cambria"/>
                <a:ea typeface="Cambria"/>
                <a:cs typeface="Arial"/>
              </a:rPr>
              <a:t>Advisors: Sharyn Potter and Radim Bartos</a:t>
            </a:r>
            <a:br>
              <a:rPr lang="en-US" sz="3700" dirty="0">
                <a:latin typeface="+mn-ea"/>
                <a:cs typeface="Arial"/>
              </a:rPr>
            </a:br>
            <a:r>
              <a:rPr lang="en-US" sz="3700" i="1" dirty="0">
                <a:solidFill>
                  <a:schemeClr val="bg1"/>
                </a:solidFill>
                <a:latin typeface="Cambria"/>
                <a:ea typeface="Cambria"/>
                <a:cs typeface="Arial"/>
              </a:rPr>
              <a:t> College of Engineering and Physical Sciences and College of Liberal Arts</a:t>
            </a:r>
            <a:br>
              <a:rPr lang="en-US" sz="3700" i="1" dirty="0">
                <a:solidFill>
                  <a:schemeClr val="bg1"/>
                </a:solidFill>
                <a:latin typeface="Cambria"/>
                <a:ea typeface="Cambria"/>
                <a:cs typeface="Arial"/>
              </a:rPr>
            </a:br>
            <a:r>
              <a:rPr lang="en-US" sz="3700" i="1" dirty="0">
                <a:solidFill>
                  <a:schemeClr val="bg1"/>
                </a:solidFill>
                <a:latin typeface="Cambria"/>
                <a:ea typeface="Cambria"/>
                <a:cs typeface="Arial"/>
              </a:rPr>
              <a:t>University of New Hampshire, Durham, NH 03824</a:t>
            </a:r>
            <a:br>
              <a:rPr lang="en-US" sz="3700" i="1" dirty="0">
                <a:solidFill>
                  <a:schemeClr val="bg1"/>
                </a:solidFill>
                <a:latin typeface="Cambria"/>
                <a:ea typeface="Cambria"/>
                <a:cs typeface="Arial"/>
              </a:rPr>
            </a:br>
            <a:r>
              <a:rPr lang="en-US" sz="3600" dirty="0">
                <a:solidFill>
                  <a:schemeClr val="bg1"/>
                </a:solidFill>
                <a:latin typeface="Cambria"/>
                <a:ea typeface="Cambria"/>
                <a:cs typeface="Calibri" panose="020F0502020204030204"/>
              </a:rPr>
              <a:t>IRB Study #: IRB-FY2026-72</a:t>
            </a:r>
            <a:endParaRPr lang="en-US" sz="3600" dirty="0">
              <a:solidFill>
                <a:schemeClr val="bg1"/>
              </a:solidFill>
              <a:latin typeface="Calibri" panose="020F0502020204030204"/>
              <a:ea typeface="Calibri" panose="020F0502020204030204"/>
              <a:cs typeface="Calibri" panose="020F0502020204030204"/>
            </a:endParaRPr>
          </a:p>
        </p:txBody>
      </p:sp>
      <p:sp>
        <p:nvSpPr>
          <p:cNvPr id="6" name="Subtitle 2"/>
          <p:cNvSpPr txBox="1">
            <a:spLocks/>
          </p:cNvSpPr>
          <p:nvPr/>
        </p:nvSpPr>
        <p:spPr>
          <a:xfrm>
            <a:off x="277199" y="4007293"/>
            <a:ext cx="8186057" cy="3493899"/>
          </a:xfrm>
          <a:prstGeom prst="rect">
            <a:avLst/>
          </a:prstGeom>
          <a:noFill/>
          <a:ln>
            <a:solidFill>
              <a:srgbClr val="002060"/>
            </a:solidFill>
          </a:ln>
        </p:spPr>
        <p:txBody>
          <a:bodyPr vert="horz" lIns="457200" tIns="182880" rIns="69562" bIns="34781"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r>
              <a:rPr lang="en-US" sz="2600" dirty="0">
                <a:latin typeface="Cambria"/>
                <a:ea typeface="Cambria"/>
              </a:rPr>
              <a:t>The </a:t>
            </a:r>
            <a:r>
              <a:rPr lang="en-US" sz="2600" dirty="0" err="1">
                <a:latin typeface="Cambria"/>
                <a:ea typeface="Cambria"/>
              </a:rPr>
              <a:t>uSafeUS</a:t>
            </a:r>
            <a:r>
              <a:rPr lang="en-US" sz="2600" dirty="0">
                <a:latin typeface="Cambria"/>
                <a:ea typeface="Cambria"/>
                <a:cs typeface="+mn-lt"/>
              </a:rPr>
              <a:t>®</a:t>
            </a:r>
            <a:r>
              <a:rPr lang="en-US" sz="2600" dirty="0">
                <a:latin typeface="Cambria"/>
                <a:ea typeface="Cambria"/>
              </a:rPr>
              <a:t> College Campus Safety and Wellness app was developed to equip college students with resources to address uncomfortable and unsafe situations. There is limited research assessing the efficacy of </a:t>
            </a:r>
            <a:r>
              <a:rPr lang="en-US" sz="2600" dirty="0" err="1">
                <a:latin typeface="Cambria"/>
                <a:ea typeface="Cambria"/>
              </a:rPr>
              <a:t>uSafeUS</a:t>
            </a:r>
            <a:r>
              <a:rPr lang="en-US" sz="2600" dirty="0">
                <a:latin typeface="Cambria"/>
                <a:ea typeface="Cambria"/>
                <a:cs typeface="Calibri"/>
              </a:rPr>
              <a:t>® </a:t>
            </a:r>
            <a:r>
              <a:rPr lang="en-US" sz="2600" dirty="0">
                <a:latin typeface="Cambria"/>
                <a:ea typeface="Cambria"/>
              </a:rPr>
              <a:t>in real-world situations.</a:t>
            </a:r>
            <a:endParaRPr lang="en-US" sz="2600">
              <a:latin typeface="Cambria"/>
              <a:ea typeface="Cambria"/>
              <a:cs typeface="Calibri" panose="020F0502020204030204"/>
            </a:endParaRPr>
          </a:p>
          <a:p>
            <a:pPr algn="l"/>
            <a:r>
              <a:rPr lang="en-US" sz="2600" b="1">
                <a:latin typeface="Cambria"/>
                <a:ea typeface="Cambria"/>
              </a:rPr>
              <a:t>My </a:t>
            </a:r>
            <a:r>
              <a:rPr lang="en-US" sz="2600" b="1" dirty="0">
                <a:latin typeface="Cambria"/>
                <a:ea typeface="Cambria"/>
              </a:rPr>
              <a:t>research gathered data to inform this assessment and improve the app's development.</a:t>
            </a:r>
            <a:endParaRPr lang="en-US" sz="2600" b="1">
              <a:latin typeface="Cambria"/>
              <a:ea typeface="Cambria"/>
              <a:cs typeface="Calibri" panose="020F0502020204030204"/>
            </a:endParaRPr>
          </a:p>
        </p:txBody>
      </p:sp>
      <p:sp>
        <p:nvSpPr>
          <p:cNvPr id="7" name="Subtitle 2"/>
          <p:cNvSpPr txBox="1">
            <a:spLocks/>
          </p:cNvSpPr>
          <p:nvPr/>
        </p:nvSpPr>
        <p:spPr>
          <a:xfrm>
            <a:off x="277199" y="7710070"/>
            <a:ext cx="8186057" cy="608772"/>
          </a:xfrm>
          <a:prstGeom prst="rect">
            <a:avLst/>
          </a:prstGeom>
          <a:solidFill>
            <a:srgbClr val="002060"/>
          </a:solidFill>
          <a:ln>
            <a:solidFill>
              <a:srgbClr val="002060"/>
            </a:solidFill>
          </a:ln>
        </p:spPr>
        <p:txBody>
          <a:bodyPr vert="horz" lIns="69562" tIns="34781" rIns="69562" bIns="34781"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600">
                <a:solidFill>
                  <a:schemeClr val="bg1"/>
                </a:solidFill>
                <a:latin typeface="Cambria"/>
                <a:ea typeface="Cambria"/>
              </a:rPr>
              <a:t>Data Collection</a:t>
            </a:r>
            <a:endParaRPr lang="en-US" sz="3600">
              <a:solidFill>
                <a:schemeClr val="bg1"/>
              </a:solidFill>
              <a:ea typeface="Calibri"/>
              <a:cs typeface="Calibri"/>
            </a:endParaRPr>
          </a:p>
        </p:txBody>
      </p:sp>
      <p:sp>
        <p:nvSpPr>
          <p:cNvPr id="8" name="Subtitle 2"/>
          <p:cNvSpPr txBox="1">
            <a:spLocks/>
          </p:cNvSpPr>
          <p:nvPr/>
        </p:nvSpPr>
        <p:spPr>
          <a:xfrm>
            <a:off x="277199" y="13524620"/>
            <a:ext cx="8186057" cy="4446722"/>
          </a:xfrm>
          <a:prstGeom prst="rect">
            <a:avLst/>
          </a:prstGeom>
          <a:ln>
            <a:solidFill>
              <a:srgbClr val="002060"/>
            </a:solidFill>
          </a:ln>
        </p:spPr>
        <p:txBody>
          <a:bodyPr vert="horz" lIns="457200" tIns="182880" rIns="69562" bIns="34781"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600" dirty="0">
                <a:latin typeface="Cambria"/>
                <a:ea typeface="Cambria"/>
              </a:rPr>
              <a:t>I recruited 20 UNH undergraduate students who were at least 18 years of age. Each participant installed </a:t>
            </a:r>
            <a:r>
              <a:rPr lang="en-US" sz="2600" dirty="0" err="1">
                <a:latin typeface="Cambria"/>
                <a:ea typeface="Cambria"/>
              </a:rPr>
              <a:t>uSafeUS</a:t>
            </a:r>
            <a:r>
              <a:rPr lang="en-US" sz="2600" dirty="0">
                <a:latin typeface="Cambria"/>
                <a:ea typeface="Cambria"/>
                <a:cs typeface="Calibri"/>
              </a:rPr>
              <a:t>® on their phone prior to the interview.</a:t>
            </a:r>
          </a:p>
          <a:p>
            <a:pPr algn="l">
              <a:spcBef>
                <a:spcPts val="0"/>
              </a:spcBef>
            </a:pPr>
            <a:endParaRPr lang="en-US" sz="2600" dirty="0">
              <a:latin typeface="Cambria"/>
              <a:ea typeface="Cambria"/>
            </a:endParaRPr>
          </a:p>
          <a:p>
            <a:pPr algn="l">
              <a:spcBef>
                <a:spcPts val="0"/>
              </a:spcBef>
            </a:pPr>
            <a:r>
              <a:rPr lang="en-US" sz="2600" dirty="0">
                <a:latin typeface="Cambria"/>
                <a:ea typeface="Cambria"/>
              </a:rPr>
              <a:t>In each interview, participants were presented 6 different scenarios and asked questions and follow-up questions to determine how easily they navigated to the app content they needed for the scenario at hand.</a:t>
            </a:r>
            <a:endParaRPr lang="en-US" sz="2600" dirty="0">
              <a:latin typeface="Cambria"/>
              <a:ea typeface="Cambria"/>
              <a:cs typeface="Calibri" panose="020F0502020204030204"/>
            </a:endParaRPr>
          </a:p>
          <a:p>
            <a:pPr algn="l">
              <a:spcBef>
                <a:spcPts val="0"/>
              </a:spcBef>
            </a:pPr>
            <a:endParaRPr lang="en-US" sz="2600" dirty="0">
              <a:latin typeface="Cambria"/>
              <a:ea typeface="Cambria"/>
              <a:cs typeface="Calibri" panose="020F0502020204030204"/>
            </a:endParaRPr>
          </a:p>
          <a:p>
            <a:pPr algn="l">
              <a:spcBef>
                <a:spcPts val="0"/>
              </a:spcBef>
            </a:pPr>
            <a:r>
              <a:rPr lang="en-US" sz="2600" dirty="0">
                <a:latin typeface="Cambria"/>
                <a:ea typeface="Cambria"/>
                <a:cs typeface="Calibri" panose="020F0502020204030204"/>
              </a:rPr>
              <a:t>Participants were also timed and asked open-ended questions regarding app features.</a:t>
            </a:r>
          </a:p>
        </p:txBody>
      </p:sp>
      <p:sp>
        <p:nvSpPr>
          <p:cNvPr id="9" name="Subtitle 2"/>
          <p:cNvSpPr txBox="1">
            <a:spLocks/>
          </p:cNvSpPr>
          <p:nvPr/>
        </p:nvSpPr>
        <p:spPr>
          <a:xfrm>
            <a:off x="9235569" y="3291943"/>
            <a:ext cx="14731336" cy="613758"/>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300" dirty="0" err="1">
                <a:solidFill>
                  <a:schemeClr val="bg1"/>
                </a:solidFill>
                <a:latin typeface="Cambria"/>
                <a:ea typeface="Cambria"/>
              </a:rPr>
              <a:t>uSafeUS</a:t>
            </a:r>
            <a:r>
              <a:rPr lang="en-US" sz="3300" dirty="0">
                <a:solidFill>
                  <a:schemeClr val="bg1"/>
                </a:solidFill>
                <a:latin typeface="Cambria"/>
                <a:ea typeface="Cambria"/>
              </a:rPr>
              <a:t> Stay Safe Feature Response Times</a:t>
            </a:r>
          </a:p>
        </p:txBody>
      </p:sp>
      <p:sp>
        <p:nvSpPr>
          <p:cNvPr id="12" name="Subtitle 2"/>
          <p:cNvSpPr txBox="1">
            <a:spLocks/>
          </p:cNvSpPr>
          <p:nvPr/>
        </p:nvSpPr>
        <p:spPr>
          <a:xfrm>
            <a:off x="24347152" y="9968372"/>
            <a:ext cx="8186057" cy="4969642"/>
          </a:xfrm>
          <a:prstGeom prst="rect">
            <a:avLst/>
          </a:prstGeom>
          <a:noFill/>
          <a:ln>
            <a:solidFill>
              <a:srgbClr val="002060"/>
            </a:solidFill>
          </a:ln>
        </p:spPr>
        <p:txBody>
          <a:bodyPr vert="horz" lIns="457200" tIns="182880" rIns="69562" bIns="34781"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600" dirty="0">
                <a:latin typeface="Cambria"/>
                <a:ea typeface="Cambria"/>
              </a:rPr>
              <a:t>The app UI design and layout need minimal modifications as most content in the app was easily </a:t>
            </a:r>
            <a:r>
              <a:rPr lang="en-US" sz="2600">
                <a:latin typeface="Cambria"/>
                <a:ea typeface="Cambria"/>
              </a:rPr>
              <a:t>findable by participants.</a:t>
            </a:r>
            <a:endParaRPr lang="en-US" sz="2600" dirty="0">
              <a:latin typeface="Cambria"/>
              <a:ea typeface="Cambria"/>
            </a:endParaRPr>
          </a:p>
          <a:p>
            <a:pPr algn="l">
              <a:spcBef>
                <a:spcPts val="0"/>
              </a:spcBef>
            </a:pPr>
            <a:endParaRPr lang="en-US" sz="2600" dirty="0">
              <a:latin typeface="Cambria"/>
              <a:ea typeface="Cambria"/>
            </a:endParaRPr>
          </a:p>
          <a:p>
            <a:pPr algn="l">
              <a:spcBef>
                <a:spcPts val="0"/>
              </a:spcBef>
            </a:pPr>
            <a:r>
              <a:rPr lang="en-US" sz="2600" dirty="0">
                <a:latin typeface="Cambria"/>
                <a:ea typeface="Cambria"/>
              </a:rPr>
              <a:t>The Angel Drink feature and the "hidden eye" icon in the bottom right may benefit from additional explanation in the app demo video so users know they have built-in discretion to protect them from onlookers.</a:t>
            </a:r>
          </a:p>
          <a:p>
            <a:pPr algn="l">
              <a:spcBef>
                <a:spcPts val="0"/>
              </a:spcBef>
            </a:pPr>
            <a:endParaRPr lang="en-US" sz="2600" dirty="0">
              <a:latin typeface="Cambria"/>
              <a:ea typeface="Cambria"/>
            </a:endParaRPr>
          </a:p>
          <a:p>
            <a:pPr algn="l">
              <a:spcBef>
                <a:spcPts val="0"/>
              </a:spcBef>
            </a:pPr>
            <a:r>
              <a:rPr lang="en-US" sz="2600" dirty="0">
                <a:latin typeface="Cambria"/>
                <a:ea typeface="Cambria"/>
              </a:rPr>
              <a:t>Some </a:t>
            </a:r>
            <a:r>
              <a:rPr lang="en-US" sz="2600" dirty="0" err="1">
                <a:latin typeface="Cambria"/>
                <a:ea typeface="Cambria"/>
              </a:rPr>
              <a:t>categorie</a:t>
            </a:r>
            <a:r>
              <a:rPr lang="en-US" sz="2600" dirty="0">
                <a:latin typeface="Cambria"/>
                <a:ea typeface="Cambria"/>
              </a:rPr>
              <a:t>s that appear similar in Find Help and Helpful Answers could benefit from more concise naming to help distinguish them.</a:t>
            </a:r>
          </a:p>
        </p:txBody>
      </p:sp>
      <p:sp>
        <p:nvSpPr>
          <p:cNvPr id="13" name="Subtitle 2"/>
          <p:cNvSpPr txBox="1">
            <a:spLocks/>
          </p:cNvSpPr>
          <p:nvPr/>
        </p:nvSpPr>
        <p:spPr>
          <a:xfrm>
            <a:off x="277199" y="3285082"/>
            <a:ext cx="8186057" cy="608772"/>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dirty="0">
                <a:solidFill>
                  <a:schemeClr val="bg1"/>
                </a:solidFill>
                <a:latin typeface="Cambria"/>
                <a:ea typeface="Cambria"/>
              </a:rPr>
              <a:t>Introduction</a:t>
            </a:r>
          </a:p>
        </p:txBody>
      </p:sp>
      <p:sp>
        <p:nvSpPr>
          <p:cNvPr id="15" name="Subtitle 2"/>
          <p:cNvSpPr txBox="1">
            <a:spLocks/>
          </p:cNvSpPr>
          <p:nvPr/>
        </p:nvSpPr>
        <p:spPr>
          <a:xfrm>
            <a:off x="24443588" y="3285082"/>
            <a:ext cx="8186057" cy="608772"/>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dirty="0">
                <a:solidFill>
                  <a:schemeClr val="bg1"/>
                </a:solidFill>
                <a:latin typeface="Cambria" panose="02040503050406030204" pitchFamily="18" charset="0"/>
              </a:rPr>
              <a:t>Results</a:t>
            </a:r>
          </a:p>
        </p:txBody>
      </p:sp>
      <p:sp>
        <p:nvSpPr>
          <p:cNvPr id="16" name="Subtitle 2"/>
          <p:cNvSpPr txBox="1">
            <a:spLocks/>
          </p:cNvSpPr>
          <p:nvPr/>
        </p:nvSpPr>
        <p:spPr>
          <a:xfrm>
            <a:off x="9225445" y="4000048"/>
            <a:ext cx="14731336" cy="4788641"/>
          </a:xfrm>
          <a:prstGeom prst="rect">
            <a:avLst/>
          </a:prstGeom>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2400" dirty="0">
              <a:latin typeface="Cambria" panose="02040503050406030204" pitchFamily="18" charset="0"/>
            </a:endParaRPr>
          </a:p>
        </p:txBody>
      </p:sp>
      <p:sp>
        <p:nvSpPr>
          <p:cNvPr id="17" name="Subtitle 2"/>
          <p:cNvSpPr txBox="1">
            <a:spLocks/>
          </p:cNvSpPr>
          <p:nvPr/>
        </p:nvSpPr>
        <p:spPr>
          <a:xfrm>
            <a:off x="24369700" y="9100363"/>
            <a:ext cx="8186057" cy="608772"/>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dirty="0">
                <a:solidFill>
                  <a:schemeClr val="bg1"/>
                </a:solidFill>
                <a:latin typeface="Cambria" panose="02040503050406030204" pitchFamily="18" charset="0"/>
              </a:rPr>
              <a:t>Conclusions</a:t>
            </a:r>
          </a:p>
        </p:txBody>
      </p:sp>
      <p:sp>
        <p:nvSpPr>
          <p:cNvPr id="18" name="Subtitle 2"/>
          <p:cNvSpPr txBox="1">
            <a:spLocks/>
          </p:cNvSpPr>
          <p:nvPr/>
        </p:nvSpPr>
        <p:spPr>
          <a:xfrm>
            <a:off x="304342" y="18110145"/>
            <a:ext cx="8186057" cy="589430"/>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100" dirty="0">
                <a:solidFill>
                  <a:schemeClr val="bg1"/>
                </a:solidFill>
                <a:latin typeface="Cambria" panose="02040503050406030204" pitchFamily="18" charset="0"/>
              </a:rPr>
              <a:t>Acknowledgements</a:t>
            </a:r>
          </a:p>
        </p:txBody>
      </p:sp>
      <p:sp>
        <p:nvSpPr>
          <p:cNvPr id="19" name="Subtitle 2"/>
          <p:cNvSpPr txBox="1">
            <a:spLocks/>
          </p:cNvSpPr>
          <p:nvPr/>
        </p:nvSpPr>
        <p:spPr>
          <a:xfrm>
            <a:off x="24429073" y="4094325"/>
            <a:ext cx="8186057" cy="4694364"/>
          </a:xfrm>
          <a:prstGeom prst="rect">
            <a:avLst/>
          </a:prstGeom>
          <a:noFill/>
          <a:ln>
            <a:solidFill>
              <a:srgbClr val="002060"/>
            </a:solidFill>
          </a:ln>
        </p:spPr>
        <p:txBody>
          <a:bodyPr vert="horz" lIns="457200" tIns="182880" rIns="69562" bIns="34781"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600" dirty="0">
                <a:latin typeface="Cambria"/>
                <a:ea typeface="Cambria"/>
                <a:cs typeface="+mn-lt"/>
              </a:rPr>
              <a:t>Participants found solutions that did not always match the solutions expected when I designed the research. The extra time participants spent was usually a result of multiple </a:t>
            </a:r>
            <a:r>
              <a:rPr lang="en-US" sz="2600">
                <a:latin typeface="Cambria"/>
                <a:ea typeface="Cambria"/>
                <a:cs typeface="+mn-lt"/>
              </a:rPr>
              <a:t>options within the app to address a given </a:t>
            </a:r>
            <a:r>
              <a:rPr lang="en-US" sz="2600" dirty="0">
                <a:latin typeface="Cambria"/>
                <a:ea typeface="Cambria"/>
                <a:cs typeface="+mn-lt"/>
              </a:rPr>
              <a:t>scenario.</a:t>
            </a:r>
          </a:p>
          <a:p>
            <a:pPr algn="l">
              <a:spcBef>
                <a:spcPts val="0"/>
              </a:spcBef>
            </a:pPr>
            <a:endParaRPr lang="en-US" sz="2600" dirty="0">
              <a:latin typeface="Cambria"/>
              <a:ea typeface="Cambria"/>
              <a:cs typeface="+mn-lt"/>
            </a:endParaRPr>
          </a:p>
          <a:p>
            <a:pPr algn="l">
              <a:spcBef>
                <a:spcPts val="0"/>
              </a:spcBef>
            </a:pPr>
            <a:r>
              <a:rPr lang="en-US" sz="2600" dirty="0">
                <a:latin typeface="Cambria"/>
                <a:ea typeface="Cambria"/>
                <a:cs typeface="+mn-lt"/>
              </a:rPr>
              <a:t>Most participants found the app easy to navigate and </a:t>
            </a:r>
            <a:r>
              <a:rPr lang="en-US" sz="2600">
                <a:latin typeface="Cambria"/>
                <a:ea typeface="Cambria"/>
                <a:cs typeface="+mn-lt"/>
              </a:rPr>
              <a:t>confusion appeared when there was more than one choice of features. Some variation in the chosen </a:t>
            </a:r>
            <a:r>
              <a:rPr lang="en-US" sz="2600" dirty="0">
                <a:latin typeface="Cambria"/>
                <a:ea typeface="Cambria"/>
                <a:cs typeface="+mn-lt"/>
              </a:rPr>
              <a:t>solution was found across participants for scenarios that could be addressed by multiple categories within a feature they were </a:t>
            </a:r>
            <a:r>
              <a:rPr lang="en-US" sz="2600">
                <a:latin typeface="Cambria"/>
                <a:ea typeface="Cambria"/>
                <a:cs typeface="+mn-lt"/>
              </a:rPr>
              <a:t>reviewing.</a:t>
            </a:r>
            <a:endParaRPr lang="en-US" sz="2600" dirty="0">
              <a:latin typeface="Cambria"/>
              <a:ea typeface="Cambria"/>
              <a:cs typeface="+mn-lt"/>
            </a:endParaRPr>
          </a:p>
        </p:txBody>
      </p:sp>
      <p:sp>
        <p:nvSpPr>
          <p:cNvPr id="30" name="Subtitle 2"/>
          <p:cNvSpPr txBox="1">
            <a:spLocks/>
          </p:cNvSpPr>
          <p:nvPr/>
        </p:nvSpPr>
        <p:spPr>
          <a:xfrm>
            <a:off x="9211227" y="9185252"/>
            <a:ext cx="14731336" cy="608185"/>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300" dirty="0" err="1">
                <a:solidFill>
                  <a:schemeClr val="bg1"/>
                </a:solidFill>
                <a:latin typeface="Cambria"/>
                <a:ea typeface="Cambria"/>
              </a:rPr>
              <a:t>uSafeUS</a:t>
            </a:r>
            <a:r>
              <a:rPr lang="en-US" sz="3300" dirty="0">
                <a:solidFill>
                  <a:schemeClr val="bg1"/>
                </a:solidFill>
                <a:latin typeface="Cambria"/>
                <a:ea typeface="Cambria"/>
              </a:rPr>
              <a:t> Find Help Feature Likert Scales</a:t>
            </a:r>
            <a:endParaRPr lang="en-US" dirty="0">
              <a:solidFill>
                <a:schemeClr val="bg1"/>
              </a:solidFill>
            </a:endParaRPr>
          </a:p>
        </p:txBody>
      </p:sp>
      <p:sp>
        <p:nvSpPr>
          <p:cNvPr id="32" name="Subtitle 2"/>
          <p:cNvSpPr txBox="1">
            <a:spLocks/>
          </p:cNvSpPr>
          <p:nvPr/>
        </p:nvSpPr>
        <p:spPr>
          <a:xfrm>
            <a:off x="9215473" y="15042294"/>
            <a:ext cx="14731336" cy="467259"/>
          </a:xfrm>
          <a:prstGeom prst="rect">
            <a:avLst/>
          </a:prstGeom>
          <a:solidFill>
            <a:srgbClr val="002060"/>
          </a:solidFill>
          <a:ln>
            <a:solidFill>
              <a:srgbClr val="002060"/>
            </a:solidFill>
          </a:ln>
        </p:spPr>
        <p:txBody>
          <a:bodyPr vert="horz" lIns="69562" tIns="34781" rIns="69562" bIns="34781"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00" dirty="0">
              <a:solidFill>
                <a:schemeClr val="bg1"/>
              </a:solidFill>
              <a:latin typeface="Cambria" panose="02040503050406030204" pitchFamily="18" charset="0"/>
              <a:ea typeface="Cambria"/>
            </a:endParaRPr>
          </a:p>
        </p:txBody>
      </p:sp>
      <p:sp>
        <p:nvSpPr>
          <p:cNvPr id="33" name="Subtitle 2"/>
          <p:cNvSpPr txBox="1">
            <a:spLocks/>
          </p:cNvSpPr>
          <p:nvPr/>
        </p:nvSpPr>
        <p:spPr>
          <a:xfrm>
            <a:off x="9235569" y="15792028"/>
            <a:ext cx="14731336" cy="5630100"/>
          </a:xfrm>
          <a:prstGeom prst="rect">
            <a:avLst/>
          </a:prstGeom>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2400" dirty="0">
              <a:latin typeface="Cambria" panose="02040503050406030204" pitchFamily="18" charset="0"/>
            </a:endParaRPr>
          </a:p>
        </p:txBody>
      </p:sp>
      <p:cxnSp>
        <p:nvCxnSpPr>
          <p:cNvPr id="50" name="Straight Connector 49"/>
          <p:cNvCxnSpPr/>
          <p:nvPr/>
        </p:nvCxnSpPr>
        <p:spPr>
          <a:xfrm>
            <a:off x="16569710" y="4879931"/>
            <a:ext cx="30061" cy="2992807"/>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60" name="TextBox 59"/>
          <p:cNvSpPr txBox="1"/>
          <p:nvPr/>
        </p:nvSpPr>
        <p:spPr>
          <a:xfrm>
            <a:off x="10565322" y="4063080"/>
            <a:ext cx="4450090" cy="482179"/>
          </a:xfrm>
          <a:prstGeom prst="rect">
            <a:avLst/>
          </a:prstGeom>
          <a:noFill/>
        </p:spPr>
        <p:txBody>
          <a:bodyPr wrap="square" lIns="69562" tIns="34781" rIns="69562" bIns="34781" rtlCol="0" anchor="t">
            <a:spAutoFit/>
          </a:bodyPr>
          <a:lstStyle/>
          <a:p>
            <a:r>
              <a:rPr lang="en-US" sz="2600">
                <a:latin typeface="Cambria"/>
                <a:ea typeface="Cambria"/>
              </a:rPr>
              <a:t>Scenario #1 Angel Drink time</a:t>
            </a:r>
          </a:p>
        </p:txBody>
      </p:sp>
      <p:sp>
        <p:nvSpPr>
          <p:cNvPr id="62" name="TextBox 61"/>
          <p:cNvSpPr txBox="1"/>
          <p:nvPr/>
        </p:nvSpPr>
        <p:spPr>
          <a:xfrm>
            <a:off x="9466788" y="8320294"/>
            <a:ext cx="7276157" cy="378018"/>
          </a:xfrm>
          <a:prstGeom prst="rect">
            <a:avLst/>
          </a:prstGeom>
          <a:noFill/>
        </p:spPr>
        <p:txBody>
          <a:bodyPr wrap="square" lIns="69562" tIns="34781" rIns="69562" bIns="34781" rtlCol="0" anchor="t">
            <a:spAutoFit/>
          </a:bodyPr>
          <a:lstStyle/>
          <a:p>
            <a:r>
              <a:rPr lang="en-US" sz="2000">
                <a:latin typeface="Cambria"/>
                <a:ea typeface="Cambria"/>
              </a:rPr>
              <a:t>Most participants took less than 30 seconds to find Angel Drink</a:t>
            </a:r>
            <a:endParaRPr lang="en-US"/>
          </a:p>
        </p:txBody>
      </p:sp>
      <p:cxnSp>
        <p:nvCxnSpPr>
          <p:cNvPr id="75" name="Straight Connector 74"/>
          <p:cNvCxnSpPr/>
          <p:nvPr/>
        </p:nvCxnSpPr>
        <p:spPr>
          <a:xfrm>
            <a:off x="16459748" y="16396186"/>
            <a:ext cx="0" cy="4410843"/>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149" name="Subtitle 2"/>
          <p:cNvSpPr txBox="1">
            <a:spLocks/>
          </p:cNvSpPr>
          <p:nvPr/>
        </p:nvSpPr>
        <p:spPr>
          <a:xfrm>
            <a:off x="9220841" y="15143828"/>
            <a:ext cx="14731336" cy="437960"/>
          </a:xfrm>
          <a:prstGeom prst="rect">
            <a:avLst/>
          </a:prstGeom>
          <a:solidFill>
            <a:srgbClr val="002060"/>
          </a:solidFill>
          <a:ln>
            <a:solidFill>
              <a:srgbClr val="002060"/>
            </a:solidFill>
          </a:ln>
        </p:spPr>
        <p:txBody>
          <a:bodyPr vert="horz" lIns="69562" tIns="34781" rIns="69562" bIns="34781" rtlCol="0" anchor="ctr">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300" dirty="0" err="1">
                <a:solidFill>
                  <a:schemeClr val="bg1"/>
                </a:solidFill>
                <a:latin typeface="Cambria"/>
                <a:ea typeface="Cambria"/>
              </a:rPr>
              <a:t>uSafeUS</a:t>
            </a:r>
            <a:r>
              <a:rPr lang="en-US" sz="3300" dirty="0">
                <a:solidFill>
                  <a:schemeClr val="bg1"/>
                </a:solidFill>
                <a:latin typeface="Cambria"/>
                <a:ea typeface="Cambria"/>
              </a:rPr>
              <a:t> Open-ended feedback</a:t>
            </a:r>
            <a:endParaRPr lang="en-US" dirty="0">
              <a:solidFill>
                <a:schemeClr val="bg1"/>
              </a:solidFill>
            </a:endParaRPr>
          </a:p>
        </p:txBody>
      </p:sp>
      <p:sp>
        <p:nvSpPr>
          <p:cNvPr id="31" name="Subtitle 2"/>
          <p:cNvSpPr txBox="1">
            <a:spLocks/>
          </p:cNvSpPr>
          <p:nvPr/>
        </p:nvSpPr>
        <p:spPr>
          <a:xfrm>
            <a:off x="9250128" y="10105099"/>
            <a:ext cx="14731336" cy="4696347"/>
          </a:xfrm>
          <a:prstGeom prst="rect">
            <a:avLst/>
          </a:prstGeom>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2400" dirty="0">
              <a:latin typeface="Cambria" panose="02040503050406030204" pitchFamily="18" charset="0"/>
            </a:endParaRPr>
          </a:p>
        </p:txBody>
      </p:sp>
      <p:cxnSp>
        <p:nvCxnSpPr>
          <p:cNvPr id="159" name="Straight Connector 158"/>
          <p:cNvCxnSpPr/>
          <p:nvPr/>
        </p:nvCxnSpPr>
        <p:spPr>
          <a:xfrm flipH="1">
            <a:off x="16365336" y="10200372"/>
            <a:ext cx="93080" cy="4525377"/>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85" name="Subtitle 2"/>
          <p:cNvSpPr txBox="1">
            <a:spLocks/>
          </p:cNvSpPr>
          <p:nvPr/>
        </p:nvSpPr>
        <p:spPr>
          <a:xfrm>
            <a:off x="24441570" y="16005304"/>
            <a:ext cx="8131421" cy="5389080"/>
          </a:xfrm>
          <a:prstGeom prst="rect">
            <a:avLst/>
          </a:prstGeom>
          <a:noFill/>
          <a:ln>
            <a:solidFill>
              <a:srgbClr val="002060"/>
            </a:solidFill>
          </a:ln>
        </p:spPr>
        <p:txBody>
          <a:bodyPr vert="horz" lIns="457200" tIns="182880" rIns="69562" bIns="34781"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400" dirty="0">
                <a:latin typeface="Cambria"/>
                <a:ea typeface="Cambria"/>
                <a:cs typeface="+mn-lt"/>
              </a:rPr>
              <a:t>(1) </a:t>
            </a:r>
            <a:r>
              <a:rPr lang="en-US" sz="2400" dirty="0" err="1">
                <a:latin typeface="Cambria"/>
                <a:ea typeface="Cambria"/>
                <a:cs typeface="+mn-lt"/>
              </a:rPr>
              <a:t>Bulovec</a:t>
            </a:r>
            <a:r>
              <a:rPr lang="en-US" sz="2400" dirty="0">
                <a:latin typeface="Cambria"/>
                <a:ea typeface="Cambria"/>
                <a:cs typeface="+mn-lt"/>
              </a:rPr>
              <a:t>, T.; Eman, K. Safer Nights Out: The Role of Mobile Apps in Preventing Sexual Violence. Urban Sci. 2025, 9, 276. https://doi.org/ 10.3390/urbansci9070276</a:t>
            </a:r>
            <a:endParaRPr lang="en-US" sz="2400">
              <a:latin typeface="Cambria"/>
              <a:ea typeface="Cambria"/>
              <a:cs typeface="Calibri"/>
            </a:endParaRPr>
          </a:p>
          <a:p>
            <a:pPr algn="l">
              <a:spcBef>
                <a:spcPts val="0"/>
              </a:spcBef>
            </a:pPr>
            <a:r>
              <a:rPr lang="en-US" sz="2400">
                <a:latin typeface="Cambria"/>
                <a:ea typeface="Cambria"/>
                <a:cs typeface="+mn-lt"/>
              </a:rPr>
              <a:t>(2) Department of Justice, Office of Justice Programs, Bureau of Justice </a:t>
            </a:r>
            <a:r>
              <a:rPr lang="en-US" sz="2400" dirty="0">
                <a:latin typeface="Cambria"/>
                <a:ea typeface="Cambria"/>
                <a:cs typeface="+mn-lt"/>
              </a:rPr>
              <a:t>Statistics, Rape and Sexual Victimization Among College-Aged Females, 1995-2013 (2014).</a:t>
            </a:r>
            <a:endParaRPr lang="en-US" sz="9600">
              <a:latin typeface="Cambria"/>
              <a:ea typeface="Cambria"/>
              <a:cs typeface="+mn-lt"/>
            </a:endParaRPr>
          </a:p>
          <a:p>
            <a:pPr algn="l">
              <a:spcBef>
                <a:spcPts val="0"/>
              </a:spcBef>
            </a:pPr>
            <a:r>
              <a:rPr lang="en-US" sz="2400">
                <a:latin typeface="Cambria"/>
                <a:ea typeface="Cambria"/>
                <a:cs typeface="+mn-lt"/>
              </a:rPr>
              <a:t>(3) Potter, S. J., Moschella, E. A., Demers, J. M., &amp; Lynch, M. (2021). Using Mobile Technology to Enhance College Sexual Violence Response, Prevention, and Risk Reduction Efforts. Journal of Technology in Human Services, 40(1), 25–46. </a:t>
            </a:r>
            <a:r>
              <a:rPr lang="en-US" sz="2400" dirty="0">
                <a:latin typeface="Cambria"/>
                <a:ea typeface="Cambria"/>
                <a:cs typeface="+mn-lt"/>
                <a:hlinkClick r:id="rId3"/>
              </a:rPr>
              <a:t>https://doi.org/10.1080/15228835.2021.1929665</a:t>
            </a:r>
            <a:endParaRPr lang="en-US" sz="9600">
              <a:latin typeface="Cambria"/>
              <a:ea typeface="Cambria"/>
              <a:cs typeface="Calibri"/>
            </a:endParaRPr>
          </a:p>
          <a:p>
            <a:pPr algn="l">
              <a:spcBef>
                <a:spcPts val="0"/>
              </a:spcBef>
            </a:pPr>
            <a:endParaRPr lang="en-US" sz="2400" dirty="0">
              <a:latin typeface="Cambria"/>
              <a:ea typeface="Cambria"/>
              <a:cs typeface="Calibri"/>
            </a:endParaRPr>
          </a:p>
          <a:p>
            <a:pPr algn="l">
              <a:spcBef>
                <a:spcPts val="0"/>
              </a:spcBef>
            </a:pPr>
            <a:endParaRPr lang="en-US" sz="2400" dirty="0">
              <a:latin typeface="Cambria" panose="02040503050406030204" pitchFamily="18" charset="0"/>
              <a:ea typeface="Cambria" panose="02040503050406030204" pitchFamily="18" charset="0"/>
            </a:endParaRPr>
          </a:p>
          <a:p>
            <a:pPr algn="l"/>
            <a:endParaRPr lang="en-US" sz="2400" dirty="0">
              <a:latin typeface="Cambria" panose="02040503050406030204" pitchFamily="18" charset="0"/>
              <a:ea typeface="Cambria" panose="02040503050406030204" pitchFamily="18" charset="0"/>
            </a:endParaRPr>
          </a:p>
        </p:txBody>
      </p:sp>
      <p:sp>
        <p:nvSpPr>
          <p:cNvPr id="93" name="Subtitle 2"/>
          <p:cNvSpPr txBox="1">
            <a:spLocks/>
          </p:cNvSpPr>
          <p:nvPr/>
        </p:nvSpPr>
        <p:spPr>
          <a:xfrm>
            <a:off x="24414301" y="15154135"/>
            <a:ext cx="8186057" cy="589430"/>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100" dirty="0">
                <a:solidFill>
                  <a:schemeClr val="bg1"/>
                </a:solidFill>
                <a:latin typeface="Cambria" panose="02040503050406030204" pitchFamily="18" charset="0"/>
              </a:rPr>
              <a:t>References</a:t>
            </a:r>
          </a:p>
        </p:txBody>
      </p:sp>
      <p:sp>
        <p:nvSpPr>
          <p:cNvPr id="4" name="TextBox 3"/>
          <p:cNvSpPr txBox="1"/>
          <p:nvPr/>
        </p:nvSpPr>
        <p:spPr>
          <a:xfrm>
            <a:off x="24738690" y="8144572"/>
            <a:ext cx="4243051" cy="369328"/>
          </a:xfrm>
          <a:prstGeom prst="rect">
            <a:avLst/>
          </a:prstGeom>
          <a:noFill/>
        </p:spPr>
        <p:txBody>
          <a:bodyPr wrap="square" lIns="69562" tIns="34781" rIns="69562" bIns="34781" rtlCol="0">
            <a:spAutoFit/>
          </a:bodyPr>
          <a:lstStyle/>
          <a:p>
            <a:endParaRPr lang="en-US" sz="1900" dirty="0">
              <a:latin typeface="Cambria" panose="02040503050406030204" pitchFamily="18" charset="0"/>
            </a:endParaRPr>
          </a:p>
        </p:txBody>
      </p:sp>
      <p:sp>
        <p:nvSpPr>
          <p:cNvPr id="97" name="TextBox 96"/>
          <p:cNvSpPr txBox="1"/>
          <p:nvPr/>
        </p:nvSpPr>
        <p:spPr>
          <a:xfrm>
            <a:off x="17964946" y="4083927"/>
            <a:ext cx="4857748" cy="470351"/>
          </a:xfrm>
          <a:prstGeom prst="rect">
            <a:avLst/>
          </a:prstGeom>
          <a:noFill/>
        </p:spPr>
        <p:txBody>
          <a:bodyPr wrap="square" lIns="69562" tIns="34781" rIns="69562" bIns="34781" rtlCol="0" anchor="t">
            <a:spAutoFit/>
          </a:bodyPr>
          <a:lstStyle/>
          <a:p>
            <a:r>
              <a:rPr lang="en-US" sz="2600">
                <a:latin typeface="Cambria"/>
                <a:ea typeface="Cambria"/>
              </a:rPr>
              <a:t>Scenario #3 Time to Leave time</a:t>
            </a:r>
          </a:p>
        </p:txBody>
      </p:sp>
      <p:sp>
        <p:nvSpPr>
          <p:cNvPr id="27" name="Rectangle 26"/>
          <p:cNvSpPr/>
          <p:nvPr/>
        </p:nvSpPr>
        <p:spPr>
          <a:xfrm>
            <a:off x="28989890" y="837933"/>
            <a:ext cx="2728358" cy="16774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69562" tIns="34781" rIns="69562" bIns="34781" rtlCol="0" anchor="ctr"/>
          <a:lstStyle/>
          <a:p>
            <a:pPr algn="ctr"/>
            <a:endParaRPr lang="en-US" sz="3100" dirty="0">
              <a:solidFill>
                <a:schemeClr val="tx1"/>
              </a:solidFill>
              <a:ea typeface="Calibri"/>
              <a:cs typeface="Calibri"/>
            </a:endParaRPr>
          </a:p>
        </p:txBody>
      </p:sp>
      <p:sp>
        <p:nvSpPr>
          <p:cNvPr id="98" name="Subtitle 2"/>
          <p:cNvSpPr txBox="1">
            <a:spLocks/>
          </p:cNvSpPr>
          <p:nvPr/>
        </p:nvSpPr>
        <p:spPr>
          <a:xfrm>
            <a:off x="277199" y="12731445"/>
            <a:ext cx="8186057" cy="608772"/>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600" dirty="0">
                <a:solidFill>
                  <a:schemeClr val="bg1"/>
                </a:solidFill>
                <a:latin typeface="Cambria"/>
                <a:ea typeface="Cambria"/>
              </a:rPr>
              <a:t> Data</a:t>
            </a:r>
          </a:p>
        </p:txBody>
      </p:sp>
      <p:sp>
        <p:nvSpPr>
          <p:cNvPr id="99" name="Subtitle 2"/>
          <p:cNvSpPr txBox="1">
            <a:spLocks/>
          </p:cNvSpPr>
          <p:nvPr/>
        </p:nvSpPr>
        <p:spPr>
          <a:xfrm>
            <a:off x="277199" y="8537873"/>
            <a:ext cx="8186057" cy="3886495"/>
          </a:xfrm>
          <a:prstGeom prst="rect">
            <a:avLst/>
          </a:prstGeom>
          <a:ln>
            <a:solidFill>
              <a:srgbClr val="002060"/>
            </a:solidFill>
          </a:ln>
        </p:spPr>
        <p:txBody>
          <a:bodyPr vert="horz" lIns="457200" tIns="182880" rIns="69562" bIns="34781"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600" dirty="0">
                <a:latin typeface="Cambria"/>
                <a:ea typeface="Cambria"/>
              </a:rPr>
              <a:t>I recruited UNH Undergraduate students to participate in a research study where I conduct simulations of real-world scenarios that </a:t>
            </a:r>
            <a:r>
              <a:rPr lang="en-US" sz="2600" dirty="0" err="1">
                <a:latin typeface="Cambria"/>
                <a:ea typeface="Cambria"/>
              </a:rPr>
              <a:t>uSafeUS</a:t>
            </a:r>
            <a:r>
              <a:rPr lang="en-US" sz="2600" dirty="0">
                <a:latin typeface="Cambria"/>
                <a:ea typeface="Cambria"/>
                <a:cs typeface="Calibri"/>
              </a:rPr>
              <a:t>®</a:t>
            </a:r>
            <a:r>
              <a:rPr lang="en-US" sz="2600" dirty="0">
                <a:latin typeface="Cambria"/>
                <a:ea typeface="Cambria"/>
              </a:rPr>
              <a:t> features</a:t>
            </a:r>
            <a:r>
              <a:rPr lang="en-US" sz="2600" dirty="0">
                <a:latin typeface="Cambria"/>
                <a:ea typeface="Cambria"/>
                <a:cs typeface="+mn-lt"/>
              </a:rPr>
              <a:t> are intended to address.</a:t>
            </a:r>
          </a:p>
          <a:p>
            <a:pPr algn="l">
              <a:spcBef>
                <a:spcPts val="0"/>
              </a:spcBef>
            </a:pPr>
            <a:endParaRPr lang="en-US" sz="2600" dirty="0">
              <a:latin typeface="Cambria"/>
              <a:ea typeface="Cambria"/>
              <a:cs typeface="+mn-lt"/>
            </a:endParaRPr>
          </a:p>
          <a:p>
            <a:pPr algn="l">
              <a:spcBef>
                <a:spcPts val="0"/>
              </a:spcBef>
            </a:pPr>
            <a:r>
              <a:rPr lang="en-US" sz="2600">
                <a:latin typeface="Cambria"/>
                <a:ea typeface="Cambria"/>
                <a:cs typeface="+mn-lt"/>
              </a:rPr>
              <a:t>The intent is to collect </a:t>
            </a:r>
            <a:r>
              <a:rPr lang="en-US" sz="2600" dirty="0">
                <a:latin typeface="Cambria"/>
                <a:ea typeface="Cambria"/>
                <a:cs typeface="+mn-lt"/>
              </a:rPr>
              <a:t>data on how effective the app is in addressing two types of situations:</a:t>
            </a:r>
          </a:p>
          <a:p>
            <a:pPr marL="514350" indent="-514350" algn="l">
              <a:spcBef>
                <a:spcPts val="0"/>
              </a:spcBef>
              <a:buAutoNum type="arabicPeriod"/>
            </a:pPr>
            <a:r>
              <a:rPr lang="en-US" sz="2600" dirty="0">
                <a:latin typeface="Cambria"/>
                <a:ea typeface="Cambria"/>
                <a:cs typeface="+mn-lt"/>
              </a:rPr>
              <a:t>Exiting or getting help in uncomfortable situations</a:t>
            </a:r>
          </a:p>
          <a:p>
            <a:pPr marL="514350" indent="-514350" algn="l">
              <a:spcBef>
                <a:spcPts val="0"/>
              </a:spcBef>
              <a:buAutoNum type="arabicPeriod"/>
            </a:pPr>
            <a:r>
              <a:rPr lang="en-US" sz="2600" dirty="0">
                <a:latin typeface="Cambria"/>
                <a:ea typeface="Cambria"/>
                <a:cs typeface="+mn-lt"/>
              </a:rPr>
              <a:t>Directing users to appropriate resources to help themselves or a friend</a:t>
            </a:r>
          </a:p>
        </p:txBody>
      </p:sp>
      <p:sp>
        <p:nvSpPr>
          <p:cNvPr id="100" name="TextBox 99"/>
          <p:cNvSpPr txBox="1"/>
          <p:nvPr/>
        </p:nvSpPr>
        <p:spPr>
          <a:xfrm>
            <a:off x="10695950" y="10197686"/>
            <a:ext cx="4450090" cy="482179"/>
          </a:xfrm>
          <a:prstGeom prst="rect">
            <a:avLst/>
          </a:prstGeom>
          <a:noFill/>
        </p:spPr>
        <p:txBody>
          <a:bodyPr wrap="square" lIns="69562" tIns="34781" rIns="69562" bIns="34781" rtlCol="0" anchor="t">
            <a:spAutoFit/>
          </a:bodyPr>
          <a:lstStyle/>
          <a:p>
            <a:r>
              <a:rPr lang="en-US" sz="2600">
                <a:latin typeface="Cambria"/>
                <a:ea typeface="Cambria"/>
              </a:rPr>
              <a:t>Scale #1 Feature Findability</a:t>
            </a:r>
            <a:endParaRPr lang="en-US" sz="2600" dirty="0">
              <a:latin typeface="Cambria" panose="02040503050406030204" pitchFamily="18" charset="0"/>
              <a:ea typeface="Cambria"/>
            </a:endParaRPr>
          </a:p>
        </p:txBody>
      </p:sp>
      <p:sp>
        <p:nvSpPr>
          <p:cNvPr id="101" name="TextBox 100"/>
          <p:cNvSpPr txBox="1"/>
          <p:nvPr/>
        </p:nvSpPr>
        <p:spPr>
          <a:xfrm>
            <a:off x="16578251" y="13978058"/>
            <a:ext cx="7216504" cy="685794"/>
          </a:xfrm>
          <a:prstGeom prst="rect">
            <a:avLst/>
          </a:prstGeom>
          <a:noFill/>
        </p:spPr>
        <p:txBody>
          <a:bodyPr wrap="square" lIns="69562" tIns="34781" rIns="69562" bIns="34781" rtlCol="0" anchor="t">
            <a:spAutoFit/>
          </a:bodyPr>
          <a:lstStyle/>
          <a:p>
            <a:r>
              <a:rPr lang="en-US" sz="2000" dirty="0">
                <a:latin typeface="Cambria"/>
                <a:ea typeface="Cambria"/>
              </a:rPr>
              <a:t>Most participants spent more time reviewing options in Find </a:t>
            </a:r>
            <a:r>
              <a:rPr lang="en-US" sz="2000">
                <a:latin typeface="Cambria"/>
                <a:ea typeface="Cambria"/>
              </a:rPr>
              <a:t>Help once they navigated to it</a:t>
            </a:r>
            <a:endParaRPr lang="en-US"/>
          </a:p>
        </p:txBody>
      </p:sp>
      <p:sp>
        <p:nvSpPr>
          <p:cNvPr id="102" name="TextBox 101"/>
          <p:cNvSpPr txBox="1"/>
          <p:nvPr/>
        </p:nvSpPr>
        <p:spPr>
          <a:xfrm>
            <a:off x="9602893" y="14304209"/>
            <a:ext cx="6368266" cy="378018"/>
          </a:xfrm>
          <a:prstGeom prst="rect">
            <a:avLst/>
          </a:prstGeom>
          <a:noFill/>
        </p:spPr>
        <p:txBody>
          <a:bodyPr wrap="square" lIns="69562" tIns="34781" rIns="69562" bIns="34781" rtlCol="0" anchor="t">
            <a:spAutoFit/>
          </a:bodyPr>
          <a:lstStyle/>
          <a:p>
            <a:r>
              <a:rPr lang="en-US" sz="2000">
                <a:latin typeface="Cambria"/>
                <a:ea typeface="Cambria"/>
              </a:rPr>
              <a:t>Most participants found Find Help easily but not perfectly</a:t>
            </a:r>
          </a:p>
        </p:txBody>
      </p:sp>
      <p:sp>
        <p:nvSpPr>
          <p:cNvPr id="103" name="TextBox 102"/>
          <p:cNvSpPr txBox="1"/>
          <p:nvPr/>
        </p:nvSpPr>
        <p:spPr>
          <a:xfrm>
            <a:off x="18011824" y="10192317"/>
            <a:ext cx="4096290" cy="482179"/>
          </a:xfrm>
          <a:prstGeom prst="rect">
            <a:avLst/>
          </a:prstGeom>
          <a:noFill/>
        </p:spPr>
        <p:txBody>
          <a:bodyPr wrap="square" lIns="69562" tIns="34781" rIns="69562" bIns="34781" rtlCol="0" anchor="t">
            <a:spAutoFit/>
          </a:bodyPr>
          <a:lstStyle/>
          <a:p>
            <a:r>
              <a:rPr lang="en-US" sz="2600">
                <a:latin typeface="Cambria"/>
                <a:ea typeface="Cambria"/>
              </a:rPr>
              <a:t>Scale #2 Feature Options</a:t>
            </a:r>
            <a:endParaRPr lang="en-US" sz="2600" dirty="0">
              <a:latin typeface="Cambria" panose="02040503050406030204" pitchFamily="18" charset="0"/>
              <a:ea typeface="Cambria"/>
            </a:endParaRPr>
          </a:p>
        </p:txBody>
      </p:sp>
      <p:sp>
        <p:nvSpPr>
          <p:cNvPr id="108" name="Subtitle 2"/>
          <p:cNvSpPr txBox="1">
            <a:spLocks/>
          </p:cNvSpPr>
          <p:nvPr/>
        </p:nvSpPr>
        <p:spPr>
          <a:xfrm>
            <a:off x="313814" y="18861360"/>
            <a:ext cx="8186057" cy="2556810"/>
          </a:xfrm>
          <a:prstGeom prst="rect">
            <a:avLst/>
          </a:prstGeom>
          <a:noFill/>
          <a:ln>
            <a:solidFill>
              <a:srgbClr val="002060"/>
            </a:solidFill>
          </a:ln>
        </p:spPr>
        <p:txBody>
          <a:bodyPr vert="horz" lIns="457200" tIns="182880" rIns="69562" bIns="34781"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600" dirty="0">
                <a:latin typeface="Cambria"/>
                <a:ea typeface="Cambria"/>
              </a:rPr>
              <a:t>Professors Radim Bartos and Sharyn Potter for guidance, the UNH Honors and CS departments for funding, Professor Laura South for interview structure advice, and UNH CS Research Librarian CJ Wong for </a:t>
            </a:r>
            <a:r>
              <a:rPr lang="en-US" sz="2600">
                <a:latin typeface="Cambria"/>
                <a:ea typeface="Cambria"/>
              </a:rPr>
              <a:t>providing background literature and related resources.</a:t>
            </a:r>
            <a:endParaRPr lang="en-US" sz="2600" dirty="0">
              <a:latin typeface="Cambria"/>
              <a:ea typeface="Cambria"/>
            </a:endParaRPr>
          </a:p>
        </p:txBody>
      </p:sp>
      <p:sp>
        <p:nvSpPr>
          <p:cNvPr id="55" name="TextBox 54"/>
          <p:cNvSpPr txBox="1"/>
          <p:nvPr/>
        </p:nvSpPr>
        <p:spPr>
          <a:xfrm>
            <a:off x="17004679" y="8325960"/>
            <a:ext cx="6368266" cy="378018"/>
          </a:xfrm>
          <a:prstGeom prst="rect">
            <a:avLst/>
          </a:prstGeom>
          <a:noFill/>
        </p:spPr>
        <p:txBody>
          <a:bodyPr wrap="square" lIns="69562" tIns="34781" rIns="69562" bIns="34781" rtlCol="0" anchor="t">
            <a:spAutoFit/>
          </a:bodyPr>
          <a:lstStyle/>
          <a:p>
            <a:r>
              <a:rPr lang="en-US" sz="2000">
                <a:latin typeface="Cambria"/>
                <a:ea typeface="Cambria"/>
              </a:rPr>
              <a:t>Most participants took less than 30 seconds to find TTL</a:t>
            </a:r>
            <a:endParaRPr lang="en-US" sz="2000" dirty="0">
              <a:latin typeface="Cambria"/>
              <a:ea typeface="Cambria"/>
            </a:endParaRPr>
          </a:p>
        </p:txBody>
      </p:sp>
      <p:pic>
        <p:nvPicPr>
          <p:cNvPr id="10" name="Picture 9" descr="uSafeUS Mobile App">
            <a:extLst>
              <a:ext uri="{FF2B5EF4-FFF2-40B4-BE49-F238E27FC236}">
                <a16:creationId xmlns:a16="http://schemas.microsoft.com/office/drawing/2014/main" id="{E93198D2-3669-D691-410F-38EC75396873}"/>
              </a:ext>
            </a:extLst>
          </p:cNvPr>
          <p:cNvPicPr>
            <a:picLocks noChangeAspect="1"/>
          </p:cNvPicPr>
          <p:nvPr/>
        </p:nvPicPr>
        <p:blipFill>
          <a:blip r:embed="rId4"/>
          <a:stretch>
            <a:fillRect/>
          </a:stretch>
        </p:blipFill>
        <p:spPr>
          <a:xfrm>
            <a:off x="28998847" y="1053728"/>
            <a:ext cx="2743198" cy="1144828"/>
          </a:xfrm>
          <a:prstGeom prst="rect">
            <a:avLst/>
          </a:prstGeom>
        </p:spPr>
      </p:pic>
      <p:sp>
        <p:nvSpPr>
          <p:cNvPr id="14" name="Subtitle 2">
            <a:extLst>
              <a:ext uri="{FF2B5EF4-FFF2-40B4-BE49-F238E27FC236}">
                <a16:creationId xmlns:a16="http://schemas.microsoft.com/office/drawing/2014/main" id="{2C5680F4-BB87-026C-1C74-F5A4F68486A7}"/>
              </a:ext>
            </a:extLst>
          </p:cNvPr>
          <p:cNvSpPr txBox="1">
            <a:spLocks/>
          </p:cNvSpPr>
          <p:nvPr/>
        </p:nvSpPr>
        <p:spPr>
          <a:xfrm>
            <a:off x="9268510" y="15994190"/>
            <a:ext cx="7131732" cy="5223927"/>
          </a:xfrm>
          <a:prstGeom prst="rect">
            <a:avLst/>
          </a:prstGeom>
          <a:ln>
            <a:noFill/>
          </a:ln>
        </p:spPr>
        <p:txBody>
          <a:bodyPr vert="horz" lIns="457200" tIns="182880"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600" dirty="0">
                <a:latin typeface="Cambria"/>
                <a:ea typeface="Cambria"/>
              </a:rPr>
              <a:t>Some participants expressed they were initially confused on the Angel Drink display page. The first page displays a realistic drink menu so users can discreetl</a:t>
            </a:r>
            <a:r>
              <a:rPr lang="en-US" sz="2600">
                <a:latin typeface="Cambria"/>
                <a:ea typeface="Cambria"/>
              </a:rPr>
              <a:t>y use the Angel </a:t>
            </a:r>
            <a:r>
              <a:rPr lang="en-US" sz="2600" dirty="0">
                <a:latin typeface="Cambria"/>
                <a:ea typeface="Cambria"/>
              </a:rPr>
              <a:t>Drink feature to seek help from a bartender/server.</a:t>
            </a:r>
          </a:p>
        </p:txBody>
      </p:sp>
      <p:pic>
        <p:nvPicPr>
          <p:cNvPr id="5" name="Picture 4" descr="A blue and white logo&#10;&#10;AI-generated content may be incorrect.">
            <a:extLst>
              <a:ext uri="{FF2B5EF4-FFF2-40B4-BE49-F238E27FC236}">
                <a16:creationId xmlns:a16="http://schemas.microsoft.com/office/drawing/2014/main" id="{D9B4B22C-6EA5-04F1-8A70-6D4FCD4A7876}"/>
              </a:ext>
            </a:extLst>
          </p:cNvPr>
          <p:cNvPicPr>
            <a:picLocks noChangeAspect="1"/>
          </p:cNvPicPr>
          <p:nvPr/>
        </p:nvPicPr>
        <p:blipFill>
          <a:blip r:embed="rId5"/>
          <a:stretch>
            <a:fillRect/>
          </a:stretch>
        </p:blipFill>
        <p:spPr>
          <a:xfrm>
            <a:off x="2042763" y="772726"/>
            <a:ext cx="1640051" cy="2146330"/>
          </a:xfrm>
          <a:prstGeom prst="rect">
            <a:avLst/>
          </a:prstGeom>
        </p:spPr>
      </p:pic>
      <p:pic>
        <p:nvPicPr>
          <p:cNvPr id="21" name="Picture 20" descr="A screenshot of a phone&#10;&#10;AI-generated content may be incorrect.">
            <a:extLst>
              <a:ext uri="{FF2B5EF4-FFF2-40B4-BE49-F238E27FC236}">
                <a16:creationId xmlns:a16="http://schemas.microsoft.com/office/drawing/2014/main" id="{DCA4168D-E590-48CB-DBC9-C4E4B2690B21}"/>
              </a:ext>
            </a:extLst>
          </p:cNvPr>
          <p:cNvPicPr>
            <a:picLocks noChangeAspect="1"/>
          </p:cNvPicPr>
          <p:nvPr/>
        </p:nvPicPr>
        <p:blipFill>
          <a:blip r:embed="rId6"/>
          <a:stretch>
            <a:fillRect/>
          </a:stretch>
        </p:blipFill>
        <p:spPr>
          <a:xfrm>
            <a:off x="17296091" y="15874302"/>
            <a:ext cx="2776150" cy="5452557"/>
          </a:xfrm>
          <a:prstGeom prst="rect">
            <a:avLst/>
          </a:prstGeom>
        </p:spPr>
      </p:pic>
      <p:pic>
        <p:nvPicPr>
          <p:cNvPr id="23" name="Picture 22" descr="A screenshot of a cell phone&#10;&#10;AI-generated content may be incorrect.">
            <a:extLst>
              <a:ext uri="{FF2B5EF4-FFF2-40B4-BE49-F238E27FC236}">
                <a16:creationId xmlns:a16="http://schemas.microsoft.com/office/drawing/2014/main" id="{CCBE032E-BD68-1273-BD53-3148C289017E}"/>
              </a:ext>
            </a:extLst>
          </p:cNvPr>
          <p:cNvPicPr>
            <a:picLocks noChangeAspect="1"/>
          </p:cNvPicPr>
          <p:nvPr/>
        </p:nvPicPr>
        <p:blipFill>
          <a:blip r:embed="rId7"/>
          <a:srcRect l="-1872" t="6575" r="4132" b="2231"/>
          <a:stretch>
            <a:fillRect/>
          </a:stretch>
        </p:blipFill>
        <p:spPr>
          <a:xfrm>
            <a:off x="20209494" y="15877661"/>
            <a:ext cx="3142113" cy="5525851"/>
          </a:xfrm>
          <a:prstGeom prst="rect">
            <a:avLst/>
          </a:prstGeom>
        </p:spPr>
      </p:pic>
      <p:pic>
        <p:nvPicPr>
          <p:cNvPr id="37" name="Picture 36" descr="A blue rectangular object with white text&#10;&#10;AI-generated content may be incorrect.">
            <a:extLst>
              <a:ext uri="{FF2B5EF4-FFF2-40B4-BE49-F238E27FC236}">
                <a16:creationId xmlns:a16="http://schemas.microsoft.com/office/drawing/2014/main" id="{AF9780F2-616F-7B81-3584-E3914D08BBB3}"/>
              </a:ext>
            </a:extLst>
          </p:cNvPr>
          <p:cNvPicPr>
            <a:picLocks noChangeAspect="1"/>
          </p:cNvPicPr>
          <p:nvPr/>
        </p:nvPicPr>
        <p:blipFill>
          <a:blip r:embed="rId8"/>
          <a:srcRect l="12131" t="10043" r="3490" b="22069"/>
          <a:stretch>
            <a:fillRect/>
          </a:stretch>
        </p:blipFill>
        <p:spPr>
          <a:xfrm>
            <a:off x="17014148" y="4768127"/>
            <a:ext cx="6362196" cy="3269955"/>
          </a:xfrm>
          <a:prstGeom prst="rect">
            <a:avLst/>
          </a:prstGeom>
        </p:spPr>
      </p:pic>
      <p:pic>
        <p:nvPicPr>
          <p:cNvPr id="39" name="Picture 38" descr="A blue rectangular object with white text&#10;&#10;AI-generated content may be incorrect.">
            <a:extLst>
              <a:ext uri="{FF2B5EF4-FFF2-40B4-BE49-F238E27FC236}">
                <a16:creationId xmlns:a16="http://schemas.microsoft.com/office/drawing/2014/main" id="{4007DE98-54CA-7853-9133-7BB713E25137}"/>
              </a:ext>
            </a:extLst>
          </p:cNvPr>
          <p:cNvPicPr>
            <a:picLocks noChangeAspect="1"/>
          </p:cNvPicPr>
          <p:nvPr/>
        </p:nvPicPr>
        <p:blipFill>
          <a:blip r:embed="rId9"/>
          <a:srcRect l="14660" t="9009" r="4886" b="22414"/>
          <a:stretch>
            <a:fillRect/>
          </a:stretch>
        </p:blipFill>
        <p:spPr>
          <a:xfrm>
            <a:off x="9615005" y="4863959"/>
            <a:ext cx="6620564" cy="3271716"/>
          </a:xfrm>
          <a:prstGeom prst="rect">
            <a:avLst/>
          </a:prstGeom>
        </p:spPr>
      </p:pic>
      <p:pic>
        <p:nvPicPr>
          <p:cNvPr id="45" name="Picture 44" descr="A graph with blue squares and black text&#10;&#10;AI-generated content may be incorrect.">
            <a:extLst>
              <a:ext uri="{FF2B5EF4-FFF2-40B4-BE49-F238E27FC236}">
                <a16:creationId xmlns:a16="http://schemas.microsoft.com/office/drawing/2014/main" id="{BC90C3C3-F539-488D-F451-61949BB79C97}"/>
              </a:ext>
            </a:extLst>
          </p:cNvPr>
          <p:cNvPicPr>
            <a:picLocks noChangeAspect="1"/>
          </p:cNvPicPr>
          <p:nvPr/>
        </p:nvPicPr>
        <p:blipFill>
          <a:blip r:embed="rId10"/>
          <a:srcRect l="5769" t="1005" r="2797" b="10000"/>
          <a:stretch>
            <a:fillRect/>
          </a:stretch>
        </p:blipFill>
        <p:spPr>
          <a:xfrm>
            <a:off x="9615052" y="10894639"/>
            <a:ext cx="6406539" cy="3089910"/>
          </a:xfrm>
          <a:prstGeom prst="rect">
            <a:avLst/>
          </a:prstGeom>
        </p:spPr>
      </p:pic>
      <p:pic>
        <p:nvPicPr>
          <p:cNvPr id="46" name="Picture 45" descr="A graph of blue squares with white text&#10;&#10;AI-generated content may be incorrect.">
            <a:extLst>
              <a:ext uri="{FF2B5EF4-FFF2-40B4-BE49-F238E27FC236}">
                <a16:creationId xmlns:a16="http://schemas.microsoft.com/office/drawing/2014/main" id="{A7EDE56D-8FDE-36DE-D9A5-5A25F7AEF65D}"/>
              </a:ext>
            </a:extLst>
          </p:cNvPr>
          <p:cNvPicPr>
            <a:picLocks noChangeAspect="1"/>
          </p:cNvPicPr>
          <p:nvPr/>
        </p:nvPicPr>
        <p:blipFill>
          <a:blip r:embed="rId11"/>
          <a:srcRect l="5004" t="6013" r="1943" b="9473"/>
          <a:stretch>
            <a:fillRect/>
          </a:stretch>
        </p:blipFill>
        <p:spPr>
          <a:xfrm>
            <a:off x="16722170" y="10685075"/>
            <a:ext cx="6629530" cy="3093421"/>
          </a:xfrm>
          <a:prstGeom prst="rect">
            <a:avLst/>
          </a:prstGeom>
        </p:spPr>
      </p:pic>
    </p:spTree>
    <p:extLst>
      <p:ext uri="{BB962C8B-B14F-4D97-AF65-F5344CB8AC3E}">
        <p14:creationId xmlns:p14="http://schemas.microsoft.com/office/powerpoint/2010/main" val="376030445"/>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2251</TotalTime>
  <Words>168</Words>
  <Application>Microsoft Office PowerPoint</Application>
  <PresentationFormat>Custom</PresentationFormat>
  <Paragraphs>72</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Custom Design</vt:lpstr>
      <vt:lpstr>Assessing the Efficacy of a College Campus Safety and Wellness App, uSafeUS® Cameron Green Advisors: Sharyn Potter and Radim Bartos  College of Engineering and Physical Sciences and College of Liberal Arts University of New Hampshire, Durham, NH 03824 IRB Study #: IRB-FY2026-72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Denise</cp:lastModifiedBy>
  <cp:revision>1288</cp:revision>
  <dcterms:created xsi:type="dcterms:W3CDTF">2016-03-05T16:55:12Z</dcterms:created>
  <dcterms:modified xsi:type="dcterms:W3CDTF">2026-04-20T03:11:56Z</dcterms:modified>
</cp:coreProperties>
</file>