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6"/>
  </p:sldMasterIdLst>
  <p:notesMasterIdLst>
    <p:notesMasterId r:id="rId8"/>
  </p:notesMasterIdLst>
  <p:sldIdLst>
    <p:sldId id="256" r:id="rId7"/>
  </p:sldIdLst>
  <p:sldSz cx="402336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26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68439-0D20-7B54-43DB-B367C0AA0CF5}" v="84" dt="2026-04-07T16:02:37.741"/>
    <p1510:client id="{070604FD-D29F-B3C2-2270-A307C515D3F7}" v="46" dt="2026-04-08T01:57:10.841"/>
    <p1510:client id="{323636E2-4ABE-4479-B737-7BCB59D53518}" v="213" dt="2026-04-08T00:51:05.221"/>
    <p1510:client id="{47648B0A-B53F-4EB1-AB00-E9A31E9DB2F4}" v="2507" dt="2026-04-07T21:45:47.213"/>
    <p1510:client id="{81780561-084E-9A98-5215-A2DC4565625B}" v="2591" dt="2026-04-07T13:36:12.244"/>
    <p1510:client id="{C78BC289-74D8-E7A6-5F7B-A9D6EB08AF75}" v="3664" dt="2026-04-07T21:40:42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0368"/>
        <p:guide pos="1267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23CE3-A8FC-4777-9246-E598BD45560E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857250"/>
            <a:ext cx="28289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69C35-D767-4CBD-9CA5-810A9FA5C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4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9C35-D767-4CBD-9CA5-810A9FA5CA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5387342"/>
            <a:ext cx="34198560" cy="11460480"/>
          </a:xfrm>
        </p:spPr>
        <p:txBody>
          <a:bodyPr anchor="b"/>
          <a:lstStyle>
            <a:lvl1pPr algn="ctr">
              <a:defRPr sz="2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0" y="17289782"/>
            <a:ext cx="30175200" cy="7947658"/>
          </a:xfrm>
        </p:spPr>
        <p:txBody>
          <a:bodyPr/>
          <a:lstStyle>
            <a:lvl1pPr marL="0" indent="0" algn="ctr">
              <a:buNone/>
              <a:defRPr sz="10560"/>
            </a:lvl1pPr>
            <a:lvl2pPr marL="2011680" indent="0" algn="ctr">
              <a:buNone/>
              <a:defRPr sz="8800"/>
            </a:lvl2pPr>
            <a:lvl3pPr marL="4023360" indent="0" algn="ctr">
              <a:buNone/>
              <a:defRPr sz="7920"/>
            </a:lvl3pPr>
            <a:lvl4pPr marL="6035040" indent="0" algn="ctr">
              <a:buNone/>
              <a:defRPr sz="7040"/>
            </a:lvl4pPr>
            <a:lvl5pPr marL="8046720" indent="0" algn="ctr">
              <a:buNone/>
              <a:defRPr sz="7040"/>
            </a:lvl5pPr>
            <a:lvl6pPr marL="10058400" indent="0" algn="ctr">
              <a:buNone/>
              <a:defRPr sz="7040"/>
            </a:lvl6pPr>
            <a:lvl7pPr marL="12070080" indent="0" algn="ctr">
              <a:buNone/>
              <a:defRPr sz="7040"/>
            </a:lvl7pPr>
            <a:lvl8pPr marL="14081760" indent="0" algn="ctr">
              <a:buNone/>
              <a:defRPr sz="7040"/>
            </a:lvl8pPr>
            <a:lvl9pPr marL="16093440" indent="0" algn="ctr">
              <a:buNone/>
              <a:defRPr sz="70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0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4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792172" y="1752600"/>
            <a:ext cx="867537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66062" y="1752600"/>
            <a:ext cx="2552319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2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107" y="8206749"/>
            <a:ext cx="34701480" cy="13693138"/>
          </a:xfrm>
        </p:spPr>
        <p:txBody>
          <a:bodyPr anchor="b"/>
          <a:lstStyle>
            <a:lvl1pPr>
              <a:defRPr sz="2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5107" y="22029429"/>
            <a:ext cx="34701480" cy="7200898"/>
          </a:xfrm>
        </p:spPr>
        <p:txBody>
          <a:bodyPr/>
          <a:lstStyle>
            <a:lvl1pPr marL="0" indent="0">
              <a:buNone/>
              <a:defRPr sz="10560">
                <a:solidFill>
                  <a:schemeClr val="tx1"/>
                </a:solidFill>
              </a:defRPr>
            </a:lvl1pPr>
            <a:lvl2pPr marL="2011680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2pPr>
            <a:lvl3pPr marL="4023360" indent="0">
              <a:buNone/>
              <a:defRPr sz="7920">
                <a:solidFill>
                  <a:schemeClr val="tx1">
                    <a:tint val="75000"/>
                  </a:schemeClr>
                </a:solidFill>
              </a:defRPr>
            </a:lvl3pPr>
            <a:lvl4pPr marL="603504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4pPr>
            <a:lvl5pPr marL="804672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5pPr>
            <a:lvl6pPr marL="1005840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6pPr>
            <a:lvl7pPr marL="1207008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7pPr>
            <a:lvl8pPr marL="1408176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8pPr>
            <a:lvl9pPr marL="1609344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7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6060" y="8763000"/>
            <a:ext cx="170992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68260" y="8763000"/>
            <a:ext cx="170992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5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0" y="1752607"/>
            <a:ext cx="3470148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1305" y="8069582"/>
            <a:ext cx="17020696" cy="3954778"/>
          </a:xfrm>
        </p:spPr>
        <p:txBody>
          <a:bodyPr anchor="b"/>
          <a:lstStyle>
            <a:lvl1pPr marL="0" indent="0">
              <a:buNone/>
              <a:defRPr sz="10560" b="1"/>
            </a:lvl1pPr>
            <a:lvl2pPr marL="2011680" indent="0">
              <a:buNone/>
              <a:defRPr sz="8800" b="1"/>
            </a:lvl2pPr>
            <a:lvl3pPr marL="4023360" indent="0">
              <a:buNone/>
              <a:defRPr sz="7920" b="1"/>
            </a:lvl3pPr>
            <a:lvl4pPr marL="6035040" indent="0">
              <a:buNone/>
              <a:defRPr sz="7040" b="1"/>
            </a:lvl4pPr>
            <a:lvl5pPr marL="8046720" indent="0">
              <a:buNone/>
              <a:defRPr sz="7040" b="1"/>
            </a:lvl5pPr>
            <a:lvl6pPr marL="10058400" indent="0">
              <a:buNone/>
              <a:defRPr sz="7040" b="1"/>
            </a:lvl6pPr>
            <a:lvl7pPr marL="12070080" indent="0">
              <a:buNone/>
              <a:defRPr sz="7040" b="1"/>
            </a:lvl7pPr>
            <a:lvl8pPr marL="14081760" indent="0">
              <a:buNone/>
              <a:defRPr sz="7040" b="1"/>
            </a:lvl8pPr>
            <a:lvl9pPr marL="16093440" indent="0">
              <a:buNone/>
              <a:defRPr sz="70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1305" y="12024360"/>
            <a:ext cx="17020696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368262" y="8069582"/>
            <a:ext cx="17104520" cy="3954778"/>
          </a:xfrm>
        </p:spPr>
        <p:txBody>
          <a:bodyPr anchor="b"/>
          <a:lstStyle>
            <a:lvl1pPr marL="0" indent="0">
              <a:buNone/>
              <a:defRPr sz="10560" b="1"/>
            </a:lvl1pPr>
            <a:lvl2pPr marL="2011680" indent="0">
              <a:buNone/>
              <a:defRPr sz="8800" b="1"/>
            </a:lvl2pPr>
            <a:lvl3pPr marL="4023360" indent="0">
              <a:buNone/>
              <a:defRPr sz="7920" b="1"/>
            </a:lvl3pPr>
            <a:lvl4pPr marL="6035040" indent="0">
              <a:buNone/>
              <a:defRPr sz="7040" b="1"/>
            </a:lvl4pPr>
            <a:lvl5pPr marL="8046720" indent="0">
              <a:buNone/>
              <a:defRPr sz="7040" b="1"/>
            </a:lvl5pPr>
            <a:lvl6pPr marL="10058400" indent="0">
              <a:buNone/>
              <a:defRPr sz="7040" b="1"/>
            </a:lvl6pPr>
            <a:lvl7pPr marL="12070080" indent="0">
              <a:buNone/>
              <a:defRPr sz="7040" b="1"/>
            </a:lvl7pPr>
            <a:lvl8pPr marL="14081760" indent="0">
              <a:buNone/>
              <a:defRPr sz="7040" b="1"/>
            </a:lvl8pPr>
            <a:lvl9pPr marL="16093440" indent="0">
              <a:buNone/>
              <a:defRPr sz="70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368262" y="12024360"/>
            <a:ext cx="17104520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9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20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29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1" y="2194560"/>
            <a:ext cx="12976383" cy="7680960"/>
          </a:xfrm>
        </p:spPr>
        <p:txBody>
          <a:bodyPr anchor="b"/>
          <a:lstStyle>
            <a:lvl1pPr>
              <a:defRPr sz="140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4520" y="4739647"/>
            <a:ext cx="20368260" cy="23393400"/>
          </a:xfrm>
        </p:spPr>
        <p:txBody>
          <a:bodyPr/>
          <a:lstStyle>
            <a:lvl1pPr>
              <a:defRPr sz="14080"/>
            </a:lvl1pPr>
            <a:lvl2pPr>
              <a:defRPr sz="12320"/>
            </a:lvl2pPr>
            <a:lvl3pPr>
              <a:defRPr sz="1056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1301" y="9875520"/>
            <a:ext cx="12976383" cy="18295622"/>
          </a:xfrm>
        </p:spPr>
        <p:txBody>
          <a:bodyPr/>
          <a:lstStyle>
            <a:lvl1pPr marL="0" indent="0">
              <a:buNone/>
              <a:defRPr sz="7040"/>
            </a:lvl1pPr>
            <a:lvl2pPr marL="2011680" indent="0">
              <a:buNone/>
              <a:defRPr sz="6160"/>
            </a:lvl2pPr>
            <a:lvl3pPr marL="4023360" indent="0">
              <a:buNone/>
              <a:defRPr sz="5280"/>
            </a:lvl3pPr>
            <a:lvl4pPr marL="6035040" indent="0">
              <a:buNone/>
              <a:defRPr sz="4400"/>
            </a:lvl4pPr>
            <a:lvl5pPr marL="8046720" indent="0">
              <a:buNone/>
              <a:defRPr sz="4400"/>
            </a:lvl5pPr>
            <a:lvl6pPr marL="10058400" indent="0">
              <a:buNone/>
              <a:defRPr sz="4400"/>
            </a:lvl6pPr>
            <a:lvl7pPr marL="12070080" indent="0">
              <a:buNone/>
              <a:defRPr sz="4400"/>
            </a:lvl7pPr>
            <a:lvl8pPr marL="14081760" indent="0">
              <a:buNone/>
              <a:defRPr sz="4400"/>
            </a:lvl8pPr>
            <a:lvl9pPr marL="16093440" indent="0">
              <a:buNone/>
              <a:defRPr sz="4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1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1" y="2194560"/>
            <a:ext cx="12976383" cy="7680960"/>
          </a:xfrm>
        </p:spPr>
        <p:txBody>
          <a:bodyPr anchor="b"/>
          <a:lstStyle>
            <a:lvl1pPr>
              <a:defRPr sz="140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04520" y="4739647"/>
            <a:ext cx="20368260" cy="23393400"/>
          </a:xfrm>
        </p:spPr>
        <p:txBody>
          <a:bodyPr anchor="t"/>
          <a:lstStyle>
            <a:lvl1pPr marL="0" indent="0">
              <a:buNone/>
              <a:defRPr sz="14080"/>
            </a:lvl1pPr>
            <a:lvl2pPr marL="2011680" indent="0">
              <a:buNone/>
              <a:defRPr sz="12320"/>
            </a:lvl2pPr>
            <a:lvl3pPr marL="4023360" indent="0">
              <a:buNone/>
              <a:defRPr sz="10560"/>
            </a:lvl3pPr>
            <a:lvl4pPr marL="6035040" indent="0">
              <a:buNone/>
              <a:defRPr sz="8800"/>
            </a:lvl4pPr>
            <a:lvl5pPr marL="8046720" indent="0">
              <a:buNone/>
              <a:defRPr sz="8800"/>
            </a:lvl5pPr>
            <a:lvl6pPr marL="10058400" indent="0">
              <a:buNone/>
              <a:defRPr sz="8800"/>
            </a:lvl6pPr>
            <a:lvl7pPr marL="12070080" indent="0">
              <a:buNone/>
              <a:defRPr sz="8800"/>
            </a:lvl7pPr>
            <a:lvl8pPr marL="14081760" indent="0">
              <a:buNone/>
              <a:defRPr sz="8800"/>
            </a:lvl8pPr>
            <a:lvl9pPr marL="16093440" indent="0">
              <a:buNone/>
              <a:defRPr sz="8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1301" y="9875520"/>
            <a:ext cx="12976383" cy="18295622"/>
          </a:xfrm>
        </p:spPr>
        <p:txBody>
          <a:bodyPr/>
          <a:lstStyle>
            <a:lvl1pPr marL="0" indent="0">
              <a:buNone/>
              <a:defRPr sz="7040"/>
            </a:lvl1pPr>
            <a:lvl2pPr marL="2011680" indent="0">
              <a:buNone/>
              <a:defRPr sz="6160"/>
            </a:lvl2pPr>
            <a:lvl3pPr marL="4023360" indent="0">
              <a:buNone/>
              <a:defRPr sz="5280"/>
            </a:lvl3pPr>
            <a:lvl4pPr marL="6035040" indent="0">
              <a:buNone/>
              <a:defRPr sz="4400"/>
            </a:lvl4pPr>
            <a:lvl5pPr marL="8046720" indent="0">
              <a:buNone/>
              <a:defRPr sz="4400"/>
            </a:lvl5pPr>
            <a:lvl6pPr marL="10058400" indent="0">
              <a:buNone/>
              <a:defRPr sz="4400"/>
            </a:lvl6pPr>
            <a:lvl7pPr marL="12070080" indent="0">
              <a:buNone/>
              <a:defRPr sz="4400"/>
            </a:lvl7pPr>
            <a:lvl8pPr marL="14081760" indent="0">
              <a:buNone/>
              <a:defRPr sz="4400"/>
            </a:lvl8pPr>
            <a:lvl9pPr marL="16093440" indent="0">
              <a:buNone/>
              <a:defRPr sz="4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2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6060" y="1752607"/>
            <a:ext cx="347014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6060" y="8763000"/>
            <a:ext cx="347014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6060" y="30510487"/>
            <a:ext cx="90525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27380" y="30510487"/>
            <a:ext cx="135788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414980" y="30510487"/>
            <a:ext cx="90525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8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023360" rtl="0" eaLnBrk="1" latinLnBrk="0" hangingPunct="1">
        <a:lnSpc>
          <a:spcPct val="90000"/>
        </a:lnSpc>
        <a:spcBef>
          <a:spcPct val="0"/>
        </a:spcBef>
        <a:buNone/>
        <a:defRPr sz="193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5840" indent="-1005840" algn="l" defTabSz="4023360" rtl="0" eaLnBrk="1" latinLnBrk="0" hangingPunct="1">
        <a:lnSpc>
          <a:spcPct val="90000"/>
        </a:lnSpc>
        <a:spcBef>
          <a:spcPts val="4400"/>
        </a:spcBef>
        <a:buFont typeface="Arial" panose="020B0604020202020204" pitchFamily="34" charset="0"/>
        <a:buChar char="•"/>
        <a:defRPr sz="12320" kern="1200">
          <a:solidFill>
            <a:schemeClr val="tx1"/>
          </a:solidFill>
          <a:latin typeface="+mn-lt"/>
          <a:ea typeface="+mn-ea"/>
          <a:cs typeface="+mn-cs"/>
        </a:defRPr>
      </a:lvl1pPr>
      <a:lvl2pPr marL="301752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10560" kern="1200">
          <a:solidFill>
            <a:schemeClr val="tx1"/>
          </a:solidFill>
          <a:latin typeface="+mn-lt"/>
          <a:ea typeface="+mn-ea"/>
          <a:cs typeface="+mn-cs"/>
        </a:defRPr>
      </a:lvl2pPr>
      <a:lvl3pPr marL="502920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704088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4pPr>
      <a:lvl5pPr marL="905256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5pPr>
      <a:lvl6pPr marL="1106424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6pPr>
      <a:lvl7pPr marL="1307592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7pPr>
      <a:lvl8pPr marL="1508760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8pPr>
      <a:lvl9pPr marL="1709928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1pPr>
      <a:lvl2pPr marL="201168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3pPr>
      <a:lvl4pPr marL="603504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4pPr>
      <a:lvl5pPr marL="804672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6pPr>
      <a:lvl7pPr marL="1207008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7pPr>
      <a:lvl8pPr marL="1408176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8pPr>
      <a:lvl9pPr marL="1609344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ene target&#10;&#10;AI-generated content may be incorrect.">
            <a:extLst>
              <a:ext uri="{FF2B5EF4-FFF2-40B4-BE49-F238E27FC236}">
                <a16:creationId xmlns:a16="http://schemas.microsoft.com/office/drawing/2014/main" id="{B9DF2A45-1E47-AE49-669A-F939ADBCB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454" y="19929040"/>
            <a:ext cx="13366619" cy="8616193"/>
          </a:xfrm>
          <a:prstGeom prst="rect">
            <a:avLst/>
          </a:prstGeom>
          <a:ln w="12700"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091EF8-B11B-0268-4675-FC0A979B7C8C}"/>
              </a:ext>
            </a:extLst>
          </p:cNvPr>
          <p:cNvSpPr txBox="1"/>
          <p:nvPr/>
        </p:nvSpPr>
        <p:spPr>
          <a:xfrm>
            <a:off x="374848" y="5585269"/>
            <a:ext cx="10110621" cy="101874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>
                <a:latin typeface="Arial"/>
                <a:cs typeface="Arial"/>
              </a:rPr>
              <a:t>Waldenström’s macroglobulinemia (WM) is a low-grade B-cell lymphoma characterized by the overproduction of monoclonal immunoglobin M (IgM).</a:t>
            </a:r>
            <a:r>
              <a:rPr lang="en-US" sz="3300" baseline="30000">
                <a:latin typeface="Arial"/>
                <a:cs typeface="Arial"/>
              </a:rPr>
              <a:t>1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>
                <a:latin typeface="Arial"/>
                <a:ea typeface="Calibri" panose="020F0502020204030204"/>
                <a:cs typeface="Arial"/>
              </a:rPr>
              <a:t>WM cells exist along the spectrum of B-lymphocyte </a:t>
            </a:r>
            <a:r>
              <a:rPr lang="en-US" sz="3300">
                <a:latin typeface="Arial"/>
                <a:ea typeface="Calibri" panose="020F0502020204030204"/>
                <a:cs typeface="Arial"/>
                <a:sym typeface="Wingdings" panose="05000000000000000000" pitchFamily="2" charset="2"/>
              </a:rPr>
              <a:t> plasma cell differentiation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>
                <a:latin typeface="Arial"/>
                <a:cs typeface="Arial"/>
              </a:rPr>
              <a:t>Pharmacological inhibition of the Hedgehog transcription factor GLI2 was shown to decrease IgM secretion in the WM cell line MWCL-1.</a:t>
            </a:r>
          </a:p>
          <a:p>
            <a:pPr marL="1554480" lvl="1" indent="-457200">
              <a:spcBef>
                <a:spcPts val="180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Char char="►"/>
            </a:pPr>
            <a:r>
              <a:rPr lang="en-US" sz="3300">
                <a:latin typeface="Arial"/>
                <a:cs typeface="Arial"/>
              </a:rPr>
              <a:t>GANT61: small molecule inhibitor of GLI2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Arial"/>
                <a:cs typeface="Arial"/>
              </a:rPr>
              <a:t>Previous work showed that GLI2 does not regulate IgM through transcriptional regulation via heavy chain expression (</a:t>
            </a:r>
            <a:r>
              <a:rPr lang="en-US" sz="3400" i="1" dirty="0">
                <a:latin typeface="Arial"/>
                <a:cs typeface="Arial"/>
              </a:rPr>
              <a:t>IGHM</a:t>
            </a:r>
            <a:r>
              <a:rPr lang="en-US" sz="3400" dirty="0">
                <a:latin typeface="Arial"/>
                <a:cs typeface="Arial"/>
              </a:rPr>
              <a:t>).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 b="1" dirty="0">
                <a:latin typeface="Arial"/>
                <a:cs typeface="Arial"/>
              </a:rPr>
              <a:t>Goals</a:t>
            </a:r>
            <a:r>
              <a:rPr lang="en-US" sz="3300" dirty="0">
                <a:latin typeface="Arial"/>
                <a:cs typeface="Arial"/>
              </a:rPr>
              <a:t>: use bioinformatics to identify genes that support GLI2-regulated IgM secretion in WM and perform gene expression profiling for validation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530" y="580958"/>
            <a:ext cx="39541878" cy="3618896"/>
          </a:xfrm>
          <a:solidFill>
            <a:srgbClr val="002060"/>
          </a:solidFill>
          <a:ln w="1016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en-US" sz="9600">
                <a:solidFill>
                  <a:schemeClr val="bg1"/>
                </a:solidFill>
                <a:latin typeface="Aptos"/>
                <a:ea typeface="Cambria"/>
                <a:cs typeface="Arial"/>
              </a:rPr>
              <a:t>Identifying Novel GLI2-Associated Secretory Targets in Waldenström's Macroglobulinemia</a:t>
            </a:r>
            <a:br>
              <a:rPr lang="en-US" sz="77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100">
                <a:solidFill>
                  <a:schemeClr val="bg1"/>
                </a:solidFill>
                <a:latin typeface="Arial"/>
                <a:ea typeface="Cambria"/>
                <a:cs typeface="Arial"/>
              </a:rPr>
              <a:t>Tyler Hamel and Sherine F. </a:t>
            </a:r>
            <a:r>
              <a:rPr lang="en-US" sz="5100" err="1">
                <a:solidFill>
                  <a:schemeClr val="bg1"/>
                </a:solidFill>
                <a:latin typeface="Arial"/>
                <a:ea typeface="Cambria"/>
                <a:cs typeface="Arial"/>
              </a:rPr>
              <a:t>Elsawa</a:t>
            </a:r>
            <a:br>
              <a:rPr lang="en-US" sz="5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100" i="1">
                <a:solidFill>
                  <a:schemeClr val="bg1"/>
                </a:solidFill>
                <a:latin typeface="Arial"/>
                <a:ea typeface="Cambria"/>
                <a:cs typeface="Arial"/>
              </a:rPr>
              <a:t>Department of Molecular, Cellular and Biomedical Sciences, University of New Hampshire, Durham, NH 03824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04470" y="15926527"/>
            <a:ext cx="10119255" cy="83706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7785" tIns="48892" rIns="97785" bIns="48892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7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1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242820" y="4499483"/>
            <a:ext cx="18004967" cy="87994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7785" tIns="48892" rIns="97785" bIns="48892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9923949" y="15135380"/>
            <a:ext cx="10005181" cy="668558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7785" tIns="48892" rIns="97785" bIns="48892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50">
                <a:latin typeface="Arial"/>
                <a:ea typeface="Cambria"/>
                <a:cs typeface="Arial"/>
              </a:rPr>
              <a:t>Optimization of qPCR primers for </a:t>
            </a:r>
            <a:r>
              <a:rPr lang="en-US" sz="3350" i="1">
                <a:latin typeface="Arial"/>
                <a:ea typeface="Cambria"/>
                <a:cs typeface="Arial"/>
              </a:rPr>
              <a:t>STX5 </a:t>
            </a:r>
            <a:r>
              <a:rPr lang="en-US" sz="3350">
                <a:latin typeface="Arial"/>
                <a:ea typeface="Cambria"/>
                <a:cs typeface="Arial"/>
              </a:rPr>
              <a:t>and </a:t>
            </a:r>
            <a:r>
              <a:rPr lang="en-US" sz="3350" i="1">
                <a:latin typeface="Arial"/>
                <a:ea typeface="Cambria"/>
                <a:cs typeface="Arial"/>
              </a:rPr>
              <a:t>STIM1</a:t>
            </a:r>
            <a:r>
              <a:rPr lang="en-US" sz="3350">
                <a:latin typeface="Arial"/>
                <a:ea typeface="Cambria"/>
                <a:cs typeface="Arial"/>
              </a:rPr>
              <a:t> to reduce noise and increase accuracy.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en-US" sz="3350">
                <a:latin typeface="Arial"/>
                <a:ea typeface="Cambria"/>
                <a:cs typeface="Arial"/>
              </a:rPr>
              <a:t>Assess BL </a:t>
            </a:r>
            <a:r>
              <a:rPr lang="en-US" sz="3350">
                <a:latin typeface="Arial"/>
                <a:ea typeface="Cambria"/>
                <a:cs typeface="Arial"/>
                <a:sym typeface="Wingdings" panose="05000000000000000000" pitchFamily="2" charset="2"/>
              </a:rPr>
              <a:t> PC differentiation and GLI2 correlation with secretory genes in a recently accessible WM </a:t>
            </a:r>
            <a:r>
              <a:rPr lang="en-US" sz="3350" err="1">
                <a:latin typeface="Arial"/>
                <a:ea typeface="Cambria"/>
                <a:cs typeface="Arial"/>
                <a:sym typeface="Wingdings" panose="05000000000000000000" pitchFamily="2" charset="2"/>
              </a:rPr>
              <a:t>scRNA</a:t>
            </a:r>
            <a:r>
              <a:rPr lang="en-US" sz="3350">
                <a:latin typeface="Arial"/>
                <a:ea typeface="Cambria"/>
                <a:cs typeface="Arial"/>
                <a:sym typeface="Wingdings" panose="05000000000000000000" pitchFamily="2" charset="2"/>
              </a:rPr>
              <a:t>-seq dataset (GSE296167). Allowing for more statistically robust analysis cell-cell heterogeneity that otherwise would be lost in microarray.</a:t>
            </a:r>
            <a:endParaRPr lang="en-US" sz="3350">
              <a:latin typeface="Arial"/>
              <a:ea typeface="Cambria"/>
              <a:cs typeface="Arial"/>
            </a:endParaRP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en-US" sz="3350">
                <a:latin typeface="Arial"/>
                <a:ea typeface="Cambria"/>
                <a:cs typeface="Arial"/>
              </a:rPr>
              <a:t>Overlay the patient-derived </a:t>
            </a:r>
            <a:r>
              <a:rPr lang="en-US" sz="3350" err="1">
                <a:latin typeface="Arial"/>
                <a:ea typeface="Cambria"/>
                <a:cs typeface="Arial"/>
              </a:rPr>
              <a:t>scRNA</a:t>
            </a:r>
            <a:r>
              <a:rPr lang="en-US" sz="3350">
                <a:latin typeface="Arial"/>
                <a:ea typeface="Cambria"/>
                <a:cs typeface="Arial"/>
              </a:rPr>
              <a:t>-seq data with paired </a:t>
            </a:r>
            <a:r>
              <a:rPr lang="en-US" sz="3350" err="1">
                <a:latin typeface="Arial"/>
                <a:ea typeface="Cambria"/>
                <a:cs typeface="Arial"/>
              </a:rPr>
              <a:t>scATAC</a:t>
            </a:r>
            <a:r>
              <a:rPr lang="en-US" sz="3350">
                <a:latin typeface="Arial"/>
                <a:ea typeface="Cambria"/>
                <a:cs typeface="Arial"/>
              </a:rPr>
              <a:t>-seq </a:t>
            </a:r>
            <a:r>
              <a:rPr lang="en-US" sz="3350">
                <a:latin typeface="Arial"/>
                <a:ea typeface="+mn-lt"/>
                <a:cs typeface="Arial"/>
              </a:rPr>
              <a:t>to characterize the heterogeneous transcriptome and epigenome of WM.  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40364" y="4501315"/>
            <a:ext cx="10116700" cy="83706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7785" tIns="48892" rIns="97785" bIns="48892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1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9872188" y="4501315"/>
            <a:ext cx="10005181" cy="83706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7785" tIns="48892" rIns="97785" bIns="48892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9947499" y="14054807"/>
            <a:ext cx="10005181" cy="83706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7785" tIns="48892" rIns="97785" bIns="48892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1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en-US" sz="5317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531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Directions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9917279" y="22043497"/>
            <a:ext cx="10005181" cy="83706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7785" tIns="48892" rIns="97785" bIns="48892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29917277" y="5545618"/>
            <a:ext cx="10005181" cy="828665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7785" tIns="48892" rIns="97785" bIns="48892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har char="•"/>
            </a:pPr>
            <a:r>
              <a:rPr lang="en-US" sz="3100" dirty="0">
                <a:latin typeface="Arial"/>
                <a:ea typeface="Cambria"/>
                <a:cs typeface="Arial"/>
              </a:rPr>
              <a:t>Identified secretory pathways as a potential enhanced function of WM differentiation. Then identified GLI2-correlated secretory genes relevant to IgM secretion. Identified genes were then tested in a biological system to validate correlation. </a:t>
            </a:r>
          </a:p>
          <a:p>
            <a:pPr marL="457200" indent="-457200" algn="l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har char="•"/>
            </a:pPr>
            <a:r>
              <a:rPr lang="en-US" sz="3100">
                <a:latin typeface="Arial"/>
                <a:ea typeface="Cambria"/>
                <a:cs typeface="Arial"/>
              </a:rPr>
              <a:t>WM upregulated genes in BL </a:t>
            </a:r>
            <a:r>
              <a:rPr lang="en-US" sz="3100">
                <a:latin typeface="Arial"/>
                <a:ea typeface="Cambria"/>
                <a:cs typeface="Arial"/>
                <a:sym typeface="Wingdings" panose="05000000000000000000" pitchFamily="2" charset="2"/>
              </a:rPr>
              <a:t> PC differentiation showed increased enrichment of secretory processes compared to healthy.</a:t>
            </a:r>
          </a:p>
          <a:p>
            <a:pPr marL="457200" indent="-457200" algn="l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har char="•"/>
            </a:pPr>
            <a:r>
              <a:rPr lang="en-US" sz="3100">
                <a:latin typeface="Arial"/>
                <a:ea typeface="Cambria"/>
                <a:cs typeface="Arial"/>
                <a:sym typeface="Wingdings" panose="05000000000000000000" pitchFamily="2" charset="2"/>
              </a:rPr>
              <a:t>GLI2 was ~1.57x more likely to correlate with secretory genes than immunological genes.</a:t>
            </a:r>
            <a:endParaRPr lang="en-US" sz="3100"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  <a:p>
            <a:pPr marL="457200" indent="-457200" algn="l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har char="•"/>
            </a:pPr>
            <a:r>
              <a:rPr lang="en-US" sz="3100">
                <a:highlight>
                  <a:srgbClr val="FFFFFF"/>
                </a:highlight>
                <a:latin typeface="Arial"/>
                <a:ea typeface="Cambria"/>
                <a:cs typeface="Arial"/>
              </a:rPr>
              <a:t>Correlations derived from WM patient expression profiling did not carry forward in the GLI2 perturbation </a:t>
            </a:r>
            <a:r>
              <a:rPr lang="en-US" sz="3100" i="1">
                <a:highlight>
                  <a:srgbClr val="FFFFFF"/>
                </a:highlight>
                <a:latin typeface="Arial"/>
                <a:ea typeface="Cambria"/>
                <a:cs typeface="Arial"/>
              </a:rPr>
              <a:t>in-vitro</a:t>
            </a:r>
            <a:r>
              <a:rPr lang="en-US" sz="3100">
                <a:highlight>
                  <a:srgbClr val="FFFFFF"/>
                </a:highlight>
                <a:latin typeface="Arial"/>
                <a:ea typeface="Cambria"/>
                <a:cs typeface="Arial"/>
              </a:rPr>
              <a:t> testing. However, </a:t>
            </a:r>
            <a:r>
              <a:rPr lang="en-US" sz="3100" i="1">
                <a:highlight>
                  <a:srgbClr val="FFFFFF"/>
                </a:highlight>
                <a:latin typeface="Arial"/>
                <a:ea typeface="Cambria"/>
                <a:cs typeface="Arial"/>
              </a:rPr>
              <a:t>IGHM </a:t>
            </a:r>
            <a:r>
              <a:rPr lang="en-US" sz="3100">
                <a:highlight>
                  <a:srgbClr val="FFFFFF"/>
                </a:highlight>
                <a:latin typeface="Arial"/>
                <a:ea typeface="Cambria"/>
                <a:cs typeface="Arial"/>
              </a:rPr>
              <a:t>remained unchanged as predicted. </a:t>
            </a:r>
            <a:endParaRPr lang="en-US" sz="3100">
              <a:latin typeface="Arial"/>
              <a:ea typeface="Cambria"/>
              <a:cs typeface="Arial"/>
            </a:endParaRPr>
          </a:p>
        </p:txBody>
      </p:sp>
      <p:sp>
        <p:nvSpPr>
          <p:cNvPr id="85" name="Subtitle 2"/>
          <p:cNvSpPr txBox="1">
            <a:spLocks/>
          </p:cNvSpPr>
          <p:nvPr/>
        </p:nvSpPr>
        <p:spPr>
          <a:xfrm>
            <a:off x="29917277" y="28631929"/>
            <a:ext cx="10005181" cy="37720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7785" tIns="48892" rIns="97785" bIns="48892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2600" b="0" i="0">
              <a:solidFill>
                <a:srgbClr val="222222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spcBef>
                <a:spcPts val="0"/>
              </a:spcBef>
              <a:buAutoNum type="arabicPeriod"/>
            </a:pPr>
            <a:r>
              <a:rPr lang="en-US" sz="2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B1B1B"/>
                </a:solidFill>
                <a:highlight>
                  <a:srgbClr val="FFFFFF"/>
                </a:highlight>
                <a:latin typeface="Arial"/>
                <a:ea typeface="+mn-lt"/>
                <a:cs typeface="Arial"/>
              </a:rPr>
              <a:t>Jackson, D. A., Smith, T. D., Amarsaikhan, N., Han, W., Neil, M. S., Boi, S. K., Vrabel, A. M., Tolosa, E. J., Almada, L. L., Fernandez-Zapico, M. E., &amp; </a:t>
            </a:r>
            <a:r>
              <a:rPr lang="en-US" sz="2000" dirty="0" err="1">
                <a:solidFill>
                  <a:srgbClr val="1B1B1B"/>
                </a:solidFill>
                <a:highlight>
                  <a:srgbClr val="FFFFFF"/>
                </a:highlight>
                <a:latin typeface="Arial"/>
                <a:ea typeface="+mn-lt"/>
                <a:cs typeface="Arial"/>
              </a:rPr>
              <a:t>Elsawa</a:t>
            </a:r>
            <a:r>
              <a:rPr lang="en-US" sz="2000" dirty="0">
                <a:solidFill>
                  <a:srgbClr val="1B1B1B"/>
                </a:solidFill>
                <a:highlight>
                  <a:srgbClr val="FFFFFF"/>
                </a:highlight>
                <a:latin typeface="Arial"/>
                <a:ea typeface="+mn-lt"/>
                <a:cs typeface="Arial"/>
              </a:rPr>
              <a:t>, S. F. (2015). Modulation of the IL-6 Receptor α Underlies GLI2-Mediated Regulation of Ig Secretion in Waldenström Macroglobulinemia Cells. </a:t>
            </a:r>
            <a:r>
              <a:rPr lang="en-US" sz="2000" i="1" dirty="0">
                <a:solidFill>
                  <a:srgbClr val="1B1B1B"/>
                </a:solidFill>
                <a:highlight>
                  <a:srgbClr val="FFFFFF"/>
                </a:highlight>
                <a:latin typeface="Arial"/>
                <a:ea typeface="+mn-lt"/>
                <a:cs typeface="Arial"/>
              </a:rPr>
              <a:t>Journal of immunology (Baltimore, Md. : 1950)</a:t>
            </a:r>
            <a:r>
              <a:rPr lang="en-US" sz="2000" dirty="0">
                <a:solidFill>
                  <a:srgbClr val="1B1B1B"/>
                </a:solidFill>
                <a:highlight>
                  <a:srgbClr val="FFFFFF"/>
                </a:highlight>
                <a:latin typeface="Arial"/>
                <a:ea typeface="+mn-lt"/>
                <a:cs typeface="Arial"/>
              </a:rPr>
              <a:t>, </a:t>
            </a:r>
            <a:r>
              <a:rPr lang="en-US" sz="2000" i="1" dirty="0">
                <a:solidFill>
                  <a:srgbClr val="1B1B1B"/>
                </a:solidFill>
                <a:highlight>
                  <a:srgbClr val="FFFFFF"/>
                </a:highlight>
                <a:latin typeface="Arial"/>
                <a:ea typeface="+mn-lt"/>
                <a:cs typeface="Arial"/>
              </a:rPr>
              <a:t>195</a:t>
            </a:r>
            <a:r>
              <a:rPr lang="en-US" sz="2000" dirty="0">
                <a:solidFill>
                  <a:srgbClr val="1B1B1B"/>
                </a:solidFill>
                <a:highlight>
                  <a:srgbClr val="FFFFFF"/>
                </a:highlight>
                <a:latin typeface="Arial"/>
                <a:ea typeface="+mn-lt"/>
                <a:cs typeface="Arial"/>
              </a:rPr>
              <a:t>(6), 2908–2916. https://doi.org/10.4049/jimmunol.1402974.</a:t>
            </a:r>
            <a:endParaRPr lang="en-US" sz="2000" b="0" i="0">
              <a:solidFill>
                <a:srgbClr val="1B1B1B"/>
              </a:solidFill>
              <a:effectLst/>
              <a:highlight>
                <a:srgbClr val="FFFFFF"/>
              </a:highlight>
              <a:latin typeface="Arial"/>
              <a:ea typeface="+mn-lt"/>
              <a:cs typeface="Arial"/>
            </a:endParaRPr>
          </a:p>
          <a:p>
            <a:pPr marL="457200" indent="-457200" algn="l">
              <a:spcBef>
                <a:spcPts val="0"/>
              </a:spcBef>
              <a:buAutoNum type="arabicPeriod"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Verdana"/>
                <a:cs typeface="Arial"/>
              </a:rPr>
              <a:t>Gutiérrez NC,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Verdana"/>
                <a:cs typeface="Arial"/>
              </a:rPr>
              <a:t>Ocio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Verdana"/>
                <a:cs typeface="Arial"/>
              </a:rPr>
              <a:t> EM, de Las Rivas J,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Verdana"/>
                <a:cs typeface="Arial"/>
              </a:rPr>
              <a:t>Maiso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Verdana"/>
                <a:cs typeface="Arial"/>
              </a:rPr>
              <a:t> P et al. Gene expression profiling of B lymphocytes and plasma cells from Waldenström's macroglobulinemia: comparison with expression patterns of the same cell counterparts from chronic lymphocytic leukemia, multiple myeloma and normal individuals. </a:t>
            </a:r>
            <a:r>
              <a:rPr lang="en-US" sz="2000" i="1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Verdana"/>
                <a:cs typeface="Arial"/>
              </a:rPr>
              <a:t>Leukemia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Verdana"/>
                <a:cs typeface="Arial"/>
              </a:rPr>
              <a:t> 2007 Mar;21(3):541-9. PM</a:t>
            </a:r>
            <a:r>
              <a:rPr lang="en-US" sz="2000" dirty="0">
                <a:highlight>
                  <a:srgbClr val="FFFFFF"/>
                </a:highlight>
                <a:latin typeface="Arial"/>
                <a:ea typeface="Verdana"/>
                <a:cs typeface="Arial"/>
              </a:rPr>
              <a:t>ID: 17252022</a:t>
            </a:r>
            <a:endParaRPr lang="en-US" sz="2000" dirty="0">
              <a:highlight>
                <a:srgbClr val="FFFFFF"/>
              </a:highlight>
              <a:latin typeface="Arial"/>
              <a:ea typeface="Calibri"/>
              <a:cs typeface="Arial"/>
            </a:endParaRPr>
          </a:p>
          <a:p>
            <a:pPr marL="457200" indent="-457200" algn="l">
              <a:spcBef>
                <a:spcPts val="0"/>
              </a:spcBef>
              <a:buAutoNum type="arabicPeriod"/>
            </a:pPr>
            <a:endParaRPr lang="en-US" sz="2000" dirty="0">
              <a:solidFill>
                <a:srgbClr val="1B1B1B"/>
              </a:solidFill>
              <a:highlight>
                <a:srgbClr val="FFFFFF"/>
              </a:highligh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36180" y="12570386"/>
            <a:ext cx="5185951" cy="507762"/>
          </a:xfrm>
          <a:prstGeom prst="rect">
            <a:avLst/>
          </a:prstGeom>
          <a:noFill/>
        </p:spPr>
        <p:txBody>
          <a:bodyPr wrap="square" lIns="97785" tIns="48892" rIns="97785" bIns="48892" rtlCol="0">
            <a:spAutoFit/>
          </a:bodyPr>
          <a:lstStyle/>
          <a:p>
            <a:endParaRPr lang="en-US" sz="2658">
              <a:latin typeface="Cambria" panose="02040503050406030204" pitchFamily="18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29872189" y="23075235"/>
            <a:ext cx="10005181" cy="42023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7785" tIns="48892" rIns="97785" bIns="48892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350">
              <a:latin typeface="Cambria" panose="02040503050406030204" pitchFamily="18" charset="0"/>
              <a:ea typeface="Cambria"/>
            </a:endParaRPr>
          </a:p>
          <a:p>
            <a:pPr algn="l">
              <a:spcBef>
                <a:spcPts val="0"/>
              </a:spcBef>
            </a:pPr>
            <a:endParaRPr lang="en-US" sz="3392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350">
              <a:latin typeface="Cambria" panose="02040503050406030204" pitchFamily="18" charset="0"/>
              <a:ea typeface="Cambria"/>
            </a:endParaRPr>
          </a:p>
          <a:p>
            <a:pPr algn="l">
              <a:spcBef>
                <a:spcPts val="0"/>
              </a:spcBef>
            </a:pPr>
            <a:endParaRPr lang="en-US" sz="335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US" sz="3392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92" y="1230373"/>
            <a:ext cx="1774009" cy="23479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B555E9-E536-F96E-F0E0-A8EA209D0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750" y="23251248"/>
            <a:ext cx="2013665" cy="110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3559A86-5C44-368D-8945-6D1596063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760" y="23267763"/>
            <a:ext cx="1399748" cy="108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4956B8-BAF8-3084-FDC0-878B8E32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543" y="23250947"/>
            <a:ext cx="1049959" cy="10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 logo with blue and grey hexagons and black text&#10;&#10;Description automatically generated">
            <a:extLst>
              <a:ext uri="{FF2B5EF4-FFF2-40B4-BE49-F238E27FC236}">
                <a16:creationId xmlns:a16="http://schemas.microsoft.com/office/drawing/2014/main" id="{385A59ED-5414-9AF9-B287-F43304D3F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32011" r="13095" b="30529"/>
          <a:stretch/>
        </p:blipFill>
        <p:spPr bwMode="auto">
          <a:xfrm>
            <a:off x="30892023" y="23322357"/>
            <a:ext cx="2777277" cy="80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912A0-D6F3-9A21-54B4-B478D4E012F3}"/>
              </a:ext>
            </a:extLst>
          </p:cNvPr>
          <p:cNvSpPr txBox="1"/>
          <p:nvPr/>
        </p:nvSpPr>
        <p:spPr>
          <a:xfrm>
            <a:off x="29923948" y="24508147"/>
            <a:ext cx="1002873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All members of the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Elsawa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Stephen Ansell, Mayo Clinic (MWCL-1 cell line)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2D4653-B465-8323-1CD5-0914DE7BE74A}"/>
              </a:ext>
            </a:extLst>
          </p:cNvPr>
          <p:cNvSpPr txBox="1"/>
          <p:nvPr/>
        </p:nvSpPr>
        <p:spPr>
          <a:xfrm>
            <a:off x="554138" y="29881277"/>
            <a:ext cx="9666017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Arial"/>
                <a:ea typeface="Calibri"/>
                <a:cs typeface="Arial"/>
              </a:rPr>
              <a:t>Figure 1. GO Enrichment and Upregulated Genes Filtered for Secretion. </a:t>
            </a:r>
            <a:r>
              <a:rPr lang="en-US" sz="2800">
                <a:latin typeface="Arial"/>
                <a:ea typeface="Calibri"/>
                <a:cs typeface="Arial"/>
              </a:rPr>
              <a:t>Initial GO plots were dominated by secretion terms. These GO plots filter for secretion terminology (left), and enriched genes associated with GO terms (right).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927AB4-55B1-70C8-ED90-1E90BBDEF259}"/>
              </a:ext>
            </a:extLst>
          </p:cNvPr>
          <p:cNvSpPr/>
          <p:nvPr/>
        </p:nvSpPr>
        <p:spPr>
          <a:xfrm>
            <a:off x="345800" y="5524576"/>
            <a:ext cx="10064686" cy="1021167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B04EDAA-2F40-5A65-C243-E649BB8C9271}"/>
              </a:ext>
            </a:extLst>
          </p:cNvPr>
          <p:cNvSpPr txBox="1">
            <a:spLocks/>
          </p:cNvSpPr>
          <p:nvPr/>
        </p:nvSpPr>
        <p:spPr>
          <a:xfrm>
            <a:off x="29917279" y="27521253"/>
            <a:ext cx="10005181" cy="83706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7785" tIns="48892" rIns="97785" bIns="48892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00">
                <a:solidFill>
                  <a:schemeClr val="bg1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References</a:t>
            </a:r>
            <a:endParaRPr lang="en-US" sz="5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7D74F-7CF7-7250-D118-5F227981C6FE}"/>
              </a:ext>
            </a:extLst>
          </p:cNvPr>
          <p:cNvSpPr txBox="1"/>
          <p:nvPr/>
        </p:nvSpPr>
        <p:spPr>
          <a:xfrm>
            <a:off x="337809" y="16999116"/>
            <a:ext cx="10073407" cy="7825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350" b="1">
                <a:latin typeface="Arial"/>
                <a:cs typeface="Arial"/>
              </a:rPr>
              <a:t>GSE6691 microarray: </a:t>
            </a:r>
            <a:r>
              <a:rPr lang="en-US" sz="3350">
                <a:latin typeface="Arial"/>
                <a:cs typeface="Arial"/>
              </a:rPr>
              <a:t>expression profiles from unpaired healthy B-lymphocytes (8) and plasma cells (5), and paired WM B-lymphocytes and plasma cells (10).</a:t>
            </a:r>
            <a:r>
              <a:rPr lang="en-US" sz="3350" baseline="30000">
                <a:latin typeface="Arial"/>
                <a:cs typeface="Arial"/>
              </a:rPr>
              <a:t>2</a:t>
            </a:r>
            <a:endParaRPr lang="en-US" sz="3350" b="1" baseline="3000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3350" b="1" i="1" dirty="0" err="1">
                <a:latin typeface="Arial"/>
                <a:cs typeface="Arial"/>
              </a:rPr>
              <a:t>Limma</a:t>
            </a:r>
            <a:r>
              <a:rPr lang="en-US" sz="3350" dirty="0">
                <a:latin typeface="Arial"/>
                <a:cs typeface="Arial"/>
              </a:rPr>
              <a:t>: differential expression to assess differentiation; gene ontology (GO) enrichment of upregulated genes filtered for secretory terms.</a:t>
            </a:r>
          </a:p>
          <a:p>
            <a:pPr marL="457200" indent="-457200">
              <a:buFont typeface="Arial"/>
              <a:buChar char="•"/>
            </a:pPr>
            <a:r>
              <a:rPr lang="en-US" sz="3350" b="1">
                <a:latin typeface="Arial"/>
                <a:cs typeface="Arial"/>
              </a:rPr>
              <a:t>Correlation analysis</a:t>
            </a:r>
            <a:r>
              <a:rPr lang="en-US" sz="3350">
                <a:latin typeface="Arial"/>
                <a:cs typeface="Arial"/>
              </a:rPr>
              <a:t>: Pearson correlation of GLI2 vs 32 Classical immunological and 32 secretory machinery genes.</a:t>
            </a:r>
          </a:p>
          <a:p>
            <a:pPr marL="457200" indent="-457200">
              <a:buFont typeface="Arial"/>
              <a:buChar char="•"/>
            </a:pPr>
            <a:r>
              <a:rPr lang="en-US" sz="3350" b="1">
                <a:latin typeface="Arial"/>
                <a:cs typeface="Arial"/>
              </a:rPr>
              <a:t>Quantitative PCR: </a:t>
            </a:r>
            <a:r>
              <a:rPr lang="en-US" sz="3350">
                <a:latin typeface="Arial"/>
                <a:cs typeface="Arial"/>
              </a:rPr>
              <a:t>Treat MWCL-1 cells with GANT61 (20µM); RNA isolation </a:t>
            </a:r>
            <a:r>
              <a:rPr lang="en-US" sz="3350">
                <a:latin typeface="Arial"/>
                <a:cs typeface="Arial"/>
                <a:sym typeface="Wingdings" panose="05000000000000000000" pitchFamily="2" charset="2"/>
              </a:rPr>
              <a:t> cDNA synthesis  qPCR </a:t>
            </a:r>
            <a:endParaRPr lang="en-US" sz="3350" b="1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US" sz="335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C99569-A4B5-33FA-26A5-5FE590BC5A9F}"/>
              </a:ext>
            </a:extLst>
          </p:cNvPr>
          <p:cNvSpPr txBox="1"/>
          <p:nvPr/>
        </p:nvSpPr>
        <p:spPr>
          <a:xfrm>
            <a:off x="11792559" y="16329985"/>
            <a:ext cx="16895219" cy="353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/>
                <a:cs typeface="Arial"/>
              </a:rPr>
              <a:t>Figure 2. GLI2 Pearson Correlation Plot of WM Plasma cell Samples. </a:t>
            </a:r>
            <a:r>
              <a:rPr lang="en-US" sz="3200">
                <a:latin typeface="Arial"/>
                <a:cs typeface="Arial"/>
              </a:rPr>
              <a:t>Literature curated sets of immunological (left) and secretory (right) genes were tested for GLI2 expression correlation. Dual-panel bar chart representing the correlation (R) of each gene with GLI2. Genes with positive correlation are directed right (R &gt; 0) and negative directed left (R &lt; 0). False discovery rate (FDR) was employed for statistical significance because multiple correlation tests were performed simultaneously (grey = not significant, † = nominal p-value &lt; 0.05, ‡ = FDR &lt; 0.05).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0FEF37-55D0-7AE4-4F1B-022AAE48145C}"/>
              </a:ext>
            </a:extLst>
          </p:cNvPr>
          <p:cNvSpPr txBox="1"/>
          <p:nvPr/>
        </p:nvSpPr>
        <p:spPr>
          <a:xfrm>
            <a:off x="11676860" y="28524308"/>
            <a:ext cx="17103279" cy="353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/>
                <a:cs typeface="Arial"/>
              </a:rPr>
              <a:t>Figure 3. Expression of</a:t>
            </a:r>
            <a:r>
              <a:rPr lang="en-US" sz="3200" b="1" i="1">
                <a:latin typeface="Arial"/>
                <a:cs typeface="Arial"/>
              </a:rPr>
              <a:t> </a:t>
            </a:r>
            <a:r>
              <a:rPr lang="en-US" sz="3200" b="1">
                <a:latin typeface="Arial"/>
                <a:cs typeface="Arial"/>
              </a:rPr>
              <a:t>Secretory Target Genes in MWCL-1 Treated with GANT61. </a:t>
            </a:r>
            <a:r>
              <a:rPr lang="en-US" sz="3200">
                <a:latin typeface="Arial"/>
                <a:cs typeface="Arial"/>
              </a:rPr>
              <a:t>GLI2 inhibition with GANT61 (blue) was performed in MWCL-1 (n=3) with DMSO control (white</a:t>
            </a:r>
            <a:r>
              <a:rPr lang="en-US" sz="320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). Expression from qPCR was calculated using the ∆∆CT method for </a:t>
            </a:r>
            <a:r>
              <a:rPr lang="en-US" sz="3200" i="1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IGHM, ERN1, STX5</a:t>
            </a:r>
            <a:r>
              <a:rPr lang="en-US" sz="320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, and </a:t>
            </a:r>
            <a:r>
              <a:rPr lang="en-US" sz="3200" i="1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STIM1 </a:t>
            </a:r>
            <a:r>
              <a:rPr lang="en-US" sz="3200">
                <a:solidFill>
                  <a:srgbClr val="212121"/>
                </a:solidFill>
                <a:highlight>
                  <a:srgbClr val="FFFFFF"/>
                </a:highlight>
                <a:latin typeface="Arial"/>
                <a:cs typeface="Arial"/>
              </a:rPr>
              <a:t>(±SEM). Gene targets were chosen for functional validation based on WM patient ATAC-seq cross reference which identified GLI2-correlated genes that contained GLI2 binding motifs in the promoter-proximal region. Two-tailed paired T-tests on ∆CT values were performed for statistical analysis (ns = not significant). </a:t>
            </a:r>
            <a:endParaRPr lang="en-US" sz="3200">
              <a:latin typeface="Arial"/>
              <a:cs typeface="Arial"/>
            </a:endParaRPr>
          </a:p>
        </p:txBody>
      </p:sp>
      <p:pic>
        <p:nvPicPr>
          <p:cNvPr id="14" name="Picture 13" descr="A comparison of a bar chart&#10;&#10;AI-generated content may be incorrect.">
            <a:extLst>
              <a:ext uri="{FF2B5EF4-FFF2-40B4-BE49-F238E27FC236}">
                <a16:creationId xmlns:a16="http://schemas.microsoft.com/office/drawing/2014/main" id="{756283EF-7546-DF59-6BA9-1A44176BAD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77" t="2414" r="1103"/>
          <a:stretch>
            <a:fillRect/>
          </a:stretch>
        </p:blipFill>
        <p:spPr>
          <a:xfrm>
            <a:off x="502124" y="24365168"/>
            <a:ext cx="9640009" cy="5329910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39B93B-2B29-320D-3132-E89F20A8E6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72950" y="5714662"/>
            <a:ext cx="15944850" cy="10473473"/>
          </a:xfrm>
          <a:prstGeom prst="rect">
            <a:avLst/>
          </a:prstGeom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355FB7-95D5-54EE-6E3A-786788612ECF}"/>
              </a:ext>
            </a:extLst>
          </p:cNvPr>
          <p:cNvCxnSpPr>
            <a:cxnSpLocks/>
          </p:cNvCxnSpPr>
          <p:nvPr/>
        </p:nvCxnSpPr>
        <p:spPr>
          <a:xfrm flipH="1">
            <a:off x="16404336" y="22487205"/>
            <a:ext cx="8412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9CA9F6-36E5-D61B-F44C-BA535D79E784}"/>
              </a:ext>
            </a:extLst>
          </p:cNvPr>
          <p:cNvCxnSpPr>
            <a:cxnSpLocks/>
          </p:cNvCxnSpPr>
          <p:nvPr/>
        </p:nvCxnSpPr>
        <p:spPr>
          <a:xfrm>
            <a:off x="17227296" y="22481109"/>
            <a:ext cx="0" cy="3179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E49B628-4456-2EC9-C007-CC78FB0CDE89}"/>
              </a:ext>
            </a:extLst>
          </p:cNvPr>
          <p:cNvCxnSpPr>
            <a:cxnSpLocks/>
          </p:cNvCxnSpPr>
          <p:nvPr/>
        </p:nvCxnSpPr>
        <p:spPr>
          <a:xfrm>
            <a:off x="16422624" y="22475013"/>
            <a:ext cx="0" cy="9114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B456D20-BB32-7E69-FF1A-703A284AFFD5}"/>
              </a:ext>
            </a:extLst>
          </p:cNvPr>
          <p:cNvCxnSpPr>
            <a:cxnSpLocks/>
          </p:cNvCxnSpPr>
          <p:nvPr/>
        </p:nvCxnSpPr>
        <p:spPr>
          <a:xfrm flipH="1">
            <a:off x="18525744" y="22336547"/>
            <a:ext cx="8412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EEC80-1A14-5FC9-4647-CE481B284162}"/>
              </a:ext>
            </a:extLst>
          </p:cNvPr>
          <p:cNvCxnSpPr>
            <a:cxnSpLocks/>
          </p:cNvCxnSpPr>
          <p:nvPr/>
        </p:nvCxnSpPr>
        <p:spPr>
          <a:xfrm>
            <a:off x="19348704" y="22330451"/>
            <a:ext cx="0" cy="3179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9CD7A1-570E-F461-88F8-70F4C967E538}"/>
              </a:ext>
            </a:extLst>
          </p:cNvPr>
          <p:cNvCxnSpPr>
            <a:cxnSpLocks/>
          </p:cNvCxnSpPr>
          <p:nvPr/>
        </p:nvCxnSpPr>
        <p:spPr>
          <a:xfrm>
            <a:off x="18544032" y="22324355"/>
            <a:ext cx="0" cy="10621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27B918-41AD-814F-A525-3F747AECF89F}"/>
              </a:ext>
            </a:extLst>
          </p:cNvPr>
          <p:cNvCxnSpPr>
            <a:cxnSpLocks/>
          </p:cNvCxnSpPr>
          <p:nvPr/>
        </p:nvCxnSpPr>
        <p:spPr>
          <a:xfrm flipH="1">
            <a:off x="20651216" y="22351787"/>
            <a:ext cx="8412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328AE55-3C23-1D2B-E9F7-9CB0CCAA79AB}"/>
              </a:ext>
            </a:extLst>
          </p:cNvPr>
          <p:cNvCxnSpPr>
            <a:cxnSpLocks/>
          </p:cNvCxnSpPr>
          <p:nvPr/>
        </p:nvCxnSpPr>
        <p:spPr>
          <a:xfrm>
            <a:off x="21474176" y="22345691"/>
            <a:ext cx="0" cy="3179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E84985-7A23-C5B6-F831-CCE29E3669F8}"/>
              </a:ext>
            </a:extLst>
          </p:cNvPr>
          <p:cNvCxnSpPr>
            <a:cxnSpLocks/>
          </p:cNvCxnSpPr>
          <p:nvPr/>
        </p:nvCxnSpPr>
        <p:spPr>
          <a:xfrm>
            <a:off x="20669504" y="22339595"/>
            <a:ext cx="0" cy="10469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2DED6AC-E569-A0DA-B40A-85E4EC4483E4}"/>
              </a:ext>
            </a:extLst>
          </p:cNvPr>
          <p:cNvCxnSpPr>
            <a:cxnSpLocks/>
          </p:cNvCxnSpPr>
          <p:nvPr/>
        </p:nvCxnSpPr>
        <p:spPr>
          <a:xfrm flipH="1">
            <a:off x="22779736" y="21100365"/>
            <a:ext cx="8412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51AECC4-D99C-641F-44D2-E896D64E11A0}"/>
              </a:ext>
            </a:extLst>
          </p:cNvPr>
          <p:cNvCxnSpPr>
            <a:cxnSpLocks/>
          </p:cNvCxnSpPr>
          <p:nvPr/>
        </p:nvCxnSpPr>
        <p:spPr>
          <a:xfrm>
            <a:off x="23602696" y="21094269"/>
            <a:ext cx="0" cy="3179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CFC8A8E-BA50-AEBE-1002-9B8FA9F2F87C}"/>
              </a:ext>
            </a:extLst>
          </p:cNvPr>
          <p:cNvCxnSpPr>
            <a:cxnSpLocks/>
          </p:cNvCxnSpPr>
          <p:nvPr/>
        </p:nvCxnSpPr>
        <p:spPr>
          <a:xfrm>
            <a:off x="22798024" y="21088173"/>
            <a:ext cx="0" cy="22983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6CC25D7-B856-C438-3672-111DDD09260D}"/>
              </a:ext>
            </a:extLst>
          </p:cNvPr>
          <p:cNvSpPr txBox="1"/>
          <p:nvPr/>
        </p:nvSpPr>
        <p:spPr>
          <a:xfrm>
            <a:off x="16549913" y="21960340"/>
            <a:ext cx="615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ns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EF3002-5309-EB95-D7D7-51740E09E338}"/>
              </a:ext>
            </a:extLst>
          </p:cNvPr>
          <p:cNvSpPr txBox="1"/>
          <p:nvPr/>
        </p:nvSpPr>
        <p:spPr>
          <a:xfrm>
            <a:off x="18732606" y="21832388"/>
            <a:ext cx="615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CC3CCA-8BF5-5486-868B-F720E0D6BD81}"/>
              </a:ext>
            </a:extLst>
          </p:cNvPr>
          <p:cNvSpPr txBox="1"/>
          <p:nvPr/>
        </p:nvSpPr>
        <p:spPr>
          <a:xfrm>
            <a:off x="20858077" y="21830809"/>
            <a:ext cx="615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DC63E7-3F81-A6B7-D7B0-82528590B230}"/>
              </a:ext>
            </a:extLst>
          </p:cNvPr>
          <p:cNvSpPr txBox="1"/>
          <p:nvPr/>
        </p:nvSpPr>
        <p:spPr>
          <a:xfrm>
            <a:off x="22951580" y="20595062"/>
            <a:ext cx="615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7AF82-8EDB-A5F9-34FE-C909CFB3EA32}"/>
              </a:ext>
            </a:extLst>
          </p:cNvPr>
          <p:cNvSpPr/>
          <p:nvPr/>
        </p:nvSpPr>
        <p:spPr>
          <a:xfrm>
            <a:off x="11242821" y="5524576"/>
            <a:ext cx="18004966" cy="26812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3CC492-BA39-C1D2-AB87-212016DB6F87}"/>
              </a:ext>
            </a:extLst>
          </p:cNvPr>
          <p:cNvSpPr/>
          <p:nvPr/>
        </p:nvSpPr>
        <p:spPr>
          <a:xfrm>
            <a:off x="302390" y="16949788"/>
            <a:ext cx="10108096" cy="15387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dd0e15-39da-46c0-88bc-deac095cb4b7" xsi:nil="true"/>
  </documentManagement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9D67F7D4D6F4E9B1A7FD6F94DDEDA" ma:contentTypeVersion="11" ma:contentTypeDescription="Create a new document." ma:contentTypeScope="" ma:versionID="0d6fc6d13fc037be8505a6ac98ed3774">
  <xsd:schema xmlns:xsd="http://www.w3.org/2001/XMLSchema" xmlns:xs="http://www.w3.org/2001/XMLSchema" xmlns:p="http://schemas.microsoft.com/office/2006/metadata/properties" xmlns:ns3="40dd0e15-39da-46c0-88bc-deac095cb4b7" xmlns:ns4="b94108b8-8ece-4782-b678-471a3e6eb832" targetNamespace="http://schemas.microsoft.com/office/2006/metadata/properties" ma:root="true" ma:fieldsID="d00b1ec89932280e93aef014d80d4ca4" ns3:_="" ns4:_="">
    <xsd:import namespace="40dd0e15-39da-46c0-88bc-deac095cb4b7"/>
    <xsd:import namespace="b94108b8-8ece-4782-b678-471a3e6eb8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d0e15-39da-46c0-88bc-deac095cb4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4108b8-8ece-4782-b678-471a3e6eb83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1515C64C-7E87-4C51-B633-F34123EEEC7E}">
  <ds:schemaRefs>
    <ds:schemaRef ds:uri="40dd0e15-39da-46c0-88bc-deac095cb4b7"/>
    <ds:schemaRef ds:uri="b94108b8-8ece-4782-b678-471a3e6eb8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7C1A154C-0106-4A47-8608-1A9975A86F7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0FA48DA-51A7-4349-B5B6-63D595CC0B47}">
  <ds:schemaRefs>
    <ds:schemaRef ds:uri="40dd0e15-39da-46c0-88bc-deac095cb4b7"/>
    <ds:schemaRef ds:uri="b94108b8-8ece-4782-b678-471a3e6eb8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Identifying Novel GLI2-Associated Secretory Targets in Waldenström's Macroglobulinemia Tyler Hamel and Sherine F. Elsawa Department of Molecular, Cellular and Biomedical Sciences, University of New Hampshire, Durham, NH 03824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revision>33</cp:revision>
  <dcterms:created xsi:type="dcterms:W3CDTF">2016-03-05T16:55:12Z</dcterms:created>
  <dcterms:modified xsi:type="dcterms:W3CDTF">2026-04-08T02:04:20Z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0x010100F369D67F7D4D6F4E9B1A7FD6F94DDEDA</vt:lpwstr>
  </property>
</Properties>
</file>