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9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BE0604-DB63-9C1A-8403-B3FF5BFADA9A}" name="Esher Swanson" initials="ES" userId="S::es1472@usnh.edu::4ee5ef30-5c45-4c31-8392-c61f30a58540" providerId="AD"/>
  <p188:author id="{D87C52C2-9E08-D9FB-C57B-B5ADC14F0B42}" name="Karolina Kwasek" initials="KK" userId="S::kk1536@usnh.edu::cde1e1f3-52cb-430f-a29d-4dbb04de1f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6B"/>
    <a:srgbClr val="7E9AB3"/>
    <a:srgbClr val="B7D9FF"/>
    <a:srgbClr val="FFC395"/>
    <a:srgbClr val="0070C0"/>
    <a:srgbClr val="FFCF32"/>
    <a:srgbClr val="CF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2" autoAdjust="0"/>
    <p:restoredTop sz="94397"/>
  </p:normalViewPr>
  <p:slideViewPr>
    <p:cSldViewPr snapToGrid="0">
      <p:cViewPr varScale="1">
        <p:scale>
          <a:sx n="22" d="100"/>
          <a:sy n="22" d="100"/>
        </p:scale>
        <p:origin x="36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5ECA-2DB6-AA4F-9CFB-CCD6B558A97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23EE6-B77B-E444-BB11-0E646A1DB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6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1pPr>
    <a:lvl2pPr marL="1843165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2pPr>
    <a:lvl3pPr marL="3686330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3pPr>
    <a:lvl4pPr marL="5529495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4pPr>
    <a:lvl5pPr marL="7372660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5pPr>
    <a:lvl6pPr marL="9215825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6pPr>
    <a:lvl7pPr marL="11058989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7pPr>
    <a:lvl8pPr marL="12902155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8pPr>
    <a:lvl9pPr marL="14745320" algn="l" defTabSz="3686330" rtl="0" eaLnBrk="1" latinLnBrk="0" hangingPunct="1">
      <a:defRPr sz="48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792A-8093-B542-FAE5-C4CD1B1DA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D0A30-8C8B-0BC5-FBC5-296F83AD5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D0A26-EE42-5C40-E01E-BBE0DF948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32928-62B5-4239-56E6-885BFA80E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3EE6-B77B-E444-BB11-0E646A1DB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2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8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7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D1CBB-7D15-234F-A8C9-BED5D85EB7C7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CAA9D-9478-E74E-A0B5-E7B5C71B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2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9AB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6B1A3-AE12-1A17-B095-9A108D32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159312B-8B6D-03E9-BF04-72EC1549B0D0}"/>
              </a:ext>
            </a:extLst>
          </p:cNvPr>
          <p:cNvSpPr>
            <a:spLocks/>
          </p:cNvSpPr>
          <p:nvPr/>
        </p:nvSpPr>
        <p:spPr>
          <a:xfrm>
            <a:off x="914400" y="27432000"/>
            <a:ext cx="13716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253CBA1-0F38-5BEC-05AE-714D403FAA85}"/>
              </a:ext>
            </a:extLst>
          </p:cNvPr>
          <p:cNvSpPr>
            <a:spLocks/>
          </p:cNvSpPr>
          <p:nvPr/>
        </p:nvSpPr>
        <p:spPr>
          <a:xfrm>
            <a:off x="914400" y="6400800"/>
            <a:ext cx="13716000" cy="2011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E8DA23F-E918-23BF-41ED-48945E5706C4}"/>
              </a:ext>
            </a:extLst>
          </p:cNvPr>
          <p:cNvSpPr>
            <a:spLocks/>
          </p:cNvSpPr>
          <p:nvPr/>
        </p:nvSpPr>
        <p:spPr>
          <a:xfrm>
            <a:off x="38404800" y="24963120"/>
            <a:ext cx="4572000" cy="704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135A7DA-6D10-727A-0500-BE9B1F62E190}"/>
              </a:ext>
            </a:extLst>
          </p:cNvPr>
          <p:cNvSpPr>
            <a:spLocks/>
          </p:cNvSpPr>
          <p:nvPr/>
        </p:nvSpPr>
        <p:spPr>
          <a:xfrm>
            <a:off x="15544800" y="24963120"/>
            <a:ext cx="21945600" cy="704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65EEED6-389E-EC88-0F93-639E1ACD20DE}"/>
              </a:ext>
            </a:extLst>
          </p:cNvPr>
          <p:cNvSpPr/>
          <p:nvPr/>
        </p:nvSpPr>
        <p:spPr>
          <a:xfrm>
            <a:off x="29260800" y="6400800"/>
            <a:ext cx="13716000" cy="1764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0AAF71B-A433-4DA2-A883-A20A0982E06F}"/>
              </a:ext>
            </a:extLst>
          </p:cNvPr>
          <p:cNvSpPr>
            <a:spLocks/>
          </p:cNvSpPr>
          <p:nvPr/>
        </p:nvSpPr>
        <p:spPr>
          <a:xfrm>
            <a:off x="15544800" y="6400800"/>
            <a:ext cx="12801600" cy="1764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4138A-B94D-7C5E-896D-7DEFAFC4D4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" y="914400"/>
            <a:ext cx="42062400" cy="45720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8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with Sea Monkeys: An Examination of the Use of Decapsulated </a:t>
            </a:r>
            <a:r>
              <a:rPr lang="en-US" sz="8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Artemia</a:t>
            </a:r>
            <a:r>
              <a:rPr lang="en-US" sz="8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Means of Improving Current Zebrafish (</a:t>
            </a:r>
            <a:r>
              <a:rPr lang="en-US" sz="8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Danio rerio</a:t>
            </a:r>
            <a:r>
              <a:rPr lang="en-US" sz="8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Culture Practices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Esher Swanson, Jessica Robinson, and Karolina Kwasek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E56932-BDF6-E4FB-FA44-93A845161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16" y="2749847"/>
            <a:ext cx="6975872" cy="2755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E409C5-5EF0-E7AE-3116-F4DCE633F62B}"/>
              </a:ext>
            </a:extLst>
          </p:cNvPr>
          <p:cNvSpPr txBox="1">
            <a:spLocks/>
          </p:cNvSpPr>
          <p:nvPr/>
        </p:nvSpPr>
        <p:spPr>
          <a:xfrm>
            <a:off x="914400" y="6400800"/>
            <a:ext cx="137160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745DA-3F65-FA6D-7CBD-63A879A817B1}"/>
              </a:ext>
            </a:extLst>
          </p:cNvPr>
          <p:cNvSpPr txBox="1"/>
          <p:nvPr/>
        </p:nvSpPr>
        <p:spPr>
          <a:xfrm>
            <a:off x="29260800" y="15910560"/>
            <a:ext cx="137160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Takeaways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9D4D0-8B37-840D-15ED-D613A8721530}"/>
              </a:ext>
            </a:extLst>
          </p:cNvPr>
          <p:cNvSpPr txBox="1">
            <a:spLocks/>
          </p:cNvSpPr>
          <p:nvPr/>
        </p:nvSpPr>
        <p:spPr>
          <a:xfrm>
            <a:off x="15544800" y="6400800"/>
            <a:ext cx="128016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CDED4-3BB8-70BA-2B9D-6630E12B1ACD}"/>
              </a:ext>
            </a:extLst>
          </p:cNvPr>
          <p:cNvSpPr txBox="1">
            <a:spLocks/>
          </p:cNvSpPr>
          <p:nvPr/>
        </p:nvSpPr>
        <p:spPr>
          <a:xfrm>
            <a:off x="15544800" y="24945975"/>
            <a:ext cx="128016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Continued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8DF215-B20E-EB13-0A87-BC00C4A34645}"/>
              </a:ext>
            </a:extLst>
          </p:cNvPr>
          <p:cNvSpPr txBox="1">
            <a:spLocks/>
          </p:cNvSpPr>
          <p:nvPr/>
        </p:nvSpPr>
        <p:spPr>
          <a:xfrm>
            <a:off x="914400" y="28146374"/>
            <a:ext cx="13716000" cy="3857625"/>
          </a:xfrm>
          <a:prstGeom prst="rect">
            <a:avLst/>
          </a:prstGeom>
          <a:noFill/>
        </p:spPr>
        <p:txBody>
          <a:bodyPr wrap="square" lIns="0" rIns="0" rtlCol="0" anchor="ctr" anchorCtr="1">
            <a:noAutofit/>
          </a:bodyPr>
          <a:lstStyle/>
          <a:p>
            <a:pPr marL="25400" lvl="1">
              <a:lnSpc>
                <a:spcPct val="150000"/>
              </a:lnSpc>
            </a:pPr>
            <a:r>
              <a:rPr lang="en-US" sz="3200" b="1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</a:p>
          <a:p>
            <a:pPr marL="482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Iwaki Aquatic semi-recirculated system with UV disinfection, a sump reservoir, a pump, and biological, mechanical, and chemical forms of filtration. </a:t>
            </a:r>
          </a:p>
          <a:p>
            <a:pPr marL="482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larval zebrafish per 4.5L tank fed to satiation (in excess)</a:t>
            </a:r>
          </a:p>
          <a:p>
            <a:pPr marL="482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replicate tanks per treatment group (6 total)</a:t>
            </a:r>
          </a:p>
          <a:p>
            <a:pPr marL="482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Daily water chemistry sampling</a:t>
            </a:r>
          </a:p>
          <a:p>
            <a:pPr marL="4826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Two-tailed independent samples t-test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40B8407-F630-C055-F250-494FEAB76431}"/>
              </a:ext>
            </a:extLst>
          </p:cNvPr>
          <p:cNvSpPr txBox="1"/>
          <p:nvPr/>
        </p:nvSpPr>
        <p:spPr>
          <a:xfrm>
            <a:off x="29260801" y="13350240"/>
            <a:ext cx="13716000" cy="2103123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pPr algn="ctr"/>
            <a:r>
              <a:rPr lang="en-US" sz="3200" b="1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4: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Weight (mg) for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groups at both sampling ages. Only the 13dph relationship between treatment groups was significant (10dph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1.66, 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114;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13.07,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302). Significance is indicated by (</a:t>
            </a:r>
            <a:r>
              <a:rPr lang="en-US" sz="3200" b="0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bars indicate standard deviation from the mean.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E52958-045E-B4D9-EE9E-657AFAF01132}"/>
              </a:ext>
            </a:extLst>
          </p:cNvPr>
          <p:cNvSpPr txBox="1">
            <a:spLocks/>
          </p:cNvSpPr>
          <p:nvPr/>
        </p:nvSpPr>
        <p:spPr>
          <a:xfrm>
            <a:off x="15544800" y="13441680"/>
            <a:ext cx="12801600" cy="256032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pPr algn="ctr"/>
            <a:r>
              <a:rPr lang="en-US" sz="3200" b="1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 2: 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Percent survival for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groups at sampling ages as predicted through daily mortality counts. All relationships between control and experimental were significant (10dph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5.95, 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378;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5.78,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337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Significance is indicated by (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Error bars indicate standard deviation from the mean.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422E1E-4852-E159-CDE0-708273ABB16F}"/>
              </a:ext>
            </a:extLst>
          </p:cNvPr>
          <p:cNvSpPr txBox="1">
            <a:spLocks/>
          </p:cNvSpPr>
          <p:nvPr/>
        </p:nvSpPr>
        <p:spPr>
          <a:xfrm>
            <a:off x="15544800" y="21945599"/>
            <a:ext cx="12801600" cy="21031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b="1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3: 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Total body length (mm) for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groups at both sampling ages. Neither of the relationships between treatment groups were significant (10dph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1.78, 10dph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117;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Tcalc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1.03, 13dph </a:t>
            </a:r>
            <a:r>
              <a:rPr lang="en-US" sz="3200" b="0" i="0" dirty="0" err="1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sz="3200" b="0" i="0" dirty="0">
                <a:solidFill>
                  <a:srgbClr val="063E6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302).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bars indicate standard deviation from the mean. 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2AD2D28-3C35-C1AE-113B-0BF3864FBED6}"/>
              </a:ext>
            </a:extLst>
          </p:cNvPr>
          <p:cNvSpPr txBox="1"/>
          <p:nvPr/>
        </p:nvSpPr>
        <p:spPr>
          <a:xfrm>
            <a:off x="29260800" y="16824960"/>
            <a:ext cx="13716000" cy="7223760"/>
          </a:xfrm>
          <a:prstGeom prst="rect">
            <a:avLst/>
          </a:prstGeom>
          <a:noFill/>
        </p:spPr>
        <p:txBody>
          <a:bodyPr wrap="square" anchor="ctr" anchorCtr="1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supported: For every study parameter (length, weight, survival) fish fed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performed better or equivalent to fish fed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rotifers. </a:t>
            </a:r>
          </a:p>
          <a:p>
            <a:pPr lvl="2"/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Fish fed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had a significantly higher weight at 13dph and significantly higher survival at both 10dph and 13dph.</a:t>
            </a:r>
          </a:p>
          <a:p>
            <a:pPr lvl="2"/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rotifers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decaps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first feeding improves fish larvae performance, simplifies zebrafish care protocols, and potentially lowers operating costs.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63E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could increase the accessibility of research using larval zebrafish as a model, potentially enabling breakthroughs in other fields through the concept of “serial dependence” (Discovery A provides knowledge causing Discovery B).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1973FAC1-F778-F1A5-A98E-0A94E1CF49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66" t="6666" r="6666" b="6668"/>
          <a:stretch>
            <a:fillRect/>
          </a:stretch>
        </p:blipFill>
        <p:spPr>
          <a:xfrm>
            <a:off x="39593520" y="29532580"/>
            <a:ext cx="2377440" cy="237744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F5ECEDB7-4168-9542-1C79-EEDB7BC65BAC}"/>
              </a:ext>
            </a:extLst>
          </p:cNvPr>
          <p:cNvSpPr txBox="1">
            <a:spLocks noChangeAspect="1"/>
          </p:cNvSpPr>
          <p:nvPr/>
        </p:nvSpPr>
        <p:spPr>
          <a:xfrm>
            <a:off x="38404800" y="28483558"/>
            <a:ext cx="4572000" cy="914400"/>
          </a:xfrm>
          <a:prstGeom prst="rect">
            <a:avLst/>
          </a:prstGeom>
          <a:solidFill>
            <a:srgbClr val="063E6B"/>
          </a:solidFill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00480DD-0BBE-C62A-8041-5952C5F9EE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66" t="6666" r="6666" b="6666"/>
          <a:stretch>
            <a:fillRect/>
          </a:stretch>
        </p:blipFill>
        <p:spPr>
          <a:xfrm>
            <a:off x="39593520" y="26017220"/>
            <a:ext cx="2377440" cy="237744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C554D240-E231-0FF1-D4CF-F461D377C733}"/>
              </a:ext>
            </a:extLst>
          </p:cNvPr>
          <p:cNvSpPr txBox="1">
            <a:spLocks/>
          </p:cNvSpPr>
          <p:nvPr/>
        </p:nvSpPr>
        <p:spPr>
          <a:xfrm>
            <a:off x="38404800" y="24963120"/>
            <a:ext cx="45720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8E42495-BEF7-54D1-6DC5-1905F639ED8B}"/>
              </a:ext>
            </a:extLst>
          </p:cNvPr>
          <p:cNvGrpSpPr/>
          <p:nvPr/>
        </p:nvGrpSpPr>
        <p:grpSpPr>
          <a:xfrm>
            <a:off x="22076888" y="25449592"/>
            <a:ext cx="15179040" cy="4020772"/>
            <a:chOff x="5852160" y="15161566"/>
            <a:chExt cx="15179040" cy="4020772"/>
          </a:xfrm>
        </p:grpSpPr>
        <p:sp>
          <p:nvSpPr>
            <p:cNvPr id="127" name="Right Arrow 126">
              <a:extLst>
                <a:ext uri="{FF2B5EF4-FFF2-40B4-BE49-F238E27FC236}">
                  <a16:creationId xmlns:a16="http://schemas.microsoft.com/office/drawing/2014/main" id="{2F6C5463-D93C-4E65-D7BE-5C77D3325EF3}"/>
                </a:ext>
              </a:extLst>
            </p:cNvPr>
            <p:cNvSpPr>
              <a:spLocks/>
            </p:cNvSpPr>
            <p:nvPr/>
          </p:nvSpPr>
          <p:spPr>
            <a:xfrm>
              <a:off x="6766560" y="16642080"/>
              <a:ext cx="14264640" cy="1097280"/>
            </a:xfrm>
            <a:prstGeom prst="rightArrow">
              <a:avLst/>
            </a:prstGeom>
            <a:solidFill>
              <a:srgbClr val="063E6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2C6C7A6-6511-5DF7-B241-DB08DD67AB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2160" y="16276320"/>
              <a:ext cx="1828800" cy="1828800"/>
            </a:xfrm>
            <a:prstGeom prst="ellipse">
              <a:avLst/>
            </a:prstGeom>
            <a:solidFill>
              <a:srgbClr val="CF3D3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E6BDC2F-DDA8-61B7-92D6-DA811B4EF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5824" y="16276320"/>
              <a:ext cx="1828800" cy="1828800"/>
            </a:xfrm>
            <a:prstGeom prst="ellipse">
              <a:avLst/>
            </a:prstGeom>
            <a:solidFill>
              <a:srgbClr val="CF3D3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BDF9272-8AA0-1AF3-48BD-C428C064EF99}"/>
                </a:ext>
              </a:extLst>
            </p:cNvPr>
            <p:cNvSpPr txBox="1"/>
            <p:nvPr/>
          </p:nvSpPr>
          <p:spPr>
            <a:xfrm>
              <a:off x="7872984" y="18105120"/>
              <a:ext cx="1554480" cy="640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Rotifers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0C1ED08-3AE9-BB52-C0C4-B461537C626A}"/>
                </a:ext>
              </a:extLst>
            </p:cNvPr>
            <p:cNvSpPr txBox="1"/>
            <p:nvPr/>
          </p:nvSpPr>
          <p:spPr>
            <a:xfrm>
              <a:off x="7923749" y="15636240"/>
              <a:ext cx="1463040" cy="640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Decaps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662FC0B-9B14-C751-C2F8-F4998BABDA8A}"/>
                </a:ext>
              </a:extLst>
            </p:cNvPr>
            <p:cNvGrpSpPr/>
            <p:nvPr/>
          </p:nvGrpSpPr>
          <p:grpSpPr>
            <a:xfrm>
              <a:off x="12312869" y="15161566"/>
              <a:ext cx="7621051" cy="4020772"/>
              <a:chOff x="12312869" y="15161566"/>
              <a:chExt cx="7621051" cy="4020772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E3BCF58-90B5-2460-133C-BF6EDFBE40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44984" y="16276320"/>
                <a:ext cx="1828800" cy="1828800"/>
              </a:xfrm>
              <a:prstGeom prst="ellipse">
                <a:avLst/>
              </a:prstGeom>
              <a:solidFill>
                <a:srgbClr val="CF3D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3600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▴</a:t>
                </a:r>
                <a:endParaRPr lang="en-US" sz="3200" b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8E46D07-1D6B-5E0F-3510-4179C70556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0480" y="16276320"/>
                <a:ext cx="1828800" cy="1828800"/>
              </a:xfrm>
              <a:prstGeom prst="ellipse">
                <a:avLst/>
              </a:prstGeom>
              <a:solidFill>
                <a:srgbClr val="CF3D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6FE2B1FA-99AE-E7EB-A39F-205ECC460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05120" y="16276320"/>
                <a:ext cx="1828800" cy="1828800"/>
              </a:xfrm>
              <a:prstGeom prst="ellipse">
                <a:avLst/>
              </a:prstGeom>
              <a:solidFill>
                <a:srgbClr val="CF3D3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en-US" sz="3600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▴</a:t>
                </a:r>
                <a:endParaRPr lang="en-US" sz="3200" b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52E82CE-901C-4A5F-C2C6-59B1EB91C0C7}"/>
                  </a:ext>
                </a:extLst>
              </p:cNvPr>
              <p:cNvSpPr txBox="1"/>
              <p:nvPr/>
            </p:nvSpPr>
            <p:spPr>
              <a:xfrm>
                <a:off x="15041880" y="15636240"/>
                <a:ext cx="2286000" cy="640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Non-Decaps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E2C1F6D-B41C-7FC0-2154-9AFBF15BACB2}"/>
                  </a:ext>
                </a:extLst>
              </p:cNvPr>
              <p:cNvSpPr txBox="1"/>
              <p:nvPr/>
            </p:nvSpPr>
            <p:spPr>
              <a:xfrm>
                <a:off x="12312869" y="15161566"/>
                <a:ext cx="22529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Decaps &amp; Non-decaps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A5D73F3-F7ED-2189-DCD4-543684307E4C}"/>
                  </a:ext>
                </a:extLst>
              </p:cNvPr>
              <p:cNvSpPr txBox="1"/>
              <p:nvPr/>
            </p:nvSpPr>
            <p:spPr>
              <a:xfrm>
                <a:off x="12312869" y="18105120"/>
                <a:ext cx="223389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Rotifers &amp; Non-decaps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ABBB537-30C3-8399-699A-DA64868E3B86}"/>
                  </a:ext>
                </a:extLst>
              </p:cNvPr>
              <p:cNvSpPr txBox="1"/>
              <p:nvPr/>
            </p:nvSpPr>
            <p:spPr>
              <a:xfrm>
                <a:off x="15041880" y="18105120"/>
                <a:ext cx="2286000" cy="640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Non-Decaps</a:t>
                </a:r>
              </a:p>
            </p:txBody>
          </p:sp>
        </p:grpSp>
      </p:grpSp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71261777-5969-119B-7FC4-69DD1BC82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042362"/>
              </p:ext>
            </p:extLst>
          </p:nvPr>
        </p:nvGraphicFramePr>
        <p:xfrm>
          <a:off x="15544800" y="25848945"/>
          <a:ext cx="5077337" cy="438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7337">
                  <a:extLst>
                    <a:ext uri="{9D8B030D-6E8A-4147-A177-3AD203B41FA5}">
                      <a16:colId xmlns:a16="http://schemas.microsoft.com/office/drawing/2014/main" val="310799878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Feeding Regime (decaps)</a:t>
                      </a:r>
                    </a:p>
                  </a:txBody>
                  <a:tcPr anchor="ctr">
                    <a:solidFill>
                      <a:srgbClr val="7E9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40097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Days Post Hatch (dph)</a:t>
                      </a:r>
                    </a:p>
                  </a:txBody>
                  <a:tcPr anchor="ctr">
                    <a:solidFill>
                      <a:srgbClr val="7E9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2555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Feeding Regime (rotifers)</a:t>
                      </a:r>
                    </a:p>
                  </a:txBody>
                  <a:tcPr anchor="ctr">
                    <a:solidFill>
                      <a:srgbClr val="7E9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015965"/>
                  </a:ext>
                </a:extLst>
              </a:tr>
              <a:tr h="294094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063E6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▴</a:t>
                      </a:r>
                      <a:r>
                        <a:rPr lang="en-US" sz="3200" b="1" dirty="0">
                          <a:solidFill>
                            <a:srgbClr val="063E6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Sampling Event</a:t>
                      </a:r>
                    </a:p>
                  </a:txBody>
                  <a:tcPr anchor="ctr">
                    <a:solidFill>
                      <a:srgbClr val="7E9A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236497"/>
                  </a:ext>
                </a:extLst>
              </a:tr>
              <a:tr h="29409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Key:</a:t>
                      </a:r>
                    </a:p>
                  </a:txBody>
                  <a:tcPr anchor="ctr">
                    <a:solidFill>
                      <a:srgbClr val="063E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02551"/>
                  </a:ext>
                </a:extLst>
              </a:tr>
            </a:tbl>
          </a:graphicData>
        </a:graphic>
      </p:graphicFrame>
      <p:sp>
        <p:nvSpPr>
          <p:cNvPr id="148" name="TextBox 147">
            <a:extLst>
              <a:ext uri="{FF2B5EF4-FFF2-40B4-BE49-F238E27FC236}">
                <a16:creationId xmlns:a16="http://schemas.microsoft.com/office/drawing/2014/main" id="{F9731131-5DEC-41E8-9563-AC1548C1FBD9}"/>
              </a:ext>
            </a:extLst>
          </p:cNvPr>
          <p:cNvSpPr txBox="1">
            <a:spLocks/>
          </p:cNvSpPr>
          <p:nvPr/>
        </p:nvSpPr>
        <p:spPr>
          <a:xfrm>
            <a:off x="29260800" y="6404919"/>
            <a:ext cx="137160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Continued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1BE4DA5-59E3-8720-963D-655E15CE8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9358" y="7315200"/>
            <a:ext cx="9090905" cy="612648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F582EFEB-7CC9-791D-5198-B9DACF68D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2556" y="7315200"/>
            <a:ext cx="9090906" cy="612648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09B7F03-AF9F-270F-057C-14651FCD0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9360" y="15910560"/>
            <a:ext cx="9090905" cy="6126480"/>
          </a:xfrm>
          <a:prstGeom prst="rect">
            <a:avLst/>
          </a:prstGeom>
        </p:spPr>
      </p:pic>
      <p:sp>
        <p:nvSpPr>
          <p:cNvPr id="155" name="Right Brace 154">
            <a:extLst>
              <a:ext uri="{FF2B5EF4-FFF2-40B4-BE49-F238E27FC236}">
                <a16:creationId xmlns:a16="http://schemas.microsoft.com/office/drawing/2014/main" id="{C7BB0577-3609-7162-BA45-E2D92746BCDB}"/>
              </a:ext>
            </a:extLst>
          </p:cNvPr>
          <p:cNvSpPr/>
          <p:nvPr/>
        </p:nvSpPr>
        <p:spPr>
          <a:xfrm rot="16200000">
            <a:off x="36721357" y="7815100"/>
            <a:ext cx="155448" cy="914400"/>
          </a:xfrm>
          <a:prstGeom prst="rightBrace">
            <a:avLst/>
          </a:prstGeom>
          <a:solidFill>
            <a:schemeClr val="bg1"/>
          </a:solidFill>
          <a:ln>
            <a:solidFill>
              <a:srgbClr val="063E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ight Brace 155">
            <a:extLst>
              <a:ext uri="{FF2B5EF4-FFF2-40B4-BE49-F238E27FC236}">
                <a16:creationId xmlns:a16="http://schemas.microsoft.com/office/drawing/2014/main" id="{E7740DE0-6C4F-17F3-F42C-67756D96266A}"/>
              </a:ext>
            </a:extLst>
          </p:cNvPr>
          <p:cNvSpPr/>
          <p:nvPr/>
        </p:nvSpPr>
        <p:spPr>
          <a:xfrm rot="16200000">
            <a:off x="22608485" y="7654991"/>
            <a:ext cx="155448" cy="914400"/>
          </a:xfrm>
          <a:prstGeom prst="rightBrace">
            <a:avLst/>
          </a:prstGeom>
          <a:solidFill>
            <a:schemeClr val="bg1"/>
          </a:solidFill>
          <a:ln>
            <a:solidFill>
              <a:srgbClr val="063E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Brace 156">
            <a:extLst>
              <a:ext uri="{FF2B5EF4-FFF2-40B4-BE49-F238E27FC236}">
                <a16:creationId xmlns:a16="http://schemas.microsoft.com/office/drawing/2014/main" id="{D616B979-23A8-0AA8-84C4-425382674321}"/>
              </a:ext>
            </a:extLst>
          </p:cNvPr>
          <p:cNvSpPr/>
          <p:nvPr/>
        </p:nvSpPr>
        <p:spPr>
          <a:xfrm rot="16200000">
            <a:off x="20120343" y="7357453"/>
            <a:ext cx="155448" cy="914400"/>
          </a:xfrm>
          <a:prstGeom prst="rightBrace">
            <a:avLst/>
          </a:prstGeom>
          <a:solidFill>
            <a:schemeClr val="bg1"/>
          </a:solidFill>
          <a:ln>
            <a:solidFill>
              <a:srgbClr val="063E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B58998C-E354-D8FE-149A-E3C27D61424A}"/>
              </a:ext>
            </a:extLst>
          </p:cNvPr>
          <p:cNvSpPr txBox="1"/>
          <p:nvPr/>
        </p:nvSpPr>
        <p:spPr>
          <a:xfrm>
            <a:off x="36586020" y="7720649"/>
            <a:ext cx="1422400" cy="944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47DA6B7-A53B-2F3A-C532-FBEC80D140F3}"/>
              </a:ext>
            </a:extLst>
          </p:cNvPr>
          <p:cNvSpPr txBox="1"/>
          <p:nvPr/>
        </p:nvSpPr>
        <p:spPr>
          <a:xfrm>
            <a:off x="22471268" y="7569127"/>
            <a:ext cx="1422400" cy="944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EC993CC-E6FC-9174-EE3C-CE6BBF6D12A0}"/>
              </a:ext>
            </a:extLst>
          </p:cNvPr>
          <p:cNvSpPr txBox="1"/>
          <p:nvPr/>
        </p:nvSpPr>
        <p:spPr>
          <a:xfrm>
            <a:off x="19982945" y="7263621"/>
            <a:ext cx="1422400" cy="944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61EAB9-3A77-EB0D-47A6-E43E40A4FC53}"/>
              </a:ext>
            </a:extLst>
          </p:cNvPr>
          <p:cNvGrpSpPr/>
          <p:nvPr/>
        </p:nvGrpSpPr>
        <p:grpSpPr>
          <a:xfrm>
            <a:off x="914398" y="9418320"/>
            <a:ext cx="13719893" cy="12070081"/>
            <a:chOff x="914398" y="7315199"/>
            <a:chExt cx="13719893" cy="1207008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3E96DC4-C5BD-9CF2-E8DA-10053AB56213}"/>
                </a:ext>
              </a:extLst>
            </p:cNvPr>
            <p:cNvSpPr txBox="1"/>
            <p:nvPr/>
          </p:nvSpPr>
          <p:spPr>
            <a:xfrm>
              <a:off x="914400" y="7315199"/>
              <a:ext cx="4846320" cy="118872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Larval Stage of Zebrafish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A43748-137D-BE07-08AB-6EDA2514A6AF}"/>
                </a:ext>
              </a:extLst>
            </p:cNvPr>
            <p:cNvSpPr txBox="1"/>
            <p:nvPr/>
          </p:nvSpPr>
          <p:spPr>
            <a:xfrm>
              <a:off x="5760719" y="7315200"/>
              <a:ext cx="4206240" cy="1188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Rotifers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8E97DC-EACA-E575-2D18-9F8AA4411E86}"/>
                </a:ext>
              </a:extLst>
            </p:cNvPr>
            <p:cNvSpPr txBox="1"/>
            <p:nvPr/>
          </p:nvSpPr>
          <p:spPr>
            <a:xfrm>
              <a:off x="9970851" y="7315200"/>
              <a:ext cx="4663440" cy="1188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Decapsulated </a:t>
              </a:r>
              <a:r>
                <a:rPr lang="en-US" sz="3200" b="1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Artemia 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(decaps):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161D4E-634B-F712-E6BD-C081BEDC09FE}"/>
                </a:ext>
              </a:extLst>
            </p:cNvPr>
            <p:cNvSpPr txBox="1">
              <a:spLocks/>
            </p:cNvSpPr>
            <p:nvPr/>
          </p:nvSpPr>
          <p:spPr>
            <a:xfrm>
              <a:off x="914398" y="8503918"/>
              <a:ext cx="4846320" cy="1088136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u="sng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Study Organism</a:t>
              </a: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Small hatch size (~3mm)</a:t>
              </a:r>
              <a:r>
                <a:rPr lang="en-US" sz="3200" baseline="300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685800" lvl="2"/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 small mouth size</a:t>
              </a:r>
            </a:p>
            <a:p>
              <a:pPr marL="685800" lvl="2"/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Poor mobility and vision</a:t>
              </a:r>
              <a:r>
                <a:rPr lang="en-US" sz="3200" baseline="300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Digestive tract Undeveloped</a:t>
              </a:r>
              <a:r>
                <a:rPr lang="en-US" sz="3200" baseline="300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marL="228600" indent="-457200">
                <a:buFont typeface="Arial" panose="020B0604020202020204" pitchFamily="34" charset="0"/>
                <a:buChar char="•"/>
              </a:pPr>
              <a:endParaRPr lang="en-US" sz="3200" baseline="300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Requires use live feed </a:t>
              </a:r>
            </a:p>
            <a:p>
              <a:pPr marL="228600" lvl="1"/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 first feeding</a:t>
              </a:r>
              <a:r>
                <a:rPr lang="en-US" sz="3200" baseline="300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marL="685800" lvl="2"/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→</a:t>
              </a: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rotifers, </a:t>
              </a:r>
              <a:r>
                <a:rPr lang="en-US" sz="3200" i="1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Artemia</a:t>
              </a:r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nauplii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2AE47E-14D7-A103-29E3-DAF457969D9B}"/>
                </a:ext>
              </a:extLst>
            </p:cNvPr>
            <p:cNvSpPr txBox="1"/>
            <p:nvPr/>
          </p:nvSpPr>
          <p:spPr>
            <a:xfrm>
              <a:off x="5760719" y="8503920"/>
              <a:ext cx="4206240" cy="1088136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u="sng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Standard Live Feed</a:t>
              </a:r>
              <a:r>
                <a:rPr lang="en-US" sz="3200" u="sng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8,9</a:t>
              </a:r>
              <a:endPara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Size: ~191.1 x 146.3µm</a:t>
              </a:r>
              <a:r>
                <a:rPr lang="en-US" sz="3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10,11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continuously maintained</a:t>
              </a:r>
              <a:r>
                <a:rPr lang="en-US" sz="3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8,9,12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labor intensive and expensive</a:t>
              </a:r>
              <a:r>
                <a:rPr lang="en-US" sz="3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prone to population collapse</a:t>
              </a:r>
              <a:r>
                <a:rPr lang="en-US" sz="3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8,12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Used in standard feed protocols</a:t>
              </a:r>
              <a:r>
                <a:rPr lang="en-US" sz="3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8,9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Fig. 5</a:t>
              </a:r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C35A55-8C06-FA6D-E2E1-591C2CD4EF0D}"/>
                </a:ext>
              </a:extLst>
            </p:cNvPr>
            <p:cNvSpPr txBox="1"/>
            <p:nvPr/>
          </p:nvSpPr>
          <p:spPr>
            <a:xfrm>
              <a:off x="9966960" y="8503918"/>
              <a:ext cx="4663440" cy="1088136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u="sng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Proposed Live Feed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Size: 431.2 x 157.8µm</a:t>
              </a:r>
              <a:r>
                <a:rPr lang="en-US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 be produced on demand from cysts</a:t>
              </a:r>
              <a:r>
                <a:rPr lang="en-US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predictable; requiring less care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visible to larval fish</a:t>
              </a:r>
              <a:r>
                <a:rPr lang="en-US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decapsulation = disinfection of cysts</a:t>
              </a:r>
              <a:r>
                <a:rPr lang="en-US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4DC4533-0663-3AE1-391E-5F1A50ACAA75}"/>
              </a:ext>
            </a:extLst>
          </p:cNvPr>
          <p:cNvSpPr txBox="1">
            <a:spLocks/>
          </p:cNvSpPr>
          <p:nvPr/>
        </p:nvSpPr>
        <p:spPr>
          <a:xfrm>
            <a:off x="914400" y="7315200"/>
            <a:ext cx="13716000" cy="2103120"/>
          </a:xfrm>
          <a:prstGeom prst="rect">
            <a:avLst/>
          </a:prstGeom>
          <a:solidFill>
            <a:schemeClr val="bg1"/>
          </a:solidFill>
          <a:ln w="38100">
            <a:solidFill>
              <a:srgbClr val="063E6B"/>
            </a:solidFill>
          </a:ln>
        </p:spPr>
        <p:txBody>
          <a:bodyPr wrap="square" lIns="274320" rIns="274320" rtlCol="0" anchor="ctr">
            <a:spAutoFit/>
          </a:bodyPr>
          <a:lstStyle/>
          <a:p>
            <a:pPr marL="23813" algn="ctr"/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Zebrafish serve as a model for vertebrates in the fields of genetics, environmental health, toxicology, human health, and neurobiology</a:t>
            </a:r>
            <a:r>
              <a:rPr lang="en-US" sz="3200" baseline="300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1,2,3,4,5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aseline="300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Simpler culture/husbandry protocols could increase accessibility of studies using this valuable model species</a:t>
            </a:r>
            <a:r>
              <a:rPr lang="en-US" sz="3200" baseline="300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en-US" sz="3200" dirty="0">
              <a:solidFill>
                <a:srgbClr val="063E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FA0BB-40C1-1502-A432-C2A2CFEE43D7}"/>
              </a:ext>
            </a:extLst>
          </p:cNvPr>
          <p:cNvSpPr txBox="1"/>
          <p:nvPr/>
        </p:nvSpPr>
        <p:spPr>
          <a:xfrm>
            <a:off x="914400" y="21488400"/>
            <a:ext cx="13716000" cy="1828800"/>
          </a:xfrm>
          <a:prstGeom prst="rect">
            <a:avLst/>
          </a:prstGeom>
          <a:noFill/>
          <a:ln w="38100">
            <a:solidFill>
              <a:srgbClr val="063E6B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Decapsulation of regular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uses a hypochlorite solution to remove the hard outer layer of the cyst (dormant egg), allowing earlier hatch at a smaller size that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potentially fit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larval zebrafishes’ smallest mouth sizes.</a:t>
            </a:r>
            <a:r>
              <a:rPr lang="en-US" sz="32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259365-3013-668A-2638-CCB731C8155F}"/>
              </a:ext>
            </a:extLst>
          </p:cNvPr>
          <p:cNvGrpSpPr/>
          <p:nvPr/>
        </p:nvGrpSpPr>
        <p:grpSpPr>
          <a:xfrm>
            <a:off x="3584587" y="11392090"/>
            <a:ext cx="2038974" cy="3250924"/>
            <a:chOff x="12570416" y="16757675"/>
            <a:chExt cx="2038974" cy="330238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F4B009-90BE-2299-B4E4-1E548E1069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70416" y="16796183"/>
              <a:ext cx="2038974" cy="3263879"/>
              <a:chOff x="5541781" y="8434808"/>
              <a:chExt cx="2057215" cy="327803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9A2BFD1-938A-F1FB-019E-C8B0C4E57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16417" t="29362" r="74483" b="52688"/>
              <a:stretch>
                <a:fillRect/>
              </a:stretch>
            </p:blipFill>
            <p:spPr>
              <a:xfrm>
                <a:off x="5569319" y="8434808"/>
                <a:ext cx="2029677" cy="3265162"/>
              </a:xfrm>
              <a:prstGeom prst="rect">
                <a:avLst/>
              </a:prstGeom>
              <a:ln w="38100">
                <a:solidFill>
                  <a:srgbClr val="063E6B"/>
                </a:solidFill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D76A77-A04B-9954-1221-E164B35433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1781" y="10789512"/>
                <a:ext cx="12485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 by Jessica Robinson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F18338-D497-92B1-CC3B-6207716CED41}"/>
                </a:ext>
              </a:extLst>
            </p:cNvPr>
            <p:cNvSpPr txBox="1">
              <a:spLocks/>
            </p:cNvSpPr>
            <p:nvPr/>
          </p:nvSpPr>
          <p:spPr>
            <a:xfrm>
              <a:off x="12607717" y="16757675"/>
              <a:ext cx="1312053" cy="6604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Adult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B46C6E-E6B1-9C3B-7ABA-0A49B5F44AB4}"/>
              </a:ext>
            </a:extLst>
          </p:cNvPr>
          <p:cNvGrpSpPr>
            <a:grpSpLocks/>
          </p:cNvGrpSpPr>
          <p:nvPr/>
        </p:nvGrpSpPr>
        <p:grpSpPr>
          <a:xfrm>
            <a:off x="6492240" y="11429997"/>
            <a:ext cx="2743200" cy="3221405"/>
            <a:chOff x="9469149" y="17926946"/>
            <a:chExt cx="2743200" cy="249264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67E8973-8F24-ACB6-B8AB-24CA3FEBA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9149" y="17926946"/>
              <a:ext cx="2743200" cy="2476388"/>
            </a:xfrm>
            <a:prstGeom prst="rect">
              <a:avLst/>
            </a:prstGeom>
            <a:ln w="38100">
              <a:solidFill>
                <a:srgbClr val="063E6B"/>
              </a:solidFill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194085-8C9B-2FE5-78DA-3E567EBC5BE7}"/>
                </a:ext>
              </a:extLst>
            </p:cNvPr>
            <p:cNvSpPr txBox="1">
              <a:spLocks/>
            </p:cNvSpPr>
            <p:nvPr/>
          </p:nvSpPr>
          <p:spPr>
            <a:xfrm>
              <a:off x="9504165" y="19705139"/>
              <a:ext cx="1065229" cy="71444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by Girish Mahajan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098C4EC-86A1-5B65-42F7-54F155CB35E8}"/>
              </a:ext>
            </a:extLst>
          </p:cNvPr>
          <p:cNvSpPr txBox="1"/>
          <p:nvPr/>
        </p:nvSpPr>
        <p:spPr>
          <a:xfrm>
            <a:off x="7772400" y="25877520"/>
            <a:ext cx="6858000" cy="6400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lvl="1" algn="ctr" defTabSz="4389120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▸Survival ▸Total Length ▸Weight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FB7BF1-EE94-7544-2052-3FBD69BAC14B}"/>
              </a:ext>
            </a:extLst>
          </p:cNvPr>
          <p:cNvSpPr txBox="1"/>
          <p:nvPr/>
        </p:nvSpPr>
        <p:spPr>
          <a:xfrm>
            <a:off x="914400" y="25877520"/>
            <a:ext cx="6858000" cy="640080"/>
          </a:xfrm>
          <a:prstGeom prst="rect">
            <a:avLst/>
          </a:prstGeom>
          <a:noFill/>
          <a:ln w="38100">
            <a:solidFill>
              <a:srgbClr val="063E6B"/>
            </a:solidFill>
          </a:ln>
        </p:spPr>
        <p:txBody>
          <a:bodyPr wrap="square" rtlCol="0">
            <a:noAutofit/>
          </a:bodyPr>
          <a:lstStyle/>
          <a:p>
            <a:pPr defTabSz="4389120"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▸Survival ▸Total Length ▸Weight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413E7A-12B1-38F8-1370-0FF2869C4AD4}"/>
              </a:ext>
            </a:extLst>
          </p:cNvPr>
          <p:cNvSpPr txBox="1"/>
          <p:nvPr/>
        </p:nvSpPr>
        <p:spPr>
          <a:xfrm>
            <a:off x="914400" y="25237440"/>
            <a:ext cx="6858000" cy="640080"/>
          </a:xfrm>
          <a:prstGeom prst="rect">
            <a:avLst/>
          </a:prstGeom>
          <a:noFill/>
          <a:ln w="38100">
            <a:solidFill>
              <a:srgbClr val="063E6B"/>
            </a:solidFill>
          </a:ln>
        </p:spPr>
        <p:txBody>
          <a:bodyPr wrap="square" rtlCol="0">
            <a:noAutofit/>
          </a:bodyPr>
          <a:lstStyle/>
          <a:p>
            <a:pPr defTabSz="4389120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Experimental Group (decaps)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D634E2-4F65-5DCD-78AB-7907FA8F4E95}"/>
              </a:ext>
            </a:extLst>
          </p:cNvPr>
          <p:cNvSpPr txBox="1"/>
          <p:nvPr/>
        </p:nvSpPr>
        <p:spPr>
          <a:xfrm>
            <a:off x="7772400" y="25237440"/>
            <a:ext cx="6858000" cy="6400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 defTabSz="438912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Control Group (rotifers)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E3FE06E-4A10-8419-5093-2CDD49F2D675}"/>
              </a:ext>
            </a:extLst>
          </p:cNvPr>
          <p:cNvSpPr txBox="1"/>
          <p:nvPr/>
        </p:nvSpPr>
        <p:spPr>
          <a:xfrm>
            <a:off x="6675120" y="25237440"/>
            <a:ext cx="2194560" cy="640080"/>
          </a:xfrm>
          <a:prstGeom prst="rect">
            <a:avLst/>
          </a:prstGeom>
          <a:solidFill>
            <a:srgbClr val="063E6B"/>
          </a:solidFill>
        </p:spPr>
        <p:txBody>
          <a:bodyPr wrap="square" rtlCol="0">
            <a:noAutofit/>
          </a:bodyPr>
          <a:lstStyle/>
          <a:p>
            <a:pPr algn="ctr" defTabSz="4389120">
              <a:defRPr/>
            </a:pPr>
            <a:r>
              <a:rPr lang="en-US" sz="3200" dirty="0">
                <a:solidFill>
                  <a:schemeClr val="bg1"/>
                </a:solidFill>
                <a:highlight>
                  <a:srgbClr val="063E6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E197392-84F7-37C3-950E-F72BDBDE398F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7223760" y="25877520"/>
                <a:ext cx="1097280" cy="640080"/>
              </a:xfrm>
              <a:prstGeom prst="rect">
                <a:avLst/>
              </a:prstGeom>
              <a:solidFill>
                <a:srgbClr val="063E6B"/>
              </a:solidFill>
              <a:ln w="38100"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E197392-84F7-37C3-950E-F72BDBDE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223760" y="25877520"/>
                <a:ext cx="1097280" cy="640080"/>
              </a:xfrm>
              <a:prstGeom prst="rect">
                <a:avLst/>
              </a:prstGeom>
              <a:blipFill>
                <a:blip r:embed="rId12"/>
                <a:stretch>
                  <a:fillRect b="-1568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89AFD9CD-4D5C-9B71-8236-65E021DA50B4}"/>
              </a:ext>
            </a:extLst>
          </p:cNvPr>
          <p:cNvGrpSpPr/>
          <p:nvPr/>
        </p:nvGrpSpPr>
        <p:grpSpPr>
          <a:xfrm>
            <a:off x="10954566" y="11388420"/>
            <a:ext cx="3057638" cy="3278012"/>
            <a:chOff x="5542451" y="15739991"/>
            <a:chExt cx="3057638" cy="3302119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64F515F-B5BA-A533-B31D-B78A4EDE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2587" r="28671"/>
            <a:stretch>
              <a:fillRect/>
            </a:stretch>
          </p:blipFill>
          <p:spPr>
            <a:xfrm>
              <a:off x="5560685" y="15781875"/>
              <a:ext cx="2560320" cy="3223936"/>
            </a:xfrm>
            <a:prstGeom prst="rect">
              <a:avLst/>
            </a:prstGeom>
            <a:ln w="38100">
              <a:solidFill>
                <a:srgbClr val="063E6B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94429C-C41A-25C8-C5CF-8F7873C30FA1}"/>
                </a:ext>
              </a:extLst>
            </p:cNvPr>
            <p:cNvSpPr txBox="1">
              <a:spLocks/>
            </p:cNvSpPr>
            <p:nvPr/>
          </p:nvSpPr>
          <p:spPr>
            <a:xfrm>
              <a:off x="5542451" y="18127710"/>
              <a:ext cx="1237438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by Jessica Robinson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FC38891-6DB6-2BA7-2B7F-EB30C40D234A}"/>
                </a:ext>
              </a:extLst>
            </p:cNvPr>
            <p:cNvSpPr txBox="1">
              <a:spLocks/>
            </p:cNvSpPr>
            <p:nvPr/>
          </p:nvSpPr>
          <p:spPr>
            <a:xfrm>
              <a:off x="5584000" y="15739991"/>
              <a:ext cx="1423348" cy="6552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Nauplii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F842A4E-53A7-2171-4494-3C6FB830DEFA}"/>
                </a:ext>
              </a:extLst>
            </p:cNvPr>
            <p:cNvSpPr txBox="1">
              <a:spLocks/>
            </p:cNvSpPr>
            <p:nvPr/>
          </p:nvSpPr>
          <p:spPr>
            <a:xfrm>
              <a:off x="7176741" y="17509067"/>
              <a:ext cx="1423348" cy="6552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Cyst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60BC88-BF60-5252-93B3-3C78ED7CE9A9}"/>
              </a:ext>
            </a:extLst>
          </p:cNvPr>
          <p:cNvGrpSpPr/>
          <p:nvPr/>
        </p:nvGrpSpPr>
        <p:grpSpPr>
          <a:xfrm>
            <a:off x="1051560" y="11390880"/>
            <a:ext cx="2603974" cy="3266696"/>
            <a:chOff x="1075753" y="11390880"/>
            <a:chExt cx="2657263" cy="32666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AAE647-73DF-205A-D161-0F386CF8E5D4}"/>
                </a:ext>
              </a:extLst>
            </p:cNvPr>
            <p:cNvGrpSpPr/>
            <p:nvPr/>
          </p:nvGrpSpPr>
          <p:grpSpPr>
            <a:xfrm>
              <a:off x="1075753" y="11390880"/>
              <a:ext cx="2426094" cy="3239520"/>
              <a:chOff x="983735" y="16762382"/>
              <a:chExt cx="2426094" cy="323952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8520539-1CC2-8DB5-8E9F-D24665FD430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/>
              <a:srcRect t="7823" r="6977" b="5425"/>
              <a:stretch>
                <a:fillRect/>
              </a:stretch>
            </p:blipFill>
            <p:spPr>
              <a:xfrm>
                <a:off x="983735" y="16801502"/>
                <a:ext cx="2426094" cy="3200400"/>
              </a:xfrm>
              <a:prstGeom prst="rect">
                <a:avLst/>
              </a:prstGeom>
              <a:ln w="38100">
                <a:solidFill>
                  <a:srgbClr val="063E6B"/>
                </a:solidFill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4B17E5F-A244-F60E-165C-025F0BF6AA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341" y="16762382"/>
                <a:ext cx="1316486" cy="6604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3200" dirty="0">
                    <a:solidFill>
                      <a:srgbClr val="063E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Larval Form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031A26-EFD0-9539-487C-31710DD136E8}"/>
                </a:ext>
              </a:extLst>
            </p:cNvPr>
            <p:cNvSpPr txBox="1">
              <a:spLocks/>
            </p:cNvSpPr>
            <p:nvPr/>
          </p:nvSpPr>
          <p:spPr>
            <a:xfrm>
              <a:off x="2495578" y="13734246"/>
              <a:ext cx="12374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by Esher Swanson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11FE8B8-6F22-4C13-EB24-B435EDA7087D}"/>
              </a:ext>
            </a:extLst>
          </p:cNvPr>
          <p:cNvSpPr txBox="1"/>
          <p:nvPr/>
        </p:nvSpPr>
        <p:spPr>
          <a:xfrm>
            <a:off x="914400" y="23317200"/>
            <a:ext cx="13716000" cy="1920240"/>
          </a:xfrm>
          <a:prstGeom prst="rect">
            <a:avLst/>
          </a:prstGeom>
          <a:noFill/>
          <a:ln w="38100">
            <a:solidFill>
              <a:srgbClr val="063E6B"/>
            </a:solidFill>
          </a:ln>
        </p:spPr>
        <p:txBody>
          <a:bodyPr wrap="square" rtlCol="0" anchor="ctr">
            <a:noAutofit/>
          </a:bodyPr>
          <a:lstStyle/>
          <a:p>
            <a:pPr algn="ctr" defTabSz="438912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3E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Objectives: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E9AB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63E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assess the short (10 days post hatch) and long term (13 days post hatch) suitability (total length, weight, survival) of decapsulated Artemia (decaps) as a first feed compared to the standard rotifer protocol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A6D63-2746-66B1-8E7F-D54F6F0D936F}"/>
              </a:ext>
            </a:extLst>
          </p:cNvPr>
          <p:cNvGrpSpPr/>
          <p:nvPr/>
        </p:nvGrpSpPr>
        <p:grpSpPr>
          <a:xfrm>
            <a:off x="8869679" y="30083760"/>
            <a:ext cx="5760721" cy="1920240"/>
            <a:chOff x="8869679" y="29809440"/>
            <a:chExt cx="5760721" cy="19202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8239F3-8E00-D46A-841E-BF451519FD28}"/>
                </a:ext>
              </a:extLst>
            </p:cNvPr>
            <p:cNvSpPr txBox="1"/>
            <p:nvPr/>
          </p:nvSpPr>
          <p:spPr>
            <a:xfrm>
              <a:off x="9784080" y="30449520"/>
              <a:ext cx="4846320" cy="64008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Temperature: 27.8ºC ±0.2ºC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98903F-2885-E4E3-0B78-C73E5D5DD68D}"/>
                </a:ext>
              </a:extLst>
            </p:cNvPr>
            <p:cNvSpPr txBox="1"/>
            <p:nvPr/>
          </p:nvSpPr>
          <p:spPr>
            <a:xfrm>
              <a:off x="12070080" y="29809440"/>
              <a:ext cx="2560320" cy="64008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pH: 8.30 ±.11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7625C5-7085-7282-8A52-D0154C1291FE}"/>
                </a:ext>
              </a:extLst>
            </p:cNvPr>
            <p:cNvSpPr txBox="1"/>
            <p:nvPr/>
          </p:nvSpPr>
          <p:spPr>
            <a:xfrm>
              <a:off x="8869679" y="31089600"/>
              <a:ext cx="5760720" cy="640080"/>
            </a:xfrm>
            <a:prstGeom prst="rect">
              <a:avLst/>
            </a:prstGeom>
            <a:noFill/>
            <a:ln w="38100">
              <a:solidFill>
                <a:srgbClr val="063E6B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3200" dirty="0">
                  <a:solidFill>
                    <a:srgbClr val="063E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Conductivity: 1197.7µS ±12.3µS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0332C28-6A16-10DF-6742-9DA208DB5123}"/>
              </a:ext>
            </a:extLst>
          </p:cNvPr>
          <p:cNvSpPr txBox="1">
            <a:spLocks/>
          </p:cNvSpPr>
          <p:nvPr/>
        </p:nvSpPr>
        <p:spPr>
          <a:xfrm>
            <a:off x="914400" y="27432000"/>
            <a:ext cx="13716000" cy="914400"/>
          </a:xfrm>
          <a:prstGeom prst="rect">
            <a:avLst/>
          </a:prstGeom>
          <a:solidFill>
            <a:srgbClr val="063E6B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54BEA-3BCB-F2DF-53B8-E8609E7657E7}"/>
              </a:ext>
            </a:extLst>
          </p:cNvPr>
          <p:cNvSpPr txBox="1">
            <a:spLocks/>
          </p:cNvSpPr>
          <p:nvPr/>
        </p:nvSpPr>
        <p:spPr>
          <a:xfrm>
            <a:off x="15624313" y="30394670"/>
            <a:ext cx="22049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normally occur. Larval fish start swimming and eating tested feeds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rotifers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vs.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decaps)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 (dph) before transitioning to a standard feed of non-decapsulated (non-decaps) </a:t>
            </a:r>
            <a:r>
              <a:rPr lang="en-US" sz="3200" i="1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Artemia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7-10dph. Fish were sampled for short-term and long-term growth (length and weight) at 10 and 13dph, respectively.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A8C11A-9D01-7DFA-959A-9FF7A9CD1C61}"/>
              </a:ext>
            </a:extLst>
          </p:cNvPr>
          <p:cNvSpPr txBox="1"/>
          <p:nvPr/>
        </p:nvSpPr>
        <p:spPr>
          <a:xfrm>
            <a:off x="21070957" y="29419826"/>
            <a:ext cx="16697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5: </a:t>
            </a:r>
            <a:r>
              <a:rPr lang="en-US" sz="3200" dirty="0">
                <a:solidFill>
                  <a:srgbClr val="063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protocol showing the two feeding regimes used and sampling events. The fish hatched at 0 days post hatch (dph) and the study ended at 13dph before dry feed transition would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2154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29423</TotalTime>
  <Words>829</Words>
  <Application>Microsoft Macintosh PowerPoint</Application>
  <PresentationFormat>Custom</PresentationFormat>
  <Paragraphs>122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Cambria Math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Esher Swanson</dc:creator>
  <cp:lastModifiedBy>Esher Swanson</cp:lastModifiedBy>
  <cp:revision>23</cp:revision>
  <dcterms:created xsi:type="dcterms:W3CDTF">2026-03-27T15:48:19Z</dcterms:created>
  <dcterms:modified xsi:type="dcterms:W3CDTF">2026-04-19T20:52:30Z</dcterms:modified>
</cp:coreProperties>
</file>