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58" r:id="rId7"/>
  </p:sldIdLst>
  <p:sldSz cx="36576000" cy="29260800"/>
  <p:notesSz cx="9144000" cy="6858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16">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00"/>
    <a:srgbClr val="BBBCBC"/>
    <a:srgbClr val="FFFFFF"/>
    <a:srgbClr val="038700"/>
    <a:srgbClr val="006FBA"/>
    <a:srgbClr val="0D76BE"/>
    <a:srgbClr val="FF0000"/>
    <a:srgbClr val="FF00FF"/>
    <a:srgbClr val="0202FF"/>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 d="100"/>
          <a:sy n="20" d="100"/>
        </p:scale>
        <p:origin x="1450" y="96"/>
      </p:cViewPr>
      <p:guideLst>
        <p:guide orient="horz" pos="9216"/>
        <p:guide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https://universitysystemnh.sharepoint.com/teams/UNHTeam5Capstone25-26/Shared%20Documents/Cost%20Estimate/Final%20Cost%20Estim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45289670926373E-2"/>
          <c:y val="3.3166491985134564E-2"/>
          <c:w val="0.91039888784435141"/>
          <c:h val="0.9186884471072515"/>
        </c:manualLayout>
      </c:layout>
      <c:pieChart>
        <c:varyColors val="1"/>
        <c:ser>
          <c:idx val="0"/>
          <c:order val="0"/>
          <c:spPr>
            <a:solidFill>
              <a:srgbClr val="00B050"/>
            </a:solidFill>
            <a:ln>
              <a:noFill/>
            </a:ln>
          </c:spPr>
          <c:dPt>
            <c:idx val="0"/>
            <c:bubble3D val="0"/>
            <c:spPr>
              <a:solidFill>
                <a:schemeClr val="bg1"/>
              </a:solidFill>
              <a:ln w="19050">
                <a:solidFill>
                  <a:schemeClr val="tx1"/>
                </a:solidFill>
              </a:ln>
            </c:spPr>
            <c:extLst>
              <c:ext xmlns:c16="http://schemas.microsoft.com/office/drawing/2014/chart" uri="{C3380CC4-5D6E-409C-BE32-E72D297353CC}">
                <c16:uniqueId val="{00000001-CFBA-468D-ABD6-8238132A4D88}"/>
              </c:ext>
            </c:extLst>
          </c:dPt>
          <c:dPt>
            <c:idx val="1"/>
            <c:bubble3D val="0"/>
            <c:spPr>
              <a:solidFill>
                <a:srgbClr val="038700"/>
              </a:solidFill>
              <a:ln w="19050">
                <a:solidFill>
                  <a:schemeClr val="tx1"/>
                </a:solidFill>
              </a:ln>
            </c:spPr>
            <c:extLst>
              <c:ext xmlns:c16="http://schemas.microsoft.com/office/drawing/2014/chart" uri="{C3380CC4-5D6E-409C-BE32-E72D297353CC}">
                <c16:uniqueId val="{00000003-CFBA-468D-ABD6-8238132A4D88}"/>
              </c:ext>
            </c:extLst>
          </c:dPt>
          <c:dPt>
            <c:idx val="2"/>
            <c:bubble3D val="0"/>
            <c:spPr>
              <a:solidFill>
                <a:srgbClr val="BBBCBC"/>
              </a:solidFill>
              <a:ln w="19050">
                <a:solidFill>
                  <a:schemeClr val="tx1"/>
                </a:solidFill>
              </a:ln>
            </c:spPr>
            <c:extLst>
              <c:ext xmlns:c16="http://schemas.microsoft.com/office/drawing/2014/chart" uri="{C3380CC4-5D6E-409C-BE32-E72D297353CC}">
                <c16:uniqueId val="{00000005-CFBA-468D-ABD6-8238132A4D88}"/>
              </c:ext>
            </c:extLst>
          </c:dPt>
          <c:dLbls>
            <c:dLbl>
              <c:idx val="0"/>
              <c:layout>
                <c:manualLayout>
                  <c:x val="-0.1490320680403627"/>
                  <c:y val="0.20919840730667894"/>
                </c:manualLayout>
              </c:layout>
              <c:tx>
                <c:rich>
                  <a:bodyPr wrap="square" lIns="38100" tIns="19050" rIns="38100" bIns="19050" anchor="ctr">
                    <a:noAutofit/>
                  </a:bodyPr>
                  <a:lstStyle/>
                  <a:p>
                    <a:pPr>
                      <a:defRPr/>
                    </a:pPr>
                    <a:fld id="{10AA7D14-9166-4BF7-BC80-5B929D94872D}" type="VALUE">
                      <a:rPr lang="en-US" sz="2000"/>
                      <a:pPr>
                        <a:defRPr/>
                      </a:pPr>
                      <a:t>[VALUE]</a:t>
                    </a:fld>
                    <a:endParaRPr 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32885160295910471"/>
                      <c:h val="9.4331658774339008E-2"/>
                    </c:manualLayout>
                  </c15:layout>
                  <c15:dlblFieldTable/>
                  <c15:showDataLabelsRange val="0"/>
                </c:ext>
                <c:ext xmlns:c16="http://schemas.microsoft.com/office/drawing/2014/chart" uri="{C3380CC4-5D6E-409C-BE32-E72D297353CC}">
                  <c16:uniqueId val="{00000001-CFBA-468D-ABD6-8238132A4D88}"/>
                </c:ext>
              </c:extLst>
            </c:dLbl>
            <c:dLbl>
              <c:idx val="1"/>
              <c:layout>
                <c:manualLayout>
                  <c:x val="-0.14352139438009287"/>
                  <c:y val="-0.29201239829177106"/>
                </c:manualLayout>
              </c:layout>
              <c:tx>
                <c:rich>
                  <a:bodyPr wrap="square" lIns="38100" tIns="19050" rIns="38100" bIns="19050" anchor="ctr">
                    <a:noAutofit/>
                  </a:bodyPr>
                  <a:lstStyle/>
                  <a:p>
                    <a:pPr>
                      <a:defRPr/>
                    </a:pPr>
                    <a:fld id="{3DB36004-B7B3-48D2-A5D4-556CE5C16513}" type="VALUE">
                      <a:rPr lang="en-US" sz="2800">
                        <a:solidFill>
                          <a:schemeClr val="bg1"/>
                        </a:solidFill>
                      </a:rPr>
                      <a:pPr>
                        <a:defRPr/>
                      </a:pPr>
                      <a:t>[VALUE]</a:t>
                    </a:fld>
                    <a:endParaRPr 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58995710383330513"/>
                      <c:h val="0.10715650496892605"/>
                    </c:manualLayout>
                  </c15:layout>
                  <c15:dlblFieldTable/>
                  <c15:showDataLabelsRange val="0"/>
                </c:ext>
                <c:ext xmlns:c16="http://schemas.microsoft.com/office/drawing/2014/chart" uri="{C3380CC4-5D6E-409C-BE32-E72D297353CC}">
                  <c16:uniqueId val="{00000003-CFBA-468D-ABD6-8238132A4D88}"/>
                </c:ext>
              </c:extLst>
            </c:dLbl>
            <c:dLbl>
              <c:idx val="2"/>
              <c:layout>
                <c:manualLayout>
                  <c:x val="2.2790664713418394E-3"/>
                  <c:y val="0.22507477971131734"/>
                </c:manualLayout>
              </c:layout>
              <c:tx>
                <c:rich>
                  <a:bodyPr wrap="square" lIns="38100" tIns="19050" rIns="38100" bIns="19050" anchor="ctr">
                    <a:noAutofit/>
                  </a:bodyPr>
                  <a:lstStyle/>
                  <a:p>
                    <a:pPr>
                      <a:defRPr sz="2800"/>
                    </a:pPr>
                    <a:fld id="{316BFF8C-CB6F-4587-8129-41F8697B25D3}" type="VALUE">
                      <a:rPr lang="en-US" sz="2000"/>
                      <a:pPr>
                        <a:defRPr sz="2800"/>
                      </a:pPr>
                      <a:t>[VALUE]</a:t>
                    </a:fld>
                    <a:endParaRPr 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64773654622742938"/>
                      <c:h val="0.12844232492552754"/>
                    </c:manualLayout>
                  </c15:layout>
                  <c15:dlblFieldTable/>
                  <c15:showDataLabelsRange val="0"/>
                </c:ext>
                <c:ext xmlns:c16="http://schemas.microsoft.com/office/drawing/2014/chart" uri="{C3380CC4-5D6E-409C-BE32-E72D297353CC}">
                  <c16:uniqueId val="{00000005-CFBA-468D-ABD6-8238132A4D88}"/>
                </c:ext>
              </c:extLst>
            </c:dLbl>
            <c:spPr>
              <a:noFill/>
              <a:ln>
                <a:noFill/>
              </a:ln>
              <a:effectLst/>
            </c:sp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'Cost Estimate'!$K$2:$K$4</c:f>
              <c:strCache>
                <c:ptCount val="3"/>
                <c:pt idx="0">
                  <c:v>Earthwork and Pavement</c:v>
                </c:pt>
                <c:pt idx="1">
                  <c:v>Traffic Control Devices &amp; Signage</c:v>
                </c:pt>
                <c:pt idx="2">
                  <c:v>Utilites &amp; Other Costs</c:v>
                </c:pt>
              </c:strCache>
            </c:strRef>
          </c:cat>
          <c:val>
            <c:numRef>
              <c:f>'Cost Estimate'!$L$2:$L$4</c:f>
              <c:numCache>
                <c:formatCode>_("$"* #,##0_);_("$"* \(#,##0\);_("$"* "-"??_);_(@_)</c:formatCode>
                <c:ptCount val="3"/>
                <c:pt idx="0">
                  <c:v>526000</c:v>
                </c:pt>
                <c:pt idx="1">
                  <c:v>1794000</c:v>
                </c:pt>
                <c:pt idx="2">
                  <c:v>704000</c:v>
                </c:pt>
              </c:numCache>
            </c:numRef>
          </c:val>
          <c:extLst>
            <c:ext xmlns:c16="http://schemas.microsoft.com/office/drawing/2014/chart" uri="{C3380CC4-5D6E-409C-BE32-E72D297353CC}">
              <c16:uniqueId val="{00000006-CFBA-468D-ABD6-8238132A4D88}"/>
            </c:ext>
          </c:extLst>
        </c:ser>
        <c:dLbls>
          <c:dLblPos val="ctr"/>
          <c:showLegendKey val="0"/>
          <c:showVal val="1"/>
          <c:showCatName val="0"/>
          <c:showSerName val="0"/>
          <c:showPercent val="0"/>
          <c:showBubbleSize val="0"/>
          <c:showLeaderLines val="1"/>
        </c:dLbls>
        <c:firstSliceAng val="0"/>
      </c:pieChart>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AFB80D8-D963-401D-B752-E2DEAB5C5B2F}" type="datetimeFigureOut">
              <a:rPr lang="en-US" smtClean="0"/>
              <a:t>4/19/2026</a:t>
            </a:fld>
            <a:endParaRPr lang="en-US"/>
          </a:p>
        </p:txBody>
      </p:sp>
      <p:sp>
        <p:nvSpPr>
          <p:cNvPr id="4" name="Slide Image Placeholder 3"/>
          <p:cNvSpPr>
            <a:spLocks noGrp="1" noRot="1" noChangeAspect="1"/>
          </p:cNvSpPr>
          <p:nvPr>
            <p:ph type="sldImg" idx="2"/>
          </p:nvPr>
        </p:nvSpPr>
        <p:spPr>
          <a:xfrm>
            <a:off x="3125788" y="857250"/>
            <a:ext cx="28924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B204117-F30D-44B5-BF1C-E148ED7834AC}" type="slidenum">
              <a:rPr lang="en-US" smtClean="0"/>
              <a:t>‹#›</a:t>
            </a:fld>
            <a:endParaRPr lang="en-US"/>
          </a:p>
        </p:txBody>
      </p:sp>
    </p:spTree>
    <p:extLst>
      <p:ext uri="{BB962C8B-B14F-4D97-AF65-F5344CB8AC3E}">
        <p14:creationId xmlns:p14="http://schemas.microsoft.com/office/powerpoint/2010/main" val="289099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F143-B60D-AF10-6B5D-1F6CE47A1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FAEF4-53B4-DBC8-8BC3-E7863197F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26764-B836-BFBD-5656-96E979897C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5D345B-BF37-C994-9384-C777BCF815BE}"/>
              </a:ext>
            </a:extLst>
          </p:cNvPr>
          <p:cNvSpPr>
            <a:spLocks noGrp="1"/>
          </p:cNvSpPr>
          <p:nvPr>
            <p:ph type="sldNum" sz="quarter" idx="5"/>
          </p:nvPr>
        </p:nvSpPr>
        <p:spPr/>
        <p:txBody>
          <a:bodyPr/>
          <a:lstStyle/>
          <a:p>
            <a:fld id="{6B204117-F30D-44B5-BF1C-E148ED7834AC}" type="slidenum">
              <a:rPr lang="en-US" smtClean="0"/>
              <a:t>1</a:t>
            </a:fld>
            <a:endParaRPr lang="en-US"/>
          </a:p>
        </p:txBody>
      </p:sp>
    </p:spTree>
    <p:extLst>
      <p:ext uri="{BB962C8B-B14F-4D97-AF65-F5344CB8AC3E}">
        <p14:creationId xmlns:p14="http://schemas.microsoft.com/office/powerpoint/2010/main" val="196633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788749"/>
            <a:ext cx="31089600" cy="10187093"/>
          </a:xfrm>
        </p:spPr>
        <p:txBody>
          <a:bodyPr anchor="b"/>
          <a:lstStyle>
            <a:lvl1pPr algn="ctr">
              <a:defRPr sz="25200"/>
            </a:lvl1pPr>
          </a:lstStyle>
          <a:p>
            <a:r>
              <a:rPr lang="en-US"/>
              <a:t>Click to edit Master title style</a:t>
            </a:r>
          </a:p>
        </p:txBody>
      </p:sp>
      <p:sp>
        <p:nvSpPr>
          <p:cNvPr id="3" name="Subtitle 2"/>
          <p:cNvSpPr>
            <a:spLocks noGrp="1"/>
          </p:cNvSpPr>
          <p:nvPr>
            <p:ph type="subTitle" idx="1"/>
          </p:nvPr>
        </p:nvSpPr>
        <p:spPr>
          <a:xfrm>
            <a:off x="4572000" y="15368696"/>
            <a:ext cx="27432000" cy="7064584"/>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557867"/>
            <a:ext cx="7886700" cy="247971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4602" y="1557867"/>
            <a:ext cx="23202900" cy="247971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7294889"/>
            <a:ext cx="31546800" cy="12171677"/>
          </a:xfrm>
        </p:spPr>
        <p:txBody>
          <a:bodyPr anchor="b"/>
          <a:lstStyle>
            <a:lvl1pPr>
              <a:defRPr sz="25200"/>
            </a:lvl1pPr>
          </a:lstStyle>
          <a:p>
            <a:r>
              <a:rPr lang="en-US"/>
              <a:t>Click to edit Master title style</a:t>
            </a:r>
          </a:p>
        </p:txBody>
      </p:sp>
      <p:sp>
        <p:nvSpPr>
          <p:cNvPr id="3" name="Text Placeholder 2"/>
          <p:cNvSpPr>
            <a:spLocks noGrp="1"/>
          </p:cNvSpPr>
          <p:nvPr>
            <p:ph type="body" idx="1"/>
          </p:nvPr>
        </p:nvSpPr>
        <p:spPr>
          <a:xfrm>
            <a:off x="2495552" y="19581716"/>
            <a:ext cx="31546800" cy="6400797"/>
          </a:xfrm>
        </p:spPr>
        <p:txBody>
          <a:bodyPr/>
          <a:lstStyle>
            <a:lvl1pPr marL="0" indent="0">
              <a:buNone/>
              <a:defRPr sz="10080">
                <a:solidFill>
                  <a:schemeClr val="tx1"/>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7789333"/>
            <a:ext cx="15544800" cy="18565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516600" y="7789333"/>
            <a:ext cx="15544800" cy="18565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557873"/>
            <a:ext cx="31546800" cy="5655736"/>
          </a:xfrm>
        </p:spPr>
        <p:txBody>
          <a:bodyPr/>
          <a:lstStyle/>
          <a:p>
            <a:r>
              <a:rPr lang="en-US"/>
              <a:t>Click to edit Master title style</a:t>
            </a:r>
          </a:p>
        </p:txBody>
      </p:sp>
      <p:sp>
        <p:nvSpPr>
          <p:cNvPr id="3" name="Text Placeholder 2"/>
          <p:cNvSpPr>
            <a:spLocks noGrp="1"/>
          </p:cNvSpPr>
          <p:nvPr>
            <p:ph type="body" idx="1"/>
          </p:nvPr>
        </p:nvSpPr>
        <p:spPr>
          <a:xfrm>
            <a:off x="2519368" y="7172963"/>
            <a:ext cx="15473360" cy="351535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2519368" y="10688320"/>
            <a:ext cx="15473360" cy="15720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16602" y="7172963"/>
            <a:ext cx="15549564" cy="351535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18516602" y="10688320"/>
            <a:ext cx="15549564" cy="157209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950720"/>
            <a:ext cx="11796712" cy="6827520"/>
          </a:xfrm>
        </p:spPr>
        <p:txBody>
          <a:bodyPr anchor="b"/>
          <a:lstStyle>
            <a:lvl1pPr>
              <a:defRPr sz="13440"/>
            </a:lvl1pPr>
          </a:lstStyle>
          <a:p>
            <a:r>
              <a:rPr lang="en-US"/>
              <a:t>Click to edit Master title style</a:t>
            </a:r>
          </a:p>
        </p:txBody>
      </p:sp>
      <p:sp>
        <p:nvSpPr>
          <p:cNvPr id="3" name="Content Placeholder 2"/>
          <p:cNvSpPr>
            <a:spLocks noGrp="1"/>
          </p:cNvSpPr>
          <p:nvPr>
            <p:ph idx="1"/>
          </p:nvPr>
        </p:nvSpPr>
        <p:spPr>
          <a:xfrm>
            <a:off x="15549564" y="4213020"/>
            <a:ext cx="18516600" cy="20794133"/>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9364" y="8778240"/>
            <a:ext cx="11796712" cy="16262776"/>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950720"/>
            <a:ext cx="11796712" cy="6827520"/>
          </a:xfrm>
        </p:spPr>
        <p:txBody>
          <a:bodyPr anchor="b"/>
          <a:lstStyle>
            <a:lvl1pPr>
              <a:defRPr sz="13440"/>
            </a:lvl1pPr>
          </a:lstStyle>
          <a:p>
            <a:r>
              <a:rPr lang="en-US"/>
              <a:t>Click to edit Master title style</a:t>
            </a:r>
          </a:p>
        </p:txBody>
      </p:sp>
      <p:sp>
        <p:nvSpPr>
          <p:cNvPr id="3" name="Picture Placeholder 2"/>
          <p:cNvSpPr>
            <a:spLocks noGrp="1" noChangeAspect="1"/>
          </p:cNvSpPr>
          <p:nvPr>
            <p:ph type="pic" idx="1"/>
          </p:nvPr>
        </p:nvSpPr>
        <p:spPr>
          <a:xfrm>
            <a:off x="15549564" y="4213020"/>
            <a:ext cx="18516600" cy="20794133"/>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p>
        </p:txBody>
      </p:sp>
      <p:sp>
        <p:nvSpPr>
          <p:cNvPr id="4" name="Text Placeholder 3"/>
          <p:cNvSpPr>
            <a:spLocks noGrp="1"/>
          </p:cNvSpPr>
          <p:nvPr>
            <p:ph type="body" sz="half" idx="2"/>
          </p:nvPr>
        </p:nvSpPr>
        <p:spPr>
          <a:xfrm>
            <a:off x="2519364" y="8778240"/>
            <a:ext cx="11796712" cy="16262776"/>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557873"/>
            <a:ext cx="31546800" cy="56557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14600" y="7789333"/>
            <a:ext cx="31546800" cy="18565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14600" y="27120433"/>
            <a:ext cx="8229600" cy="1557867"/>
          </a:xfrm>
          <a:prstGeom prst="rect">
            <a:avLst/>
          </a:prstGeom>
        </p:spPr>
        <p:txBody>
          <a:bodyPr vert="horz" lIns="91440" tIns="45720" rIns="91440" bIns="45720" rtlCol="0" anchor="ctr"/>
          <a:lstStyle>
            <a:lvl1pPr algn="l">
              <a:defRPr sz="5040">
                <a:solidFill>
                  <a:schemeClr val="tx1">
                    <a:tint val="75000"/>
                  </a:schemeClr>
                </a:solidFill>
              </a:defRPr>
            </a:lvl1pPr>
          </a:lstStyle>
          <a:p>
            <a:fld id="{08E81BC7-D5A5-445F-BF4D-797F02B50EB4}" type="datetimeFigureOut">
              <a:rPr lang="en-US" smtClean="0"/>
              <a:t>4/19/2026</a:t>
            </a:fld>
            <a:endParaRPr lang="en-US"/>
          </a:p>
        </p:txBody>
      </p:sp>
      <p:sp>
        <p:nvSpPr>
          <p:cNvPr id="5" name="Footer Placeholder 4"/>
          <p:cNvSpPr>
            <a:spLocks noGrp="1"/>
          </p:cNvSpPr>
          <p:nvPr>
            <p:ph type="ftr" sz="quarter" idx="3"/>
          </p:nvPr>
        </p:nvSpPr>
        <p:spPr>
          <a:xfrm>
            <a:off x="12115800" y="27120433"/>
            <a:ext cx="12344400" cy="1557867"/>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7120433"/>
            <a:ext cx="8229600" cy="1557867"/>
          </a:xfrm>
          <a:prstGeom prst="rect">
            <a:avLst/>
          </a:prstGeom>
        </p:spPr>
        <p:txBody>
          <a:bodyPr vert="horz" lIns="91440" tIns="45720" rIns="91440" bIns="45720" rtlCol="0" anchor="ctr"/>
          <a:lstStyle>
            <a:lvl1pPr algn="r">
              <a:defRPr sz="504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chart" Target="../charts/chart1.xml"/><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2FCD-17BC-9734-C526-93A477E3AF8B}"/>
            </a:ext>
          </a:extLst>
        </p:cNvPr>
        <p:cNvGrpSpPr/>
        <p:nvPr/>
      </p:nvGrpSpPr>
      <p:grpSpPr>
        <a:xfrm>
          <a:off x="0" y="0"/>
          <a:ext cx="0" cy="0"/>
          <a:chOff x="0" y="0"/>
          <a:chExt cx="0" cy="0"/>
        </a:xfrm>
      </p:grpSpPr>
      <p:pic>
        <p:nvPicPr>
          <p:cNvPr id="89" name="Picture 88">
            <a:extLst>
              <a:ext uri="{FF2B5EF4-FFF2-40B4-BE49-F238E27FC236}">
                <a16:creationId xmlns:a16="http://schemas.microsoft.com/office/drawing/2014/main" id="{5AD42290-3E69-220A-6B4C-D259747F14F5}"/>
              </a:ext>
            </a:extLst>
          </p:cNvPr>
          <p:cNvPicPr>
            <a:picLocks noChangeAspect="1"/>
          </p:cNvPicPr>
          <p:nvPr/>
        </p:nvPicPr>
        <p:blipFill>
          <a:blip r:embed="rId3"/>
          <a:srcRect l="8597" t="4918" b="14355"/>
          <a:stretch>
            <a:fillRect/>
          </a:stretch>
        </p:blipFill>
        <p:spPr>
          <a:xfrm>
            <a:off x="8059496" y="14005552"/>
            <a:ext cx="7128712" cy="4768697"/>
          </a:xfrm>
          <a:prstGeom prst="rect">
            <a:avLst/>
          </a:prstGeom>
          <a:ln w="38100">
            <a:solidFill>
              <a:schemeClr val="tx1"/>
            </a:solidFill>
          </a:ln>
        </p:spPr>
      </p:pic>
      <p:pic>
        <p:nvPicPr>
          <p:cNvPr id="68" name="Picture 67">
            <a:extLst>
              <a:ext uri="{FF2B5EF4-FFF2-40B4-BE49-F238E27FC236}">
                <a16:creationId xmlns:a16="http://schemas.microsoft.com/office/drawing/2014/main" id="{E26B3BD7-0511-EA92-0B69-4526E2A5322F}"/>
              </a:ext>
            </a:extLst>
          </p:cNvPr>
          <p:cNvPicPr>
            <a:picLocks noChangeAspect="1"/>
          </p:cNvPicPr>
          <p:nvPr/>
        </p:nvPicPr>
        <p:blipFill>
          <a:blip r:embed="rId4"/>
          <a:srcRect l="4869" r="12882" b="2603"/>
          <a:stretch>
            <a:fillRect/>
          </a:stretch>
        </p:blipFill>
        <p:spPr>
          <a:xfrm>
            <a:off x="15616977" y="14000689"/>
            <a:ext cx="10447569" cy="9399544"/>
          </a:xfrm>
          <a:prstGeom prst="rect">
            <a:avLst/>
          </a:prstGeom>
          <a:ln w="38100">
            <a:solidFill>
              <a:schemeClr val="tx1"/>
            </a:solidFill>
          </a:ln>
        </p:spPr>
      </p:pic>
      <p:sp>
        <p:nvSpPr>
          <p:cNvPr id="2" name="Title 1">
            <a:extLst>
              <a:ext uri="{FF2B5EF4-FFF2-40B4-BE49-F238E27FC236}">
                <a16:creationId xmlns:a16="http://schemas.microsoft.com/office/drawing/2014/main" id="{CE288BDF-2382-4BAA-BA72-76FA50FC7B4F}"/>
              </a:ext>
            </a:extLst>
          </p:cNvPr>
          <p:cNvSpPr>
            <a:spLocks noGrp="1"/>
          </p:cNvSpPr>
          <p:nvPr>
            <p:ph type="ctrTitle"/>
          </p:nvPr>
        </p:nvSpPr>
        <p:spPr>
          <a:xfrm>
            <a:off x="307997" y="464457"/>
            <a:ext cx="35947162" cy="3509232"/>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200">
                <a:solidFill>
                  <a:schemeClr val="bg1"/>
                </a:solidFill>
                <a:latin typeface="Cambria" panose="02040503050406030204" pitchFamily="18" charset="0"/>
                <a:cs typeface="Arial" panose="020B0604020202020204" pitchFamily="34" charset="0"/>
              </a:rPr>
              <a:t>NH 155 at Madbury Road Intersection Design</a:t>
            </a:r>
            <a:br>
              <a:rPr lang="en-US" sz="7200">
                <a:solidFill>
                  <a:schemeClr val="bg1"/>
                </a:solidFill>
                <a:latin typeface="Cambria" panose="02040503050406030204" pitchFamily="18" charset="0"/>
                <a:cs typeface="Arial" panose="020B0604020202020204" pitchFamily="34" charset="0"/>
              </a:rPr>
            </a:br>
            <a:r>
              <a:rPr lang="en-US" sz="4800" u="sng">
                <a:solidFill>
                  <a:schemeClr val="bg1"/>
                </a:solidFill>
                <a:latin typeface="Cambria" panose="02040503050406030204" pitchFamily="18" charset="0"/>
                <a:cs typeface="Arial" panose="020B0604020202020204" pitchFamily="34" charset="0"/>
              </a:rPr>
              <a:t>Nathan Taylor, Jacob Holt, Eric Ierardi, Caden Small, Drew Gully</a:t>
            </a:r>
            <a:br>
              <a:rPr lang="en-US" sz="4800">
                <a:solidFill>
                  <a:schemeClr val="bg1"/>
                </a:solidFill>
                <a:latin typeface="Cambria" panose="02040503050406030204" pitchFamily="18" charset="0"/>
                <a:cs typeface="Arial" panose="020B0604020202020204" pitchFamily="34" charset="0"/>
              </a:rPr>
            </a:br>
            <a:r>
              <a:rPr lang="en-US" sz="4800" i="1">
                <a:solidFill>
                  <a:schemeClr val="bg1"/>
                </a:solidFill>
                <a:latin typeface="Cambria" panose="02040503050406030204" pitchFamily="18" charset="0"/>
                <a:cs typeface="Arial" panose="020B0604020202020204" pitchFamily="34" charset="0"/>
              </a:rPr>
              <a:t>Civil &amp; Environmental Engineering, University of New Hampshire, Durham, NH 03824</a:t>
            </a:r>
            <a:endParaRPr lang="en-US" sz="8000" i="1">
              <a:solidFill>
                <a:schemeClr val="bg1"/>
              </a:solidFill>
              <a:latin typeface="Cambria" panose="02040503050406030204" pitchFamily="18" charset="0"/>
              <a:cs typeface="Arial" panose="020B0604020202020204" pitchFamily="34" charset="0"/>
            </a:endParaRPr>
          </a:p>
        </p:txBody>
      </p:sp>
      <p:sp>
        <p:nvSpPr>
          <p:cNvPr id="32" name="Subtitle 2">
            <a:extLst>
              <a:ext uri="{FF2B5EF4-FFF2-40B4-BE49-F238E27FC236}">
                <a16:creationId xmlns:a16="http://schemas.microsoft.com/office/drawing/2014/main" id="{D9EC8855-F034-2CFE-CDF0-8D7B16B27105}"/>
              </a:ext>
            </a:extLst>
          </p:cNvPr>
          <p:cNvSpPr txBox="1">
            <a:spLocks/>
          </p:cNvSpPr>
          <p:nvPr/>
        </p:nvSpPr>
        <p:spPr>
          <a:xfrm>
            <a:off x="8059496" y="12730155"/>
            <a:ext cx="18030773"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Proposed Intersection Geometry &amp; Signal Layout</a:t>
            </a:r>
          </a:p>
        </p:txBody>
      </p:sp>
      <p:pic>
        <p:nvPicPr>
          <p:cNvPr id="161" name="Picture 160">
            <a:extLst>
              <a:ext uri="{FF2B5EF4-FFF2-40B4-BE49-F238E27FC236}">
                <a16:creationId xmlns:a16="http://schemas.microsoft.com/office/drawing/2014/main" id="{5E271159-2F2A-583A-FECB-A3D528432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866" y="1039109"/>
            <a:ext cx="1915480" cy="2704207"/>
          </a:xfrm>
          <a:prstGeom prst="rect">
            <a:avLst/>
          </a:prstGeom>
        </p:spPr>
      </p:pic>
      <p:sp>
        <p:nvSpPr>
          <p:cNvPr id="27" name="Rectangle 26">
            <a:extLst>
              <a:ext uri="{FF2B5EF4-FFF2-40B4-BE49-F238E27FC236}">
                <a16:creationId xmlns:a16="http://schemas.microsoft.com/office/drawing/2014/main" id="{0806981A-E771-39FB-047C-CFE1B8EC7FED}"/>
              </a:ext>
            </a:extLst>
          </p:cNvPr>
          <p:cNvSpPr/>
          <p:nvPr/>
        </p:nvSpPr>
        <p:spPr>
          <a:xfrm>
            <a:off x="31625253" y="1039109"/>
            <a:ext cx="3031508" cy="22365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Place your Project Logo Here</a:t>
            </a:r>
          </a:p>
        </p:txBody>
      </p:sp>
      <p:sp>
        <p:nvSpPr>
          <p:cNvPr id="98" name="Subtitle 2">
            <a:extLst>
              <a:ext uri="{FF2B5EF4-FFF2-40B4-BE49-F238E27FC236}">
                <a16:creationId xmlns:a16="http://schemas.microsoft.com/office/drawing/2014/main" id="{65259416-875B-9436-0078-1733435A776C}"/>
              </a:ext>
            </a:extLst>
          </p:cNvPr>
          <p:cNvSpPr txBox="1">
            <a:spLocks/>
          </p:cNvSpPr>
          <p:nvPr/>
        </p:nvSpPr>
        <p:spPr>
          <a:xfrm>
            <a:off x="307997" y="4365245"/>
            <a:ext cx="7381275"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 Introduction</a:t>
            </a:r>
          </a:p>
        </p:txBody>
      </p:sp>
      <p:pic>
        <p:nvPicPr>
          <p:cNvPr id="1026" name="Picture 2" descr="New Hampshire Department of Transportation - Wikipedia">
            <a:extLst>
              <a:ext uri="{FF2B5EF4-FFF2-40B4-BE49-F238E27FC236}">
                <a16:creationId xmlns:a16="http://schemas.microsoft.com/office/drawing/2014/main" id="{53931025-8CFC-4871-44FE-3B2B5A83D1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25092" y="913245"/>
            <a:ext cx="4031830" cy="24935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73BC0C-3C7A-FA0C-A61B-0766380AC405}"/>
              </a:ext>
            </a:extLst>
          </p:cNvPr>
          <p:cNvSpPr txBox="1"/>
          <p:nvPr/>
        </p:nvSpPr>
        <p:spPr>
          <a:xfrm>
            <a:off x="307997" y="5671071"/>
            <a:ext cx="7381275" cy="6740307"/>
          </a:xfrm>
          <a:prstGeom prst="rect">
            <a:avLst/>
          </a:prstGeom>
          <a:noFill/>
          <a:ln w="38100">
            <a:solidFill>
              <a:schemeClr val="tx1"/>
            </a:solidFill>
          </a:ln>
        </p:spPr>
        <p:txBody>
          <a:bodyPr wrap="square">
            <a:spAutoFit/>
          </a:bodyPr>
          <a:lstStyle/>
          <a:p>
            <a:r>
              <a:rPr lang="en-US" sz="3600" dirty="0"/>
              <a:t>Capstone Team 5 worked with the New Hampshire Department of Transportation (NHDOT) to develop alternatives for the existing intersection of NH155 and Madbury Road in Madbury, NH. The chosen alternative will aim to improve overall intersection safety while minimizing delays. The NHDOT and the towns of Madbury and Durham have raised mutual support for safety improvements at the intersection.</a:t>
            </a:r>
            <a:endParaRPr lang="en-US" sz="3600" dirty="0">
              <a:latin typeface="Cambria" panose="02040503050406030204" pitchFamily="18" charset="0"/>
            </a:endParaRPr>
          </a:p>
        </p:txBody>
      </p:sp>
      <p:sp>
        <p:nvSpPr>
          <p:cNvPr id="9" name="Subtitle 2">
            <a:extLst>
              <a:ext uri="{FF2B5EF4-FFF2-40B4-BE49-F238E27FC236}">
                <a16:creationId xmlns:a16="http://schemas.microsoft.com/office/drawing/2014/main" id="{07138ABB-1706-4ED0-B7E0-70FF4BB108CD}"/>
              </a:ext>
            </a:extLst>
          </p:cNvPr>
          <p:cNvSpPr txBox="1">
            <a:spLocks/>
          </p:cNvSpPr>
          <p:nvPr/>
        </p:nvSpPr>
        <p:spPr>
          <a:xfrm>
            <a:off x="8059497" y="4365245"/>
            <a:ext cx="14396982"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Project Location (Madbury, NH)</a:t>
            </a:r>
          </a:p>
        </p:txBody>
      </p:sp>
      <p:pic>
        <p:nvPicPr>
          <p:cNvPr id="23" name="Picture 22">
            <a:extLst>
              <a:ext uri="{FF2B5EF4-FFF2-40B4-BE49-F238E27FC236}">
                <a16:creationId xmlns:a16="http://schemas.microsoft.com/office/drawing/2014/main" id="{037FB14D-3A92-6F2C-4BCD-984BFF3619B3}"/>
              </a:ext>
            </a:extLst>
          </p:cNvPr>
          <p:cNvPicPr>
            <a:picLocks noChangeAspect="1"/>
          </p:cNvPicPr>
          <p:nvPr/>
        </p:nvPicPr>
        <p:blipFill>
          <a:blip r:embed="rId7"/>
          <a:srcRect r="8238"/>
          <a:stretch>
            <a:fillRect/>
          </a:stretch>
        </p:blipFill>
        <p:spPr>
          <a:xfrm>
            <a:off x="8095680" y="5724222"/>
            <a:ext cx="3630157" cy="6687156"/>
          </a:xfrm>
          <a:prstGeom prst="rect">
            <a:avLst/>
          </a:prstGeom>
          <a:ln w="38100">
            <a:solidFill>
              <a:schemeClr val="tx1"/>
            </a:solidFill>
          </a:ln>
        </p:spPr>
      </p:pic>
      <p:sp>
        <p:nvSpPr>
          <p:cNvPr id="24" name="Star: 5 Points 23">
            <a:extLst>
              <a:ext uri="{FF2B5EF4-FFF2-40B4-BE49-F238E27FC236}">
                <a16:creationId xmlns:a16="http://schemas.microsoft.com/office/drawing/2014/main" id="{57C7EF32-74BC-C1F8-1237-40BB48EE36F8}"/>
              </a:ext>
            </a:extLst>
          </p:cNvPr>
          <p:cNvSpPr/>
          <p:nvPr/>
        </p:nvSpPr>
        <p:spPr>
          <a:xfrm>
            <a:off x="10731046" y="10782880"/>
            <a:ext cx="624786" cy="624786"/>
          </a:xfrm>
          <a:prstGeom prst="star5">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ubtitle 2">
            <a:extLst>
              <a:ext uri="{FF2B5EF4-FFF2-40B4-BE49-F238E27FC236}">
                <a16:creationId xmlns:a16="http://schemas.microsoft.com/office/drawing/2014/main" id="{F2C08DB2-B367-D747-2B36-CF5DC820AFB8}"/>
              </a:ext>
            </a:extLst>
          </p:cNvPr>
          <p:cNvSpPr txBox="1">
            <a:spLocks/>
          </p:cNvSpPr>
          <p:nvPr/>
        </p:nvSpPr>
        <p:spPr>
          <a:xfrm>
            <a:off x="306236" y="12709399"/>
            <a:ext cx="7383035"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Data &amp; Information</a:t>
            </a:r>
          </a:p>
        </p:txBody>
      </p:sp>
      <p:sp>
        <p:nvSpPr>
          <p:cNvPr id="6" name="Subtitle 2">
            <a:extLst>
              <a:ext uri="{FF2B5EF4-FFF2-40B4-BE49-F238E27FC236}">
                <a16:creationId xmlns:a16="http://schemas.microsoft.com/office/drawing/2014/main" id="{18361A3E-E97D-062E-C3F5-4C5805ABD161}"/>
              </a:ext>
            </a:extLst>
          </p:cNvPr>
          <p:cNvSpPr txBox="1">
            <a:spLocks/>
          </p:cNvSpPr>
          <p:nvPr/>
        </p:nvSpPr>
        <p:spPr>
          <a:xfrm>
            <a:off x="29592255" y="5644562"/>
            <a:ext cx="6718344" cy="3371127"/>
          </a:xfrm>
          <a:prstGeom prst="rect">
            <a:avLst/>
          </a:prstGeom>
          <a:noFill/>
          <a:ln w="38100">
            <a:solidFill>
              <a:schemeClr val="tx1"/>
            </a:solidFill>
          </a:ln>
        </p:spPr>
        <p:txBody>
          <a:bodyPr vert="horz" lIns="274320" tIns="182880" rIns="91440" bIns="91440"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spcAft>
                <a:spcPts val="400"/>
              </a:spcAft>
            </a:pPr>
            <a:r>
              <a:rPr lang="en-US" sz="4200"/>
              <a:t>Four Alternatives Evaluated:</a:t>
            </a:r>
          </a:p>
          <a:p>
            <a:pPr marL="742950" indent="-742950" algn="l">
              <a:spcBef>
                <a:spcPts val="400"/>
              </a:spcBef>
              <a:spcAft>
                <a:spcPts val="400"/>
              </a:spcAft>
              <a:buAutoNum type="arabicPeriod"/>
            </a:pPr>
            <a:r>
              <a:rPr lang="en-US" sz="3600"/>
              <a:t>Roundabout</a:t>
            </a:r>
          </a:p>
          <a:p>
            <a:pPr marL="742950" indent="-742950" algn="l">
              <a:spcBef>
                <a:spcPts val="400"/>
              </a:spcBef>
              <a:spcAft>
                <a:spcPts val="400"/>
              </a:spcAft>
              <a:buAutoNum type="arabicPeriod"/>
            </a:pPr>
            <a:r>
              <a:rPr lang="en-US" sz="3600"/>
              <a:t>Signals</a:t>
            </a:r>
          </a:p>
          <a:p>
            <a:pPr marL="742950" indent="-742950" algn="l">
              <a:spcBef>
                <a:spcPts val="400"/>
              </a:spcBef>
              <a:spcAft>
                <a:spcPts val="400"/>
              </a:spcAft>
              <a:buAutoNum type="arabicPeriod"/>
            </a:pPr>
            <a:r>
              <a:rPr lang="en-US" sz="3600"/>
              <a:t>Turning lane additions</a:t>
            </a:r>
          </a:p>
          <a:p>
            <a:pPr marL="742950" indent="-742950" algn="l">
              <a:spcBef>
                <a:spcPts val="400"/>
              </a:spcBef>
              <a:spcAft>
                <a:spcPts val="400"/>
              </a:spcAft>
              <a:buAutoNum type="arabicPeriod"/>
            </a:pPr>
            <a:r>
              <a:rPr lang="en-US" sz="3600"/>
              <a:t>All way stop</a:t>
            </a:r>
          </a:p>
        </p:txBody>
      </p:sp>
      <p:sp>
        <p:nvSpPr>
          <p:cNvPr id="8" name="Subtitle 2">
            <a:extLst>
              <a:ext uri="{FF2B5EF4-FFF2-40B4-BE49-F238E27FC236}">
                <a16:creationId xmlns:a16="http://schemas.microsoft.com/office/drawing/2014/main" id="{6F50C854-3B2F-6194-8087-9EBCB1DA53B9}"/>
              </a:ext>
            </a:extLst>
          </p:cNvPr>
          <p:cNvSpPr txBox="1">
            <a:spLocks/>
          </p:cNvSpPr>
          <p:nvPr/>
        </p:nvSpPr>
        <p:spPr>
          <a:xfrm>
            <a:off x="26421210" y="12730155"/>
            <a:ext cx="9889389"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Decision Matrix</a:t>
            </a:r>
          </a:p>
        </p:txBody>
      </p:sp>
      <p:sp>
        <p:nvSpPr>
          <p:cNvPr id="11" name="Subtitle 2">
            <a:extLst>
              <a:ext uri="{FF2B5EF4-FFF2-40B4-BE49-F238E27FC236}">
                <a16:creationId xmlns:a16="http://schemas.microsoft.com/office/drawing/2014/main" id="{3C3FAD43-EA51-26C7-A704-42F74C7FE1F9}"/>
              </a:ext>
            </a:extLst>
          </p:cNvPr>
          <p:cNvSpPr txBox="1">
            <a:spLocks/>
          </p:cNvSpPr>
          <p:nvPr/>
        </p:nvSpPr>
        <p:spPr>
          <a:xfrm>
            <a:off x="26421211" y="18709540"/>
            <a:ext cx="9889388"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Cost Analysis</a:t>
            </a:r>
          </a:p>
        </p:txBody>
      </p:sp>
      <p:sp>
        <p:nvSpPr>
          <p:cNvPr id="12" name="Subtitle 2">
            <a:extLst>
              <a:ext uri="{FF2B5EF4-FFF2-40B4-BE49-F238E27FC236}">
                <a16:creationId xmlns:a16="http://schemas.microsoft.com/office/drawing/2014/main" id="{373A20FA-83B6-A557-F842-19983D1F757E}"/>
              </a:ext>
            </a:extLst>
          </p:cNvPr>
          <p:cNvSpPr txBox="1">
            <a:spLocks/>
          </p:cNvSpPr>
          <p:nvPr/>
        </p:nvSpPr>
        <p:spPr>
          <a:xfrm>
            <a:off x="26421210" y="19949428"/>
            <a:ext cx="9889389" cy="5410035"/>
          </a:xfrm>
          <a:prstGeom prst="rect">
            <a:avLst/>
          </a:prstGeom>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pPr>
            <a:endParaRPr lang="en-US" sz="3200"/>
          </a:p>
        </p:txBody>
      </p:sp>
      <p:sp>
        <p:nvSpPr>
          <p:cNvPr id="15" name="Subtitle 2">
            <a:extLst>
              <a:ext uri="{FF2B5EF4-FFF2-40B4-BE49-F238E27FC236}">
                <a16:creationId xmlns:a16="http://schemas.microsoft.com/office/drawing/2014/main" id="{D8D91594-34FB-D3D3-06A9-3DF2FFA44EB9}"/>
              </a:ext>
            </a:extLst>
          </p:cNvPr>
          <p:cNvSpPr txBox="1">
            <a:spLocks/>
          </p:cNvSpPr>
          <p:nvPr/>
        </p:nvSpPr>
        <p:spPr>
          <a:xfrm>
            <a:off x="22836335" y="4365245"/>
            <a:ext cx="6389432"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Safety Concerns</a:t>
            </a:r>
          </a:p>
        </p:txBody>
      </p:sp>
      <p:grpSp>
        <p:nvGrpSpPr>
          <p:cNvPr id="48" name="Group 47">
            <a:extLst>
              <a:ext uri="{FF2B5EF4-FFF2-40B4-BE49-F238E27FC236}">
                <a16:creationId xmlns:a16="http://schemas.microsoft.com/office/drawing/2014/main" id="{0AF73999-717A-6AAB-181E-C9C0E8AD2F28}"/>
              </a:ext>
            </a:extLst>
          </p:cNvPr>
          <p:cNvGrpSpPr/>
          <p:nvPr/>
        </p:nvGrpSpPr>
        <p:grpSpPr>
          <a:xfrm>
            <a:off x="12023639" y="5733125"/>
            <a:ext cx="10423315" cy="6687156"/>
            <a:chOff x="12484202" y="5733125"/>
            <a:chExt cx="10423315" cy="6687156"/>
          </a:xfrm>
        </p:grpSpPr>
        <p:pic>
          <p:nvPicPr>
            <p:cNvPr id="28" name="Picture 27">
              <a:extLst>
                <a:ext uri="{FF2B5EF4-FFF2-40B4-BE49-F238E27FC236}">
                  <a16:creationId xmlns:a16="http://schemas.microsoft.com/office/drawing/2014/main" id="{6B25C5C7-C7FD-9BA6-902F-A0815CA0AD00}"/>
                </a:ext>
              </a:extLst>
            </p:cNvPr>
            <p:cNvPicPr>
              <a:picLocks noChangeAspect="1"/>
            </p:cNvPicPr>
            <p:nvPr/>
          </p:nvPicPr>
          <p:blipFill>
            <a:blip r:embed="rId8"/>
            <a:stretch>
              <a:fillRect/>
            </a:stretch>
          </p:blipFill>
          <p:spPr>
            <a:xfrm>
              <a:off x="12484202" y="5733125"/>
              <a:ext cx="10423315" cy="6687156"/>
            </a:xfrm>
            <a:prstGeom prst="rect">
              <a:avLst/>
            </a:prstGeom>
            <a:ln w="38100">
              <a:solidFill>
                <a:schemeClr val="tx1"/>
              </a:solidFill>
            </a:ln>
          </p:spPr>
        </p:pic>
        <p:sp>
          <p:nvSpPr>
            <p:cNvPr id="31" name="TextBox 30">
              <a:extLst>
                <a:ext uri="{FF2B5EF4-FFF2-40B4-BE49-F238E27FC236}">
                  <a16:creationId xmlns:a16="http://schemas.microsoft.com/office/drawing/2014/main" id="{0301EA62-2AA9-6506-1134-A05AE5657B43}"/>
                </a:ext>
              </a:extLst>
            </p:cNvPr>
            <p:cNvSpPr txBox="1"/>
            <p:nvPr/>
          </p:nvSpPr>
          <p:spPr>
            <a:xfrm rot="4640088">
              <a:off x="19488669" y="10721733"/>
              <a:ext cx="2783258" cy="584775"/>
            </a:xfrm>
            <a:prstGeom prst="rect">
              <a:avLst/>
            </a:prstGeom>
            <a:solidFill>
              <a:schemeClr val="bg1">
                <a:lumMod val="95000"/>
              </a:schemeClr>
            </a:solidFill>
            <a:ln w="38100">
              <a:solidFill>
                <a:schemeClr val="tx1"/>
              </a:solidFill>
            </a:ln>
          </p:spPr>
          <p:txBody>
            <a:bodyPr wrap="square" rtlCol="0">
              <a:spAutoFit/>
            </a:bodyPr>
            <a:lstStyle/>
            <a:p>
              <a:pPr algn="ctr"/>
              <a:r>
                <a:rPr lang="en-US" sz="3200"/>
                <a:t>Madbury Road</a:t>
              </a:r>
            </a:p>
          </p:txBody>
        </p:sp>
        <p:sp>
          <p:nvSpPr>
            <p:cNvPr id="34" name="TextBox 33">
              <a:extLst>
                <a:ext uri="{FF2B5EF4-FFF2-40B4-BE49-F238E27FC236}">
                  <a16:creationId xmlns:a16="http://schemas.microsoft.com/office/drawing/2014/main" id="{FAFF2797-5B2B-1718-380C-A234623E5F63}"/>
                </a:ext>
              </a:extLst>
            </p:cNvPr>
            <p:cNvSpPr txBox="1"/>
            <p:nvPr/>
          </p:nvSpPr>
          <p:spPr>
            <a:xfrm rot="20695799">
              <a:off x="17388123" y="9104937"/>
              <a:ext cx="1515972" cy="584775"/>
            </a:xfrm>
            <a:prstGeom prst="rect">
              <a:avLst/>
            </a:prstGeom>
            <a:solidFill>
              <a:schemeClr val="bg1">
                <a:lumMod val="95000"/>
              </a:schemeClr>
            </a:solidFill>
            <a:ln w="38100">
              <a:solidFill>
                <a:schemeClr val="tx1"/>
              </a:solidFill>
            </a:ln>
          </p:spPr>
          <p:txBody>
            <a:bodyPr wrap="square" rtlCol="0">
              <a:spAutoFit/>
            </a:bodyPr>
            <a:lstStyle/>
            <a:p>
              <a:pPr algn="ctr"/>
              <a:r>
                <a:rPr lang="en-US" sz="3200"/>
                <a:t>NH 155</a:t>
              </a:r>
            </a:p>
          </p:txBody>
        </p:sp>
        <p:sp>
          <p:nvSpPr>
            <p:cNvPr id="22" name="Arrow: Down 21">
              <a:extLst>
                <a:ext uri="{FF2B5EF4-FFF2-40B4-BE49-F238E27FC236}">
                  <a16:creationId xmlns:a16="http://schemas.microsoft.com/office/drawing/2014/main" id="{C6F44F9E-D2C4-EF7E-8C6A-AC0D08CF6AA7}"/>
                </a:ext>
              </a:extLst>
            </p:cNvPr>
            <p:cNvSpPr/>
            <p:nvPr/>
          </p:nvSpPr>
          <p:spPr>
            <a:xfrm rot="1823710">
              <a:off x="14179753" y="8015642"/>
              <a:ext cx="427516" cy="1076725"/>
            </a:xfrm>
            <a:prstGeom prst="downArrow">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2830CEB-9627-D313-ACE2-2C9FAC4C7953}"/>
                </a:ext>
              </a:extLst>
            </p:cNvPr>
            <p:cNvSpPr txBox="1"/>
            <p:nvPr/>
          </p:nvSpPr>
          <p:spPr>
            <a:xfrm>
              <a:off x="13256668" y="7598750"/>
              <a:ext cx="2784327" cy="584775"/>
            </a:xfrm>
            <a:prstGeom prst="rect">
              <a:avLst/>
            </a:prstGeom>
            <a:solidFill>
              <a:schemeClr val="bg1">
                <a:lumMod val="95000"/>
              </a:schemeClr>
            </a:solidFill>
            <a:ln w="38100">
              <a:solidFill>
                <a:schemeClr val="tx1"/>
              </a:solidFill>
            </a:ln>
          </p:spPr>
          <p:txBody>
            <a:bodyPr wrap="square" rtlCol="0">
              <a:spAutoFit/>
            </a:bodyPr>
            <a:lstStyle/>
            <a:p>
              <a:pPr algn="ctr"/>
              <a:r>
                <a:rPr lang="en-US" sz="3200"/>
                <a:t>Town Hall Road</a:t>
              </a:r>
            </a:p>
          </p:txBody>
        </p:sp>
      </p:grpSp>
      <p:grpSp>
        <p:nvGrpSpPr>
          <p:cNvPr id="25" name="Group 24">
            <a:extLst>
              <a:ext uri="{FF2B5EF4-FFF2-40B4-BE49-F238E27FC236}">
                <a16:creationId xmlns:a16="http://schemas.microsoft.com/office/drawing/2014/main" id="{49A6D882-0348-085A-1460-3B33F46C256E}"/>
              </a:ext>
            </a:extLst>
          </p:cNvPr>
          <p:cNvGrpSpPr/>
          <p:nvPr/>
        </p:nvGrpSpPr>
        <p:grpSpPr>
          <a:xfrm>
            <a:off x="307999" y="14003726"/>
            <a:ext cx="7369159" cy="3845764"/>
            <a:chOff x="22807096" y="5725343"/>
            <a:chExt cx="5701331" cy="3217860"/>
          </a:xfrm>
        </p:grpSpPr>
        <p:grpSp>
          <p:nvGrpSpPr>
            <p:cNvPr id="20" name="Group 19">
              <a:extLst>
                <a:ext uri="{FF2B5EF4-FFF2-40B4-BE49-F238E27FC236}">
                  <a16:creationId xmlns:a16="http://schemas.microsoft.com/office/drawing/2014/main" id="{C7DAFBCF-F6A1-B941-7C16-057623C28586}"/>
                </a:ext>
              </a:extLst>
            </p:cNvPr>
            <p:cNvGrpSpPr/>
            <p:nvPr/>
          </p:nvGrpSpPr>
          <p:grpSpPr>
            <a:xfrm>
              <a:off x="22822654" y="5735874"/>
              <a:ext cx="5685773" cy="3207329"/>
              <a:chOff x="25929690" y="6288640"/>
              <a:chExt cx="5791197" cy="3257551"/>
            </a:xfrm>
          </p:grpSpPr>
          <p:pic>
            <p:nvPicPr>
              <p:cNvPr id="7" name="Picture 6" descr="A map of a city&#10;&#10;AI-generated content may be incorrect.">
                <a:extLst>
                  <a:ext uri="{FF2B5EF4-FFF2-40B4-BE49-F238E27FC236}">
                    <a16:creationId xmlns:a16="http://schemas.microsoft.com/office/drawing/2014/main" id="{A21AF28C-B588-4D5B-7BF1-51876BC8E071}"/>
                  </a:ext>
                </a:extLst>
              </p:cNvPr>
              <p:cNvPicPr>
                <a:picLocks noChangeAspect="1"/>
              </p:cNvPicPr>
              <p:nvPr/>
            </p:nvPicPr>
            <p:blipFill>
              <a:blip r:embed="rId9"/>
              <a:stretch>
                <a:fillRect/>
              </a:stretch>
            </p:blipFill>
            <p:spPr>
              <a:xfrm>
                <a:off x="25929690" y="6288640"/>
                <a:ext cx="5791197" cy="3257551"/>
              </a:xfrm>
              <a:prstGeom prst="rect">
                <a:avLst/>
              </a:prstGeom>
              <a:ln w="38100">
                <a:solidFill>
                  <a:schemeClr val="tx1"/>
                </a:solidFill>
              </a:ln>
            </p:spPr>
          </p:pic>
          <p:sp>
            <p:nvSpPr>
              <p:cNvPr id="3" name="TextBox 2">
                <a:extLst>
                  <a:ext uri="{FF2B5EF4-FFF2-40B4-BE49-F238E27FC236}">
                    <a16:creationId xmlns:a16="http://schemas.microsoft.com/office/drawing/2014/main" id="{71E99345-43CC-3FB0-BF80-E170263B5D03}"/>
                  </a:ext>
                </a:extLst>
              </p:cNvPr>
              <p:cNvSpPr txBox="1"/>
              <p:nvPr/>
            </p:nvSpPr>
            <p:spPr>
              <a:xfrm>
                <a:off x="27488592" y="7117943"/>
                <a:ext cx="501098" cy="444648"/>
              </a:xfrm>
              <a:prstGeom prst="rect">
                <a:avLst/>
              </a:prstGeom>
              <a:solidFill>
                <a:schemeClr val="bg1">
                  <a:lumMod val="95000"/>
                </a:schemeClr>
              </a:solidFill>
              <a:ln w="38100">
                <a:solidFill>
                  <a:schemeClr val="tx1"/>
                </a:solidFill>
              </a:ln>
            </p:spPr>
            <p:txBody>
              <a:bodyPr wrap="none" rtlCol="0">
                <a:spAutoFit/>
              </a:bodyPr>
              <a:lstStyle/>
              <a:p>
                <a:pPr algn="ctr"/>
                <a:r>
                  <a:rPr lang="en-US" sz="2800"/>
                  <a:t>3%</a:t>
                </a:r>
              </a:p>
            </p:txBody>
          </p:sp>
          <p:sp>
            <p:nvSpPr>
              <p:cNvPr id="19" name="TextBox 18">
                <a:extLst>
                  <a:ext uri="{FF2B5EF4-FFF2-40B4-BE49-F238E27FC236}">
                    <a16:creationId xmlns:a16="http://schemas.microsoft.com/office/drawing/2014/main" id="{1B8B7C0D-5BDE-6D88-F75A-A351B1F16D67}"/>
                  </a:ext>
                </a:extLst>
              </p:cNvPr>
              <p:cNvSpPr txBox="1"/>
              <p:nvPr/>
            </p:nvSpPr>
            <p:spPr>
              <a:xfrm>
                <a:off x="30374537" y="8255648"/>
                <a:ext cx="501098" cy="444648"/>
              </a:xfrm>
              <a:prstGeom prst="rect">
                <a:avLst/>
              </a:prstGeom>
              <a:solidFill>
                <a:schemeClr val="bg1">
                  <a:lumMod val="95000"/>
                </a:schemeClr>
              </a:solidFill>
              <a:ln w="38100">
                <a:solidFill>
                  <a:schemeClr val="tx1"/>
                </a:solidFill>
              </a:ln>
            </p:spPr>
            <p:txBody>
              <a:bodyPr wrap="none" rtlCol="0">
                <a:spAutoFit/>
              </a:bodyPr>
              <a:lstStyle/>
              <a:p>
                <a:pPr algn="ctr"/>
                <a:r>
                  <a:rPr lang="en-US" sz="2800"/>
                  <a:t>4%</a:t>
                </a:r>
              </a:p>
            </p:txBody>
          </p:sp>
        </p:grpSp>
        <p:sp>
          <p:nvSpPr>
            <p:cNvPr id="40" name="Arrow: Right 39">
              <a:extLst>
                <a:ext uri="{FF2B5EF4-FFF2-40B4-BE49-F238E27FC236}">
                  <a16:creationId xmlns:a16="http://schemas.microsoft.com/office/drawing/2014/main" id="{E66E298A-DFE8-6B1A-6464-A5491700BD63}"/>
                </a:ext>
              </a:extLst>
            </p:cNvPr>
            <p:cNvSpPr/>
            <p:nvPr/>
          </p:nvSpPr>
          <p:spPr>
            <a:xfrm rot="20422061">
              <a:off x="24612192" y="7757425"/>
              <a:ext cx="1027385" cy="368695"/>
            </a:xfrm>
            <a:prstGeom prst="rightArrow">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1CF8B54-22EA-056C-D38D-9A3FD9CFD9DB}"/>
                </a:ext>
              </a:extLst>
            </p:cNvPr>
            <p:cNvSpPr txBox="1"/>
            <p:nvPr/>
          </p:nvSpPr>
          <p:spPr>
            <a:xfrm>
              <a:off x="22807096" y="5725343"/>
              <a:ext cx="2720130" cy="515051"/>
            </a:xfrm>
            <a:prstGeom prst="rect">
              <a:avLst/>
            </a:prstGeom>
            <a:solidFill>
              <a:schemeClr val="bg1"/>
            </a:solidFill>
            <a:ln w="381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a:ea typeface="Calibri"/>
                  <a:cs typeface="Calibri"/>
                </a:rPr>
                <a:t>Northbound Traffic</a:t>
              </a:r>
              <a:endParaRPr lang="en-US" sz="3400"/>
            </a:p>
          </p:txBody>
        </p:sp>
      </p:grpSp>
      <p:grpSp>
        <p:nvGrpSpPr>
          <p:cNvPr id="30" name="Group 29">
            <a:extLst>
              <a:ext uri="{FF2B5EF4-FFF2-40B4-BE49-F238E27FC236}">
                <a16:creationId xmlns:a16="http://schemas.microsoft.com/office/drawing/2014/main" id="{2810912A-8252-12E1-5347-8D538A4865CA}"/>
              </a:ext>
            </a:extLst>
          </p:cNvPr>
          <p:cNvGrpSpPr/>
          <p:nvPr/>
        </p:nvGrpSpPr>
        <p:grpSpPr>
          <a:xfrm>
            <a:off x="318593" y="18133218"/>
            <a:ext cx="7349049" cy="3848958"/>
            <a:chOff x="22822655" y="9245527"/>
            <a:chExt cx="5685858" cy="3220532"/>
          </a:xfrm>
        </p:grpSpPr>
        <p:grpSp>
          <p:nvGrpSpPr>
            <p:cNvPr id="51" name="Group 50">
              <a:extLst>
                <a:ext uri="{FF2B5EF4-FFF2-40B4-BE49-F238E27FC236}">
                  <a16:creationId xmlns:a16="http://schemas.microsoft.com/office/drawing/2014/main" id="{B1520D9E-69BE-2B0F-657F-2277779F94A9}"/>
                </a:ext>
              </a:extLst>
            </p:cNvPr>
            <p:cNvGrpSpPr/>
            <p:nvPr/>
          </p:nvGrpSpPr>
          <p:grpSpPr>
            <a:xfrm>
              <a:off x="22833806" y="9256234"/>
              <a:ext cx="5674707" cy="3209825"/>
              <a:chOff x="23240221" y="10226869"/>
              <a:chExt cx="5540897" cy="3134137"/>
            </a:xfrm>
          </p:grpSpPr>
          <p:pic>
            <p:nvPicPr>
              <p:cNvPr id="37" name="Picture 36">
                <a:extLst>
                  <a:ext uri="{FF2B5EF4-FFF2-40B4-BE49-F238E27FC236}">
                    <a16:creationId xmlns:a16="http://schemas.microsoft.com/office/drawing/2014/main" id="{D4C1EF1D-694D-E26C-BDE2-2E5C719DFA29}"/>
                  </a:ext>
                </a:extLst>
              </p:cNvPr>
              <p:cNvPicPr>
                <a:picLocks noChangeAspect="1"/>
              </p:cNvPicPr>
              <p:nvPr/>
            </p:nvPicPr>
            <p:blipFill>
              <a:blip r:embed="rId10"/>
              <a:stretch>
                <a:fillRect/>
              </a:stretch>
            </p:blipFill>
            <p:spPr>
              <a:xfrm>
                <a:off x="23240221" y="10226869"/>
                <a:ext cx="5540897" cy="3134137"/>
              </a:xfrm>
              <a:prstGeom prst="rect">
                <a:avLst/>
              </a:prstGeom>
              <a:ln w="38100">
                <a:solidFill>
                  <a:schemeClr val="tx1"/>
                </a:solidFill>
              </a:ln>
            </p:spPr>
          </p:pic>
          <p:sp>
            <p:nvSpPr>
              <p:cNvPr id="39" name="TextBox 38">
                <a:extLst>
                  <a:ext uri="{FF2B5EF4-FFF2-40B4-BE49-F238E27FC236}">
                    <a16:creationId xmlns:a16="http://schemas.microsoft.com/office/drawing/2014/main" id="{EF8B09C9-CBDA-982F-38EB-506622762A06}"/>
                  </a:ext>
                </a:extLst>
              </p:cNvPr>
              <p:cNvSpPr txBox="1"/>
              <p:nvPr/>
            </p:nvSpPr>
            <p:spPr>
              <a:xfrm>
                <a:off x="27128443" y="12275698"/>
                <a:ext cx="621080" cy="427470"/>
              </a:xfrm>
              <a:prstGeom prst="rect">
                <a:avLst/>
              </a:prstGeom>
              <a:solidFill>
                <a:schemeClr val="bg1">
                  <a:lumMod val="95000"/>
                </a:schemeClr>
              </a:solidFill>
              <a:ln w="38100">
                <a:solidFill>
                  <a:schemeClr val="tx1"/>
                </a:solidFill>
              </a:ln>
            </p:spPr>
            <p:txBody>
              <a:bodyPr wrap="none" rtlCol="0">
                <a:spAutoFit/>
              </a:bodyPr>
              <a:lstStyle/>
              <a:p>
                <a:pPr algn="ctr"/>
                <a:r>
                  <a:rPr lang="en-US" sz="2800"/>
                  <a:t>29%</a:t>
                </a:r>
              </a:p>
            </p:txBody>
          </p:sp>
          <p:sp>
            <p:nvSpPr>
              <p:cNvPr id="43" name="Arrow: Right 42">
                <a:extLst>
                  <a:ext uri="{FF2B5EF4-FFF2-40B4-BE49-F238E27FC236}">
                    <a16:creationId xmlns:a16="http://schemas.microsoft.com/office/drawing/2014/main" id="{48DE0F3E-44E5-0808-65A6-0E8017C95CD0}"/>
                  </a:ext>
                </a:extLst>
              </p:cNvPr>
              <p:cNvSpPr/>
              <p:nvPr/>
            </p:nvSpPr>
            <p:spPr>
              <a:xfrm rot="9178355">
                <a:off x="26656158" y="10727174"/>
                <a:ext cx="1046435" cy="374468"/>
              </a:xfrm>
              <a:prstGeom prst="rightArrow">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AC55719-9DAE-8174-C58F-C23F8567DBD1}"/>
                  </a:ext>
                </a:extLst>
              </p:cNvPr>
              <p:cNvSpPr txBox="1"/>
              <p:nvPr/>
            </p:nvSpPr>
            <p:spPr>
              <a:xfrm>
                <a:off x="23739516" y="11136109"/>
                <a:ext cx="480375" cy="427470"/>
              </a:xfrm>
              <a:prstGeom prst="rect">
                <a:avLst/>
              </a:prstGeom>
              <a:solidFill>
                <a:schemeClr val="bg1">
                  <a:lumMod val="95000"/>
                </a:schemeClr>
              </a:solidFill>
              <a:ln w="38100">
                <a:solidFill>
                  <a:schemeClr val="tx1"/>
                </a:solidFill>
              </a:ln>
            </p:spPr>
            <p:txBody>
              <a:bodyPr wrap="none" rtlCol="0">
                <a:spAutoFit/>
              </a:bodyPr>
              <a:lstStyle/>
              <a:p>
                <a:pPr algn="ctr"/>
                <a:r>
                  <a:rPr lang="en-US" sz="2800"/>
                  <a:t>2%</a:t>
                </a:r>
              </a:p>
            </p:txBody>
          </p:sp>
        </p:grpSp>
        <p:sp>
          <p:nvSpPr>
            <p:cNvPr id="52" name="TextBox 51">
              <a:extLst>
                <a:ext uri="{FF2B5EF4-FFF2-40B4-BE49-F238E27FC236}">
                  <a16:creationId xmlns:a16="http://schemas.microsoft.com/office/drawing/2014/main" id="{A84B63AB-1008-1652-E44D-3096A10F0D80}"/>
                </a:ext>
              </a:extLst>
            </p:cNvPr>
            <p:cNvSpPr txBox="1"/>
            <p:nvPr/>
          </p:nvSpPr>
          <p:spPr>
            <a:xfrm>
              <a:off x="22822655" y="9245527"/>
              <a:ext cx="2720171" cy="515051"/>
            </a:xfrm>
            <a:prstGeom prst="rect">
              <a:avLst/>
            </a:prstGeom>
            <a:solidFill>
              <a:schemeClr val="bg1"/>
            </a:solidFill>
            <a:ln w="381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a:ea typeface="Calibri"/>
                  <a:cs typeface="Calibri"/>
                </a:rPr>
                <a:t>Southbound Traffic</a:t>
              </a:r>
              <a:endParaRPr lang="en-US" sz="3400"/>
            </a:p>
          </p:txBody>
        </p:sp>
      </p:grpSp>
      <p:sp>
        <p:nvSpPr>
          <p:cNvPr id="59" name="Subtitle 2">
            <a:extLst>
              <a:ext uri="{FF2B5EF4-FFF2-40B4-BE49-F238E27FC236}">
                <a16:creationId xmlns:a16="http://schemas.microsoft.com/office/drawing/2014/main" id="{D260CF42-FD89-22BC-0E0E-60A764FA249B}"/>
              </a:ext>
            </a:extLst>
          </p:cNvPr>
          <p:cNvSpPr txBox="1">
            <a:spLocks/>
          </p:cNvSpPr>
          <p:nvPr/>
        </p:nvSpPr>
        <p:spPr>
          <a:xfrm>
            <a:off x="26421211" y="25705156"/>
            <a:ext cx="9889388"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Acknowledgements</a:t>
            </a:r>
          </a:p>
        </p:txBody>
      </p:sp>
      <p:sp>
        <p:nvSpPr>
          <p:cNvPr id="60" name="Subtitle 2">
            <a:extLst>
              <a:ext uri="{FF2B5EF4-FFF2-40B4-BE49-F238E27FC236}">
                <a16:creationId xmlns:a16="http://schemas.microsoft.com/office/drawing/2014/main" id="{98763D01-6266-9512-84A6-DADE5040AA6E}"/>
              </a:ext>
            </a:extLst>
          </p:cNvPr>
          <p:cNvSpPr txBox="1">
            <a:spLocks/>
          </p:cNvSpPr>
          <p:nvPr/>
        </p:nvSpPr>
        <p:spPr>
          <a:xfrm>
            <a:off x="26421210" y="26952415"/>
            <a:ext cx="9889389" cy="1843928"/>
          </a:xfrm>
          <a:prstGeom prst="rect">
            <a:avLst/>
          </a:prstGeom>
          <a:noFill/>
          <a:ln w="38100">
            <a:solidFill>
              <a:schemeClr val="tx1"/>
            </a:solidFill>
          </a:ln>
        </p:spPr>
        <p:txBody>
          <a:bodyPr vert="horz" lIns="91440" tIns="137160" rIns="91440" bIns="91440"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800"/>
              <a:t>Bill Lambert – NHDOT Highway Safety Administrator</a:t>
            </a:r>
          </a:p>
          <a:p>
            <a:pPr algn="l">
              <a:spcBef>
                <a:spcPts val="0"/>
              </a:spcBef>
            </a:pPr>
            <a:r>
              <a:rPr lang="en-US" sz="2800"/>
              <a:t>Corey </a:t>
            </a:r>
            <a:r>
              <a:rPr lang="en-US" sz="2800" err="1"/>
              <a:t>Spetelunas</a:t>
            </a:r>
            <a:r>
              <a:rPr lang="en-US" sz="2800"/>
              <a:t> – NHDOT Highway Safety Project Manager</a:t>
            </a:r>
          </a:p>
          <a:p>
            <a:pPr algn="l">
              <a:spcBef>
                <a:spcPts val="0"/>
              </a:spcBef>
            </a:pPr>
            <a:r>
              <a:rPr lang="en-US" sz="2800"/>
              <a:t>Dr. Eshan Dave – Faculty Advisor</a:t>
            </a:r>
          </a:p>
          <a:p>
            <a:pPr algn="l">
              <a:spcBef>
                <a:spcPts val="0"/>
              </a:spcBef>
            </a:pPr>
            <a:r>
              <a:rPr lang="en-US" sz="2800"/>
              <a:t>Eric Fiegenbaum – Madbury Town Administrator</a:t>
            </a:r>
          </a:p>
        </p:txBody>
      </p:sp>
      <p:sp>
        <p:nvSpPr>
          <p:cNvPr id="63" name="TextBox 62">
            <a:extLst>
              <a:ext uri="{FF2B5EF4-FFF2-40B4-BE49-F238E27FC236}">
                <a16:creationId xmlns:a16="http://schemas.microsoft.com/office/drawing/2014/main" id="{7F39F2DF-D96A-4574-CD9C-F6233D3AD331}"/>
              </a:ext>
            </a:extLst>
          </p:cNvPr>
          <p:cNvSpPr txBox="1"/>
          <p:nvPr/>
        </p:nvSpPr>
        <p:spPr>
          <a:xfrm>
            <a:off x="22822966" y="5644562"/>
            <a:ext cx="6402801" cy="2336921"/>
          </a:xfrm>
          <a:prstGeom prst="rect">
            <a:avLst/>
          </a:prstGeom>
          <a:noFill/>
          <a:ln w="38100">
            <a:solidFill>
              <a:schemeClr val="tx1"/>
            </a:solidFill>
          </a:ln>
        </p:spPr>
        <p:txBody>
          <a:bodyPr wrap="square" lIns="0" tIns="91440" rIns="0" bIns="0" rtlCol="0">
            <a:noAutofit/>
          </a:bodyPr>
          <a:lstStyle/>
          <a:p>
            <a:pPr marL="182880">
              <a:spcBef>
                <a:spcPts val="600"/>
              </a:spcBef>
              <a:buFont typeface="Arial" panose="020B0604020202020204" pitchFamily="34" charset="0"/>
              <a:buChar char="•"/>
            </a:pPr>
            <a:r>
              <a:rPr lang="en-US" sz="3200"/>
              <a:t> Limited signage</a:t>
            </a:r>
          </a:p>
          <a:p>
            <a:pPr marL="182880">
              <a:spcBef>
                <a:spcPts val="600"/>
              </a:spcBef>
              <a:buFont typeface="Arial" panose="020B0604020202020204" pitchFamily="34" charset="0"/>
              <a:buChar char="•"/>
            </a:pPr>
            <a:r>
              <a:rPr lang="en-US" sz="3200"/>
              <a:t> Poor sightlines</a:t>
            </a:r>
          </a:p>
          <a:p>
            <a:pPr marL="182880">
              <a:spcBef>
                <a:spcPts val="600"/>
              </a:spcBef>
              <a:buFont typeface="Arial" panose="020B0604020202020204" pitchFamily="34" charset="0"/>
              <a:buChar char="•"/>
            </a:pPr>
            <a:r>
              <a:rPr lang="en-US" sz="3200"/>
              <a:t> Driver Behavior</a:t>
            </a:r>
          </a:p>
          <a:p>
            <a:pPr marL="182880">
              <a:spcBef>
                <a:spcPts val="600"/>
              </a:spcBef>
              <a:buFont typeface="Arial" panose="020B0604020202020204" pitchFamily="34" charset="0"/>
              <a:buChar char="•"/>
            </a:pPr>
            <a:r>
              <a:rPr lang="en-US" sz="3200"/>
              <a:t> Traffic backups during peak hours</a:t>
            </a:r>
          </a:p>
          <a:p>
            <a:endParaRPr lang="en-US" sz="2500"/>
          </a:p>
        </p:txBody>
      </p:sp>
      <p:pic>
        <p:nvPicPr>
          <p:cNvPr id="36" name="Picture 35">
            <a:extLst>
              <a:ext uri="{FF2B5EF4-FFF2-40B4-BE49-F238E27FC236}">
                <a16:creationId xmlns:a16="http://schemas.microsoft.com/office/drawing/2014/main" id="{1B48CA3C-F23D-E307-3516-E6C2E6553023}"/>
              </a:ext>
            </a:extLst>
          </p:cNvPr>
          <p:cNvPicPr>
            <a:picLocks noChangeAspect="1"/>
          </p:cNvPicPr>
          <p:nvPr/>
        </p:nvPicPr>
        <p:blipFill>
          <a:blip r:embed="rId11"/>
          <a:srcRect l="48692" t="24869" r="10348" b="43592"/>
          <a:stretch>
            <a:fillRect/>
          </a:stretch>
        </p:blipFill>
        <p:spPr>
          <a:xfrm>
            <a:off x="29607719" y="9034403"/>
            <a:ext cx="6684950" cy="3418081"/>
          </a:xfrm>
          <a:prstGeom prst="rect">
            <a:avLst/>
          </a:prstGeom>
          <a:ln w="38100">
            <a:solidFill>
              <a:schemeClr val="tx1"/>
            </a:solidFill>
          </a:ln>
        </p:spPr>
      </p:pic>
      <p:grpSp>
        <p:nvGrpSpPr>
          <p:cNvPr id="49" name="Group 48">
            <a:extLst>
              <a:ext uri="{FF2B5EF4-FFF2-40B4-BE49-F238E27FC236}">
                <a16:creationId xmlns:a16="http://schemas.microsoft.com/office/drawing/2014/main" id="{4911D4C6-D848-3900-C004-769B67FA3FF7}"/>
              </a:ext>
            </a:extLst>
          </p:cNvPr>
          <p:cNvGrpSpPr/>
          <p:nvPr/>
        </p:nvGrpSpPr>
        <p:grpSpPr>
          <a:xfrm>
            <a:off x="328108" y="22310784"/>
            <a:ext cx="7331224" cy="6485560"/>
            <a:chOff x="312741" y="22328592"/>
            <a:chExt cx="7271945" cy="6467751"/>
          </a:xfrm>
        </p:grpSpPr>
        <p:pic>
          <p:nvPicPr>
            <p:cNvPr id="45" name="Picture 44">
              <a:extLst>
                <a:ext uri="{FF2B5EF4-FFF2-40B4-BE49-F238E27FC236}">
                  <a16:creationId xmlns:a16="http://schemas.microsoft.com/office/drawing/2014/main" id="{FD4C5AB8-66DB-1F2F-D14F-52C2ED5BF6CB}"/>
                </a:ext>
              </a:extLst>
            </p:cNvPr>
            <p:cNvPicPr>
              <a:picLocks noChangeAspect="1"/>
            </p:cNvPicPr>
            <p:nvPr/>
          </p:nvPicPr>
          <p:blipFill>
            <a:blip r:embed="rId12">
              <a:extLst>
                <a:ext uri="{28A0092B-C50C-407E-A947-70E740481C1C}">
                  <a14:useLocalDpi xmlns:a14="http://schemas.microsoft.com/office/drawing/2010/main" val="0"/>
                </a:ext>
              </a:extLst>
            </a:blip>
            <a:srcRect l="84896" r="1624"/>
            <a:stretch>
              <a:fillRect/>
            </a:stretch>
          </p:blipFill>
          <p:spPr>
            <a:xfrm>
              <a:off x="6185177" y="22328592"/>
              <a:ext cx="1399509" cy="6467751"/>
            </a:xfrm>
            <a:prstGeom prst="rect">
              <a:avLst/>
            </a:prstGeom>
            <a:ln w="38100">
              <a:solidFill>
                <a:schemeClr val="tx1"/>
              </a:solidFill>
            </a:ln>
          </p:spPr>
        </p:pic>
        <p:pic>
          <p:nvPicPr>
            <p:cNvPr id="46" name="Picture 45">
              <a:extLst>
                <a:ext uri="{FF2B5EF4-FFF2-40B4-BE49-F238E27FC236}">
                  <a16:creationId xmlns:a16="http://schemas.microsoft.com/office/drawing/2014/main" id="{D74BF36D-7949-F4A1-62C1-3EC1187AD974}"/>
                </a:ext>
              </a:extLst>
            </p:cNvPr>
            <p:cNvPicPr>
              <a:picLocks noChangeAspect="1"/>
            </p:cNvPicPr>
            <p:nvPr/>
          </p:nvPicPr>
          <p:blipFill>
            <a:blip r:embed="rId12">
              <a:extLst>
                <a:ext uri="{28A0092B-C50C-407E-A947-70E740481C1C}">
                  <a14:useLocalDpi xmlns:a14="http://schemas.microsoft.com/office/drawing/2010/main" val="0"/>
                </a:ext>
              </a:extLst>
            </a:blip>
            <a:srcRect l="976" r="46766" b="5136"/>
            <a:stretch>
              <a:fillRect/>
            </a:stretch>
          </p:blipFill>
          <p:spPr>
            <a:xfrm>
              <a:off x="312741" y="22328592"/>
              <a:ext cx="5826801" cy="6467751"/>
            </a:xfrm>
            <a:prstGeom prst="rect">
              <a:avLst/>
            </a:prstGeom>
            <a:ln w="38100">
              <a:solidFill>
                <a:schemeClr val="tx1"/>
              </a:solidFill>
            </a:ln>
          </p:spPr>
        </p:pic>
      </p:grpSp>
      <p:sp>
        <p:nvSpPr>
          <p:cNvPr id="4" name="Subtitle 2">
            <a:extLst>
              <a:ext uri="{FF2B5EF4-FFF2-40B4-BE49-F238E27FC236}">
                <a16:creationId xmlns:a16="http://schemas.microsoft.com/office/drawing/2014/main" id="{5B10354C-B2C0-A9FD-F332-E422FE6D520B}"/>
              </a:ext>
            </a:extLst>
          </p:cNvPr>
          <p:cNvSpPr txBox="1">
            <a:spLocks/>
          </p:cNvSpPr>
          <p:nvPr/>
        </p:nvSpPr>
        <p:spPr>
          <a:xfrm>
            <a:off x="29601778" y="4365244"/>
            <a:ext cx="6708821"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Alternatives</a:t>
            </a:r>
          </a:p>
        </p:txBody>
      </p:sp>
      <p:pic>
        <p:nvPicPr>
          <p:cNvPr id="21" name="Picture 20">
            <a:extLst>
              <a:ext uri="{FF2B5EF4-FFF2-40B4-BE49-F238E27FC236}">
                <a16:creationId xmlns:a16="http://schemas.microsoft.com/office/drawing/2014/main" id="{150D2D89-2109-082D-CD2A-2327A3661D79}"/>
              </a:ext>
            </a:extLst>
          </p:cNvPr>
          <p:cNvPicPr>
            <a:picLocks noChangeAspect="1"/>
          </p:cNvPicPr>
          <p:nvPr/>
        </p:nvPicPr>
        <p:blipFill>
          <a:blip r:embed="rId13" cstate="print">
            <a:extLst>
              <a:ext uri="{28A0092B-C50C-407E-A947-70E740481C1C}">
                <a14:useLocalDpi xmlns:a14="http://schemas.microsoft.com/office/drawing/2010/main" val="0"/>
              </a:ext>
            </a:extLst>
          </a:blip>
          <a:srcRect t="1" b="15783"/>
          <a:stretch>
            <a:fillRect/>
          </a:stretch>
        </p:blipFill>
        <p:spPr>
          <a:xfrm rot="5400000">
            <a:off x="25708686" y="8951965"/>
            <a:ext cx="4206241" cy="2781195"/>
          </a:xfrm>
          <a:prstGeom prst="rect">
            <a:avLst/>
          </a:prstGeom>
          <a:ln w="38100">
            <a:solidFill>
              <a:schemeClr val="tx1"/>
            </a:solidFill>
          </a:ln>
        </p:spPr>
      </p:pic>
      <p:pic>
        <p:nvPicPr>
          <p:cNvPr id="57" name="Picture 56">
            <a:extLst>
              <a:ext uri="{FF2B5EF4-FFF2-40B4-BE49-F238E27FC236}">
                <a16:creationId xmlns:a16="http://schemas.microsoft.com/office/drawing/2014/main" id="{11362C7D-C624-5F7F-6C93-C8CBF958BF3C}"/>
              </a:ext>
            </a:extLst>
          </p:cNvPr>
          <p:cNvPicPr>
            <a:picLocks noChangeAspect="1"/>
          </p:cNvPicPr>
          <p:nvPr/>
        </p:nvPicPr>
        <p:blipFill>
          <a:blip r:embed="rId14" cstate="print">
            <a:extLst>
              <a:ext uri="{28A0092B-C50C-407E-A947-70E740481C1C}">
                <a14:useLocalDpi xmlns:a14="http://schemas.microsoft.com/office/drawing/2010/main" val="0"/>
              </a:ext>
            </a:extLst>
          </a:blip>
          <a:srcRect t="1389"/>
          <a:stretch>
            <a:fillRect/>
          </a:stretch>
        </p:blipFill>
        <p:spPr>
          <a:xfrm rot="5400000">
            <a:off x="22386870" y="8722256"/>
            <a:ext cx="4186214" cy="3220584"/>
          </a:xfrm>
          <a:prstGeom prst="rect">
            <a:avLst/>
          </a:prstGeom>
          <a:ln w="38100">
            <a:solidFill>
              <a:schemeClr val="tx1"/>
            </a:solidFill>
          </a:ln>
        </p:spPr>
      </p:pic>
      <p:sp>
        <p:nvSpPr>
          <p:cNvPr id="62" name="Subtitle 2">
            <a:extLst>
              <a:ext uri="{FF2B5EF4-FFF2-40B4-BE49-F238E27FC236}">
                <a16:creationId xmlns:a16="http://schemas.microsoft.com/office/drawing/2014/main" id="{A4A00B3F-E92E-F08D-624E-C5CA17777D8E}"/>
              </a:ext>
            </a:extLst>
          </p:cNvPr>
          <p:cNvSpPr txBox="1">
            <a:spLocks/>
          </p:cNvSpPr>
          <p:nvPr/>
        </p:nvSpPr>
        <p:spPr>
          <a:xfrm>
            <a:off x="15563270" y="23714006"/>
            <a:ext cx="10526999"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Construction Phasing</a:t>
            </a:r>
          </a:p>
        </p:txBody>
      </p:sp>
      <p:pic>
        <p:nvPicPr>
          <p:cNvPr id="26" name="Picture 25">
            <a:extLst>
              <a:ext uri="{FF2B5EF4-FFF2-40B4-BE49-F238E27FC236}">
                <a16:creationId xmlns:a16="http://schemas.microsoft.com/office/drawing/2014/main" id="{35A96FA8-3291-4F18-4D9B-8C9AAB7E56A8}"/>
              </a:ext>
            </a:extLst>
          </p:cNvPr>
          <p:cNvPicPr>
            <a:picLocks noChangeAspect="1"/>
          </p:cNvPicPr>
          <p:nvPr/>
        </p:nvPicPr>
        <p:blipFill>
          <a:blip r:embed="rId15">
            <a:extLst>
              <a:ext uri="{28A0092B-C50C-407E-A947-70E740481C1C}">
                <a14:useLocalDpi xmlns:a14="http://schemas.microsoft.com/office/drawing/2010/main" val="0"/>
              </a:ext>
            </a:extLst>
          </a:blip>
          <a:srcRect l="38724" r="4578"/>
          <a:stretch>
            <a:fillRect/>
          </a:stretch>
        </p:blipFill>
        <p:spPr>
          <a:xfrm>
            <a:off x="18883363" y="25321264"/>
            <a:ext cx="3107046" cy="3493008"/>
          </a:xfrm>
          <a:prstGeom prst="rect">
            <a:avLst/>
          </a:prstGeom>
          <a:ln w="38100">
            <a:solidFill>
              <a:schemeClr val="tx1"/>
            </a:solidFill>
          </a:ln>
        </p:spPr>
      </p:pic>
      <p:pic>
        <p:nvPicPr>
          <p:cNvPr id="44" name="Picture 43">
            <a:extLst>
              <a:ext uri="{FF2B5EF4-FFF2-40B4-BE49-F238E27FC236}">
                <a16:creationId xmlns:a16="http://schemas.microsoft.com/office/drawing/2014/main" id="{4F6449D4-4E49-250C-19A4-0F5AEC6FF01D}"/>
              </a:ext>
            </a:extLst>
          </p:cNvPr>
          <p:cNvPicPr>
            <a:picLocks noChangeAspect="1"/>
          </p:cNvPicPr>
          <p:nvPr/>
        </p:nvPicPr>
        <p:blipFill>
          <a:blip r:embed="rId16">
            <a:extLst>
              <a:ext uri="{28A0092B-C50C-407E-A947-70E740481C1C}">
                <a14:useLocalDpi xmlns:a14="http://schemas.microsoft.com/office/drawing/2010/main" val="0"/>
              </a:ext>
            </a:extLst>
          </a:blip>
          <a:srcRect l="36439" r="9140"/>
          <a:stretch>
            <a:fillRect/>
          </a:stretch>
        </p:blipFill>
        <p:spPr>
          <a:xfrm>
            <a:off x="15616977" y="25325745"/>
            <a:ext cx="2978421" cy="3488527"/>
          </a:xfrm>
          <a:prstGeom prst="rect">
            <a:avLst/>
          </a:prstGeom>
          <a:ln w="38100">
            <a:solidFill>
              <a:schemeClr val="tx1"/>
            </a:solidFill>
          </a:ln>
        </p:spPr>
      </p:pic>
      <p:sp>
        <p:nvSpPr>
          <p:cNvPr id="53" name="TextBox 52">
            <a:extLst>
              <a:ext uri="{FF2B5EF4-FFF2-40B4-BE49-F238E27FC236}">
                <a16:creationId xmlns:a16="http://schemas.microsoft.com/office/drawing/2014/main" id="{34B743E8-4401-BDE9-D6D5-42FF4820AB67}"/>
              </a:ext>
            </a:extLst>
          </p:cNvPr>
          <p:cNvSpPr txBox="1"/>
          <p:nvPr/>
        </p:nvSpPr>
        <p:spPr>
          <a:xfrm>
            <a:off x="15454375" y="24725656"/>
            <a:ext cx="1438472" cy="523220"/>
          </a:xfrm>
          <a:prstGeom prst="rect">
            <a:avLst/>
          </a:prstGeom>
          <a:noFill/>
        </p:spPr>
        <p:txBody>
          <a:bodyPr wrap="square" rtlCol="0">
            <a:spAutoFit/>
          </a:bodyPr>
          <a:lstStyle/>
          <a:p>
            <a:pPr algn="ctr"/>
            <a:r>
              <a:rPr lang="en-US" sz="2800" b="1"/>
              <a:t>Phase 1</a:t>
            </a:r>
          </a:p>
        </p:txBody>
      </p:sp>
      <p:sp>
        <p:nvSpPr>
          <p:cNvPr id="54" name="TextBox 53">
            <a:extLst>
              <a:ext uri="{FF2B5EF4-FFF2-40B4-BE49-F238E27FC236}">
                <a16:creationId xmlns:a16="http://schemas.microsoft.com/office/drawing/2014/main" id="{D3CE8959-D2C4-E350-1C81-2E44857C0976}"/>
              </a:ext>
            </a:extLst>
          </p:cNvPr>
          <p:cNvSpPr txBox="1"/>
          <p:nvPr/>
        </p:nvSpPr>
        <p:spPr>
          <a:xfrm>
            <a:off x="18721596" y="24726254"/>
            <a:ext cx="1391090" cy="523220"/>
          </a:xfrm>
          <a:prstGeom prst="rect">
            <a:avLst/>
          </a:prstGeom>
          <a:noFill/>
        </p:spPr>
        <p:txBody>
          <a:bodyPr wrap="square" rtlCol="0">
            <a:spAutoFit/>
          </a:bodyPr>
          <a:lstStyle/>
          <a:p>
            <a:pPr algn="ctr"/>
            <a:r>
              <a:rPr lang="en-US" sz="2800" b="1"/>
              <a:t>Phase 2</a:t>
            </a:r>
          </a:p>
        </p:txBody>
      </p:sp>
      <p:sp>
        <p:nvSpPr>
          <p:cNvPr id="55" name="TextBox 54">
            <a:extLst>
              <a:ext uri="{FF2B5EF4-FFF2-40B4-BE49-F238E27FC236}">
                <a16:creationId xmlns:a16="http://schemas.microsoft.com/office/drawing/2014/main" id="{45BBD2E7-DDBB-B122-B2A7-7F54CFE64961}"/>
              </a:ext>
            </a:extLst>
          </p:cNvPr>
          <p:cNvSpPr txBox="1"/>
          <p:nvPr/>
        </p:nvSpPr>
        <p:spPr>
          <a:xfrm>
            <a:off x="22287449" y="25294369"/>
            <a:ext cx="3782144" cy="3538728"/>
          </a:xfrm>
          <a:prstGeom prst="rect">
            <a:avLst/>
          </a:prstGeom>
          <a:noFill/>
          <a:ln w="38100">
            <a:solidFill>
              <a:schemeClr val="tx1"/>
            </a:solidFill>
          </a:ln>
        </p:spPr>
        <p:txBody>
          <a:bodyPr wrap="square" rtlCol="0">
            <a:noAutofit/>
          </a:bodyPr>
          <a:lstStyle/>
          <a:p>
            <a:r>
              <a:rPr lang="en-US" sz="3000"/>
              <a:t>Red lines show cones and construction barriers. </a:t>
            </a:r>
          </a:p>
          <a:p>
            <a:endParaRPr lang="en-US" sz="2400"/>
          </a:p>
          <a:p>
            <a:r>
              <a:rPr lang="en-US" sz="3000"/>
              <a:t>White arrows depict traffic flow controlled by flagger.</a:t>
            </a:r>
          </a:p>
        </p:txBody>
      </p:sp>
      <p:sp>
        <p:nvSpPr>
          <p:cNvPr id="17" name="Subtitle 2">
            <a:extLst>
              <a:ext uri="{FF2B5EF4-FFF2-40B4-BE49-F238E27FC236}">
                <a16:creationId xmlns:a16="http://schemas.microsoft.com/office/drawing/2014/main" id="{09588CE3-81FF-4C36-326F-7796184117B5}"/>
              </a:ext>
            </a:extLst>
          </p:cNvPr>
          <p:cNvSpPr txBox="1">
            <a:spLocks/>
          </p:cNvSpPr>
          <p:nvPr/>
        </p:nvSpPr>
        <p:spPr>
          <a:xfrm>
            <a:off x="8059496" y="18975067"/>
            <a:ext cx="7155671" cy="914400"/>
          </a:xfrm>
          <a:prstGeom prst="rect">
            <a:avLst/>
          </a:prstGeom>
          <a:solidFill>
            <a:srgbClr val="002060"/>
          </a:solidFill>
          <a:ln w="38100">
            <a:solidFill>
              <a:schemeClr val="tx1"/>
            </a:solidFill>
          </a:ln>
        </p:spPr>
        <p:txBody>
          <a:bodyPr vert="horz" lIns="91440" tIns="45720" rIns="91440" bIns="45720"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panose="02040503050406030204" pitchFamily="18" charset="0"/>
              </a:rPr>
              <a:t>Signal Design</a:t>
            </a:r>
          </a:p>
        </p:txBody>
      </p:sp>
      <p:pic>
        <p:nvPicPr>
          <p:cNvPr id="70" name="Picture 69">
            <a:extLst>
              <a:ext uri="{FF2B5EF4-FFF2-40B4-BE49-F238E27FC236}">
                <a16:creationId xmlns:a16="http://schemas.microsoft.com/office/drawing/2014/main" id="{A7A3C24F-236C-FE02-0729-94286F851A8D}"/>
              </a:ext>
            </a:extLst>
          </p:cNvPr>
          <p:cNvPicPr>
            <a:picLocks noChangeAspect="1"/>
          </p:cNvPicPr>
          <p:nvPr/>
        </p:nvPicPr>
        <p:blipFill>
          <a:blip r:embed="rId17"/>
          <a:stretch>
            <a:fillRect/>
          </a:stretch>
        </p:blipFill>
        <p:spPr>
          <a:xfrm>
            <a:off x="8081829" y="20090285"/>
            <a:ext cx="7132320" cy="3439548"/>
          </a:xfrm>
          <a:prstGeom prst="rect">
            <a:avLst/>
          </a:prstGeom>
          <a:ln w="38100">
            <a:solidFill>
              <a:schemeClr val="tx1"/>
            </a:solidFill>
          </a:ln>
        </p:spPr>
      </p:pic>
      <p:sp>
        <p:nvSpPr>
          <p:cNvPr id="5" name="TextBox 4">
            <a:extLst>
              <a:ext uri="{FF2B5EF4-FFF2-40B4-BE49-F238E27FC236}">
                <a16:creationId xmlns:a16="http://schemas.microsoft.com/office/drawing/2014/main" id="{9A3FEFB4-04B6-6684-9CC8-71D0E334B1DD}"/>
              </a:ext>
            </a:extLst>
          </p:cNvPr>
          <p:cNvSpPr txBox="1"/>
          <p:nvPr/>
        </p:nvSpPr>
        <p:spPr>
          <a:xfrm>
            <a:off x="6749239" y="14368790"/>
            <a:ext cx="806632" cy="523220"/>
          </a:xfrm>
          <a:prstGeom prst="rect">
            <a:avLst/>
          </a:prstGeom>
          <a:solidFill>
            <a:schemeClr val="bg1">
              <a:lumMod val="95000"/>
            </a:schemeClr>
          </a:solidFill>
          <a:ln w="38100">
            <a:solidFill>
              <a:schemeClr val="tx1"/>
            </a:solidFill>
          </a:ln>
        </p:spPr>
        <p:txBody>
          <a:bodyPr wrap="none" rtlCol="0">
            <a:spAutoFit/>
          </a:bodyPr>
          <a:lstStyle/>
          <a:p>
            <a:pPr algn="ctr"/>
            <a:r>
              <a:rPr lang="en-US" sz="2800"/>
              <a:t>93%</a:t>
            </a:r>
          </a:p>
        </p:txBody>
      </p:sp>
      <p:grpSp>
        <p:nvGrpSpPr>
          <p:cNvPr id="83" name="Group 82">
            <a:extLst>
              <a:ext uri="{FF2B5EF4-FFF2-40B4-BE49-F238E27FC236}">
                <a16:creationId xmlns:a16="http://schemas.microsoft.com/office/drawing/2014/main" id="{6654872E-F88A-B090-CED7-954F0A0C376D}"/>
              </a:ext>
            </a:extLst>
          </p:cNvPr>
          <p:cNvGrpSpPr/>
          <p:nvPr/>
        </p:nvGrpSpPr>
        <p:grpSpPr>
          <a:xfrm>
            <a:off x="15856299" y="14095412"/>
            <a:ext cx="5169065" cy="1358395"/>
            <a:chOff x="15856299" y="14095412"/>
            <a:chExt cx="5169065" cy="1358395"/>
          </a:xfrm>
        </p:grpSpPr>
        <p:grpSp>
          <p:nvGrpSpPr>
            <p:cNvPr id="73" name="Group 72">
              <a:extLst>
                <a:ext uri="{FF2B5EF4-FFF2-40B4-BE49-F238E27FC236}">
                  <a16:creationId xmlns:a16="http://schemas.microsoft.com/office/drawing/2014/main" id="{C20D2766-5244-B526-A1BE-3C8D0A45B817}"/>
                </a:ext>
              </a:extLst>
            </p:cNvPr>
            <p:cNvGrpSpPr/>
            <p:nvPr/>
          </p:nvGrpSpPr>
          <p:grpSpPr>
            <a:xfrm>
              <a:off x="15856299" y="14095412"/>
              <a:ext cx="5169065" cy="1358395"/>
              <a:chOff x="15839062" y="14088638"/>
              <a:chExt cx="3361804" cy="866817"/>
            </a:xfrm>
          </p:grpSpPr>
          <p:grpSp>
            <p:nvGrpSpPr>
              <p:cNvPr id="67" name="Group 66">
                <a:extLst>
                  <a:ext uri="{FF2B5EF4-FFF2-40B4-BE49-F238E27FC236}">
                    <a16:creationId xmlns:a16="http://schemas.microsoft.com/office/drawing/2014/main" id="{6E5FDD30-27AD-D975-EFF1-4D4FEE9686AA}"/>
                  </a:ext>
                </a:extLst>
              </p:cNvPr>
              <p:cNvGrpSpPr/>
              <p:nvPr/>
            </p:nvGrpSpPr>
            <p:grpSpPr>
              <a:xfrm>
                <a:off x="15839062" y="14088638"/>
                <a:ext cx="3361804" cy="866817"/>
                <a:chOff x="15787473" y="14028287"/>
                <a:chExt cx="3361804" cy="866817"/>
              </a:xfrm>
            </p:grpSpPr>
            <p:grpSp>
              <p:nvGrpSpPr>
                <p:cNvPr id="61" name="Group 60">
                  <a:extLst>
                    <a:ext uri="{FF2B5EF4-FFF2-40B4-BE49-F238E27FC236}">
                      <a16:creationId xmlns:a16="http://schemas.microsoft.com/office/drawing/2014/main" id="{12990F45-AEA5-8107-1375-F322449C76BE}"/>
                    </a:ext>
                  </a:extLst>
                </p:cNvPr>
                <p:cNvGrpSpPr/>
                <p:nvPr/>
              </p:nvGrpSpPr>
              <p:grpSpPr>
                <a:xfrm>
                  <a:off x="15787473" y="14042601"/>
                  <a:ext cx="1719208" cy="852503"/>
                  <a:chOff x="15787473" y="14042601"/>
                  <a:chExt cx="1719208" cy="852503"/>
                </a:xfrm>
              </p:grpSpPr>
              <p:sp>
                <p:nvSpPr>
                  <p:cNvPr id="13" name="Rectangle 12">
                    <a:extLst>
                      <a:ext uri="{FF2B5EF4-FFF2-40B4-BE49-F238E27FC236}">
                        <a16:creationId xmlns:a16="http://schemas.microsoft.com/office/drawing/2014/main" id="{1E251568-FBFE-BFA2-6397-CA7410C01C65}"/>
                      </a:ext>
                    </a:extLst>
                  </p:cNvPr>
                  <p:cNvSpPr/>
                  <p:nvPr/>
                </p:nvSpPr>
                <p:spPr>
                  <a:xfrm>
                    <a:off x="15787473" y="14072944"/>
                    <a:ext cx="221674" cy="197238"/>
                  </a:xfrm>
                  <a:prstGeom prst="rect">
                    <a:avLst/>
                  </a:prstGeom>
                  <a:solidFill>
                    <a:srgbClr val="9898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E029523-87ED-D5AD-5C56-E8D3E3FB7428}"/>
                      </a:ext>
                    </a:extLst>
                  </p:cNvPr>
                  <p:cNvSpPr/>
                  <p:nvPr/>
                </p:nvSpPr>
                <p:spPr>
                  <a:xfrm>
                    <a:off x="15787473" y="14376108"/>
                    <a:ext cx="221674" cy="197238"/>
                  </a:xfrm>
                  <a:prstGeom prst="rect">
                    <a:avLst/>
                  </a:prstGeom>
                  <a:solidFill>
                    <a:srgbClr val="020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8784EF0-676B-0AFF-B3C8-6CAC8FF5EABA}"/>
                      </a:ext>
                    </a:extLst>
                  </p:cNvPr>
                  <p:cNvSpPr/>
                  <p:nvPr/>
                </p:nvSpPr>
                <p:spPr>
                  <a:xfrm>
                    <a:off x="15787473" y="14676480"/>
                    <a:ext cx="221674" cy="19723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4E397C8E-F5ED-1339-0207-8686774A6DE1}"/>
                      </a:ext>
                    </a:extLst>
                  </p:cNvPr>
                  <p:cNvSpPr txBox="1">
                    <a:spLocks noChangeAspect="1"/>
                  </p:cNvSpPr>
                  <p:nvPr/>
                </p:nvSpPr>
                <p:spPr>
                  <a:xfrm>
                    <a:off x="16018623" y="14042601"/>
                    <a:ext cx="1213481" cy="255317"/>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rPr>
                      <a:t>Existing Layout</a:t>
                    </a:r>
                  </a:p>
                </p:txBody>
              </p:sp>
              <p:sp>
                <p:nvSpPr>
                  <p:cNvPr id="56" name="TextBox 55">
                    <a:extLst>
                      <a:ext uri="{FF2B5EF4-FFF2-40B4-BE49-F238E27FC236}">
                        <a16:creationId xmlns:a16="http://schemas.microsoft.com/office/drawing/2014/main" id="{B0A727A9-C1AE-4D21-10B0-9C4B59792267}"/>
                      </a:ext>
                    </a:extLst>
                  </p:cNvPr>
                  <p:cNvSpPr txBox="1">
                    <a:spLocks noChangeAspect="1"/>
                  </p:cNvSpPr>
                  <p:nvPr/>
                </p:nvSpPr>
                <p:spPr>
                  <a:xfrm>
                    <a:off x="16024015" y="14348526"/>
                    <a:ext cx="1482666" cy="255317"/>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rPr>
                      <a:t>Proposed Roadway</a:t>
                    </a:r>
                  </a:p>
                </p:txBody>
              </p:sp>
              <p:sp>
                <p:nvSpPr>
                  <p:cNvPr id="58" name="TextBox 57">
                    <a:extLst>
                      <a:ext uri="{FF2B5EF4-FFF2-40B4-BE49-F238E27FC236}">
                        <a16:creationId xmlns:a16="http://schemas.microsoft.com/office/drawing/2014/main" id="{448DAC6D-4391-365D-7D9D-5B5C0BB99046}"/>
                      </a:ext>
                    </a:extLst>
                  </p:cNvPr>
                  <p:cNvSpPr txBox="1">
                    <a:spLocks noChangeAspect="1"/>
                  </p:cNvSpPr>
                  <p:nvPr/>
                </p:nvSpPr>
                <p:spPr>
                  <a:xfrm>
                    <a:off x="16019059" y="14639787"/>
                    <a:ext cx="1250220" cy="255317"/>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rPr>
                      <a:t>New Conditions</a:t>
                    </a:r>
                  </a:p>
                </p:txBody>
              </p:sp>
            </p:grpSp>
            <p:sp>
              <p:nvSpPr>
                <p:cNvPr id="64" name="Rectangle 63">
                  <a:extLst>
                    <a:ext uri="{FF2B5EF4-FFF2-40B4-BE49-F238E27FC236}">
                      <a16:creationId xmlns:a16="http://schemas.microsoft.com/office/drawing/2014/main" id="{C7C85CDB-480B-241E-0331-DA777BABD02B}"/>
                    </a:ext>
                  </a:extLst>
                </p:cNvPr>
                <p:cNvSpPr/>
                <p:nvPr/>
              </p:nvSpPr>
              <p:spPr>
                <a:xfrm>
                  <a:off x="17584449" y="14060971"/>
                  <a:ext cx="221674" cy="197238"/>
                </a:xfrm>
                <a:prstGeom prst="rect">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1DFF20E-5C97-27C3-9EF3-48A40DF57123}"/>
                    </a:ext>
                  </a:extLst>
                </p:cNvPr>
                <p:cNvSpPr txBox="1">
                  <a:spLocks noChangeAspect="1"/>
                </p:cNvSpPr>
                <p:nvPr/>
              </p:nvSpPr>
              <p:spPr>
                <a:xfrm>
                  <a:off x="17813943" y="14028287"/>
                  <a:ext cx="1335334" cy="255317"/>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rPr>
                    <a:t>Proposed Signals</a:t>
                  </a:r>
                </a:p>
              </p:txBody>
            </p:sp>
          </p:grpSp>
          <p:sp>
            <p:nvSpPr>
              <p:cNvPr id="72" name="TextBox 71">
                <a:extLst>
                  <a:ext uri="{FF2B5EF4-FFF2-40B4-BE49-F238E27FC236}">
                    <a16:creationId xmlns:a16="http://schemas.microsoft.com/office/drawing/2014/main" id="{73917613-BCAC-4709-D7EA-A8384E1ED200}"/>
                  </a:ext>
                </a:extLst>
              </p:cNvPr>
              <p:cNvSpPr txBox="1">
                <a:spLocks noChangeAspect="1"/>
              </p:cNvSpPr>
              <p:nvPr/>
            </p:nvSpPr>
            <p:spPr>
              <a:xfrm>
                <a:off x="17860848" y="14404015"/>
                <a:ext cx="977115" cy="255317"/>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rPr>
                  <a:t>Utility Poles</a:t>
                </a:r>
              </a:p>
            </p:txBody>
          </p:sp>
        </p:grpSp>
        <p:sp>
          <p:nvSpPr>
            <p:cNvPr id="76" name="Circle: Hollow 75">
              <a:extLst>
                <a:ext uri="{FF2B5EF4-FFF2-40B4-BE49-F238E27FC236}">
                  <a16:creationId xmlns:a16="http://schemas.microsoft.com/office/drawing/2014/main" id="{EE8318F0-9363-9147-837A-B74DFCD82615}"/>
                </a:ext>
              </a:extLst>
            </p:cNvPr>
            <p:cNvSpPr/>
            <p:nvPr/>
          </p:nvSpPr>
          <p:spPr>
            <a:xfrm>
              <a:off x="18668192" y="14677311"/>
              <a:ext cx="234157" cy="232322"/>
            </a:xfrm>
            <a:prstGeom prst="donut">
              <a:avLst>
                <a:gd name="adj" fmla="val 5643"/>
              </a:avLst>
            </a:prstGeom>
            <a:solidFill>
              <a:srgbClr val="FF00FF"/>
            </a:solidFill>
            <a:ln>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rame 76">
              <a:extLst>
                <a:ext uri="{FF2B5EF4-FFF2-40B4-BE49-F238E27FC236}">
                  <a16:creationId xmlns:a16="http://schemas.microsoft.com/office/drawing/2014/main" id="{8E6A1C09-F60A-3DD1-FCD6-2461B5B331C8}"/>
                </a:ext>
              </a:extLst>
            </p:cNvPr>
            <p:cNvSpPr/>
            <p:nvPr/>
          </p:nvSpPr>
          <p:spPr>
            <a:xfrm>
              <a:off x="18668192" y="15137603"/>
              <a:ext cx="228303" cy="232322"/>
            </a:xfrm>
            <a:prstGeom prst="frame">
              <a:avLst>
                <a:gd name="adj1" fmla="val 484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1080B3DB-3FC3-54AB-C37D-4C8C56676A6D}"/>
                </a:ext>
              </a:extLst>
            </p:cNvPr>
            <p:cNvSpPr txBox="1">
              <a:spLocks noChangeAspect="1"/>
            </p:cNvSpPr>
            <p:nvPr/>
          </p:nvSpPr>
          <p:spPr>
            <a:xfrm>
              <a:off x="18978534" y="15038470"/>
              <a:ext cx="1511696"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rPr>
                <a:t>Sewer Grate</a:t>
              </a:r>
            </a:p>
          </p:txBody>
        </p:sp>
      </p:grpSp>
      <p:sp>
        <p:nvSpPr>
          <p:cNvPr id="69" name="TextBox 68">
            <a:extLst>
              <a:ext uri="{FF2B5EF4-FFF2-40B4-BE49-F238E27FC236}">
                <a16:creationId xmlns:a16="http://schemas.microsoft.com/office/drawing/2014/main" id="{E87A0582-DD3E-83F0-45BA-51D0A3063506}"/>
              </a:ext>
            </a:extLst>
          </p:cNvPr>
          <p:cNvSpPr txBox="1"/>
          <p:nvPr/>
        </p:nvSpPr>
        <p:spPr>
          <a:xfrm>
            <a:off x="612794" y="20631850"/>
            <a:ext cx="806632" cy="523220"/>
          </a:xfrm>
          <a:prstGeom prst="rect">
            <a:avLst/>
          </a:prstGeom>
          <a:solidFill>
            <a:schemeClr val="bg1">
              <a:lumMod val="95000"/>
            </a:schemeClr>
          </a:solidFill>
          <a:ln w="38100">
            <a:solidFill>
              <a:schemeClr val="tx1"/>
            </a:solidFill>
          </a:ln>
        </p:spPr>
        <p:txBody>
          <a:bodyPr wrap="none" rtlCol="0">
            <a:spAutoFit/>
          </a:bodyPr>
          <a:lstStyle/>
          <a:p>
            <a:pPr algn="ctr"/>
            <a:r>
              <a:rPr lang="en-US" sz="2800"/>
              <a:t>69%</a:t>
            </a:r>
          </a:p>
        </p:txBody>
      </p:sp>
      <p:pic>
        <p:nvPicPr>
          <p:cNvPr id="80" name="Picture 79">
            <a:extLst>
              <a:ext uri="{FF2B5EF4-FFF2-40B4-BE49-F238E27FC236}">
                <a16:creationId xmlns:a16="http://schemas.microsoft.com/office/drawing/2014/main" id="{E44FCAE1-ACB4-187D-DCEE-A3F477A9D66F}"/>
              </a:ext>
            </a:extLst>
          </p:cNvPr>
          <p:cNvPicPr>
            <a:picLocks noChangeAspect="1"/>
          </p:cNvPicPr>
          <p:nvPr/>
        </p:nvPicPr>
        <p:blipFill>
          <a:blip r:embed="rId18"/>
          <a:stretch>
            <a:fillRect/>
          </a:stretch>
        </p:blipFill>
        <p:spPr>
          <a:xfrm>
            <a:off x="8077450" y="23783611"/>
            <a:ext cx="7132320" cy="5025431"/>
          </a:xfrm>
          <a:prstGeom prst="rect">
            <a:avLst/>
          </a:prstGeom>
          <a:ln w="38100">
            <a:solidFill>
              <a:schemeClr val="tx1"/>
            </a:solidFill>
          </a:ln>
        </p:spPr>
      </p:pic>
      <p:grpSp>
        <p:nvGrpSpPr>
          <p:cNvPr id="65" name="Group 64">
            <a:extLst>
              <a:ext uri="{FF2B5EF4-FFF2-40B4-BE49-F238E27FC236}">
                <a16:creationId xmlns:a16="http://schemas.microsoft.com/office/drawing/2014/main" id="{8E43A1EE-A826-3E0E-4587-897947C17329}"/>
              </a:ext>
            </a:extLst>
          </p:cNvPr>
          <p:cNvGrpSpPr>
            <a:grpSpLocks noChangeAspect="1"/>
          </p:cNvGrpSpPr>
          <p:nvPr/>
        </p:nvGrpSpPr>
        <p:grpSpPr>
          <a:xfrm>
            <a:off x="14617223" y="13986473"/>
            <a:ext cx="581367" cy="914400"/>
            <a:chOff x="1553546" y="619952"/>
            <a:chExt cx="875323" cy="1377944"/>
          </a:xfrm>
        </p:grpSpPr>
        <p:sp>
          <p:nvSpPr>
            <p:cNvPr id="74" name="Rectangle 73">
              <a:extLst>
                <a:ext uri="{FF2B5EF4-FFF2-40B4-BE49-F238E27FC236}">
                  <a16:creationId xmlns:a16="http://schemas.microsoft.com/office/drawing/2014/main" id="{67396132-D565-6AFB-35EC-35C054C2228E}"/>
                </a:ext>
              </a:extLst>
            </p:cNvPr>
            <p:cNvSpPr/>
            <p:nvPr/>
          </p:nvSpPr>
          <p:spPr>
            <a:xfrm>
              <a:off x="1553546" y="619952"/>
              <a:ext cx="875323" cy="13677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7384B594-7780-E7CF-A06A-EFF36B85AFF7}"/>
                </a:ext>
              </a:extLst>
            </p:cNvPr>
            <p:cNvPicPr>
              <a:picLocks noChangeAspect="1"/>
            </p:cNvPicPr>
            <p:nvPr/>
          </p:nvPicPr>
          <p:blipFill>
            <a:blip r:embed="rId19"/>
            <a:srcRect l="26573" t="10686" r="26933" b="15269"/>
            <a:stretch>
              <a:fillRect/>
            </a:stretch>
          </p:blipFill>
          <p:spPr>
            <a:xfrm>
              <a:off x="1569176" y="653649"/>
              <a:ext cx="844061" cy="1344247"/>
            </a:xfrm>
            <a:prstGeom prst="rect">
              <a:avLst/>
            </a:prstGeom>
            <a:ln w="19050">
              <a:solidFill>
                <a:schemeClr val="tx1"/>
              </a:solidFill>
            </a:ln>
          </p:spPr>
        </p:pic>
      </p:grpSp>
      <p:grpSp>
        <p:nvGrpSpPr>
          <p:cNvPr id="79" name="Group 78">
            <a:extLst>
              <a:ext uri="{FF2B5EF4-FFF2-40B4-BE49-F238E27FC236}">
                <a16:creationId xmlns:a16="http://schemas.microsoft.com/office/drawing/2014/main" id="{9901034E-7C3C-A6F8-7DAC-2D009AF0D831}"/>
              </a:ext>
            </a:extLst>
          </p:cNvPr>
          <p:cNvGrpSpPr>
            <a:grpSpLocks noChangeAspect="1"/>
          </p:cNvGrpSpPr>
          <p:nvPr/>
        </p:nvGrpSpPr>
        <p:grpSpPr>
          <a:xfrm>
            <a:off x="25498608" y="13977610"/>
            <a:ext cx="581367" cy="914400"/>
            <a:chOff x="1553546" y="619952"/>
            <a:chExt cx="875323" cy="1377944"/>
          </a:xfrm>
        </p:grpSpPr>
        <p:sp>
          <p:nvSpPr>
            <p:cNvPr id="81" name="Rectangle 80">
              <a:extLst>
                <a:ext uri="{FF2B5EF4-FFF2-40B4-BE49-F238E27FC236}">
                  <a16:creationId xmlns:a16="http://schemas.microsoft.com/office/drawing/2014/main" id="{A2F57787-C982-F6A6-7192-85579563ECF8}"/>
                </a:ext>
              </a:extLst>
            </p:cNvPr>
            <p:cNvSpPr/>
            <p:nvPr/>
          </p:nvSpPr>
          <p:spPr>
            <a:xfrm>
              <a:off x="1553546" y="619952"/>
              <a:ext cx="875323" cy="13677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6823504A-1F34-4D94-26DC-09BF3185BBAC}"/>
                </a:ext>
              </a:extLst>
            </p:cNvPr>
            <p:cNvPicPr>
              <a:picLocks noChangeAspect="1"/>
            </p:cNvPicPr>
            <p:nvPr/>
          </p:nvPicPr>
          <p:blipFill>
            <a:blip r:embed="rId19"/>
            <a:srcRect l="26573" t="10686" r="26933" b="15269"/>
            <a:stretch>
              <a:fillRect/>
            </a:stretch>
          </p:blipFill>
          <p:spPr>
            <a:xfrm>
              <a:off x="1569176" y="653649"/>
              <a:ext cx="844061" cy="1344247"/>
            </a:xfrm>
            <a:prstGeom prst="rect">
              <a:avLst/>
            </a:prstGeom>
            <a:ln w="19050">
              <a:solidFill>
                <a:schemeClr val="tx1"/>
              </a:solidFill>
            </a:ln>
          </p:spPr>
        </p:pic>
      </p:grpSp>
      <p:grpSp>
        <p:nvGrpSpPr>
          <p:cNvPr id="84" name="Group 83">
            <a:extLst>
              <a:ext uri="{FF2B5EF4-FFF2-40B4-BE49-F238E27FC236}">
                <a16:creationId xmlns:a16="http://schemas.microsoft.com/office/drawing/2014/main" id="{EEE6F1D9-523C-12BE-72F9-B3EA1A3FBB00}"/>
              </a:ext>
            </a:extLst>
          </p:cNvPr>
          <p:cNvGrpSpPr>
            <a:grpSpLocks noChangeAspect="1"/>
          </p:cNvGrpSpPr>
          <p:nvPr/>
        </p:nvGrpSpPr>
        <p:grpSpPr>
          <a:xfrm>
            <a:off x="21875112" y="5711217"/>
            <a:ext cx="581367" cy="914400"/>
            <a:chOff x="1553546" y="619952"/>
            <a:chExt cx="875323" cy="1377944"/>
          </a:xfrm>
        </p:grpSpPr>
        <p:sp>
          <p:nvSpPr>
            <p:cNvPr id="85" name="Rectangle 84">
              <a:extLst>
                <a:ext uri="{FF2B5EF4-FFF2-40B4-BE49-F238E27FC236}">
                  <a16:creationId xmlns:a16="http://schemas.microsoft.com/office/drawing/2014/main" id="{0D525B6D-2A09-F003-90FA-FD7FD4DA25DF}"/>
                </a:ext>
              </a:extLst>
            </p:cNvPr>
            <p:cNvSpPr/>
            <p:nvPr/>
          </p:nvSpPr>
          <p:spPr>
            <a:xfrm>
              <a:off x="1553546" y="619952"/>
              <a:ext cx="875323" cy="13677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03C459E4-998F-2D22-3E3C-DCECE51D4F4E}"/>
                </a:ext>
              </a:extLst>
            </p:cNvPr>
            <p:cNvPicPr>
              <a:picLocks noChangeAspect="1"/>
            </p:cNvPicPr>
            <p:nvPr/>
          </p:nvPicPr>
          <p:blipFill>
            <a:blip r:embed="rId19"/>
            <a:srcRect l="26573" t="10686" r="26933" b="15269"/>
            <a:stretch>
              <a:fillRect/>
            </a:stretch>
          </p:blipFill>
          <p:spPr>
            <a:xfrm>
              <a:off x="1569176" y="653649"/>
              <a:ext cx="844061" cy="1344247"/>
            </a:xfrm>
            <a:prstGeom prst="rect">
              <a:avLst/>
            </a:prstGeom>
            <a:ln w="19050">
              <a:solidFill>
                <a:schemeClr val="tx1"/>
              </a:solidFill>
            </a:ln>
          </p:spPr>
        </p:pic>
      </p:grpSp>
      <p:pic>
        <p:nvPicPr>
          <p:cNvPr id="90" name="Picture 89">
            <a:extLst>
              <a:ext uri="{FF2B5EF4-FFF2-40B4-BE49-F238E27FC236}">
                <a16:creationId xmlns:a16="http://schemas.microsoft.com/office/drawing/2014/main" id="{53C2ABA3-D380-EDC9-DF77-B11EA44975DE}"/>
              </a:ext>
            </a:extLst>
          </p:cNvPr>
          <p:cNvPicPr>
            <a:picLocks noChangeAspect="1"/>
          </p:cNvPicPr>
          <p:nvPr/>
        </p:nvPicPr>
        <p:blipFill>
          <a:blip r:embed="rId20"/>
          <a:srcRect r="182" b="172"/>
          <a:stretch>
            <a:fillRect/>
          </a:stretch>
        </p:blipFill>
        <p:spPr>
          <a:xfrm>
            <a:off x="26434554" y="13973816"/>
            <a:ext cx="9858115" cy="4341525"/>
          </a:xfrm>
          <a:prstGeom prst="rect">
            <a:avLst/>
          </a:prstGeom>
          <a:ln w="38100">
            <a:solidFill>
              <a:schemeClr val="tx1"/>
            </a:solidFill>
          </a:ln>
        </p:spPr>
      </p:pic>
      <p:pic>
        <p:nvPicPr>
          <p:cNvPr id="14" name="Picture 2" descr="RS Means">
            <a:extLst>
              <a:ext uri="{FF2B5EF4-FFF2-40B4-BE49-F238E27FC236}">
                <a16:creationId xmlns:a16="http://schemas.microsoft.com/office/drawing/2014/main" id="{B192203C-9318-E074-36E3-D1CD9E175B1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859436" y="20167869"/>
            <a:ext cx="4218597"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 Department of Transportation">
            <a:extLst>
              <a:ext uri="{FF2B5EF4-FFF2-40B4-BE49-F238E27FC236}">
                <a16:creationId xmlns:a16="http://schemas.microsoft.com/office/drawing/2014/main" id="{93C0861D-A856-F74F-83BF-C2AF10A5CBD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797320" y="20197683"/>
            <a:ext cx="4389120" cy="1097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7" name="Chart 86">
            <a:extLst>
              <a:ext uri="{FF2B5EF4-FFF2-40B4-BE49-F238E27FC236}">
                <a16:creationId xmlns:a16="http://schemas.microsoft.com/office/drawing/2014/main" id="{23084530-3B62-F5C4-0681-1C438E680572}"/>
              </a:ext>
            </a:extLst>
          </p:cNvPr>
          <p:cNvGraphicFramePr>
            <a:graphicFrameLocks/>
          </p:cNvGraphicFramePr>
          <p:nvPr>
            <p:extLst>
              <p:ext uri="{D42A27DB-BD31-4B8C-83A1-F6EECF244321}">
                <p14:modId xmlns:p14="http://schemas.microsoft.com/office/powerpoint/2010/main" val="1067014789"/>
              </p:ext>
            </p:extLst>
          </p:nvPr>
        </p:nvGraphicFramePr>
        <p:xfrm>
          <a:off x="27185658" y="21537289"/>
          <a:ext cx="3612444" cy="3579848"/>
        </p:xfrm>
        <a:graphic>
          <a:graphicData uri="http://schemas.openxmlformats.org/drawingml/2006/chart">
            <c:chart xmlns:c="http://schemas.openxmlformats.org/drawingml/2006/chart" xmlns:r="http://schemas.openxmlformats.org/officeDocument/2006/relationships" r:id="rId23"/>
          </a:graphicData>
        </a:graphic>
      </p:graphicFrame>
      <p:grpSp>
        <p:nvGrpSpPr>
          <p:cNvPr id="97" name="Group 96">
            <a:extLst>
              <a:ext uri="{FF2B5EF4-FFF2-40B4-BE49-F238E27FC236}">
                <a16:creationId xmlns:a16="http://schemas.microsoft.com/office/drawing/2014/main" id="{150B6882-E845-EE04-F83D-CA4B5152F505}"/>
              </a:ext>
            </a:extLst>
          </p:cNvPr>
          <p:cNvGrpSpPr/>
          <p:nvPr/>
        </p:nvGrpSpPr>
        <p:grpSpPr>
          <a:xfrm>
            <a:off x="32359513" y="21534360"/>
            <a:ext cx="3218442" cy="845694"/>
            <a:chOff x="26695021" y="21629475"/>
            <a:chExt cx="4715075" cy="1295451"/>
          </a:xfrm>
        </p:grpSpPr>
        <p:sp>
          <p:nvSpPr>
            <p:cNvPr id="94" name="Flowchart: Alternate Process 93">
              <a:extLst>
                <a:ext uri="{FF2B5EF4-FFF2-40B4-BE49-F238E27FC236}">
                  <a16:creationId xmlns:a16="http://schemas.microsoft.com/office/drawing/2014/main" id="{C7C34648-6D2D-D3EC-EA1E-61A410EA3542}"/>
                </a:ext>
              </a:extLst>
            </p:cNvPr>
            <p:cNvSpPr/>
            <p:nvPr/>
          </p:nvSpPr>
          <p:spPr>
            <a:xfrm>
              <a:off x="26695021" y="21715684"/>
              <a:ext cx="4715075" cy="1209242"/>
            </a:xfrm>
            <a:prstGeom prst="flowChartAlternateProcess">
              <a:avLst/>
            </a:prstGeom>
            <a:solidFill>
              <a:srgbClr val="0088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F63922ED-26B3-FF5A-DFF9-E05773E2AB2A}"/>
                </a:ext>
              </a:extLst>
            </p:cNvPr>
            <p:cNvSpPr txBox="1"/>
            <p:nvPr/>
          </p:nvSpPr>
          <p:spPr>
            <a:xfrm>
              <a:off x="26695021" y="21629475"/>
              <a:ext cx="4715075" cy="1272938"/>
            </a:xfrm>
            <a:prstGeom prst="rect">
              <a:avLst/>
            </a:prstGeom>
            <a:noFill/>
          </p:spPr>
          <p:txBody>
            <a:bodyPr wrap="square" rtlCol="0">
              <a:spAutoFit/>
            </a:bodyPr>
            <a:lstStyle/>
            <a:p>
              <a:pPr algn="ctr"/>
              <a:r>
                <a:rPr lang="en-US" sz="4800" b="1">
                  <a:solidFill>
                    <a:schemeClr val="bg1"/>
                  </a:solidFill>
                  <a:latin typeface="Cambria" panose="02040503050406030204" pitchFamily="18" charset="0"/>
                  <a:ea typeface="Cambria" panose="02040503050406030204" pitchFamily="18" charset="0"/>
                </a:rPr>
                <a:t>Total Cost:</a:t>
              </a:r>
            </a:p>
          </p:txBody>
        </p:sp>
      </p:grpSp>
      <p:grpSp>
        <p:nvGrpSpPr>
          <p:cNvPr id="106" name="Group 105">
            <a:extLst>
              <a:ext uri="{FF2B5EF4-FFF2-40B4-BE49-F238E27FC236}">
                <a16:creationId xmlns:a16="http://schemas.microsoft.com/office/drawing/2014/main" id="{2644C20A-E7B9-728C-9E47-69F54102640A}"/>
              </a:ext>
            </a:extLst>
          </p:cNvPr>
          <p:cNvGrpSpPr/>
          <p:nvPr/>
        </p:nvGrpSpPr>
        <p:grpSpPr>
          <a:xfrm>
            <a:off x="32016595" y="22465071"/>
            <a:ext cx="3900519" cy="2019334"/>
            <a:chOff x="26695021" y="21680421"/>
            <a:chExt cx="4715075" cy="2687312"/>
          </a:xfrm>
        </p:grpSpPr>
        <p:sp>
          <p:nvSpPr>
            <p:cNvPr id="107" name="Flowchart: Alternate Process 106">
              <a:extLst>
                <a:ext uri="{FF2B5EF4-FFF2-40B4-BE49-F238E27FC236}">
                  <a16:creationId xmlns:a16="http://schemas.microsoft.com/office/drawing/2014/main" id="{13F1AB14-602A-453F-99D6-F284FE3B93E9}"/>
                </a:ext>
              </a:extLst>
            </p:cNvPr>
            <p:cNvSpPr/>
            <p:nvPr/>
          </p:nvSpPr>
          <p:spPr>
            <a:xfrm>
              <a:off x="26695021" y="21715684"/>
              <a:ext cx="4715075" cy="1209242"/>
            </a:xfrm>
            <a:prstGeom prst="flowChartAlternateProcess">
              <a:avLst/>
            </a:prstGeom>
            <a:solidFill>
              <a:srgbClr val="0088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8D7257E6-9B79-46AA-36EB-A98C3AA32E57}"/>
                </a:ext>
              </a:extLst>
            </p:cNvPr>
            <p:cNvSpPr txBox="1"/>
            <p:nvPr/>
          </p:nvSpPr>
          <p:spPr>
            <a:xfrm>
              <a:off x="26695021" y="21680421"/>
              <a:ext cx="4715075" cy="2687312"/>
            </a:xfrm>
            <a:prstGeom prst="rect">
              <a:avLst/>
            </a:prstGeom>
            <a:noFill/>
          </p:spPr>
          <p:txBody>
            <a:bodyPr wrap="square" rtlCol="0">
              <a:spAutoFit/>
            </a:bodyPr>
            <a:lstStyle/>
            <a:p>
              <a:pPr algn="ctr"/>
              <a:r>
                <a:rPr lang="en-US" sz="5400" b="1">
                  <a:solidFill>
                    <a:schemeClr val="bg1"/>
                  </a:solidFill>
                  <a:latin typeface="Cambria" panose="02040503050406030204" pitchFamily="18" charset="0"/>
                  <a:ea typeface="Cambria" panose="02040503050406030204" pitchFamily="18" charset="0"/>
                  <a:cs typeface="Calibri" panose="020F0502020204030204" pitchFamily="34" charset="0"/>
                </a:rPr>
                <a:t>≈ 3 Million</a:t>
              </a:r>
              <a:endParaRPr lang="en-US" sz="5400" b="1">
                <a:solidFill>
                  <a:schemeClr val="bg1"/>
                </a:solidFill>
                <a:latin typeface="Cambria" panose="02040503050406030204" pitchFamily="18" charset="0"/>
                <a:ea typeface="Cambria" panose="02040503050406030204" pitchFamily="18" charset="0"/>
              </a:endParaRPr>
            </a:p>
          </p:txBody>
        </p:sp>
      </p:grpSp>
      <p:grpSp>
        <p:nvGrpSpPr>
          <p:cNvPr id="134" name="Group 133">
            <a:extLst>
              <a:ext uri="{FF2B5EF4-FFF2-40B4-BE49-F238E27FC236}">
                <a16:creationId xmlns:a16="http://schemas.microsoft.com/office/drawing/2014/main" id="{E3E68EFC-1878-2F21-1AEA-8F1D28004907}"/>
              </a:ext>
            </a:extLst>
          </p:cNvPr>
          <p:cNvGrpSpPr/>
          <p:nvPr/>
        </p:nvGrpSpPr>
        <p:grpSpPr>
          <a:xfrm>
            <a:off x="31190508" y="23583947"/>
            <a:ext cx="4221879" cy="1575042"/>
            <a:chOff x="31190508" y="23583947"/>
            <a:chExt cx="4221879" cy="1575042"/>
          </a:xfrm>
        </p:grpSpPr>
        <p:sp>
          <p:nvSpPr>
            <p:cNvPr id="125" name="Rectangle 124">
              <a:extLst>
                <a:ext uri="{FF2B5EF4-FFF2-40B4-BE49-F238E27FC236}">
                  <a16:creationId xmlns:a16="http://schemas.microsoft.com/office/drawing/2014/main" id="{B38A19AB-370D-866C-E1D6-369FE4EF85DB}"/>
                </a:ext>
              </a:extLst>
            </p:cNvPr>
            <p:cNvSpPr/>
            <p:nvPr/>
          </p:nvSpPr>
          <p:spPr>
            <a:xfrm>
              <a:off x="31197554" y="23583947"/>
              <a:ext cx="425840" cy="400110"/>
            </a:xfrm>
            <a:prstGeom prst="rect">
              <a:avLst/>
            </a:prstGeom>
            <a:solidFill>
              <a:srgbClr val="FFFF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EE1A3CA5-02D2-615B-AD05-C21F96353B8D}"/>
                </a:ext>
              </a:extLst>
            </p:cNvPr>
            <p:cNvSpPr txBox="1"/>
            <p:nvPr/>
          </p:nvSpPr>
          <p:spPr>
            <a:xfrm>
              <a:off x="31623110" y="23583947"/>
              <a:ext cx="2724913" cy="400110"/>
            </a:xfrm>
            <a:prstGeom prst="rect">
              <a:avLst/>
            </a:prstGeom>
            <a:noFill/>
          </p:spPr>
          <p:txBody>
            <a:bodyPr wrap="none" rtlCol="0">
              <a:spAutoFit/>
            </a:bodyPr>
            <a:lstStyle/>
            <a:p>
              <a:pPr algn="r"/>
              <a:r>
                <a:rPr lang="en-US" sz="2000">
                  <a:latin typeface="Cambria" panose="02040503050406030204" pitchFamily="18" charset="0"/>
                  <a:ea typeface="Cambria" panose="02040503050406030204" pitchFamily="18" charset="0"/>
                </a:rPr>
                <a:t>Earthwork &amp; Pavement</a:t>
              </a:r>
            </a:p>
          </p:txBody>
        </p:sp>
        <p:sp>
          <p:nvSpPr>
            <p:cNvPr id="127" name="Rectangle 126">
              <a:extLst>
                <a:ext uri="{FF2B5EF4-FFF2-40B4-BE49-F238E27FC236}">
                  <a16:creationId xmlns:a16="http://schemas.microsoft.com/office/drawing/2014/main" id="{EFAF8D19-3AFE-5026-01FE-7B5A4D947EF2}"/>
                </a:ext>
              </a:extLst>
            </p:cNvPr>
            <p:cNvSpPr/>
            <p:nvPr/>
          </p:nvSpPr>
          <p:spPr>
            <a:xfrm>
              <a:off x="31190508" y="24758879"/>
              <a:ext cx="425840" cy="400110"/>
            </a:xfrm>
            <a:prstGeom prst="rect">
              <a:avLst/>
            </a:prstGeom>
            <a:solidFill>
              <a:srgbClr val="0387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11170CAF-F370-3DB7-1C8A-4CF88E222D13}"/>
                </a:ext>
              </a:extLst>
            </p:cNvPr>
            <p:cNvSpPr txBox="1"/>
            <p:nvPr/>
          </p:nvSpPr>
          <p:spPr>
            <a:xfrm>
              <a:off x="31616348" y="24757488"/>
              <a:ext cx="3796039" cy="400110"/>
            </a:xfrm>
            <a:prstGeom prst="rect">
              <a:avLst/>
            </a:prstGeom>
            <a:noFill/>
          </p:spPr>
          <p:txBody>
            <a:bodyPr wrap="none" rtlCol="0">
              <a:spAutoFit/>
            </a:bodyPr>
            <a:lstStyle/>
            <a:p>
              <a:pPr algn="r"/>
              <a:r>
                <a:rPr lang="en-US" sz="2000">
                  <a:latin typeface="Cambria" panose="02040503050406030204" pitchFamily="18" charset="0"/>
                  <a:ea typeface="Cambria" panose="02040503050406030204" pitchFamily="18" charset="0"/>
                </a:rPr>
                <a:t>Traffic Control Devices &amp; Signage</a:t>
              </a:r>
            </a:p>
          </p:txBody>
        </p:sp>
        <p:sp>
          <p:nvSpPr>
            <p:cNvPr id="129" name="Rectangle 128">
              <a:extLst>
                <a:ext uri="{FF2B5EF4-FFF2-40B4-BE49-F238E27FC236}">
                  <a16:creationId xmlns:a16="http://schemas.microsoft.com/office/drawing/2014/main" id="{37C46F5B-55AA-8DD9-972F-541551468FC4}"/>
                </a:ext>
              </a:extLst>
            </p:cNvPr>
            <p:cNvSpPr/>
            <p:nvPr/>
          </p:nvSpPr>
          <p:spPr>
            <a:xfrm>
              <a:off x="31199608" y="24161067"/>
              <a:ext cx="425840" cy="400110"/>
            </a:xfrm>
            <a:prstGeom prst="rect">
              <a:avLst/>
            </a:prstGeom>
            <a:solidFill>
              <a:srgbClr val="BBBCB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448374F7-050C-98F2-C366-954E4B966EE9}"/>
                </a:ext>
              </a:extLst>
            </p:cNvPr>
            <p:cNvSpPr txBox="1"/>
            <p:nvPr/>
          </p:nvSpPr>
          <p:spPr>
            <a:xfrm>
              <a:off x="31623110" y="24180635"/>
              <a:ext cx="2600392" cy="400110"/>
            </a:xfrm>
            <a:prstGeom prst="rect">
              <a:avLst/>
            </a:prstGeom>
            <a:noFill/>
          </p:spPr>
          <p:txBody>
            <a:bodyPr wrap="none" rtlCol="0">
              <a:spAutoFit/>
            </a:bodyPr>
            <a:lstStyle/>
            <a:p>
              <a:pPr algn="r"/>
              <a:r>
                <a:rPr lang="en-US" sz="2000">
                  <a:latin typeface="Cambria" panose="02040503050406030204" pitchFamily="18" charset="0"/>
                  <a:ea typeface="Cambria" panose="02040503050406030204" pitchFamily="18" charset="0"/>
                </a:rPr>
                <a:t>Utilities &amp; Other Costs</a:t>
              </a:r>
            </a:p>
          </p:txBody>
        </p:sp>
      </p:grpSp>
    </p:spTree>
    <p:extLst>
      <p:ext uri="{BB962C8B-B14F-4D97-AF65-F5344CB8AC3E}">
        <p14:creationId xmlns:p14="http://schemas.microsoft.com/office/powerpoint/2010/main" val="1709651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994e2f-a614-4e21-99f1-622dc5288b7a">
      <Terms xmlns="http://schemas.microsoft.com/office/infopath/2007/PartnerControls"/>
    </lcf76f155ced4ddcb4097134ff3c332f>
    <TaxCatchAll xmlns="ed9f809a-36ff-48cd-b130-be04e28a20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42CF273E8DBC8C4DAE1E67C07003ED88" ma:contentTypeVersion="12" ma:contentTypeDescription="Create a new document." ma:contentTypeScope="" ma:versionID="759c74b9b41edd0e7655a0f5c51576ef">
  <xsd:schema xmlns:xsd="http://www.w3.org/2001/XMLSchema" xmlns:xs="http://www.w3.org/2001/XMLSchema" xmlns:p="http://schemas.microsoft.com/office/2006/metadata/properties" xmlns:ns2="a0994e2f-a614-4e21-99f1-622dc5288b7a" xmlns:ns3="ed9f809a-36ff-48cd-b130-be04e28a2034" targetNamespace="http://schemas.microsoft.com/office/2006/metadata/properties" ma:root="true" ma:fieldsID="aefaa85dffd9c09c76d46cbb39f8b679" ns2:_="" ns3:_="">
    <xsd:import namespace="a0994e2f-a614-4e21-99f1-622dc5288b7a"/>
    <xsd:import namespace="ed9f809a-36ff-48cd-b130-be04e28a20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994e2f-a614-4e21-99f1-622dc5288b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9f809a-36ff-48cd-b130-be04e28a20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52206d7-f30c-4dea-8621-02937638a8a0}" ma:internalName="TaxCatchAll" ma:showField="CatchAllData" ma:web="ed9f809a-36ff-48cd-b130-be04e28a20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831304BF-05A1-4F6C-8C1F-A26EDA6AC068}">
  <ds:schemaRefs>
    <ds:schemaRef ds:uri="http://schemas.microsoft.com/office/2006/documentManagement/types"/>
    <ds:schemaRef ds:uri="http://www.w3.org/XML/1998/namespace"/>
    <ds:schemaRef ds:uri="http://purl.org/dc/elements/1.1/"/>
    <ds:schemaRef ds:uri="ed9f809a-36ff-48cd-b130-be04e28a2034"/>
    <ds:schemaRef ds:uri="http://purl.org/dc/terms/"/>
    <ds:schemaRef ds:uri="http://purl.org/dc/dcmitype/"/>
    <ds:schemaRef ds:uri="a0994e2f-a614-4e21-99f1-622dc5288b7a"/>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C17DD17E-091B-4836-A892-93587614455C}">
  <ds:schemaRefs>
    <ds:schemaRef ds:uri="http://schemas.microsoft.com/sharepoint/v3/contenttype/forms"/>
  </ds:schemaRefs>
</ds:datastoreItem>
</file>

<file path=customXml/itemProps4.xml><?xml version="1.0" encoding="utf-8"?>
<ds:datastoreItem xmlns:ds="http://schemas.openxmlformats.org/officeDocument/2006/customXml" ds:itemID="{E3CEAA05-37D7-4E5C-896F-E793A25628CC}">
  <ds:schemaRefs>
    <ds:schemaRef ds:uri="a0994e2f-a614-4e21-99f1-622dc5288b7a"/>
    <ds:schemaRef ds:uri="ed9f809a-36ff-48cd-b130-be04e28a20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18</TotalTime>
  <Words>270</Words>
  <Application>Microsoft Office PowerPoint</Application>
  <PresentationFormat>Custom</PresentationFormat>
  <Paragraphs>58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Arial</vt:lpstr>
      <vt:lpstr>Calibri</vt:lpstr>
      <vt:lpstr>Calibri Light</vt:lpstr>
      <vt:lpstr>Cambria</vt:lpstr>
      <vt:lpstr>Office Theme</vt:lpstr>
      <vt:lpstr>NH 155 at Madbury Road Intersection Design Nathan Taylor, Jacob Holt, Eric Ierardi, Caden Small, Drew Gully Civil &amp; Environmental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Nathan Taylor</cp:lastModifiedBy>
  <cp:revision>2</cp:revision>
  <cp:lastPrinted>2026-04-17T18:01:43Z</cp:lastPrinted>
  <dcterms:created xsi:type="dcterms:W3CDTF">2016-03-05T16:55:12Z</dcterms:created>
  <dcterms:modified xsi:type="dcterms:W3CDTF">2026-04-19T20:29:12Z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0x01010042CF273E8DBC8C4DAE1E67C07003ED88</vt:lpwstr>
  </property>
  <property fmtid="{D5CDD505-2E9C-101B-9397-08002B2CF9AE}" pid="3" name="MediaServiceImageTags">
    <vt:lpwstr/>
  </property>
</Properties>
</file>