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87403-A4E4-817B-7F0E-45DF1F653AD0}" name="Brittany White-Mathieu" initials="BW" userId="S::bmf376@usnh.edu::4b6afb6b-b8fe-4716-a0b3-f5660ef03d9e" providerId="AD"/>
  <p188:author id="{56F7ED67-E3C7-33F8-DA31-07847157095D}" name="Niko Mixon" initials="NM" userId="af537bf74bc2e414" providerId="Windows Live"/>
  <p188:author id="{0C78ACBD-AF5E-B94E-F379-2276C553939D}" name="Tom Diphilippo" initials="TD" userId="S::ted1020@usnh.edu::7217d89c-a829-48a8-92ea-95d6725d3c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606"/>
    <a:srgbClr val="E47506"/>
    <a:srgbClr val="F16F55"/>
    <a:srgbClr val="EC3814"/>
    <a:srgbClr val="E48A06"/>
    <a:srgbClr val="004590"/>
    <a:srgbClr val="013691"/>
    <a:srgbClr val="0F78C4"/>
    <a:srgbClr val="00349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8" autoAdjust="0"/>
    <p:restoredTop sz="94589"/>
  </p:normalViewPr>
  <p:slideViewPr>
    <p:cSldViewPr snapToGrid="0">
      <p:cViewPr>
        <p:scale>
          <a:sx n="24" d="100"/>
          <a:sy n="24" d="100"/>
        </p:scale>
        <p:origin x="172" y="-30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BBB26A-ECEB-E640-BAB6-3C65E2EC5B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809" cy="4694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861" tIns="9930" rIns="19861" bIns="993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136BC7-B0DF-6647-966B-8BD2335B0B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0" y="0"/>
            <a:ext cx="3077809" cy="4694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861" tIns="9930" rIns="19861" bIns="99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B4917C-4CB6-AA4A-B41D-DD0CFFDCE599}" type="datetimeFigureOut">
              <a:rPr lang="ko-KR" altLang="en-US"/>
              <a:pPr>
                <a:defRPr/>
              </a:pPr>
              <a:t>2026-04-19</a:t>
            </a:fld>
            <a:endParaRPr lang="en-US" altLang="ko-KR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20A9766-852E-2746-B33D-FA547218E7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336"/>
            <a:ext cx="3077809" cy="4694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861" tIns="9930" rIns="19861" bIns="993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3B4857B-7F15-8544-A1A1-40E48E29A5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0" y="8917336"/>
            <a:ext cx="3077809" cy="4694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861" tIns="9930" rIns="19861" bIns="9930" numCol="1" anchor="b" anchorCtr="0" compatLnSpc="1">
            <a:prstTxWarp prst="textNoShape">
              <a:avLst/>
            </a:prstTxWarp>
          </a:bodyPr>
          <a:lstStyle>
            <a:lvl1pPr algn="r">
              <a:defRPr sz="300">
                <a:solidFill>
                  <a:schemeClr val="tx1"/>
                </a:solidFill>
              </a:defRPr>
            </a:lvl1pPr>
          </a:lstStyle>
          <a:p>
            <a:fld id="{97CF9D0D-04CD-D640-A3DA-6B23647D4FD5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AE121E5-E652-A247-A15C-A5CA81038A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80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6" tIns="47098" rIns="94196" bIns="4709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E00B1D-C86D-F344-94D4-064704C5F7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0" y="0"/>
            <a:ext cx="307780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6" tIns="47098" rIns="94196" bIns="470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4C54E9A-2FAF-E94F-9E61-2A52E006D2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44A9D99-C6E2-AF41-8CF9-521733C01B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317" y="4459526"/>
            <a:ext cx="5681841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6" tIns="47098" rIns="94196" bIns="47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AB6344C-4F2C-8943-84F1-0062D28BCC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336"/>
            <a:ext cx="307780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6" tIns="47098" rIns="94196" bIns="4709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DBE39EB-7ACD-C941-9E6D-5266C4B26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0" y="8917336"/>
            <a:ext cx="307780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6" tIns="47098" rIns="94196" bIns="470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D653CFB-5DCF-2B4C-A87F-8C9257D574ED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5B6A666-DE22-6740-BE92-8CA9CCA22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61369" indent="-62065">
              <a:spcBef>
                <a:spcPct val="30000"/>
              </a:spcBef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48260" indent="-49652">
              <a:spcBef>
                <a:spcPct val="30000"/>
              </a:spcBef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47563" indent="-49652">
              <a:spcBef>
                <a:spcPct val="30000"/>
              </a:spcBef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46867" indent="-49652">
              <a:spcBef>
                <a:spcPct val="30000"/>
              </a:spcBef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46171" indent="-49652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45475" indent="-49652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744779" indent="-49652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844083" indent="-49652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118328-BBCB-E941-8618-AA38E3A1DB70}" type="slidenum">
              <a:rPr lang="ko-KR" altLang="en-US" sz="1200"/>
              <a:pPr>
                <a:spcBef>
                  <a:spcPct val="0"/>
                </a:spcBef>
              </a:pPr>
              <a:t>1</a:t>
            </a:fld>
            <a:endParaRPr lang="en-US" altLang="ko-KR" sz="1200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873DE8F-29D8-DA4A-A55B-069542F56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A00BB7-180F-6E41-B0A2-6238A8F96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58817-DC26-0C47-862E-3B1EA2E09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11B4E-328E-1A4F-A1CB-A2F25DB1B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3FB2C-0946-0941-A797-F4A1CC2CD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9E4FC-F0F0-4A42-AD27-6330E27901D3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2038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DFFC5-F3D8-844E-9EA9-CE91EFD9D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C576F5-7AB8-024A-9AEE-9AE5A33E6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659B1-79A1-4B4C-B9F4-BE31FD343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DF6F7-7249-C144-AE8A-9CBD560D3450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23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9E2E1A-7A99-544E-B331-FBF071764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D7BB3-D0C5-814E-A6B8-0985A376A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8FA83E-DB5F-CC42-9915-02FAE1B24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0B691-BFA7-404B-BDD6-54B09E81FBA9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60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3E4B6B-2B84-484E-965D-FA66C002F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7173A-1283-E749-BB8A-A00814400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31856-E681-E14D-BF3F-BB468DC9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9BDD5-53D5-4E42-8DF8-D9846E53AACC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46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68D63-E9D6-8545-AA6C-5DDAB2FFC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00466-F182-B343-8037-C64911692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7879B-2316-F24B-870B-D3C1687A7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C2481-A60E-6449-AAD9-2D7D0BD4689B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1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160AF-6A10-F44C-B7B3-481BA8EAA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4F10D-9BC0-D145-A3B9-459E13D44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0F9C5-F67B-F04C-B591-5BF28449F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572D5-120C-7D40-9FDD-A9AD4333E27D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072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3C7D16-FF07-8844-B2D9-B2E080621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DCE243-AC4B-894D-A4A8-D0DBEA5BB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83665F-7F40-104A-B58E-6C0AA6945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8377F-BFA8-874D-AE82-09ACA10BE9A1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807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D34A67-38B3-3B44-833B-BC6297C5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7A4C5C-9293-7343-B00D-789F28379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D8EE9D-77C5-AA44-A7E3-ADE8F1904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A0419-8864-BD43-915F-7B62518F0CF6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7722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066C81-6B49-9E40-8F86-005D07D4D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19ABB2-7833-E049-AAD6-1E43FF60D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04AFDB-9837-8740-8B7E-94AB97AE6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D0BA8-8FDE-C54F-96C3-A24644A98906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976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99CD8-8E79-FB43-B1F2-7C2D67D7D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87E55-C80A-E247-B452-F831B0000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7DEC0-C3A0-784C-9068-32937F273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B3D17-2F0B-F54E-8089-0D3CC4601328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589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 lIns="438912" tIns="219456" rIns="438912" bIns="21945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9851-7182-374E-A672-2F2C99E9F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5EE96-F2E4-0347-BF72-DD34A7562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73E92-54FA-484A-9D87-4943EAFA7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DC4C0-FC11-F94D-83EF-4DBFAE559470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400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0B384B-A17E-264E-B1FC-CB538D02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50" tIns="219425" rIns="438850" bIns="219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8FC62B-B3B8-F94D-AE36-242D3768B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08021C-57CB-CB4B-AF15-4740DD9CC7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E317A6-7F68-334B-BF46-23481CC39E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5E7085-C239-294B-9707-02825E4AC8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00">
                <a:solidFill>
                  <a:schemeClr val="tx1"/>
                </a:solidFill>
              </a:defRPr>
            </a:lvl1pPr>
          </a:lstStyle>
          <a:p>
            <a:fld id="{8D7C1C62-612E-A043-A130-11AF1BC14215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pitchFamily="24" charset="-128"/>
          <a:cs typeface="ＭＳ Ｐゴシック" charset="0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pitchFamily="24" charset="-128"/>
          <a:cs typeface="ＭＳ Ｐゴシック" charset="0"/>
        </a:defRPr>
      </a:lvl1pPr>
      <a:lvl2pPr marL="3563938" indent="-137001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pitchFamily="24" charset="-128"/>
        </a:defRPr>
      </a:lvl2pPr>
      <a:lvl3pPr marL="5484813" indent="-109537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pitchFamily="24" charset="-128"/>
        </a:defRPr>
      </a:lvl3pPr>
      <a:lvl4pPr marL="7678738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24" charset="-128"/>
        </a:defRPr>
      </a:lvl4pPr>
      <a:lvl5pPr marL="9874250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24" charset="-128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17.emf"/><Relationship Id="rId21" Type="http://schemas.openxmlformats.org/officeDocument/2006/relationships/image" Target="../media/image14.emf"/><Relationship Id="rId34" Type="http://schemas.openxmlformats.org/officeDocument/2006/relationships/image" Target="../media/image21.emf"/><Relationship Id="rId7" Type="http://schemas.openxmlformats.org/officeDocument/2006/relationships/image" Target="../media/image5.png"/><Relationship Id="rId12" Type="http://schemas.openxmlformats.org/officeDocument/2006/relationships/image" Target="../media/image9.emf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oleObject" Target="../embeddings/oleObject11.bin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29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24" Type="http://schemas.openxmlformats.org/officeDocument/2006/relationships/oleObject" Target="../embeddings/oleObject7.bin"/><Relationship Id="rId32" Type="http://schemas.openxmlformats.org/officeDocument/2006/relationships/image" Target="../media/image20.emf"/><Relationship Id="rId37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image" Target="../media/image18.emf"/><Relationship Id="rId36" Type="http://schemas.openxmlformats.org/officeDocument/2006/relationships/image" Target="../media/image22.emf"/><Relationship Id="rId10" Type="http://schemas.openxmlformats.org/officeDocument/2006/relationships/image" Target="../media/image8.png"/><Relationship Id="rId19" Type="http://schemas.openxmlformats.org/officeDocument/2006/relationships/image" Target="../media/image13.emf"/><Relationship Id="rId31" Type="http://schemas.openxmlformats.org/officeDocument/2006/relationships/oleObject" Target="../embeddings/oleObject10.bin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Relationship Id="rId27" Type="http://schemas.openxmlformats.org/officeDocument/2006/relationships/oleObject" Target="../embeddings/oleObject8.bin"/><Relationship Id="rId30" Type="http://schemas.openxmlformats.org/officeDocument/2006/relationships/image" Target="../media/image19.emf"/><Relationship Id="rId35" Type="http://schemas.openxmlformats.org/officeDocument/2006/relationships/oleObject" Target="../embeddings/oleObject12.bin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diagram of a graph&#10;&#10;Description automatically generated">
            <a:extLst>
              <a:ext uri="{FF2B5EF4-FFF2-40B4-BE49-F238E27FC236}">
                <a16:creationId xmlns:a16="http://schemas.microsoft.com/office/drawing/2014/main" id="{BFB1192E-2275-AC65-4058-28F888486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7845" r="13130" b="3417"/>
          <a:stretch/>
        </p:blipFill>
        <p:spPr>
          <a:xfrm>
            <a:off x="14720291" y="14384462"/>
            <a:ext cx="14470540" cy="596858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1A6F8333-DF29-0972-E422-5415563CB177}"/>
              </a:ext>
            </a:extLst>
          </p:cNvPr>
          <p:cNvSpPr txBox="1"/>
          <p:nvPr/>
        </p:nvSpPr>
        <p:spPr>
          <a:xfrm>
            <a:off x="139215" y="20670015"/>
            <a:ext cx="14050074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Bioorthogonal strain promoted azide-alkyne cycloaddition (SPAAC) click chemistry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facilitates covalent bond formation between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activity-based biosensors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and </a:t>
            </a:r>
            <a:r>
              <a:rPr lang="en-US" sz="3000" i="1" dirty="0">
                <a:solidFill>
                  <a:schemeClr val="tx1"/>
                </a:solidFill>
                <a:latin typeface="Aptos" panose="020B0004020202020204" pitchFamily="34" charset="0"/>
              </a:rPr>
              <a:t>individual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lipids.</a:t>
            </a: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These phospholipids can then be incorporated into the membranes of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live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cells. [6.] </a:t>
            </a:r>
            <a:endParaRPr lang="en-US" sz="3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4" name="Picture 83" descr="A close-up of a belt&#10;&#10;Description automatically generated">
            <a:extLst>
              <a:ext uri="{FF2B5EF4-FFF2-40B4-BE49-F238E27FC236}">
                <a16:creationId xmlns:a16="http://schemas.microsoft.com/office/drawing/2014/main" id="{44A9F6B5-5DB6-D10F-0C8F-945BF949E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27" y="23342896"/>
            <a:ext cx="7904972" cy="28461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C2D56B-EA5B-7E26-9F64-45B346B5B3AC}"/>
              </a:ext>
            </a:extLst>
          </p:cNvPr>
          <p:cNvSpPr/>
          <p:nvPr/>
        </p:nvSpPr>
        <p:spPr bwMode="auto">
          <a:xfrm>
            <a:off x="-17780" y="-104682"/>
            <a:ext cx="43921680" cy="4718497"/>
          </a:xfrm>
          <a:prstGeom prst="rect">
            <a:avLst/>
          </a:prstGeom>
          <a:solidFill>
            <a:srgbClr val="F16F55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363" name="TextBox 6">
            <a:extLst>
              <a:ext uri="{FF2B5EF4-FFF2-40B4-BE49-F238E27FC236}">
                <a16:creationId xmlns:a16="http://schemas.microsoft.com/office/drawing/2014/main" id="{4043CA56-A1C1-1A42-96D1-3A2F49C2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667887"/>
            <a:ext cx="345328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8000" b="1" dirty="0">
                <a:solidFill>
                  <a:srgbClr val="004590"/>
                </a:solidFill>
                <a:cs typeface="Arial" panose="020B0604020202020204" pitchFamily="34" charset="0"/>
              </a:rPr>
              <a:t>Activity-Based Sensor Development for Imaging Iron(II)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479E57B-46B7-194B-A5F7-37ADC76E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1672094"/>
            <a:ext cx="34745613" cy="34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5500" b="1" u="sng" dirty="0">
                <a:latin typeface="Aptos" panose="020B0004020202020204" pitchFamily="34" charset="0"/>
                <a:cs typeface="Cordia New" panose="020B0304020202020204" pitchFamily="34" charset="-34"/>
              </a:rPr>
              <a:t>Nicholas Mixon</a:t>
            </a:r>
            <a:r>
              <a:rPr lang="en-US" altLang="ko-KR" sz="5500" b="1" dirty="0">
                <a:latin typeface="Aptos" panose="020B0004020202020204" pitchFamily="34" charset="0"/>
                <a:cs typeface="Cordia New" panose="020B0304020202020204" pitchFamily="34" charset="-34"/>
              </a:rPr>
              <a:t>, </a:t>
            </a:r>
            <a:r>
              <a:rPr lang="en-US" altLang="ko-KR" sz="6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Thomas </a:t>
            </a:r>
            <a:r>
              <a:rPr lang="en-US" altLang="ko-KR" sz="6000" b="1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DiPhilippo</a:t>
            </a:r>
            <a:r>
              <a:rPr lang="en-US" altLang="ko-KR" sz="6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5500" b="1" dirty="0">
                <a:latin typeface="Aptos" panose="020B0004020202020204" pitchFamily="34" charset="0"/>
                <a:cs typeface="Cordia New" panose="020B0304020202020204" pitchFamily="34" charset="-34"/>
              </a:rPr>
              <a:t>Brittany White-Mathieu*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200" b="1" dirty="0">
                <a:latin typeface="Aptos" panose="020B0004020202020204" pitchFamily="34" charset="0"/>
                <a:cs typeface="Cordia New" panose="020B0304020202020204" pitchFamily="34" charset="-34"/>
              </a:rPr>
              <a:t>Chemistry Department, University of New Hampshire, Durham, NH 03824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200" b="1" dirty="0">
                <a:latin typeface="Aptos" panose="020B0004020202020204" pitchFamily="34" charset="0"/>
                <a:cs typeface="Cordia New" panose="020B0304020202020204" pitchFamily="34" charset="-34"/>
              </a:rPr>
              <a:t>Nicholas.Mixon@unh.edu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ko-KR" sz="4200" b="1" dirty="0">
              <a:latin typeface="Aptos" panose="020B00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D81D98FD-6BE5-134F-B084-F4DCC3ED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1" y="35318475"/>
            <a:ext cx="1841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8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C922FBF3-175B-C84E-9DC8-1AF3C119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7651" y="13817887"/>
            <a:ext cx="8022099" cy="43393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36" tIns="457136" rIns="457136" bIns="457136" anchor="ctr" anchorCtr="1"/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ko-KR" sz="28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Text Box 764">
            <a:extLst>
              <a:ext uri="{FF2B5EF4-FFF2-40B4-BE49-F238E27FC236}">
                <a16:creationId xmlns:a16="http://schemas.microsoft.com/office/drawing/2014/main" id="{E6D6CACB-0BC3-D845-8F4F-C661212A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4214" y="27788800"/>
            <a:ext cx="14687205" cy="50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97" tIns="85702" rIns="171397" bIns="85702">
            <a:spAutoFit/>
          </a:bodyPr>
          <a:lstStyle>
            <a:lvl1pPr marL="601663" indent="-601663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ko-K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500" dirty="0">
                <a:latin typeface="Aptos" panose="020B0004020202020204" pitchFamily="34" charset="0"/>
                <a:cs typeface="Arial" panose="020B0604020202020204" pitchFamily="34" charset="0"/>
              </a:rPr>
              <a:t>[1.] </a:t>
            </a:r>
            <a:r>
              <a:rPr lang="en-US" sz="25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Biorender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https://www.biorender.com</a:t>
            </a:r>
            <a:endParaRPr lang="en-US" sz="25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[2.] 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Chang, M. C. Y.; </a:t>
            </a:r>
            <a:r>
              <a:rPr lang="en-US" sz="25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Pralle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A.; </a:t>
            </a:r>
            <a:r>
              <a:rPr lang="en-US" sz="25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Isacoff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E. Y.; Chang, C. J.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J. Am. Chem. Soc.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sz="25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2004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126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(47), 15392–15393.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>
                <a:latin typeface="Aptos" panose="020B0004020202020204" pitchFamily="34" charset="0"/>
                <a:ea typeface="Aptos" panose="020B0004020202020204" pitchFamily="34" charset="0"/>
              </a:rPr>
              <a:t>[3.] 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Xu, K.; Wang, L.; </a:t>
            </a:r>
            <a:r>
              <a:rPr lang="en-US" sz="25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Qiang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M.; Wang, L.; Li, P.; Tang, B. </a:t>
            </a:r>
            <a:r>
              <a:rPr lang="en-US" sz="25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Chem. Commun.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47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(26), 7386.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>
                <a:latin typeface="Aptos" panose="020B0004020202020204" pitchFamily="34" charset="0"/>
                <a:ea typeface="Aptos" panose="020B0004020202020204" pitchFamily="34" charset="0"/>
              </a:rPr>
              <a:t>[4.] 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Hirayama, T.; Okuda, K.; Nagasawa, H.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Chem. Sci.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sz="25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2013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4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(3), 1250.</a:t>
            </a:r>
            <a:endParaRPr lang="en-US" sz="2500" dirty="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[5.] </a:t>
            </a:r>
            <a:r>
              <a:rPr lang="en-US" sz="25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Nobel Prize, Chemistry 2022. https://www.nobelprize.org/prizes/chemistry/2022/popular-information/</a:t>
            </a:r>
            <a:endParaRPr lang="en-US" sz="2500" dirty="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ko-KR" sz="2500" dirty="0">
                <a:latin typeface="Aptos" panose="020B0004020202020204" pitchFamily="34" charset="0"/>
                <a:cs typeface="Arial" panose="020B0604020202020204" pitchFamily="34" charset="0"/>
              </a:rPr>
              <a:t>[6.] </a:t>
            </a:r>
            <a:r>
              <a:rPr lang="en-US" sz="25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Alamudi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S. H.; </a:t>
            </a:r>
            <a:r>
              <a:rPr lang="en-US" sz="25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Satapathy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R.; Kim, J.; Su, D.; Ren, H.; Das, R.; Hu, L.; Alvarado-Martínez, E.; Lee, J. Y.; </a:t>
            </a:r>
            <a:r>
              <a:rPr lang="en-US" sz="25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Hoppmann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C.; Peña-Cabrera, E.; Ha, H.-H.; Park, H.-S.; Wang, L.; Chang, Y.-T. </a:t>
            </a:r>
            <a:r>
              <a:rPr lang="en-US" sz="25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Nat. Com. </a:t>
            </a:r>
            <a:r>
              <a:rPr lang="en-US" sz="25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2016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25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7 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(1).</a:t>
            </a:r>
            <a:endParaRPr lang="en-US" altLang="ko-KR" sz="25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500" dirty="0">
                <a:latin typeface="Aptos" panose="020B0004020202020204" pitchFamily="34" charset="0"/>
                <a:ea typeface="Aptos" panose="020B0004020202020204" pitchFamily="34" charset="0"/>
              </a:rPr>
              <a:t>[7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.] Grimm, J. B.; </a:t>
            </a:r>
            <a:r>
              <a:rPr lang="en-US" sz="25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Lavis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L. D.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Org. Lett. </a:t>
            </a:r>
            <a:r>
              <a:rPr lang="en-US" sz="25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2011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13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(24), 6354–6357.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500" dirty="0">
                <a:latin typeface="Aptos" panose="020B0004020202020204" pitchFamily="34" charset="0"/>
                <a:ea typeface="Aptos" panose="020B0004020202020204" pitchFamily="34" charset="0"/>
              </a:rPr>
              <a:t>[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8.] Grimm, J. B.; Brown, T. A.; Tkachuk, A. N.; </a:t>
            </a:r>
            <a:r>
              <a:rPr lang="en-US" sz="25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Lavis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L. D.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ACS Cent. Sci. </a:t>
            </a:r>
            <a:r>
              <a:rPr lang="en-US" sz="25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2017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25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3</a:t>
            </a:r>
            <a: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(9), 975–985.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[9</a:t>
            </a:r>
            <a:r>
              <a:rPr lang="en-US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.] </a:t>
            </a:r>
            <a:r>
              <a:rPr lang="en-US" sz="2500" dirty="0">
                <a:latin typeface="Aptos" panose="020B0004020202020204" pitchFamily="34" charset="0"/>
              </a:rPr>
              <a:t>Jiang, X.; Stockwell, B. R.; Conrad, M. </a:t>
            </a:r>
            <a:r>
              <a:rPr lang="en-US" sz="2500" i="1" dirty="0">
                <a:latin typeface="Aptos" panose="020B0004020202020204" pitchFamily="34" charset="0"/>
              </a:rPr>
              <a:t>Nat Rev Mol Cell Biol</a:t>
            </a:r>
            <a:r>
              <a:rPr lang="en-US" sz="2500" dirty="0">
                <a:latin typeface="Aptos" panose="020B0004020202020204" pitchFamily="34" charset="0"/>
              </a:rPr>
              <a:t> </a:t>
            </a:r>
            <a:r>
              <a:rPr lang="en-US" sz="2500" b="1" dirty="0">
                <a:latin typeface="Aptos" panose="020B0004020202020204" pitchFamily="34" charset="0"/>
              </a:rPr>
              <a:t>2021</a:t>
            </a:r>
            <a:r>
              <a:rPr lang="en-US" sz="2500" dirty="0">
                <a:latin typeface="Aptos" panose="020B0004020202020204" pitchFamily="34" charset="0"/>
              </a:rPr>
              <a:t>, </a:t>
            </a:r>
            <a:r>
              <a:rPr lang="en-US" sz="2500" i="1" dirty="0">
                <a:latin typeface="Aptos" panose="020B0004020202020204" pitchFamily="34" charset="0"/>
              </a:rPr>
              <a:t>22</a:t>
            </a:r>
            <a:r>
              <a:rPr lang="en-US" sz="2500" dirty="0">
                <a:latin typeface="Aptos" panose="020B0004020202020204" pitchFamily="34" charset="0"/>
              </a:rPr>
              <a:t> (4), 266–282.</a:t>
            </a:r>
            <a:endParaRPr lang="en-US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2" name="Rectangle 167">
            <a:extLst>
              <a:ext uri="{FF2B5EF4-FFF2-40B4-BE49-F238E27FC236}">
                <a16:creationId xmlns:a16="http://schemas.microsoft.com/office/drawing/2014/main" id="{0C61B693-C9A7-064A-94A9-661CBCA8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5351" y="27218169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rgbClr val="0070C0"/>
                </a:solidFill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5373" name="Rectangle 167">
            <a:extLst>
              <a:ext uri="{FF2B5EF4-FFF2-40B4-BE49-F238E27FC236}">
                <a16:creationId xmlns:a16="http://schemas.microsoft.com/office/drawing/2014/main" id="{CB376067-A809-9B45-AD72-33F99EA1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041" y="4826519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rgbClr val="0F78C4"/>
                </a:solidFill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5376" name="Rectangle 167">
            <a:extLst>
              <a:ext uri="{FF2B5EF4-FFF2-40B4-BE49-F238E27FC236}">
                <a16:creationId xmlns:a16="http://schemas.microsoft.com/office/drawing/2014/main" id="{F3D45C40-1062-2242-BF44-76631BEB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4368" y="4821276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rgbClr val="0070C0"/>
                </a:solidFill>
                <a:cs typeface="Arial" panose="020B0604020202020204" pitchFamily="34" charset="0"/>
              </a:rPr>
              <a:t>Methods and Results</a:t>
            </a:r>
            <a:r>
              <a:rPr lang="en-US" altLang="ko-KR" sz="5800" b="1" baseline="50000" dirty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377" name="TextBox 27">
            <a:extLst>
              <a:ext uri="{FF2B5EF4-FFF2-40B4-BE49-F238E27FC236}">
                <a16:creationId xmlns:a16="http://schemas.microsoft.com/office/drawing/2014/main" id="{23C3BD8E-A41C-F840-B421-F06605E0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980" y="21828347"/>
            <a:ext cx="13648712" cy="191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rgbClr val="0070C0"/>
                </a:solidFill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5378" name="Text Box 764">
            <a:extLst>
              <a:ext uri="{FF2B5EF4-FFF2-40B4-BE49-F238E27FC236}">
                <a16:creationId xmlns:a16="http://schemas.microsoft.com/office/drawing/2014/main" id="{729DC418-FF69-ED46-B7CC-A102969B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4990" y="23352704"/>
            <a:ext cx="5216006" cy="497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97" tIns="85702" rIns="171397" bIns="85702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White-Mathieu Lab</a:t>
            </a:r>
            <a:r>
              <a:rPr lang="en-US" altLang="ko-KR" sz="28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altLang="ko-KR" sz="28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Paige Ring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Saghar</a:t>
            </a: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Jarollahi</a:t>
            </a:r>
            <a:endParaRPr lang="en-US" altLang="ko-KR" sz="22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Tom </a:t>
            </a: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DiPhilippo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Yagmur</a:t>
            </a: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Altunsoy</a:t>
            </a:r>
            <a:endParaRPr lang="en-US" altLang="ko-KR" sz="22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Arpan Ghosh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Prasanna Ganesh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Muriel </a:t>
            </a: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Lubelczyk</a:t>
            </a:r>
            <a:endParaRPr lang="en-US" altLang="ko-KR" sz="22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Samuel Moreau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Mason Russell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Aliyah </a:t>
            </a: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Krestalica</a:t>
            </a:r>
            <a:endParaRPr lang="en-US" altLang="ko-KR" sz="22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Maddie </a:t>
            </a: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Pageau</a:t>
            </a: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Aakriti</a:t>
            </a: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Garg</a:t>
            </a:r>
            <a:br>
              <a:rPr lang="en-US" altLang="ko-K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en-US" altLang="ko-K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A screenshot of a video game&#10;&#10;Description automatically generated">
            <a:extLst>
              <a:ext uri="{FF2B5EF4-FFF2-40B4-BE49-F238E27FC236}">
                <a16:creationId xmlns:a16="http://schemas.microsoft.com/office/drawing/2014/main" id="{44298F21-E3DA-BCFA-7B0E-FB24BC37B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748" y="13500530"/>
            <a:ext cx="12567838" cy="5579616"/>
          </a:xfrm>
          <a:prstGeom prst="rect">
            <a:avLst/>
          </a:prstGeom>
        </p:spPr>
      </p:pic>
      <p:sp>
        <p:nvSpPr>
          <p:cNvPr id="7" name="Conector recto 6">
            <a:extLst>
              <a:ext uri="{FF2B5EF4-FFF2-40B4-BE49-F238E27FC236}">
                <a16:creationId xmlns:a16="http://schemas.microsoft.com/office/drawing/2014/main" id="{3B210944-9685-4522-B442-E59E8B575819}"/>
              </a:ext>
            </a:extLst>
          </p:cNvPr>
          <p:cNvSpPr>
            <a:spLocks/>
          </p:cNvSpPr>
          <p:nvPr/>
        </p:nvSpPr>
        <p:spPr>
          <a:xfrm rot="5400000" flipV="1">
            <a:off x="386458" y="18759048"/>
            <a:ext cx="28302287" cy="39247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txBody>
          <a:bodyPr wrap="none" rtlCol="0" anchor="ctr" anchorCtr="1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D031DEF0-65FE-4792-98E9-E73B6402F375}"/>
              </a:ext>
            </a:extLst>
          </p:cNvPr>
          <p:cNvSpPr>
            <a:spLocks/>
          </p:cNvSpPr>
          <p:nvPr/>
        </p:nvSpPr>
        <p:spPr>
          <a:xfrm rot="5400000" flipV="1">
            <a:off x="15179433" y="18751110"/>
            <a:ext cx="28307155" cy="27424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7" name="Straight Connector 2">
            <a:extLst>
              <a:ext uri="{FF2B5EF4-FFF2-40B4-BE49-F238E27FC236}">
                <a16:creationId xmlns:a16="http://schemas.microsoft.com/office/drawing/2014/main" id="{E69506EB-D855-833D-B7C6-AE7DA102B9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08344" y="5874331"/>
            <a:ext cx="14198779" cy="0"/>
          </a:xfrm>
          <a:prstGeom prst="line">
            <a:avLst/>
          </a:prstGeom>
          <a:ln>
            <a:solidFill>
              <a:srgbClr val="0F78C4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6EAAF441-33C7-B0D3-4D9A-6C44A9BB8F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09" t="14953" r="13052"/>
          <a:stretch/>
        </p:blipFill>
        <p:spPr>
          <a:xfrm>
            <a:off x="129643" y="6218203"/>
            <a:ext cx="12234101" cy="3433127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560FFEA-6432-2F41-239F-20B316D8E479}"/>
              </a:ext>
            </a:extLst>
          </p:cNvPr>
          <p:cNvSpPr txBox="1"/>
          <p:nvPr/>
        </p:nvSpPr>
        <p:spPr>
          <a:xfrm>
            <a:off x="14764698" y="6090908"/>
            <a:ext cx="131103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I: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Synthesis of a critical precursor for a rhodamine activity-based sensor</a:t>
            </a:r>
            <a:r>
              <a:rPr lang="en-US" sz="3000" baseline="30000" dirty="0">
                <a:solidFill>
                  <a:schemeClr val="tx1"/>
                </a:solidFill>
                <a:latin typeface="Aptos" panose="020B0004020202020204" pitchFamily="34" charset="0"/>
              </a:rPr>
              <a:t>7</a:t>
            </a:r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F22A53-6F8E-9DB3-3F78-25B6284B476A}"/>
              </a:ext>
            </a:extLst>
          </p:cNvPr>
          <p:cNvSpPr txBox="1"/>
          <p:nvPr/>
        </p:nvSpPr>
        <p:spPr>
          <a:xfrm>
            <a:off x="14754794" y="20396917"/>
            <a:ext cx="138740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II: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Synthesis of a critical precursor for a silicon-rhodamine activity-based sensor.</a:t>
            </a:r>
            <a:r>
              <a:rPr lang="en-US" sz="3000" baseline="30000" dirty="0">
                <a:solidFill>
                  <a:schemeClr val="tx1"/>
                </a:solidFill>
                <a:latin typeface="Aptos" panose="020B0004020202020204" pitchFamily="34" charset="0"/>
              </a:rPr>
              <a:t>8</a:t>
            </a:r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DD90CC3-08EB-90D3-3BD2-1874CDFEB33C}"/>
              </a:ext>
            </a:extLst>
          </p:cNvPr>
          <p:cNvSpPr txBox="1"/>
          <p:nvPr/>
        </p:nvSpPr>
        <p:spPr>
          <a:xfrm>
            <a:off x="3499222" y="6125959"/>
            <a:ext cx="107515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Reactive oxygen species (ROS),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such as H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, degrade cellular membranes and result in </a:t>
            </a:r>
            <a:r>
              <a:rPr lang="en-US" sz="3000" i="1" dirty="0">
                <a:solidFill>
                  <a:schemeClr val="tx1"/>
                </a:solidFill>
                <a:latin typeface="Aptos" panose="020B0004020202020204" pitchFamily="34" charset="0"/>
              </a:rPr>
              <a:t>cell death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BE689D2-BB64-65E5-90E6-5020E89581DE}"/>
              </a:ext>
            </a:extLst>
          </p:cNvPr>
          <p:cNvSpPr txBox="1"/>
          <p:nvPr/>
        </p:nvSpPr>
        <p:spPr>
          <a:xfrm>
            <a:off x="234039" y="9754774"/>
            <a:ext cx="1375591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Oxidative damage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caused by H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,and other ROS are connected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Cardiovascular Disorders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Neurodegenerative Diseases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2EFC265-529F-1C40-D4B5-4FF27F0BED0D}"/>
              </a:ext>
            </a:extLst>
          </p:cNvPr>
          <p:cNvSpPr txBox="1"/>
          <p:nvPr/>
        </p:nvSpPr>
        <p:spPr>
          <a:xfrm>
            <a:off x="6814658" y="10549961"/>
            <a:ext cx="7515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Characterization 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of membrane degradation events is of fundamental importance for understanding disease.</a:t>
            </a:r>
            <a:endParaRPr lang="en-US" sz="3000" b="1" dirty="0">
              <a:solidFill>
                <a:srgbClr val="F16F55"/>
              </a:solidFill>
              <a:latin typeface="Aptos" panose="020B00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7DEB1-7F25-ADCC-8E9D-19F7C3CF3AA7}"/>
              </a:ext>
            </a:extLst>
          </p:cNvPr>
          <p:cNvSpPr txBox="1"/>
          <p:nvPr/>
        </p:nvSpPr>
        <p:spPr>
          <a:xfrm>
            <a:off x="139396" y="12508158"/>
            <a:ext cx="1405007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rgbClr val="F16F55"/>
                </a:solidFill>
                <a:latin typeface="Aptos" panose="020B0004020202020204" pitchFamily="34" charset="0"/>
              </a:rPr>
              <a:t>Fluorescent</a:t>
            </a:r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 </a:t>
            </a:r>
            <a:r>
              <a:rPr lang="en-US" sz="3000" b="1" i="1" dirty="0">
                <a:solidFill>
                  <a:srgbClr val="F16F55"/>
                </a:solidFill>
                <a:latin typeface="Aptos" panose="020B0004020202020204" pitchFamily="34" charset="0"/>
              </a:rPr>
              <a:t>activity-based</a:t>
            </a:r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 </a:t>
            </a:r>
            <a:r>
              <a:rPr lang="en-US" sz="3000" b="1" i="1" dirty="0">
                <a:solidFill>
                  <a:srgbClr val="F16F55"/>
                </a:solidFill>
                <a:latin typeface="Aptos" panose="020B0004020202020204" pitchFamily="34" charset="0"/>
              </a:rPr>
              <a:t>biosensors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are uniquely poised to achieve both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detection of reactive substrates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and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characterization of membrane structure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by illuminating areas where the analyte is present.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0392CF7-6FEF-5A70-6344-1EA7AD547DAB}"/>
              </a:ext>
            </a:extLst>
          </p:cNvPr>
          <p:cNvSpPr txBox="1"/>
          <p:nvPr/>
        </p:nvSpPr>
        <p:spPr>
          <a:xfrm>
            <a:off x="11470630" y="27649741"/>
            <a:ext cx="28634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Synthetic lipid biosensors </a:t>
            </a:r>
            <a:r>
              <a:rPr lang="en-US" sz="3000" i="1" dirty="0">
                <a:solidFill>
                  <a:srgbClr val="F16F55"/>
                </a:solidFill>
                <a:latin typeface="Aptos" panose="020B0004020202020204" pitchFamily="34" charset="0"/>
              </a:rPr>
              <a:t>incorporate 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into natural phospholipid membranes </a:t>
            </a:r>
            <a:b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</a:b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&amp; </a:t>
            </a:r>
            <a:b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</a:br>
            <a:r>
              <a:rPr lang="en-US" sz="3000" i="1" dirty="0">
                <a:solidFill>
                  <a:srgbClr val="F16F55"/>
                </a:solidFill>
                <a:latin typeface="Aptos" panose="020B0004020202020204" pitchFamily="34" charset="0"/>
              </a:rPr>
              <a:t>react with specific </a:t>
            </a:r>
          </a:p>
          <a:p>
            <a:pPr algn="r"/>
            <a:r>
              <a:rPr lang="en-US" sz="3000" i="1" dirty="0">
                <a:solidFill>
                  <a:srgbClr val="F16F55"/>
                </a:solidFill>
                <a:latin typeface="Aptos" panose="020B0004020202020204" pitchFamily="34" charset="0"/>
              </a:rPr>
              <a:t>analytes.</a:t>
            </a:r>
            <a:endParaRPr lang="en-US" sz="3000" dirty="0">
              <a:solidFill>
                <a:srgbClr val="F16F55"/>
              </a:solidFill>
              <a:latin typeface="Aptos" panose="020B0004020202020204" pitchFamily="34" charset="0"/>
            </a:endParaRPr>
          </a:p>
        </p:txBody>
      </p:sp>
      <p:sp>
        <p:nvSpPr>
          <p:cNvPr id="117" name="Rectangle 167">
            <a:extLst>
              <a:ext uri="{FF2B5EF4-FFF2-40B4-BE49-F238E27FC236}">
                <a16:creationId xmlns:a16="http://schemas.microsoft.com/office/drawing/2014/main" id="{A4AD3F3B-E70B-103B-9795-4F8BA80D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0907" y="4515100"/>
            <a:ext cx="92170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rgbClr val="0070C0"/>
                </a:solidFill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15388" name="TextBox 15387">
            <a:extLst>
              <a:ext uri="{FF2B5EF4-FFF2-40B4-BE49-F238E27FC236}">
                <a16:creationId xmlns:a16="http://schemas.microsoft.com/office/drawing/2014/main" id="{20D6DC2F-27F6-2FF3-45D4-0AD4553800BA}"/>
              </a:ext>
            </a:extLst>
          </p:cNvPr>
          <p:cNvSpPr txBox="1"/>
          <p:nvPr/>
        </p:nvSpPr>
        <p:spPr>
          <a:xfrm>
            <a:off x="39878486" y="10641482"/>
            <a:ext cx="3831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Enables incorporation 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of </a:t>
            </a:r>
            <a:b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</a:b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various sensors for characterizing membrane degradation </a:t>
            </a:r>
          </a:p>
          <a:p>
            <a:pPr algn="r"/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during </a:t>
            </a:r>
            <a:b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</a:br>
            <a:r>
              <a:rPr lang="en-US" sz="3000" b="1" i="1" dirty="0">
                <a:solidFill>
                  <a:srgbClr val="F16F55"/>
                </a:solidFill>
                <a:latin typeface="Aptos" panose="020B0004020202020204" pitchFamily="34" charset="0"/>
              </a:rPr>
              <a:t>ferroptosis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…</a:t>
            </a:r>
          </a:p>
        </p:txBody>
      </p:sp>
      <p:sp>
        <p:nvSpPr>
          <p:cNvPr id="15389" name="TextBox 15388">
            <a:extLst>
              <a:ext uri="{FF2B5EF4-FFF2-40B4-BE49-F238E27FC236}">
                <a16:creationId xmlns:a16="http://schemas.microsoft.com/office/drawing/2014/main" id="{A62D1F9D-768D-33C9-2C0B-5B2E2BCB180E}"/>
              </a:ext>
            </a:extLst>
          </p:cNvPr>
          <p:cNvSpPr txBox="1"/>
          <p:nvPr/>
        </p:nvSpPr>
        <p:spPr>
          <a:xfrm>
            <a:off x="29502057" y="19149543"/>
            <a:ext cx="142389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rgbClr val="F16F55"/>
                </a:solidFill>
                <a:latin typeface="Aptos" panose="020B0004020202020204" pitchFamily="34" charset="0"/>
              </a:rPr>
              <a:t>Ferroptosis 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induces cell death by</a:t>
            </a:r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 extensive lipid peroxidation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. Iron (II) reduces hydrogen peroxide to a hydroxyl radical, becoming oxidized to iron (III). Subsequent oxidation of this reduced </a:t>
            </a:r>
            <a:r>
              <a:rPr lang="en-US" sz="3000" b="1" i="1" dirty="0">
                <a:solidFill>
                  <a:srgbClr val="F16F55"/>
                </a:solidFill>
                <a:latin typeface="Aptos" panose="020B0004020202020204" pitchFamily="34" charset="0"/>
              </a:rPr>
              <a:t>free-radical</a:t>
            </a:r>
            <a:r>
              <a:rPr lang="en-US" sz="3000" i="1" dirty="0">
                <a:solidFill>
                  <a:srgbClr val="F16F55"/>
                </a:solidFill>
                <a:latin typeface="Aptos" panose="020B0004020202020204" pitchFamily="34" charset="0"/>
              </a:rPr>
              <a:t> 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species drives peroxidation of polyunsaturated fatty acids (PUFAs), degrading membranes </a:t>
            </a:r>
            <a:r>
              <a:rPr lang="en-US" sz="3000" b="1" dirty="0">
                <a:solidFill>
                  <a:srgbClr val="F16F55"/>
                </a:solidFill>
                <a:latin typeface="Aptos" panose="020B0004020202020204" pitchFamily="34" charset="0"/>
              </a:rPr>
              <a:t>cell-wide. </a:t>
            </a:r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[9.]</a:t>
            </a:r>
          </a:p>
        </p:txBody>
      </p:sp>
      <p:sp>
        <p:nvSpPr>
          <p:cNvPr id="15390" name="TextBox 15389">
            <a:extLst>
              <a:ext uri="{FF2B5EF4-FFF2-40B4-BE49-F238E27FC236}">
                <a16:creationId xmlns:a16="http://schemas.microsoft.com/office/drawing/2014/main" id="{8076ECBF-A0FE-BE44-8551-8B758FB9D743}"/>
              </a:ext>
            </a:extLst>
          </p:cNvPr>
          <p:cNvSpPr txBox="1"/>
          <p:nvPr/>
        </p:nvSpPr>
        <p:spPr>
          <a:xfrm>
            <a:off x="29197214" y="21244286"/>
            <a:ext cx="14863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We aim to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characterize </a:t>
            </a:r>
            <a:r>
              <a:rPr lang="en-US" sz="3000" u="sng" dirty="0">
                <a:solidFill>
                  <a:schemeClr val="tx1"/>
                </a:solidFill>
                <a:latin typeface="Aptos" panose="020B0004020202020204" pitchFamily="34" charset="0"/>
              </a:rPr>
              <a:t>membrane decomposition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with the use of these anchored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fluorescent sensors.</a:t>
            </a:r>
            <a:endParaRPr lang="en-US" sz="3000" dirty="0"/>
          </a:p>
        </p:txBody>
      </p:sp>
      <p:cxnSp>
        <p:nvCxnSpPr>
          <p:cNvPr id="15393" name="Straight Connector 2">
            <a:extLst>
              <a:ext uri="{FF2B5EF4-FFF2-40B4-BE49-F238E27FC236}">
                <a16:creationId xmlns:a16="http://schemas.microsoft.com/office/drawing/2014/main" id="{5DDDD46A-C274-805C-C830-A3E9812ECC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088" y="5874331"/>
            <a:ext cx="14003861" cy="0"/>
          </a:xfrm>
          <a:prstGeom prst="line">
            <a:avLst/>
          </a:prstGeom>
          <a:ln>
            <a:solidFill>
              <a:srgbClr val="0F78C4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7587D9-D827-4029-442E-E8262B41CB6F}"/>
              </a:ext>
            </a:extLst>
          </p:cNvPr>
          <p:cNvSpPr txBox="1"/>
          <p:nvPr/>
        </p:nvSpPr>
        <p:spPr>
          <a:xfrm>
            <a:off x="33380897" y="23421427"/>
            <a:ext cx="7083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70C0"/>
                </a:solidFill>
              </a:rPr>
              <a:t>Funding Generously Provided By…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93F66-DEB2-ACE9-B2BB-4DD58B5FE441}"/>
              </a:ext>
            </a:extLst>
          </p:cNvPr>
          <p:cNvSpPr txBox="1"/>
          <p:nvPr/>
        </p:nvSpPr>
        <p:spPr>
          <a:xfrm>
            <a:off x="36020664" y="25004929"/>
            <a:ext cx="482600" cy="57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16F55"/>
                </a:solidFill>
                <a:latin typeface="Aptos" panose="020B0004020202020204" pitchFamily="34" charset="0"/>
              </a:rPr>
              <a:t>&amp;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85D1EDE2-C4A3-1095-2FBC-65436E7117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76914" y="23275161"/>
            <a:ext cx="14316439" cy="0"/>
          </a:xfrm>
          <a:prstGeom prst="line">
            <a:avLst/>
          </a:prstGeom>
          <a:ln>
            <a:solidFill>
              <a:srgbClr val="0F78C4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03E100FF-F795-3C69-C33C-4778C29A52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76914" y="28145874"/>
            <a:ext cx="14316439" cy="0"/>
          </a:xfrm>
          <a:prstGeom prst="line">
            <a:avLst/>
          </a:prstGeom>
          <a:ln>
            <a:solidFill>
              <a:srgbClr val="0F78C4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AA8BD8-814D-4B22-1ED9-1FCC118365CB}"/>
              </a:ext>
            </a:extLst>
          </p:cNvPr>
          <p:cNvSpPr txBox="1"/>
          <p:nvPr/>
        </p:nvSpPr>
        <p:spPr>
          <a:xfrm>
            <a:off x="13495378" y="9000937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[1.]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24192D-6DA8-B3CA-BDF3-FA2A615EC41C}"/>
              </a:ext>
            </a:extLst>
          </p:cNvPr>
          <p:cNvSpPr txBox="1"/>
          <p:nvPr/>
        </p:nvSpPr>
        <p:spPr>
          <a:xfrm>
            <a:off x="13337146" y="22232958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[5.]</a:t>
            </a:r>
          </a:p>
        </p:txBody>
      </p:sp>
      <p:pic>
        <p:nvPicPr>
          <p:cNvPr id="12" name="Picture 11" descr="A blue and white logo with a black background&#10;&#10;Description automatically generated">
            <a:extLst>
              <a:ext uri="{FF2B5EF4-FFF2-40B4-BE49-F238E27FC236}">
                <a16:creationId xmlns:a16="http://schemas.microsoft.com/office/drawing/2014/main" id="{166C3808-B057-5FFB-8827-74043C3D1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9" y="830758"/>
            <a:ext cx="2828925" cy="2752725"/>
          </a:xfrm>
          <a:prstGeom prst="rect">
            <a:avLst/>
          </a:prstGeom>
        </p:spPr>
      </p:pic>
      <p:pic>
        <p:nvPicPr>
          <p:cNvPr id="30" name="Picture 29" descr="A qr code on a snowy mountain&#10;&#10;Description automatically generated">
            <a:extLst>
              <a:ext uri="{FF2B5EF4-FFF2-40B4-BE49-F238E27FC236}">
                <a16:creationId xmlns:a16="http://schemas.microsoft.com/office/drawing/2014/main" id="{D7B1FFAC-07B4-7C71-DE06-7533F368E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501" y="726424"/>
            <a:ext cx="2475765" cy="24757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73A549-BE2A-A434-5038-5A0A3428C967}"/>
              </a:ext>
            </a:extLst>
          </p:cNvPr>
          <p:cNvSpPr txBox="1"/>
          <p:nvPr/>
        </p:nvSpPr>
        <p:spPr>
          <a:xfrm>
            <a:off x="39454477" y="3261529"/>
            <a:ext cx="531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linkedin.com/in/n-mixon/</a:t>
            </a:r>
          </a:p>
        </p:txBody>
      </p:sp>
      <p:pic>
        <p:nvPicPr>
          <p:cNvPr id="33" name="Picture 32" descr="A blue and white logo with a black background&#10;&#10;Description automatically generated">
            <a:extLst>
              <a:ext uri="{FF2B5EF4-FFF2-40B4-BE49-F238E27FC236}">
                <a16:creationId xmlns:a16="http://schemas.microsoft.com/office/drawing/2014/main" id="{87BD0122-3599-3AE3-8E82-09AACF021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394" y="24431815"/>
            <a:ext cx="2366152" cy="2302417"/>
          </a:xfrm>
          <a:prstGeom prst="rect">
            <a:avLst/>
          </a:prstGeom>
        </p:spPr>
      </p:pic>
      <p:pic>
        <p:nvPicPr>
          <p:cNvPr id="38" name="Picture 37" descr="A close-up of a logo&#10;&#10;Description automatically generated">
            <a:extLst>
              <a:ext uri="{FF2B5EF4-FFF2-40B4-BE49-F238E27FC236}">
                <a16:creationId xmlns:a16="http://schemas.microsoft.com/office/drawing/2014/main" id="{6D9C4D95-D2FF-7946-AE34-943A907D0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63" y="24728688"/>
            <a:ext cx="4053394" cy="16432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812EA0C-5943-C4CD-A5D3-B9A22D79B324}"/>
              </a:ext>
            </a:extLst>
          </p:cNvPr>
          <p:cNvSpPr txBox="1"/>
          <p:nvPr/>
        </p:nvSpPr>
        <p:spPr>
          <a:xfrm>
            <a:off x="13570170" y="11504024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[2.]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DBBA8C-9733-DE80-C9F6-241E45AE80D8}"/>
              </a:ext>
            </a:extLst>
          </p:cNvPr>
          <p:cNvGrpSpPr/>
          <p:nvPr/>
        </p:nvGrpSpPr>
        <p:grpSpPr>
          <a:xfrm>
            <a:off x="-1195" y="24356332"/>
            <a:ext cx="7425054" cy="1518503"/>
            <a:chOff x="474411" y="24496251"/>
            <a:chExt cx="7039323" cy="1480998"/>
          </a:xfrm>
        </p:grpSpPr>
        <p:pic>
          <p:nvPicPr>
            <p:cNvPr id="82" name="Picture 81" descr="A blue green and black cable&#10;&#10;Description automatically generated with medium confidence">
              <a:extLst>
                <a:ext uri="{FF2B5EF4-FFF2-40B4-BE49-F238E27FC236}">
                  <a16:creationId xmlns:a16="http://schemas.microsoft.com/office/drawing/2014/main" id="{082F02C8-AEDF-5885-B754-C43B1199E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33"/>
            <a:stretch/>
          </p:blipFill>
          <p:spPr>
            <a:xfrm>
              <a:off x="474411" y="24496251"/>
              <a:ext cx="7039323" cy="1480998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6556FF9-C6C1-48C8-9849-017FD34FE2FE}"/>
                </a:ext>
              </a:extLst>
            </p:cNvPr>
            <p:cNvGrpSpPr/>
            <p:nvPr/>
          </p:nvGrpSpPr>
          <p:grpSpPr>
            <a:xfrm>
              <a:off x="713597" y="24660235"/>
              <a:ext cx="6703274" cy="1222040"/>
              <a:chOff x="3883364" y="946518"/>
              <a:chExt cx="4178901" cy="787338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377EC1A-8077-E9A7-FD82-D21A5ADD2E75}"/>
                  </a:ext>
                </a:extLst>
              </p:cNvPr>
              <p:cNvSpPr/>
              <p:nvPr/>
            </p:nvSpPr>
            <p:spPr>
              <a:xfrm>
                <a:off x="3883364" y="946518"/>
                <a:ext cx="781222" cy="787338"/>
              </a:xfrm>
              <a:prstGeom prst="ellipse">
                <a:avLst/>
              </a:prstGeom>
              <a:solidFill>
                <a:srgbClr val="DFACFF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ptos Light" panose="020B0004020202020204" pitchFamily="34" charset="0"/>
                    <a:cs typeface="Aptos Display" panose="020F0502020204030204" pitchFamily="34" charset="0"/>
                  </a:rPr>
                  <a:t>Lipid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DDD5D72-26D8-A180-0E37-415B30EC6C31}"/>
                  </a:ext>
                </a:extLst>
              </p:cNvPr>
              <p:cNvSpPr/>
              <p:nvPr/>
            </p:nvSpPr>
            <p:spPr>
              <a:xfrm>
                <a:off x="7301428" y="960121"/>
                <a:ext cx="760837" cy="773735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>
                <a:glow rad="228600">
                  <a:srgbClr val="B2DE9D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ptos Light" panose="020B0004020202020204" pitchFamily="34" charset="0"/>
                    <a:cs typeface="Aptos Display" panose="020F0502020204030204" pitchFamily="34" charset="0"/>
                  </a:rPr>
                  <a:t>Tag</a:t>
                </a:r>
              </a:p>
            </p:txBody>
          </p:sp>
        </p:grp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339A4DC-15ED-BD0B-40BC-0BBF798FE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72571"/>
              </p:ext>
            </p:extLst>
          </p:nvPr>
        </p:nvGraphicFramePr>
        <p:xfrm>
          <a:off x="1591414" y="21991638"/>
          <a:ext cx="10023475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1" imgW="4431509" imgH="1149048" progId="ChemDraw_x64.Document.6.0">
                  <p:embed/>
                </p:oleObj>
              </mc:Choice>
              <mc:Fallback>
                <p:oleObj name="CS ChemDraw 64-bit Drawing" r:id="rId11" imgW="4431509" imgH="1149048" progId="ChemDraw_x64.Document.6.0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5339A4DC-15ED-BD0B-40BC-0BBF798FE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1414" y="21991638"/>
                        <a:ext cx="10023475" cy="2601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85">
            <a:extLst>
              <a:ext uri="{FF2B5EF4-FFF2-40B4-BE49-F238E27FC236}">
                <a16:creationId xmlns:a16="http://schemas.microsoft.com/office/drawing/2014/main" id="{4CF4890E-E587-47A3-60C2-590C049BA715}"/>
              </a:ext>
            </a:extLst>
          </p:cNvPr>
          <p:cNvSpPr/>
          <p:nvPr/>
        </p:nvSpPr>
        <p:spPr bwMode="auto">
          <a:xfrm>
            <a:off x="6045806" y="24546117"/>
            <a:ext cx="1286147" cy="123145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84CCE91-A5CA-5A2F-C4BA-4E29E2A8DBD4}"/>
              </a:ext>
            </a:extLst>
          </p:cNvPr>
          <p:cNvSpPr/>
          <p:nvPr/>
        </p:nvSpPr>
        <p:spPr bwMode="auto">
          <a:xfrm>
            <a:off x="256341" y="24524469"/>
            <a:ext cx="1315136" cy="12529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94">
            <a:extLst>
              <a:ext uri="{FF2B5EF4-FFF2-40B4-BE49-F238E27FC236}">
                <a16:creationId xmlns:a16="http://schemas.microsoft.com/office/drawing/2014/main" id="{E1DC5219-3671-B3EA-F05C-56DD9121B339}"/>
              </a:ext>
            </a:extLst>
          </p:cNvPr>
          <p:cNvSpPr txBox="1"/>
          <p:nvPr/>
        </p:nvSpPr>
        <p:spPr>
          <a:xfrm>
            <a:off x="29571673" y="6095471"/>
            <a:ext cx="138740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III: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SPAAC “click” reaction of biosensor and synthetic phospholipid.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ED34B78-2CCB-A8B8-2552-851FC4595900}"/>
              </a:ext>
            </a:extLst>
          </p:cNvPr>
          <p:cNvSpPr txBox="1"/>
          <p:nvPr/>
        </p:nvSpPr>
        <p:spPr>
          <a:xfrm>
            <a:off x="13370215" y="19977858"/>
            <a:ext cx="1109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[2–4.]</a:t>
            </a:r>
          </a:p>
        </p:txBody>
      </p:sp>
      <p:cxnSp>
        <p:nvCxnSpPr>
          <p:cNvPr id="20" name="Straight Connector 2">
            <a:extLst>
              <a:ext uri="{FF2B5EF4-FFF2-40B4-BE49-F238E27FC236}">
                <a16:creationId xmlns:a16="http://schemas.microsoft.com/office/drawing/2014/main" id="{D1FAD421-C104-ACED-B1B6-B3DA3A1080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50834" y="5881951"/>
            <a:ext cx="14003861" cy="0"/>
          </a:xfrm>
          <a:prstGeom prst="line">
            <a:avLst/>
          </a:prstGeom>
          <a:ln>
            <a:solidFill>
              <a:srgbClr val="0F78C4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7C25604-5C92-2A5C-9C69-12F1BDF84B06}"/>
              </a:ext>
            </a:extLst>
          </p:cNvPr>
          <p:cNvSpPr txBox="1"/>
          <p:nvPr/>
        </p:nvSpPr>
        <p:spPr>
          <a:xfrm>
            <a:off x="960627" y="32169443"/>
            <a:ext cx="2906963" cy="56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Fe </a:t>
            </a:r>
            <a:r>
              <a:rPr lang="en-US" sz="3000" b="1" baseline="30000" dirty="0">
                <a:solidFill>
                  <a:schemeClr val="tx1"/>
                </a:solidFill>
                <a:latin typeface="Aptos" panose="020B0004020202020204" pitchFamily="34" charset="0"/>
              </a:rPr>
              <a:t>2+</a:t>
            </a:r>
            <a:endParaRPr lang="en-US" sz="3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48" name="Picture 47" descr="A video game of a dna molecule&#10;&#10;Description automatically generated">
            <a:extLst>
              <a:ext uri="{FF2B5EF4-FFF2-40B4-BE49-F238E27FC236}">
                <a16:creationId xmlns:a16="http://schemas.microsoft.com/office/drawing/2014/main" id="{5A63475C-0B71-943A-F538-18E03492C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7" y="27535441"/>
            <a:ext cx="11368836" cy="532923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0A5CC6-3E1F-A86A-B339-62ABA85CA0EE}"/>
              </a:ext>
            </a:extLst>
          </p:cNvPr>
          <p:cNvGrpSpPr/>
          <p:nvPr/>
        </p:nvGrpSpPr>
        <p:grpSpPr>
          <a:xfrm>
            <a:off x="29742690" y="6854826"/>
            <a:ext cx="13865937" cy="6794500"/>
            <a:chOff x="16588477" y="14172972"/>
            <a:chExt cx="12817334" cy="60886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1775C6-DB3E-C176-0CC5-5469A1DC58C4}"/>
                </a:ext>
              </a:extLst>
            </p:cNvPr>
            <p:cNvSpPr/>
            <p:nvPr/>
          </p:nvSpPr>
          <p:spPr>
            <a:xfrm>
              <a:off x="19994735" y="14254694"/>
              <a:ext cx="4964860" cy="2217582"/>
            </a:xfrm>
            <a:prstGeom prst="rect">
              <a:avLst/>
            </a:prstGeom>
            <a:solidFill>
              <a:srgbClr val="92D050">
                <a:alpha val="39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C93BA8-B942-0892-923A-AD804CB81152}"/>
                </a:ext>
              </a:extLst>
            </p:cNvPr>
            <p:cNvSpPr/>
            <p:nvPr/>
          </p:nvSpPr>
          <p:spPr>
            <a:xfrm>
              <a:off x="16588477" y="14254694"/>
              <a:ext cx="2790152" cy="2496885"/>
            </a:xfrm>
            <a:prstGeom prst="rect">
              <a:avLst/>
            </a:prstGeom>
            <a:solidFill>
              <a:srgbClr val="F16F55">
                <a:alpha val="8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E2D09CDA-D057-901C-2FDF-49733E0251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009693"/>
                </p:ext>
              </p:extLst>
            </p:nvPr>
          </p:nvGraphicFramePr>
          <p:xfrm>
            <a:off x="16627288" y="14172972"/>
            <a:ext cx="12778523" cy="6088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14" imgW="5271223" imgH="2558546" progId="ChemDraw_x64.Document.6.0">
                    <p:embed/>
                  </p:oleObj>
                </mc:Choice>
                <mc:Fallback>
                  <p:oleObj name="CS ChemDraw 64-bit Drawing" r:id="rId14" imgW="5271223" imgH="2558546" progId="ChemDraw_x64.Document.6.0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E2D09CDA-D057-901C-2FDF-49733E0251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6627288" y="14172972"/>
                          <a:ext cx="12778523" cy="60886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7F562B-1655-A4DA-6912-22D4A3F6D329}"/>
              </a:ext>
            </a:extLst>
          </p:cNvPr>
          <p:cNvGrpSpPr/>
          <p:nvPr/>
        </p:nvGrpSpPr>
        <p:grpSpPr>
          <a:xfrm>
            <a:off x="14502007" y="6492910"/>
            <a:ext cx="14912781" cy="9232864"/>
            <a:chOff x="14578013" y="6718199"/>
            <a:chExt cx="14865455" cy="9307167"/>
          </a:xfrm>
        </p:grpSpPr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EE2C5814-1A1E-102B-EA9C-51D8837165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004270"/>
                </p:ext>
              </p:extLst>
            </p:nvPr>
          </p:nvGraphicFramePr>
          <p:xfrm>
            <a:off x="15002419" y="6718199"/>
            <a:ext cx="11572252" cy="2746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16" imgW="1377454" imgH="327378" progId="ChemDraw_x64.Document.6.0">
                    <p:embed/>
                  </p:oleObj>
                </mc:Choice>
                <mc:Fallback>
                  <p:oleObj name="CS ChemDraw 64-bit Drawing" r:id="rId16" imgW="1377454" imgH="327378" progId="ChemDraw_x64.Document.6.0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EE2C5814-1A1E-102B-EA9C-51D8837165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5002419" y="6718199"/>
                          <a:ext cx="11572252" cy="2746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304CFBE7-AD62-76E9-FEBA-42FB03E5B4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2840850"/>
                </p:ext>
              </p:extLst>
            </p:nvPr>
          </p:nvGraphicFramePr>
          <p:xfrm>
            <a:off x="14846838" y="12338331"/>
            <a:ext cx="6239647" cy="3687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18" imgW="787635" imgH="464457" progId="ChemDraw_x64.Document.6.0">
                    <p:embed/>
                  </p:oleObj>
                </mc:Choice>
                <mc:Fallback>
                  <p:oleObj name="CS ChemDraw 64-bit Drawing" r:id="rId18" imgW="787635" imgH="464457" progId="ChemDraw_x64.Document.6.0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304CFBE7-AD62-76E9-FEBA-42FB03E5B4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4846838" y="12338331"/>
                          <a:ext cx="6239647" cy="36870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699C95CB-0F64-B763-A821-C28400941F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83357"/>
                </p:ext>
              </p:extLst>
            </p:nvPr>
          </p:nvGraphicFramePr>
          <p:xfrm>
            <a:off x="26293868" y="7532541"/>
            <a:ext cx="2138362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20" imgW="255548" imgH="263273" progId="ChemDraw_x64.Document.6.0">
                    <p:embed/>
                  </p:oleObj>
                </mc:Choice>
                <mc:Fallback>
                  <p:oleObj name="CS ChemDraw 64-bit Drawing" r:id="rId20" imgW="255548" imgH="263273" progId="ChemDraw_x64.Document.6.0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699C95CB-0F64-B763-A821-C28400941F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6293868" y="7532541"/>
                          <a:ext cx="2138362" cy="2206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B8859D66-439B-FA69-9DDF-0BC39386F0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031035"/>
                </p:ext>
              </p:extLst>
            </p:nvPr>
          </p:nvGraphicFramePr>
          <p:xfrm>
            <a:off x="19402530" y="9252778"/>
            <a:ext cx="10040938" cy="343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22" imgW="1258360" imgH="430994" progId="ChemDraw_x64.Document.6.0">
                    <p:embed/>
                  </p:oleObj>
                </mc:Choice>
                <mc:Fallback>
                  <p:oleObj name="CS ChemDraw 64-bit Drawing" r:id="rId22" imgW="1258360" imgH="430994" progId="ChemDraw_x64.Document.6.0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B8859D66-439B-FA69-9DDF-0BC39386F0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9402530" y="9252778"/>
                          <a:ext cx="10040938" cy="3432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AEAB1A9A-484F-1326-EF4C-A4893DB0D3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8303175"/>
                </p:ext>
              </p:extLst>
            </p:nvPr>
          </p:nvGraphicFramePr>
          <p:xfrm>
            <a:off x="14578013" y="9669534"/>
            <a:ext cx="5513387" cy="305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24" imgW="689938" imgH="382210" progId="ChemDraw_x64.Document.6.0">
                    <p:embed/>
                  </p:oleObj>
                </mc:Choice>
                <mc:Fallback>
                  <p:oleObj name="CS ChemDraw 64-bit Drawing" r:id="rId24" imgW="689938" imgH="382210" progId="ChemDraw_x64.Document.6.0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AEAB1A9A-484F-1326-EF4C-A4893DB0D35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4578013" y="9669534"/>
                          <a:ext cx="5513387" cy="305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7178318E-1B46-3301-2AFA-AFC568E1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2" y="14243087"/>
            <a:ext cx="14090633" cy="61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0D31EB08-1672-C2ED-8813-258D80E73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6555"/>
              </p:ext>
            </p:extLst>
          </p:nvPr>
        </p:nvGraphicFramePr>
        <p:xfrm>
          <a:off x="14712473" y="20859290"/>
          <a:ext cx="14508163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7" imgW="1836470" imgH="365276" progId="ChemDraw_x64.Document.6.0">
                  <p:embed/>
                </p:oleObj>
              </mc:Choice>
              <mc:Fallback>
                <p:oleObj name="CS ChemDraw 64-bit Drawing" r:id="rId27" imgW="1836470" imgH="365276" progId="ChemDraw_x64.Document.6.0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0D31EB08-1672-C2ED-8813-258D80E73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712473" y="20859290"/>
                        <a:ext cx="14508163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1937EFBF-74BE-0230-1AD7-B43AD1A16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94842"/>
              </p:ext>
            </p:extLst>
          </p:nvPr>
        </p:nvGraphicFramePr>
        <p:xfrm>
          <a:off x="14565313" y="23156863"/>
          <a:ext cx="7519987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9" imgW="938623" imgH="513241" progId="ChemDraw_x64.Document.6.0">
                  <p:embed/>
                </p:oleObj>
              </mc:Choice>
              <mc:Fallback>
                <p:oleObj name="CS ChemDraw 64-bit Drawing" r:id="rId29" imgW="938623" imgH="513241" progId="ChemDraw_x64.Document.6.0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1937EFBF-74BE-0230-1AD7-B43AD1A16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565313" y="23156863"/>
                        <a:ext cx="7519987" cy="410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7D8F807B-6DAC-E011-5B3E-9F1C009A2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027227"/>
              </p:ext>
            </p:extLst>
          </p:nvPr>
        </p:nvGraphicFramePr>
        <p:xfrm>
          <a:off x="21671953" y="23379113"/>
          <a:ext cx="2687637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1" imgW="344363" imgH="269321" progId="ChemDraw_x64.Document.6.0">
                  <p:embed/>
                </p:oleObj>
              </mc:Choice>
              <mc:Fallback>
                <p:oleObj name="CS ChemDraw 64-bit Drawing" r:id="rId31" imgW="344363" imgH="269321" progId="ChemDraw_x64.Document.6.0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7D8F807B-6DAC-E011-5B3E-9F1C009A2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671953" y="23379113"/>
                        <a:ext cx="2687637" cy="211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A902038E-04FE-BCC8-C944-FF7BACCE5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48118"/>
              </p:ext>
            </p:extLst>
          </p:nvPr>
        </p:nvGraphicFramePr>
        <p:xfrm>
          <a:off x="23987443" y="22086888"/>
          <a:ext cx="529272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3" imgW="676616" imgH="440267" progId="ChemDraw_x64.Document.6.0">
                  <p:embed/>
                </p:oleObj>
              </mc:Choice>
              <mc:Fallback>
                <p:oleObj name="CS ChemDraw 64-bit Drawing" r:id="rId33" imgW="676616" imgH="440267" progId="ChemDraw_x64.Document.6.0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A902038E-04FE-BCC8-C944-FF7BACCE5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3987443" y="22086888"/>
                        <a:ext cx="5292725" cy="344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C33E38B0-1CBB-D461-60FF-7ADA3F3FD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45338"/>
              </p:ext>
            </p:extLst>
          </p:nvPr>
        </p:nvGraphicFramePr>
        <p:xfrm>
          <a:off x="23021925" y="25188863"/>
          <a:ext cx="5348288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5" imgW="664504" imgH="335038" progId="ChemDraw_x64.Document.6.0">
                  <p:embed/>
                </p:oleObj>
              </mc:Choice>
              <mc:Fallback>
                <p:oleObj name="CS ChemDraw 64-bit Drawing" r:id="rId35" imgW="664504" imgH="335038" progId="ChemDraw_x64.Document.6.0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33E38B0-1CBB-D461-60FF-7ADA3F3FD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3021925" y="25188863"/>
                        <a:ext cx="5348288" cy="269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64">
            <a:extLst>
              <a:ext uri="{FF2B5EF4-FFF2-40B4-BE49-F238E27FC236}">
                <a16:creationId xmlns:a16="http://schemas.microsoft.com/office/drawing/2014/main" id="{6E7638D2-85E9-F791-FB72-5E5EA1C6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3647" y="23476596"/>
            <a:ext cx="2132507" cy="36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97" tIns="85702" rIns="171397" bIns="85702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Special thanks to:</a:t>
            </a:r>
            <a:br>
              <a:rPr lang="en-US" altLang="ko-KR" sz="24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2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Nayanthara</a:t>
            </a:r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Krishnan </a:t>
            </a:r>
            <a:r>
              <a:rPr lang="en-US" altLang="ko-KR" sz="22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&amp;</a:t>
            </a:r>
            <a:br>
              <a:rPr lang="en-US" altLang="ko-KR" sz="22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Charles Wilson </a:t>
            </a:r>
            <a:b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 their help in understanding  key concepts.</a:t>
            </a:r>
          </a:p>
        </p:txBody>
      </p:sp>
      <p:pic>
        <p:nvPicPr>
          <p:cNvPr id="60" name="Picture 59" descr="A close-up of a graph&#10;&#10;Description automatically generated">
            <a:extLst>
              <a:ext uri="{FF2B5EF4-FFF2-40B4-BE49-F238E27FC236}">
                <a16:creationId xmlns:a16="http://schemas.microsoft.com/office/drawing/2014/main" id="{5C507A8E-6DA9-5370-67AB-CD321F7A9F58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7479" r="8668" b="2826"/>
          <a:stretch/>
        </p:blipFill>
        <p:spPr>
          <a:xfrm>
            <a:off x="14685692" y="27788800"/>
            <a:ext cx="14534944" cy="5113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41844</TotalTime>
  <Words>706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Light</vt:lpstr>
      <vt:lpstr>Arial</vt:lpstr>
      <vt:lpstr>Calibri</vt:lpstr>
      <vt:lpstr>Times New Roman</vt:lpstr>
      <vt:lpstr>Default Design</vt:lpstr>
      <vt:lpstr>CS ChemDraw 64-bit Drawing</vt:lpstr>
      <vt:lpstr>PowerPoint Presentation</vt:lpstr>
    </vt:vector>
  </TitlesOfParts>
  <Manager/>
  <Company>UNHM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Won Hyuk Suh</dc:creator>
  <cp:keywords/>
  <dc:description/>
  <cp:lastModifiedBy>Niko Mixon</cp:lastModifiedBy>
  <cp:revision>517</cp:revision>
  <cp:lastPrinted>2020-11-03T19:20:48Z</cp:lastPrinted>
  <dcterms:created xsi:type="dcterms:W3CDTF">2010-07-16T15:47:09Z</dcterms:created>
  <dcterms:modified xsi:type="dcterms:W3CDTF">2026-04-19T20:27:28Z</dcterms:modified>
  <cp:category/>
</cp:coreProperties>
</file>