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43891200" cy="32918400"/>
  <p:notesSz cx="7102475" cy="9388475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rgbClr val="0000FF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2487403-A4E4-817B-7F0E-45DF1F653AD0}" name="Brittany White-Mathieu" initials="BW" userId="S::bmf376@usnh.edu::4b6afb6b-b8fe-4716-a0b3-f5660ef03d9e" providerId="AD"/>
  <p188:author id="{56F7ED67-E3C7-33F8-DA31-07847157095D}" name="Niko Mixon" initials="NM" userId="af537bf74bc2e414" providerId="Windows Live"/>
  <p188:author id="{0C78ACBD-AF5E-B94E-F379-2276C553939D}" name="Tom Diphilippo" initials="TD" userId="S::ted1020@usnh.edu::7217d89c-a829-48a8-92ea-95d6725d3c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9606"/>
    <a:srgbClr val="E47506"/>
    <a:srgbClr val="F16F55"/>
    <a:srgbClr val="EC3814"/>
    <a:srgbClr val="E48A06"/>
    <a:srgbClr val="004590"/>
    <a:srgbClr val="013691"/>
    <a:srgbClr val="0F78C4"/>
    <a:srgbClr val="00349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58" autoAdjust="0"/>
    <p:restoredTop sz="94589"/>
  </p:normalViewPr>
  <p:slideViewPr>
    <p:cSldViewPr snapToGrid="0">
      <p:cViewPr>
        <p:scale>
          <a:sx n="24" d="100"/>
          <a:sy n="24" d="100"/>
        </p:scale>
        <p:origin x="172" y="-304"/>
      </p:cViewPr>
      <p:guideLst>
        <p:guide orient="horz" pos="10368"/>
        <p:guide pos="1382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CCBBB26A-ECEB-E640-BAB6-3C65E2EC5B6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809" cy="46942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9861" tIns="9930" rIns="19861" bIns="993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6E136BC7-B0DF-6647-966B-8BD2335B0B1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30" y="0"/>
            <a:ext cx="3077809" cy="46942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9861" tIns="9930" rIns="19861" bIns="993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79B4917C-4CB6-AA4A-B41D-DD0CFFDCE599}" type="datetimeFigureOut">
              <a:rPr lang="ko-KR" altLang="en-US"/>
              <a:pPr>
                <a:defRPr/>
              </a:pPr>
              <a:t>2026-04-19</a:t>
            </a:fld>
            <a:endParaRPr lang="en-US" altLang="ko-KR" dirty="0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020A9766-852E-2746-B33D-FA547218E70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917336"/>
            <a:ext cx="3077809" cy="46942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9861" tIns="9930" rIns="19861" bIns="993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3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D3B4857B-7F15-8544-A1A1-40E48E29A5E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30" y="8917336"/>
            <a:ext cx="3077809" cy="469424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/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19861" tIns="9930" rIns="19861" bIns="9930" numCol="1" anchor="b" anchorCtr="0" compatLnSpc="1">
            <a:prstTxWarp prst="textNoShape">
              <a:avLst/>
            </a:prstTxWarp>
          </a:bodyPr>
          <a:lstStyle>
            <a:lvl1pPr algn="r">
              <a:defRPr sz="300">
                <a:solidFill>
                  <a:schemeClr val="tx1"/>
                </a:solidFill>
              </a:defRPr>
            </a:lvl1pPr>
          </a:lstStyle>
          <a:p>
            <a:fld id="{97CF9D0D-04CD-D640-A3DA-6B23647D4FD5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4AE121E5-E652-A247-A15C-A5CA81038AA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780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196" tIns="47098" rIns="94196" bIns="47098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1E00B1D-C86D-F344-94D4-064704C5F7C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022930" y="0"/>
            <a:ext cx="307780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196" tIns="47098" rIns="94196" bIns="4709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E4C54E9A-2FAF-E94F-9E61-2A52E006D28F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04913" y="704850"/>
            <a:ext cx="4692650" cy="35194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244A9D99-C6E2-AF41-8CF9-521733C01B2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317" y="4459526"/>
            <a:ext cx="5681841" cy="4224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196" tIns="47098" rIns="94196" bIns="470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FAB6344C-4F2C-8943-84F1-0062D28BCC5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917336"/>
            <a:ext cx="307780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196" tIns="47098" rIns="94196" bIns="47098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9DBE39EB-7ACD-C941-9E6D-5266C4B262A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30" y="8917336"/>
            <a:ext cx="3077809" cy="46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196" tIns="47098" rIns="94196" bIns="4709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chemeClr val="tx1"/>
                </a:solidFill>
              </a:defRPr>
            </a:lvl1pPr>
          </a:lstStyle>
          <a:p>
            <a:fld id="{AD653CFB-5DCF-2B4C-A87F-8C9257D574ED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2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75B6A666-DE22-6740-BE92-8CA9CCA22F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161369" indent="-62065">
              <a:spcBef>
                <a:spcPct val="30000"/>
              </a:spcBef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248260" indent="-49652">
              <a:spcBef>
                <a:spcPct val="30000"/>
              </a:spcBef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347563" indent="-49652">
              <a:spcBef>
                <a:spcPct val="30000"/>
              </a:spcBef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446867" indent="-49652">
              <a:spcBef>
                <a:spcPct val="30000"/>
              </a:spcBef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546171" indent="-49652" eaLnBrk="0" fontAlgn="base" hangingPunct="0">
              <a:spcBef>
                <a:spcPct val="3000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645475" indent="-49652" eaLnBrk="0" fontAlgn="base" hangingPunct="0">
              <a:spcBef>
                <a:spcPct val="3000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744779" indent="-49652" eaLnBrk="0" fontAlgn="base" hangingPunct="0">
              <a:spcBef>
                <a:spcPct val="3000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844083" indent="-49652" eaLnBrk="0" fontAlgn="base" hangingPunct="0">
              <a:spcBef>
                <a:spcPct val="30000"/>
              </a:spcBef>
              <a:spcAft>
                <a:spcPct val="0"/>
              </a:spcAft>
              <a:defRPr sz="3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8118328-BBCB-E941-8618-AA38E3A1DB70}" type="slidenum">
              <a:rPr lang="ko-KR" altLang="en-US" sz="1200"/>
              <a:pPr>
                <a:spcBef>
                  <a:spcPct val="0"/>
                </a:spcBef>
              </a:pPr>
              <a:t>1</a:t>
            </a:fld>
            <a:endParaRPr lang="en-US" altLang="ko-KR" sz="1200" dirty="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7873DE8F-29D8-DA4A-A55B-069542F5634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AA00BB7-180F-6E41-B0A2-6238A8F96A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ko-KR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0758817-DC26-0C47-862E-3B1EA2E09E2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0211B4E-328E-1A4F-A1CB-A2F25DB1B4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AC3FB2C-0946-0941-A797-F4A1CC2CD2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39E4FC-F0F0-4A42-AD27-6330E27901D3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020381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6EDFFC5-F3D8-844E-9EA9-CE91EFD9DA6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2C576F5-7AB8-024A-9AEE-9AE5A33E690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F659B1-79A1-4B4C-B9F4-BE31FD3430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FDF6F7-7249-C144-AE8A-9CBD560D3450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86237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625"/>
            <a:ext cx="9875837" cy="280876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76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09E2E1A-7A99-544E-B331-FBF0717643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F0D7BB3-D0C5-814E-A6B8-0985A376A22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8FA83E-DB5F-CC42-9915-02FAE1B2411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40B691-BFA7-404B-BDD6-54B09E81FBA9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9760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3E4B6B-2B84-484E-965D-FA66C002F1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F7173A-1283-E749-BB8A-A00814400D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E31856-E681-E14D-BF3F-BB468DC901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39BDD5-53D5-4E42-8DF8-D9846E53AACC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554634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D68D63-E9D6-8545-AA6C-5DDAB2FFCD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A200466-F182-B343-8037-C649116925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627879B-2316-F24B-870B-D3C1687A7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6C2481-A60E-6449-AAD9-2D7D0BD4689B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91014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5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80325"/>
            <a:ext cx="19675475" cy="217249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C160AF-6A10-F44C-B7B3-481BA8EAA2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834F10D-9BC0-D145-A3B9-459E13D442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E20F9C5-F67B-F04C-B591-5BF28449F8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2572D5-120C-7D40-9FDD-A9AD4333E27D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1072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3C7D16-FF07-8844-B2D9-B2E0806217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40DCE243-AC4B-894D-A4A8-D0DBEA5BBF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3983665F-7F40-104A-B58E-6C0AA69455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28377F-BFA8-874D-AE82-09ACA10BE9A1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18807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4D34A67-38B3-3B44-833B-BC6297C55CD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87A4C5C-9293-7343-B00D-789F283793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5D8EE9D-77C5-AA44-A7E3-ADE8F19048E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DA0419-8864-BD43-915F-7B62518F0CF6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077225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C066C81-6B49-9E40-8F86-005D07D4DF1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9F19ABB2-7833-E049-AAD6-1E43FF60D8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B04AFDB-9837-8740-8B7E-94AB97AE646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0D0BA8-8FDE-C54F-96C3-A24644A98906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209767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7E99CD8-8E79-FB43-B1F2-7C2D67D7D6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3687E55-C80A-E247-B452-F831B00008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927DEC0-C3A0-784C-9068-32937F273D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8B3D17-2F0B-F54E-8089-0D3CC4601328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858915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3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7" cy="19750087"/>
          </a:xfrm>
        </p:spPr>
        <p:txBody>
          <a:bodyPr lIns="438912" tIns="219456" rIns="438912" bIns="219456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C69851-7182-374E-A672-2F2C99E9F0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65EE96-F2E4-0347-BF72-DD34A75628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6D73E92-54FA-484A-9D87-4943EAFA721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96DC4C0-FC11-F94D-83EF-4DBFAE559470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440071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860B384B-A17E-264E-B1FC-CB538D022DE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850" tIns="219425" rIns="438850" bIns="21942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98FC62B-B3B8-F94D-AE36-242D3768B5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ko-KR"/>
              <a:t>Click to edit Master text styles</a:t>
            </a:r>
          </a:p>
          <a:p>
            <a:pPr lvl="1"/>
            <a:r>
              <a:rPr lang="en-US" altLang="ko-KR"/>
              <a:t>Second level</a:t>
            </a:r>
          </a:p>
          <a:p>
            <a:pPr lvl="2"/>
            <a:r>
              <a:rPr lang="en-US" altLang="ko-KR"/>
              <a:t>Third level</a:t>
            </a:r>
          </a:p>
          <a:p>
            <a:pPr lvl="3"/>
            <a:r>
              <a:rPr lang="en-US" altLang="ko-KR"/>
              <a:t>Fourth level</a:t>
            </a:r>
          </a:p>
          <a:p>
            <a:pPr lvl="4"/>
            <a:r>
              <a:rPr lang="en-US" altLang="ko-KR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08021C-57CB-CB4B-AF15-4740DD9CC70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6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AE317A6-7F68-334B-BF46-23481CC39E7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7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495E7085-C239-294B-9707-02825E4AC80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FAA26D3D-D897-4be2-8F04-BA451C77F1D7}"/>
            <a:ext uri="{909E8E84-426E-40dd-AFC4-6F175D3DCCD1}"/>
            <a:ext uri="{91240B29-F687-4f45-9708-019B960494DF}"/>
          </a:extLst>
        </p:spPr>
        <p:txBody>
          <a:bodyPr vert="horz" wrap="square" lIns="438850" tIns="219425" rIns="438850" bIns="2194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700">
                <a:solidFill>
                  <a:schemeClr val="tx1"/>
                </a:solidFill>
              </a:defRPr>
            </a:lvl1pPr>
          </a:lstStyle>
          <a:p>
            <a:fld id="{8D7C1C62-612E-A043-A130-11AF1BC14215}" type="slidenum">
              <a:rPr lang="ko-KR" altLang="en-US"/>
              <a:pPr/>
              <a:t>‹#›</a:t>
            </a:fld>
            <a:endParaRPr lang="en-US" altLang="ko-K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+mj-lt"/>
          <a:ea typeface="ＭＳ Ｐゴシック" pitchFamily="24" charset="-128"/>
          <a:cs typeface="ＭＳ Ｐゴシック" charset="0"/>
        </a:defRPr>
      </a:lvl1pPr>
      <a:lvl2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2pPr>
      <a:lvl3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3pPr>
      <a:lvl4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4pPr>
      <a:lvl5pPr algn="ctr" defTabSz="4389438" rtl="0" eaLnBrk="0" fontAlgn="base" hangingPunct="0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  <a:ea typeface="ＭＳ Ｐゴシック" pitchFamily="24" charset="-128"/>
          <a:cs typeface="ＭＳ Ｐゴシック" charset="0"/>
        </a:defRPr>
      </a:lvl5pPr>
      <a:lvl6pPr marL="4572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6pPr>
      <a:lvl7pPr marL="9144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7pPr>
      <a:lvl8pPr marL="13716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8pPr>
      <a:lvl9pPr marL="1828800" algn="ctr" defTabSz="4389438" rtl="0" fontAlgn="base">
        <a:spcBef>
          <a:spcPct val="0"/>
        </a:spcBef>
        <a:spcAft>
          <a:spcPct val="0"/>
        </a:spcAft>
        <a:defRPr sz="21100">
          <a:solidFill>
            <a:schemeClr val="tx2"/>
          </a:solidFill>
          <a:latin typeface="Arial" charset="0"/>
        </a:defRPr>
      </a:lvl9pPr>
    </p:titleStyle>
    <p:bodyStyle>
      <a:lvl1pPr marL="1646238" indent="-1646238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5400">
          <a:solidFill>
            <a:schemeClr val="tx1"/>
          </a:solidFill>
          <a:latin typeface="+mn-lt"/>
          <a:ea typeface="ＭＳ Ｐゴシック" pitchFamily="24" charset="-128"/>
          <a:cs typeface="ＭＳ Ｐゴシック" charset="0"/>
        </a:defRPr>
      </a:lvl1pPr>
      <a:lvl2pPr marL="3563938" indent="-137001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13400">
          <a:solidFill>
            <a:schemeClr val="tx1"/>
          </a:solidFill>
          <a:latin typeface="+mn-lt"/>
          <a:ea typeface="ＭＳ Ｐゴシック" pitchFamily="24" charset="-128"/>
        </a:defRPr>
      </a:lvl2pPr>
      <a:lvl3pPr marL="5484813" indent="-1095375" algn="l" defTabSz="4389438" rtl="0" eaLnBrk="0" fontAlgn="base" hangingPunct="0">
        <a:spcBef>
          <a:spcPct val="20000"/>
        </a:spcBef>
        <a:spcAft>
          <a:spcPct val="0"/>
        </a:spcAft>
        <a:buChar char="•"/>
        <a:defRPr sz="11500">
          <a:solidFill>
            <a:schemeClr val="tx1"/>
          </a:solidFill>
          <a:latin typeface="+mn-lt"/>
          <a:ea typeface="ＭＳ Ｐゴシック" pitchFamily="24" charset="-128"/>
        </a:defRPr>
      </a:lvl3pPr>
      <a:lvl4pPr marL="7678738" indent="-1096963" algn="l" defTabSz="4389438" rtl="0" eaLnBrk="0" fontAlgn="base" hangingPunct="0">
        <a:spcBef>
          <a:spcPct val="20000"/>
        </a:spcBef>
        <a:spcAft>
          <a:spcPct val="0"/>
        </a:spcAft>
        <a:buChar char="–"/>
        <a:defRPr sz="9600">
          <a:solidFill>
            <a:schemeClr val="tx1"/>
          </a:solidFill>
          <a:latin typeface="+mn-lt"/>
          <a:ea typeface="ＭＳ Ｐゴシック" pitchFamily="24" charset="-128"/>
        </a:defRPr>
      </a:lvl4pPr>
      <a:lvl5pPr marL="9874250" indent="-1096963" algn="l" defTabSz="4389438" rtl="0" eaLnBrk="0" fontAlgn="base" hangingPunct="0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  <a:ea typeface="ＭＳ Ｐゴシック" pitchFamily="24" charset="-128"/>
        </a:defRPr>
      </a:lvl5pPr>
      <a:lvl6pPr marL="103330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6pPr>
      <a:lvl7pPr marL="107902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7pPr>
      <a:lvl8pPr marL="112474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8pPr>
      <a:lvl9pPr marL="11704638" indent="-1096963" algn="l" defTabSz="4389438" rtl="0" fontAlgn="base">
        <a:spcBef>
          <a:spcPct val="20000"/>
        </a:spcBef>
        <a:spcAft>
          <a:spcPct val="0"/>
        </a:spcAft>
        <a:buChar char="»"/>
        <a:defRPr sz="9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oleObject" Target="../embeddings/oleObject4.bin"/><Relationship Id="rId26" Type="http://schemas.openxmlformats.org/officeDocument/2006/relationships/image" Target="../media/image17.emf"/><Relationship Id="rId21" Type="http://schemas.openxmlformats.org/officeDocument/2006/relationships/image" Target="../media/image14.emf"/><Relationship Id="rId34" Type="http://schemas.openxmlformats.org/officeDocument/2006/relationships/image" Target="../media/image21.emf"/><Relationship Id="rId7" Type="http://schemas.openxmlformats.org/officeDocument/2006/relationships/image" Target="../media/image5.png"/><Relationship Id="rId12" Type="http://schemas.openxmlformats.org/officeDocument/2006/relationships/image" Target="../media/image9.emf"/><Relationship Id="rId17" Type="http://schemas.openxmlformats.org/officeDocument/2006/relationships/image" Target="../media/image12.emf"/><Relationship Id="rId25" Type="http://schemas.openxmlformats.org/officeDocument/2006/relationships/image" Target="../media/image16.emf"/><Relationship Id="rId33" Type="http://schemas.openxmlformats.org/officeDocument/2006/relationships/oleObject" Target="../embeddings/oleObject11.bin"/><Relationship Id="rId2" Type="http://schemas.openxmlformats.org/officeDocument/2006/relationships/notesSlide" Target="../notesSlides/notesSlide1.xml"/><Relationship Id="rId16" Type="http://schemas.openxmlformats.org/officeDocument/2006/relationships/oleObject" Target="../embeddings/oleObject3.bin"/><Relationship Id="rId20" Type="http://schemas.openxmlformats.org/officeDocument/2006/relationships/oleObject" Target="../embeddings/oleObject5.bin"/><Relationship Id="rId29" Type="http://schemas.openxmlformats.org/officeDocument/2006/relationships/oleObject" Target="../embeddings/oleObject9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oleObject" Target="../embeddings/oleObject1.bin"/><Relationship Id="rId24" Type="http://schemas.openxmlformats.org/officeDocument/2006/relationships/oleObject" Target="../embeddings/oleObject7.bin"/><Relationship Id="rId32" Type="http://schemas.openxmlformats.org/officeDocument/2006/relationships/image" Target="../media/image20.emf"/><Relationship Id="rId37" Type="http://schemas.openxmlformats.org/officeDocument/2006/relationships/image" Target="../media/image23.png"/><Relationship Id="rId5" Type="http://schemas.openxmlformats.org/officeDocument/2006/relationships/image" Target="../media/image3.png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28" Type="http://schemas.openxmlformats.org/officeDocument/2006/relationships/image" Target="../media/image18.emf"/><Relationship Id="rId36" Type="http://schemas.openxmlformats.org/officeDocument/2006/relationships/image" Target="../media/image22.emf"/><Relationship Id="rId10" Type="http://schemas.openxmlformats.org/officeDocument/2006/relationships/image" Target="../media/image8.png"/><Relationship Id="rId19" Type="http://schemas.openxmlformats.org/officeDocument/2006/relationships/image" Target="../media/image13.emf"/><Relationship Id="rId31" Type="http://schemas.openxmlformats.org/officeDocument/2006/relationships/oleObject" Target="../embeddings/oleObject10.bin"/><Relationship Id="rId4" Type="http://schemas.openxmlformats.org/officeDocument/2006/relationships/image" Target="../media/image2.png"/><Relationship Id="rId9" Type="http://schemas.openxmlformats.org/officeDocument/2006/relationships/image" Target="../media/image7.jpg"/><Relationship Id="rId14" Type="http://schemas.openxmlformats.org/officeDocument/2006/relationships/oleObject" Target="../embeddings/oleObject2.bin"/><Relationship Id="rId22" Type="http://schemas.openxmlformats.org/officeDocument/2006/relationships/oleObject" Target="../embeddings/oleObject6.bin"/><Relationship Id="rId27" Type="http://schemas.openxmlformats.org/officeDocument/2006/relationships/oleObject" Target="../embeddings/oleObject8.bin"/><Relationship Id="rId30" Type="http://schemas.openxmlformats.org/officeDocument/2006/relationships/image" Target="../media/image19.emf"/><Relationship Id="rId35" Type="http://schemas.openxmlformats.org/officeDocument/2006/relationships/oleObject" Target="../embeddings/oleObject12.bin"/><Relationship Id="rId8" Type="http://schemas.openxmlformats.org/officeDocument/2006/relationships/image" Target="../media/image6.pn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Picture 42" descr="A diagram of a graph&#10;&#10;Description automatically generated">
            <a:extLst>
              <a:ext uri="{FF2B5EF4-FFF2-40B4-BE49-F238E27FC236}">
                <a16:creationId xmlns:a16="http://schemas.microsoft.com/office/drawing/2014/main" id="{BFB1192E-2275-AC65-4058-28F8884864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1" t="7845" r="13130" b="3417"/>
          <a:stretch/>
        </p:blipFill>
        <p:spPr>
          <a:xfrm>
            <a:off x="14720291" y="14384462"/>
            <a:ext cx="14470540" cy="5968585"/>
          </a:xfrm>
          <a:prstGeom prst="rect">
            <a:avLst/>
          </a:prstGeom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1A6F8333-DF29-0972-E422-5415563CB177}"/>
              </a:ext>
            </a:extLst>
          </p:cNvPr>
          <p:cNvSpPr txBox="1"/>
          <p:nvPr/>
        </p:nvSpPr>
        <p:spPr>
          <a:xfrm>
            <a:off x="139215" y="20670015"/>
            <a:ext cx="14050074" cy="65556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Bioorthogonal strain promoted azide-alkyne cycloaddition (SPAAC) click chemistry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facilitates covalent bond formation between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activity-based biosensors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and </a:t>
            </a:r>
            <a:r>
              <a:rPr lang="en-US" sz="3000" i="1" dirty="0">
                <a:solidFill>
                  <a:schemeClr val="tx1"/>
                </a:solidFill>
                <a:latin typeface="Aptos" panose="020B0004020202020204" pitchFamily="34" charset="0"/>
              </a:rPr>
              <a:t>individual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lipids.</a:t>
            </a: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  <a:p>
            <a:pPr algn="just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These phospholipids can then be incorporated into the membranes of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live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cells. [6.] </a:t>
            </a:r>
            <a:endParaRPr lang="en-US" sz="3000" b="1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84" name="Picture 83" descr="A close-up of a belt&#10;&#10;Description automatically generated">
            <a:extLst>
              <a:ext uri="{FF2B5EF4-FFF2-40B4-BE49-F238E27FC236}">
                <a16:creationId xmlns:a16="http://schemas.microsoft.com/office/drawing/2014/main" id="{44A9F6B5-5DB6-D10F-0C8F-945BF949E1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827" y="23342896"/>
            <a:ext cx="7904972" cy="28461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74C2D56B-EA5B-7E26-9F64-45B346B5B3AC}"/>
              </a:ext>
            </a:extLst>
          </p:cNvPr>
          <p:cNvSpPr/>
          <p:nvPr/>
        </p:nvSpPr>
        <p:spPr bwMode="auto">
          <a:xfrm>
            <a:off x="-17780" y="-104682"/>
            <a:ext cx="43921680" cy="4718497"/>
          </a:xfrm>
          <a:prstGeom prst="rect">
            <a:avLst/>
          </a:prstGeom>
          <a:solidFill>
            <a:srgbClr val="F16F55"/>
          </a:solidFill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363" name="TextBox 6">
            <a:extLst>
              <a:ext uri="{FF2B5EF4-FFF2-40B4-BE49-F238E27FC236}">
                <a16:creationId xmlns:a16="http://schemas.microsoft.com/office/drawing/2014/main" id="{4043CA56-A1C1-1A42-96D1-3A2F49C2F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5975" y="667887"/>
            <a:ext cx="34532888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en-US" altLang="ko-KR" sz="8000" b="1" dirty="0">
                <a:solidFill>
                  <a:srgbClr val="004590"/>
                </a:solidFill>
                <a:cs typeface="Arial" panose="020B0604020202020204" pitchFamily="34" charset="0"/>
              </a:rPr>
              <a:t>Activity-Based Sensor Development for Imaging Iron(II)</a:t>
            </a:r>
          </a:p>
        </p:txBody>
      </p:sp>
      <p:sp>
        <p:nvSpPr>
          <p:cNvPr id="15364" name="Rectangle 2">
            <a:extLst>
              <a:ext uri="{FF2B5EF4-FFF2-40B4-BE49-F238E27FC236}">
                <a16:creationId xmlns:a16="http://schemas.microsoft.com/office/drawing/2014/main" id="{A479E57B-46B7-194B-A5F7-37ADC76E1A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1525" y="1672094"/>
            <a:ext cx="34745613" cy="3416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5500" b="1" u="sng" dirty="0">
                <a:latin typeface="Aptos" panose="020B0004020202020204" pitchFamily="34" charset="0"/>
                <a:cs typeface="Cordia New" panose="020B0304020202020204" pitchFamily="34" charset="-34"/>
              </a:rPr>
              <a:t>Nicholas Mixon</a:t>
            </a:r>
            <a:r>
              <a:rPr lang="en-US" altLang="ko-KR" sz="5500" b="1" dirty="0">
                <a:latin typeface="Aptos" panose="020B0004020202020204" pitchFamily="34" charset="0"/>
                <a:cs typeface="Cordia New" panose="020B0304020202020204" pitchFamily="34" charset="-34"/>
              </a:rPr>
              <a:t>, </a:t>
            </a:r>
            <a:r>
              <a:rPr lang="en-US" altLang="ko-KR" sz="6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Thomas </a:t>
            </a:r>
            <a:r>
              <a:rPr lang="en-US" altLang="ko-KR" sz="6000" b="1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DiPhilippo</a:t>
            </a:r>
            <a:r>
              <a:rPr lang="en-US" altLang="ko-KR" sz="60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, </a:t>
            </a:r>
            <a:r>
              <a:rPr lang="en-US" altLang="ko-KR" sz="5500" b="1" dirty="0">
                <a:latin typeface="Aptos" panose="020B0004020202020204" pitchFamily="34" charset="0"/>
                <a:cs typeface="Cordia New" panose="020B0304020202020204" pitchFamily="34" charset="-34"/>
              </a:rPr>
              <a:t>Brittany White-Mathieu*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200" b="1" dirty="0">
                <a:latin typeface="Aptos" panose="020B0004020202020204" pitchFamily="34" charset="0"/>
                <a:cs typeface="Cordia New" panose="020B0304020202020204" pitchFamily="34" charset="-34"/>
              </a:rPr>
              <a:t>Chemistry Department, University of New Hampshire, Durham, NH 03824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4200" b="1" dirty="0">
                <a:latin typeface="Aptos" panose="020B0004020202020204" pitchFamily="34" charset="0"/>
                <a:cs typeface="Cordia New" panose="020B0304020202020204" pitchFamily="34" charset="-34"/>
              </a:rPr>
              <a:t>Nicholas.Mixon@unh.edu</a:t>
            </a:r>
          </a:p>
          <a:p>
            <a:pPr algn="ctr" eaLnBrk="1" hangingPunct="1">
              <a:spcBef>
                <a:spcPct val="0"/>
              </a:spcBef>
              <a:buNone/>
            </a:pPr>
            <a:endParaRPr lang="en-US" altLang="ko-KR" sz="4200" b="1" dirty="0">
              <a:latin typeface="Aptos" panose="020B0004020202020204" pitchFamily="34" charset="0"/>
              <a:cs typeface="Cordia New" panose="020B0304020202020204" pitchFamily="34" charset="-34"/>
            </a:endParaRPr>
          </a:p>
        </p:txBody>
      </p:sp>
      <p:sp>
        <p:nvSpPr>
          <p:cNvPr id="15365" name="TextBox 4">
            <a:extLst>
              <a:ext uri="{FF2B5EF4-FFF2-40B4-BE49-F238E27FC236}">
                <a16:creationId xmlns:a16="http://schemas.microsoft.com/office/drawing/2014/main" id="{D81D98FD-6BE5-134F-B084-F4DCC3ED81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7031" y="35318475"/>
            <a:ext cx="184150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7" tIns="45714" rIns="91427" bIns="45714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ko-KR" altLang="en-US" sz="8600" b="1" dirty="0">
              <a:solidFill>
                <a:srgbClr val="0070C0"/>
              </a:solidFill>
              <a:cs typeface="Arial" panose="020B0604020202020204" pitchFamily="34" charset="0"/>
            </a:endParaRPr>
          </a:p>
        </p:txBody>
      </p:sp>
      <p:sp>
        <p:nvSpPr>
          <p:cNvPr id="15366" name="TextBox 2">
            <a:extLst>
              <a:ext uri="{FF2B5EF4-FFF2-40B4-BE49-F238E27FC236}">
                <a16:creationId xmlns:a16="http://schemas.microsoft.com/office/drawing/2014/main" id="{C922FBF3-175B-C84E-9DC8-1AF3C119F0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617651" y="13817887"/>
            <a:ext cx="8022099" cy="4339359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457136" tIns="457136" rIns="457136" bIns="457136" anchor="ctr" anchorCtr="1"/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endParaRPr lang="en-US" altLang="ko-KR" sz="2800" dirty="0"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70" name="Text Box 764">
            <a:extLst>
              <a:ext uri="{FF2B5EF4-FFF2-40B4-BE49-F238E27FC236}">
                <a16:creationId xmlns:a16="http://schemas.microsoft.com/office/drawing/2014/main" id="{E6D6CACB-0BC3-D845-8F4F-C661212A2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24214" y="27788800"/>
            <a:ext cx="14687205" cy="5097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 marL="601663" indent="-601663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1200"/>
              </a:spcAft>
              <a:buNone/>
            </a:pPr>
            <a:endParaRPr lang="en-US" altLang="ko-KR" sz="20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ko-KR" sz="2500" dirty="0">
                <a:latin typeface="Aptos" panose="020B0004020202020204" pitchFamily="34" charset="0"/>
                <a:cs typeface="Arial" panose="020B0604020202020204" pitchFamily="34" charset="0"/>
              </a:rPr>
              <a:t>[1.] </a:t>
            </a:r>
            <a:r>
              <a:rPr lang="en-US" sz="25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Biorender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https://www.biorender.com</a:t>
            </a:r>
            <a:endParaRPr lang="en-US" sz="25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[2.] 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Chang, M. C. Y.; </a:t>
            </a:r>
            <a:r>
              <a:rPr lang="en-US" sz="25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Pralle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A.; </a:t>
            </a:r>
            <a:r>
              <a:rPr lang="en-US" sz="25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Isacoff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E. Y.; Chang, C. J.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J. Am. Chem. Soc.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</a:t>
            </a:r>
            <a:r>
              <a:rPr lang="en-US" sz="25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2004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126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(47), 15392–15393.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>
                <a:latin typeface="Aptos" panose="020B0004020202020204" pitchFamily="34" charset="0"/>
                <a:ea typeface="Aptos" panose="020B0004020202020204" pitchFamily="34" charset="0"/>
              </a:rPr>
              <a:t>[3.] 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Xu, K.; Wang, L.; </a:t>
            </a:r>
            <a:r>
              <a:rPr lang="en-US" sz="25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Qiang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M.; Wang, L.; Li, P.; Tang, B. </a:t>
            </a:r>
            <a:r>
              <a:rPr lang="en-US" sz="25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Chem. Commun.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2011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5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47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(26), 7386.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dirty="0">
                <a:latin typeface="Aptos" panose="020B0004020202020204" pitchFamily="34" charset="0"/>
                <a:ea typeface="Aptos" panose="020B0004020202020204" pitchFamily="34" charset="0"/>
              </a:rPr>
              <a:t>[4.] 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Hirayama, T.; Okuda, K.; Nagasawa, H.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Chem. Sci.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</a:t>
            </a:r>
            <a:r>
              <a:rPr lang="en-US" sz="25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2013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4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(3), 1250.</a:t>
            </a:r>
            <a:endParaRPr lang="en-US" sz="2500" dirty="0">
              <a:latin typeface="Aptos" panose="020B0004020202020204" pitchFamily="34" charset="0"/>
              <a:ea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[5.] </a:t>
            </a:r>
            <a:r>
              <a:rPr lang="en-US" sz="2500" i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Nobel Prize, Chemistry 2022. https://www.nobelprize.org/prizes/chemistry/2022/popular-information/</a:t>
            </a:r>
            <a:endParaRPr lang="en-US" sz="2500" dirty="0">
              <a:latin typeface="Aptos" panose="020B0004020202020204" pitchFamily="34" charset="0"/>
              <a:ea typeface="Aptos" panose="020B00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ko-KR" sz="2500" dirty="0">
                <a:latin typeface="Aptos" panose="020B0004020202020204" pitchFamily="34" charset="0"/>
                <a:cs typeface="Arial" panose="020B0604020202020204" pitchFamily="34" charset="0"/>
              </a:rPr>
              <a:t>[6.] </a:t>
            </a:r>
            <a:r>
              <a:rPr lang="en-US" sz="25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Alamudi</a:t>
            </a:r>
            <a:r>
              <a:rPr lang="en-US" sz="25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S. H.; </a:t>
            </a:r>
            <a:r>
              <a:rPr lang="en-US" sz="25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Satapathy</a:t>
            </a:r>
            <a:r>
              <a:rPr lang="en-US" sz="25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R.; Kim, J.; Su, D.; Ren, H.; Das, R.; Hu, L.; Alvarado-Martínez, E.; Lee, J. Y.; </a:t>
            </a:r>
            <a:r>
              <a:rPr lang="en-US" sz="2500" b="0" i="0" u="none" strike="noStrike" baseline="0" dirty="0" err="1">
                <a:solidFill>
                  <a:srgbClr val="000000"/>
                </a:solidFill>
                <a:latin typeface="Aptos" panose="020B0004020202020204" pitchFamily="34" charset="0"/>
              </a:rPr>
              <a:t>Hoppmann</a:t>
            </a:r>
            <a:r>
              <a:rPr lang="en-US" sz="25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C.; Peña-Cabrera, E.; Ha, H.-H.; Park, H.-S.; Wang, L.; Chang, Y.-T. </a:t>
            </a:r>
            <a:r>
              <a:rPr lang="en-US" sz="2500" b="0" i="1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Nat. Com. </a:t>
            </a:r>
            <a:r>
              <a:rPr lang="en-US" sz="2500" b="1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2016</a:t>
            </a:r>
            <a:r>
              <a:rPr lang="en-US" sz="25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, </a:t>
            </a:r>
            <a:r>
              <a:rPr lang="en-US" sz="2500" b="0" i="1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7 </a:t>
            </a:r>
            <a:r>
              <a:rPr lang="en-US" sz="2500" b="0" i="0" u="none" strike="noStrike" baseline="0" dirty="0">
                <a:solidFill>
                  <a:srgbClr val="000000"/>
                </a:solidFill>
                <a:latin typeface="Aptos" panose="020B0004020202020204" pitchFamily="34" charset="0"/>
              </a:rPr>
              <a:t>(1).</a:t>
            </a:r>
            <a:endParaRPr lang="en-US" altLang="ko-KR" sz="25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sz="2500" dirty="0">
                <a:latin typeface="Aptos" panose="020B0004020202020204" pitchFamily="34" charset="0"/>
                <a:ea typeface="Aptos" panose="020B0004020202020204" pitchFamily="34" charset="0"/>
              </a:rPr>
              <a:t>[7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.] Grimm, J. B.; </a:t>
            </a:r>
            <a:r>
              <a:rPr lang="en-US" sz="25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Lavis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L. D.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Org. Lett. </a:t>
            </a:r>
            <a:r>
              <a:rPr lang="en-US" sz="25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2011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13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 (24), 6354–6357.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sz="2500" dirty="0">
                <a:latin typeface="Aptos" panose="020B0004020202020204" pitchFamily="34" charset="0"/>
                <a:ea typeface="Aptos" panose="020B0004020202020204" pitchFamily="34" charset="0"/>
              </a:rPr>
              <a:t>[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8.] Grimm, J. B.; Brown, T. A.; Tkachuk, A. N.; </a:t>
            </a:r>
            <a:r>
              <a:rPr lang="en-US" sz="2500" dirty="0" err="1">
                <a:effectLst/>
                <a:latin typeface="Aptos" panose="020B0004020202020204" pitchFamily="34" charset="0"/>
                <a:ea typeface="Aptos" panose="020B0004020202020204" pitchFamily="34" charset="0"/>
              </a:rPr>
              <a:t>Lavis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L. D.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ACS Cent. Sci. </a:t>
            </a:r>
            <a:r>
              <a:rPr lang="en-US" sz="2500" b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2017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, </a:t>
            </a:r>
            <a:r>
              <a:rPr lang="en-US" sz="2500" i="1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3</a:t>
            </a:r>
            <a:r>
              <a:rPr lang="en-US" sz="2500" dirty="0">
                <a:effectLst/>
                <a:latin typeface="Aptos" panose="020B0004020202020204" pitchFamily="34" charset="0"/>
                <a:ea typeface="Aptos" panose="020B0004020202020204" pitchFamily="34" charset="0"/>
              </a:rPr>
              <a:t>(9), 975–985.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None/>
            </a:pPr>
            <a:r>
              <a:rPr lang="en-US" sz="25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[9</a:t>
            </a:r>
            <a:r>
              <a:rPr lang="en-US" sz="25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.] </a:t>
            </a:r>
            <a:r>
              <a:rPr lang="en-US" sz="2500" dirty="0">
                <a:latin typeface="Aptos" panose="020B0004020202020204" pitchFamily="34" charset="0"/>
              </a:rPr>
              <a:t>Jiang, X.; Stockwell, B. R.; Conrad, M. </a:t>
            </a:r>
            <a:r>
              <a:rPr lang="en-US" sz="2500" i="1" dirty="0">
                <a:latin typeface="Aptos" panose="020B0004020202020204" pitchFamily="34" charset="0"/>
              </a:rPr>
              <a:t>Nat Rev Mol Cell Biol</a:t>
            </a:r>
            <a:r>
              <a:rPr lang="en-US" sz="2500" dirty="0">
                <a:latin typeface="Aptos" panose="020B0004020202020204" pitchFamily="34" charset="0"/>
              </a:rPr>
              <a:t> </a:t>
            </a:r>
            <a:r>
              <a:rPr lang="en-US" sz="2500" b="1" dirty="0">
                <a:latin typeface="Aptos" panose="020B0004020202020204" pitchFamily="34" charset="0"/>
              </a:rPr>
              <a:t>2021</a:t>
            </a:r>
            <a:r>
              <a:rPr lang="en-US" sz="2500" dirty="0">
                <a:latin typeface="Aptos" panose="020B0004020202020204" pitchFamily="34" charset="0"/>
              </a:rPr>
              <a:t>, </a:t>
            </a:r>
            <a:r>
              <a:rPr lang="en-US" sz="2500" i="1" dirty="0">
                <a:latin typeface="Aptos" panose="020B0004020202020204" pitchFamily="34" charset="0"/>
              </a:rPr>
              <a:t>22</a:t>
            </a:r>
            <a:r>
              <a:rPr lang="en-US" sz="2500" dirty="0">
                <a:latin typeface="Aptos" panose="020B0004020202020204" pitchFamily="34" charset="0"/>
              </a:rPr>
              <a:t> (4), 266–282.</a:t>
            </a:r>
            <a:endParaRPr lang="en-US" sz="25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72" name="Rectangle 167">
            <a:extLst>
              <a:ext uri="{FF2B5EF4-FFF2-40B4-BE49-F238E27FC236}">
                <a16:creationId xmlns:a16="http://schemas.microsoft.com/office/drawing/2014/main" id="{0C61B693-C9A7-064A-94A9-661CBCA875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5351" y="27218169"/>
            <a:ext cx="914400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rgbClr val="0070C0"/>
                </a:solidFill>
                <a:cs typeface="Arial" panose="020B0604020202020204" pitchFamily="34" charset="0"/>
              </a:rPr>
              <a:t>References</a:t>
            </a:r>
          </a:p>
        </p:txBody>
      </p:sp>
      <p:sp>
        <p:nvSpPr>
          <p:cNvPr id="15373" name="Rectangle 167">
            <a:extLst>
              <a:ext uri="{FF2B5EF4-FFF2-40B4-BE49-F238E27FC236}">
                <a16:creationId xmlns:a16="http://schemas.microsoft.com/office/drawing/2014/main" id="{CB376067-A809-9B45-AD72-33F99EA10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9041" y="4826519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rgbClr val="0F78C4"/>
                </a:solidFill>
                <a:cs typeface="Arial" panose="020B0604020202020204" pitchFamily="34" charset="0"/>
              </a:rPr>
              <a:t>Introduction</a:t>
            </a:r>
          </a:p>
        </p:txBody>
      </p:sp>
      <p:sp>
        <p:nvSpPr>
          <p:cNvPr id="15376" name="Rectangle 167">
            <a:extLst>
              <a:ext uri="{FF2B5EF4-FFF2-40B4-BE49-F238E27FC236}">
                <a16:creationId xmlns:a16="http://schemas.microsoft.com/office/drawing/2014/main" id="{F3D45C40-1062-2242-BF44-76631BEB5D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24368" y="4821276"/>
            <a:ext cx="91440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rgbClr val="0070C0"/>
                </a:solidFill>
                <a:cs typeface="Arial" panose="020B0604020202020204" pitchFamily="34" charset="0"/>
              </a:rPr>
              <a:t>Methods and Results</a:t>
            </a:r>
            <a:r>
              <a:rPr lang="en-US" altLang="ko-KR" sz="5800" b="1" baseline="50000" dirty="0">
                <a:solidFill>
                  <a:srgbClr val="0070C0"/>
                </a:solidFill>
                <a:cs typeface="Arial" panose="020B0604020202020204" pitchFamily="34" charset="0"/>
              </a:rPr>
              <a:t>  </a:t>
            </a:r>
          </a:p>
        </p:txBody>
      </p:sp>
      <p:sp>
        <p:nvSpPr>
          <p:cNvPr id="15377" name="TextBox 27">
            <a:extLst>
              <a:ext uri="{FF2B5EF4-FFF2-40B4-BE49-F238E27FC236}">
                <a16:creationId xmlns:a16="http://schemas.microsoft.com/office/drawing/2014/main" id="{23C3BD8E-A41C-F840-B421-F06605E09D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4980" y="21828347"/>
            <a:ext cx="13648712" cy="1917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rgbClr val="0070C0"/>
                </a:solidFill>
                <a:cs typeface="Arial" panose="020B0604020202020204" pitchFamily="34" charset="0"/>
              </a:rPr>
              <a:t>Acknowledgments</a:t>
            </a:r>
          </a:p>
        </p:txBody>
      </p:sp>
      <p:sp>
        <p:nvSpPr>
          <p:cNvPr id="15378" name="Text Box 764">
            <a:extLst>
              <a:ext uri="{FF2B5EF4-FFF2-40B4-BE49-F238E27FC236}">
                <a16:creationId xmlns:a16="http://schemas.microsoft.com/office/drawing/2014/main" id="{729DC418-FF69-ED46-B7CC-A102969B4B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24990" y="23352704"/>
            <a:ext cx="5216006" cy="4974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4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White-Mathieu Lab</a:t>
            </a:r>
            <a:r>
              <a:rPr lang="en-US" altLang="ko-KR" sz="28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:</a:t>
            </a:r>
            <a:br>
              <a:rPr lang="en-US" altLang="ko-KR" sz="28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Paige Ring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Saghar</a:t>
            </a: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Jarollahi</a:t>
            </a:r>
            <a:endParaRPr lang="en-US" altLang="ko-KR" sz="2200" dirty="0">
              <a:solidFill>
                <a:srgbClr val="00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Tom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DiPhilippo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Yagmur</a:t>
            </a: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Altunsoy</a:t>
            </a:r>
            <a:endParaRPr lang="en-US" altLang="ko-KR" sz="2200" dirty="0">
              <a:solidFill>
                <a:srgbClr val="00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Arpan Ghosh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Prasanna Ganesh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Muriel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Lubelczyk</a:t>
            </a:r>
            <a:endParaRPr lang="en-US" altLang="ko-KR" sz="2200" dirty="0">
              <a:solidFill>
                <a:srgbClr val="00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Samuel Moreau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Mason Russell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Aliyah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Krestalica</a:t>
            </a:r>
            <a:endParaRPr lang="en-US" altLang="ko-KR" sz="2200" dirty="0">
              <a:solidFill>
                <a:srgbClr val="00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Maddie </a:t>
            </a: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Pageau</a:t>
            </a: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 err="1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Aakriti</a:t>
            </a: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 Garg</a:t>
            </a:r>
            <a:br>
              <a:rPr lang="en-US" altLang="ko-KR" sz="20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endParaRPr lang="en-US" altLang="ko-KR" sz="2000" dirty="0">
              <a:solidFill>
                <a:srgbClr val="000000"/>
              </a:solidFill>
              <a:latin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" name="Picture 34" descr="A screenshot of a video game&#10;&#10;Description automatically generated">
            <a:extLst>
              <a:ext uri="{FF2B5EF4-FFF2-40B4-BE49-F238E27FC236}">
                <a16:creationId xmlns:a16="http://schemas.microsoft.com/office/drawing/2014/main" id="{44298F21-E3DA-BCFA-7B0E-FB24BC37B55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63748" y="13500530"/>
            <a:ext cx="12567838" cy="5579616"/>
          </a:xfrm>
          <a:prstGeom prst="rect">
            <a:avLst/>
          </a:prstGeom>
        </p:spPr>
      </p:pic>
      <p:sp>
        <p:nvSpPr>
          <p:cNvPr id="7" name="Conector recto 6">
            <a:extLst>
              <a:ext uri="{FF2B5EF4-FFF2-40B4-BE49-F238E27FC236}">
                <a16:creationId xmlns:a16="http://schemas.microsoft.com/office/drawing/2014/main" id="{3B210944-9685-4522-B442-E59E8B575819}"/>
              </a:ext>
            </a:extLst>
          </p:cNvPr>
          <p:cNvSpPr>
            <a:spLocks/>
          </p:cNvSpPr>
          <p:nvPr/>
        </p:nvSpPr>
        <p:spPr>
          <a:xfrm rot="5400000" flipV="1">
            <a:off x="386458" y="18759048"/>
            <a:ext cx="28302287" cy="39247"/>
          </a:xfrm>
          <a:prstGeom prst="line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txBody>
          <a:bodyPr wrap="none" rtlCol="0" anchor="ctr" anchorCtr="1"/>
          <a:lstStyle/>
          <a:p>
            <a:endParaRPr lang="es-ES" dirty="0">
              <a:solidFill>
                <a:srgbClr val="000000"/>
              </a:solidFill>
            </a:endParaRPr>
          </a:p>
        </p:txBody>
      </p:sp>
      <p:sp>
        <p:nvSpPr>
          <p:cNvPr id="13" name="Straight Connector 12">
            <a:extLst>
              <a:ext uri="{FF2B5EF4-FFF2-40B4-BE49-F238E27FC236}">
                <a16:creationId xmlns:a16="http://schemas.microsoft.com/office/drawing/2014/main" id="{D031DEF0-65FE-4792-98E9-E73B6402F375}"/>
              </a:ext>
            </a:extLst>
          </p:cNvPr>
          <p:cNvSpPr>
            <a:spLocks/>
          </p:cNvSpPr>
          <p:nvPr/>
        </p:nvSpPr>
        <p:spPr>
          <a:xfrm rot="5400000" flipV="1">
            <a:off x="15179433" y="18751110"/>
            <a:ext cx="28307155" cy="27424"/>
          </a:xfrm>
          <a:prstGeom prst="line">
            <a:avLst/>
          </a:prstGeom>
          <a:solidFill>
            <a:srgbClr val="000000">
              <a:alpha val="5000"/>
            </a:srgbClr>
          </a:solidFill>
          <a:ln w="18000">
            <a:solidFill>
              <a:srgbClr val="000000"/>
            </a:solidFill>
          </a:ln>
        </p:spPr>
        <p:txBody>
          <a:bodyPr wrap="none" rtlCol="0" anchor="ctr" anchorCtr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cxnSp>
        <p:nvCxnSpPr>
          <p:cNvPr id="77" name="Straight Connector 2">
            <a:extLst>
              <a:ext uri="{FF2B5EF4-FFF2-40B4-BE49-F238E27FC236}">
                <a16:creationId xmlns:a16="http://schemas.microsoft.com/office/drawing/2014/main" id="{E69506EB-D855-833D-B7C6-AE7DA102B95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4808344" y="5874331"/>
            <a:ext cx="14198779" cy="0"/>
          </a:xfrm>
          <a:prstGeom prst="line">
            <a:avLst/>
          </a:prstGeom>
          <a:ln>
            <a:solidFill>
              <a:srgbClr val="0F78C4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92" name="Picture 91">
            <a:extLst>
              <a:ext uri="{FF2B5EF4-FFF2-40B4-BE49-F238E27FC236}">
                <a16:creationId xmlns:a16="http://schemas.microsoft.com/office/drawing/2014/main" id="{6EAAF441-33C7-B0D3-4D9A-6C44A9BB8FB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109" t="14953" r="13052"/>
          <a:stretch/>
        </p:blipFill>
        <p:spPr>
          <a:xfrm>
            <a:off x="129643" y="6218203"/>
            <a:ext cx="12234101" cy="3433127"/>
          </a:xfrm>
          <a:prstGeom prst="rect">
            <a:avLst/>
          </a:prstGeom>
        </p:spPr>
      </p:pic>
      <p:sp>
        <p:nvSpPr>
          <p:cNvPr id="93" name="TextBox 92">
            <a:extLst>
              <a:ext uri="{FF2B5EF4-FFF2-40B4-BE49-F238E27FC236}">
                <a16:creationId xmlns:a16="http://schemas.microsoft.com/office/drawing/2014/main" id="{A560FFEA-6432-2F41-239F-20B316D8E479}"/>
              </a:ext>
            </a:extLst>
          </p:cNvPr>
          <p:cNvSpPr txBox="1"/>
          <p:nvPr/>
        </p:nvSpPr>
        <p:spPr>
          <a:xfrm>
            <a:off x="14764698" y="6090908"/>
            <a:ext cx="1311034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I: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Synthesis of a critical precursor for a rhodamine activity-based sensor</a:t>
            </a:r>
            <a:r>
              <a:rPr lang="en-US" sz="3000" baseline="30000" dirty="0">
                <a:solidFill>
                  <a:schemeClr val="tx1"/>
                </a:solidFill>
                <a:latin typeface="Aptos" panose="020B0004020202020204" pitchFamily="34" charset="0"/>
              </a:rPr>
              <a:t>7</a:t>
            </a:r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9FF22A53-6F8E-9DB3-3F78-25B6284B476A}"/>
              </a:ext>
            </a:extLst>
          </p:cNvPr>
          <p:cNvSpPr txBox="1"/>
          <p:nvPr/>
        </p:nvSpPr>
        <p:spPr>
          <a:xfrm>
            <a:off x="14754794" y="20396917"/>
            <a:ext cx="1387403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II: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Synthesis of a critical precursor for a silicon-rhodamine activity-based sensor.</a:t>
            </a:r>
            <a:r>
              <a:rPr lang="en-US" sz="3000" baseline="30000" dirty="0">
                <a:solidFill>
                  <a:schemeClr val="tx1"/>
                </a:solidFill>
                <a:latin typeface="Aptos" panose="020B0004020202020204" pitchFamily="34" charset="0"/>
              </a:rPr>
              <a:t>8</a:t>
            </a:r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CDD90CC3-08EB-90D3-3BD2-1874CDFEB33C}"/>
              </a:ext>
            </a:extLst>
          </p:cNvPr>
          <p:cNvSpPr txBox="1"/>
          <p:nvPr/>
        </p:nvSpPr>
        <p:spPr>
          <a:xfrm>
            <a:off x="3499222" y="6125959"/>
            <a:ext cx="1075154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1"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Reactive oxygen species (ROS),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such as H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O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, degrade cellular membranes and result in </a:t>
            </a:r>
            <a:r>
              <a:rPr lang="en-US" sz="3000" i="1" dirty="0">
                <a:solidFill>
                  <a:schemeClr val="tx1"/>
                </a:solidFill>
                <a:latin typeface="Aptos" panose="020B0004020202020204" pitchFamily="34" charset="0"/>
              </a:rPr>
              <a:t>cell death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5BE689D2-BB64-65E5-90E6-5020E89581DE}"/>
              </a:ext>
            </a:extLst>
          </p:cNvPr>
          <p:cNvSpPr txBox="1"/>
          <p:nvPr/>
        </p:nvSpPr>
        <p:spPr>
          <a:xfrm>
            <a:off x="234039" y="9754774"/>
            <a:ext cx="13755918" cy="240065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Oxidative damage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caused by H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O</a:t>
            </a:r>
            <a:r>
              <a:rPr lang="en-US" sz="3000" baseline="-25000" dirty="0">
                <a:solidFill>
                  <a:schemeClr val="tx1"/>
                </a:solidFill>
                <a:latin typeface="Aptos" panose="020B0004020202020204" pitchFamily="34" charset="0"/>
              </a:rPr>
              <a:t>2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,and other ROS are connected to: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Aging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Cancer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Cardiovascular Disorders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Neurodegenerative Diseases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A2EFC265-529F-1C40-D4B5-4FF27F0BED0D}"/>
              </a:ext>
            </a:extLst>
          </p:cNvPr>
          <p:cNvSpPr txBox="1"/>
          <p:nvPr/>
        </p:nvSpPr>
        <p:spPr>
          <a:xfrm>
            <a:off x="6814658" y="10549961"/>
            <a:ext cx="75150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Characterization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of membrane degradation events is of fundamental importance for understanding disease.</a:t>
            </a:r>
            <a:endParaRPr lang="en-US" sz="3000" b="1" dirty="0">
              <a:solidFill>
                <a:srgbClr val="F16F55"/>
              </a:solidFill>
              <a:latin typeface="Aptos" panose="020B00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A47DEB1-7F25-ADCC-8E9D-19F7C3CF3AA7}"/>
              </a:ext>
            </a:extLst>
          </p:cNvPr>
          <p:cNvSpPr txBox="1"/>
          <p:nvPr/>
        </p:nvSpPr>
        <p:spPr>
          <a:xfrm>
            <a:off x="139396" y="12508158"/>
            <a:ext cx="14050074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Fluorescent</a:t>
            </a:r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 </a:t>
            </a:r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activity-based</a:t>
            </a:r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 </a:t>
            </a:r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biosensors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are uniquely poised to achieve both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detection of reactive substrates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and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characterization of membrane structure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by illuminating areas where the analyte is present.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0392CF7-6FEF-5A70-6344-1EA7AD547DAB}"/>
              </a:ext>
            </a:extLst>
          </p:cNvPr>
          <p:cNvSpPr txBox="1"/>
          <p:nvPr/>
        </p:nvSpPr>
        <p:spPr>
          <a:xfrm>
            <a:off x="11470630" y="27649741"/>
            <a:ext cx="286349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Synthetic lipid biosensors </a:t>
            </a:r>
            <a:r>
              <a:rPr lang="en-US" sz="3000" i="1" dirty="0">
                <a:solidFill>
                  <a:srgbClr val="F16F55"/>
                </a:solidFill>
                <a:latin typeface="Aptos" panose="020B0004020202020204" pitchFamily="34" charset="0"/>
              </a:rPr>
              <a:t>incorporate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into natural phospholipid membranes </a:t>
            </a:r>
            <a:b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</a:b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&amp; </a:t>
            </a:r>
            <a:b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</a:br>
            <a:r>
              <a:rPr lang="en-US" sz="3000" i="1" dirty="0">
                <a:solidFill>
                  <a:srgbClr val="F16F55"/>
                </a:solidFill>
                <a:latin typeface="Aptos" panose="020B0004020202020204" pitchFamily="34" charset="0"/>
              </a:rPr>
              <a:t>react with specific </a:t>
            </a:r>
          </a:p>
          <a:p>
            <a:pPr algn="r"/>
            <a:r>
              <a:rPr lang="en-US" sz="3000" i="1" dirty="0">
                <a:solidFill>
                  <a:srgbClr val="F16F55"/>
                </a:solidFill>
                <a:latin typeface="Aptos" panose="020B0004020202020204" pitchFamily="34" charset="0"/>
              </a:rPr>
              <a:t>analytes.</a:t>
            </a:r>
            <a:endParaRPr lang="en-US" sz="3000" dirty="0">
              <a:solidFill>
                <a:srgbClr val="F16F55"/>
              </a:solidFill>
              <a:latin typeface="Aptos" panose="020B0004020202020204" pitchFamily="34" charset="0"/>
            </a:endParaRPr>
          </a:p>
        </p:txBody>
      </p:sp>
      <p:sp>
        <p:nvSpPr>
          <p:cNvPr id="117" name="Rectangle 167">
            <a:extLst>
              <a:ext uri="{FF2B5EF4-FFF2-40B4-BE49-F238E27FC236}">
                <a16:creationId xmlns:a16="http://schemas.microsoft.com/office/drawing/2014/main" id="{A4AD3F3B-E70B-103B-9795-4F8BA80D7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80907" y="4515100"/>
            <a:ext cx="9217025" cy="1744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7141" tIns="68570" rIns="137141" bIns="68570" anchor="ctr"/>
          <a:lstStyle>
            <a:lvl1pPr defTabSz="3760788"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defTabSz="3760788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defTabSz="3760788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defTabSz="3760788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defTabSz="3760788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37607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ko-KR" sz="5800" b="1" dirty="0">
                <a:solidFill>
                  <a:srgbClr val="0070C0"/>
                </a:solidFill>
                <a:cs typeface="Arial" panose="020B0604020202020204" pitchFamily="34" charset="0"/>
              </a:rPr>
              <a:t>Future Directions</a:t>
            </a:r>
          </a:p>
        </p:txBody>
      </p:sp>
      <p:sp>
        <p:nvSpPr>
          <p:cNvPr id="15388" name="TextBox 15387">
            <a:extLst>
              <a:ext uri="{FF2B5EF4-FFF2-40B4-BE49-F238E27FC236}">
                <a16:creationId xmlns:a16="http://schemas.microsoft.com/office/drawing/2014/main" id="{20D6DC2F-27F6-2FF3-45D4-0AD4553800BA}"/>
              </a:ext>
            </a:extLst>
          </p:cNvPr>
          <p:cNvSpPr txBox="1"/>
          <p:nvPr/>
        </p:nvSpPr>
        <p:spPr>
          <a:xfrm>
            <a:off x="39878486" y="10641482"/>
            <a:ext cx="38318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Enables incorporation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of </a:t>
            </a:r>
            <a:b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</a:b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various sensors for characterizing membrane degradation </a:t>
            </a:r>
          </a:p>
          <a:p>
            <a:pPr algn="r"/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during </a:t>
            </a:r>
            <a:b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</a:br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ferroptosis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…</a:t>
            </a:r>
          </a:p>
        </p:txBody>
      </p:sp>
      <p:sp>
        <p:nvSpPr>
          <p:cNvPr id="15389" name="TextBox 15388">
            <a:extLst>
              <a:ext uri="{FF2B5EF4-FFF2-40B4-BE49-F238E27FC236}">
                <a16:creationId xmlns:a16="http://schemas.microsoft.com/office/drawing/2014/main" id="{A62D1F9D-768D-33C9-2C0B-5B2E2BCB180E}"/>
              </a:ext>
            </a:extLst>
          </p:cNvPr>
          <p:cNvSpPr txBox="1"/>
          <p:nvPr/>
        </p:nvSpPr>
        <p:spPr>
          <a:xfrm>
            <a:off x="29502057" y="19149543"/>
            <a:ext cx="14238938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Ferroptosis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induces cell death by</a:t>
            </a:r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 extensive lipid peroxidation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. Iron (II) reduces hydrogen peroxide to a hydroxyl radical, becoming oxidized to iron (III). Subsequent oxidation of this reduced </a:t>
            </a:r>
            <a:r>
              <a:rPr lang="en-US" sz="3000" b="1" i="1" dirty="0">
                <a:solidFill>
                  <a:srgbClr val="F16F55"/>
                </a:solidFill>
                <a:latin typeface="Aptos" panose="020B0004020202020204" pitchFamily="34" charset="0"/>
              </a:rPr>
              <a:t>free-radical</a:t>
            </a:r>
            <a:r>
              <a:rPr lang="en-US" sz="3000" i="1" dirty="0">
                <a:solidFill>
                  <a:srgbClr val="F16F55"/>
                </a:solidFill>
                <a:latin typeface="Aptos" panose="020B0004020202020204" pitchFamily="34" charset="0"/>
              </a:rPr>
              <a:t>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species drives peroxidation of polyunsaturated fatty acids (PUFAs), degrading membranes </a:t>
            </a:r>
            <a:r>
              <a:rPr lang="en-US" sz="3000" b="1" dirty="0">
                <a:solidFill>
                  <a:srgbClr val="F16F55"/>
                </a:solidFill>
                <a:latin typeface="Aptos" panose="020B0004020202020204" pitchFamily="34" charset="0"/>
              </a:rPr>
              <a:t>cell-wide. </a:t>
            </a:r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[9.]</a:t>
            </a:r>
          </a:p>
        </p:txBody>
      </p:sp>
      <p:sp>
        <p:nvSpPr>
          <p:cNvPr id="15390" name="TextBox 15389">
            <a:extLst>
              <a:ext uri="{FF2B5EF4-FFF2-40B4-BE49-F238E27FC236}">
                <a16:creationId xmlns:a16="http://schemas.microsoft.com/office/drawing/2014/main" id="{8076ECBF-A0FE-BE44-8551-8B758FB9D743}"/>
              </a:ext>
            </a:extLst>
          </p:cNvPr>
          <p:cNvSpPr txBox="1"/>
          <p:nvPr/>
        </p:nvSpPr>
        <p:spPr>
          <a:xfrm>
            <a:off x="29197214" y="21244286"/>
            <a:ext cx="148632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We aim to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characterize </a:t>
            </a:r>
            <a:r>
              <a:rPr lang="en-US" sz="3000" u="sng" dirty="0">
                <a:solidFill>
                  <a:schemeClr val="tx1"/>
                </a:solidFill>
                <a:latin typeface="Aptos" panose="020B0004020202020204" pitchFamily="34" charset="0"/>
              </a:rPr>
              <a:t>membrane decomposition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 with the use of these anchored </a:t>
            </a:r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fluorescent sensors.</a:t>
            </a:r>
            <a:endParaRPr lang="en-US" sz="3000" dirty="0"/>
          </a:p>
        </p:txBody>
      </p:sp>
      <p:cxnSp>
        <p:nvCxnSpPr>
          <p:cNvPr id="15393" name="Straight Connector 2">
            <a:extLst>
              <a:ext uri="{FF2B5EF4-FFF2-40B4-BE49-F238E27FC236}">
                <a16:creationId xmlns:a16="http://schemas.microsoft.com/office/drawing/2014/main" id="{5DDDD46A-C274-805C-C830-A3E9812ECCA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67088" y="5874331"/>
            <a:ext cx="14003861" cy="0"/>
          </a:xfrm>
          <a:prstGeom prst="line">
            <a:avLst/>
          </a:prstGeom>
          <a:ln>
            <a:solidFill>
              <a:srgbClr val="0F78C4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917587D9-D827-4029-442E-E8262B41CB6F}"/>
              </a:ext>
            </a:extLst>
          </p:cNvPr>
          <p:cNvSpPr txBox="1"/>
          <p:nvPr/>
        </p:nvSpPr>
        <p:spPr>
          <a:xfrm>
            <a:off x="33380897" y="23421427"/>
            <a:ext cx="708367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i="1" dirty="0">
                <a:solidFill>
                  <a:srgbClr val="0070C0"/>
                </a:solidFill>
              </a:rPr>
              <a:t>Funding Generously Provided By…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A93F66-DEB2-ACE9-B2BB-4DD58B5FE441}"/>
              </a:ext>
            </a:extLst>
          </p:cNvPr>
          <p:cNvSpPr txBox="1"/>
          <p:nvPr/>
        </p:nvSpPr>
        <p:spPr>
          <a:xfrm>
            <a:off x="36020664" y="25004929"/>
            <a:ext cx="482600" cy="570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F16F55"/>
                </a:solidFill>
                <a:latin typeface="Aptos" panose="020B0004020202020204" pitchFamily="34" charset="0"/>
              </a:rPr>
              <a:t>&amp;</a:t>
            </a:r>
          </a:p>
        </p:txBody>
      </p:sp>
      <p:cxnSp>
        <p:nvCxnSpPr>
          <p:cNvPr id="24" name="Straight Connector 2">
            <a:extLst>
              <a:ext uri="{FF2B5EF4-FFF2-40B4-BE49-F238E27FC236}">
                <a16:creationId xmlns:a16="http://schemas.microsoft.com/office/drawing/2014/main" id="{85D1EDE2-C4A3-1095-2FBC-65436E7117F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76914" y="23275161"/>
            <a:ext cx="14316439" cy="0"/>
          </a:xfrm>
          <a:prstGeom prst="line">
            <a:avLst/>
          </a:prstGeom>
          <a:ln>
            <a:solidFill>
              <a:srgbClr val="0F78C4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">
            <a:extLst>
              <a:ext uri="{FF2B5EF4-FFF2-40B4-BE49-F238E27FC236}">
                <a16:creationId xmlns:a16="http://schemas.microsoft.com/office/drawing/2014/main" id="{03E100FF-F795-3C69-C33C-4778C29A529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376914" y="28145874"/>
            <a:ext cx="14316439" cy="0"/>
          </a:xfrm>
          <a:prstGeom prst="line">
            <a:avLst/>
          </a:prstGeom>
          <a:ln>
            <a:solidFill>
              <a:srgbClr val="0F78C4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DAAA8BD8-814D-4B22-1ED9-1FCC118365CB}"/>
              </a:ext>
            </a:extLst>
          </p:cNvPr>
          <p:cNvSpPr txBox="1"/>
          <p:nvPr/>
        </p:nvSpPr>
        <p:spPr>
          <a:xfrm>
            <a:off x="13495378" y="9000937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[1.]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324192D-6DA8-B3CA-BDF3-FA2A615EC41C}"/>
              </a:ext>
            </a:extLst>
          </p:cNvPr>
          <p:cNvSpPr txBox="1"/>
          <p:nvPr/>
        </p:nvSpPr>
        <p:spPr>
          <a:xfrm>
            <a:off x="13337146" y="22232958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[5.]</a:t>
            </a:r>
          </a:p>
        </p:txBody>
      </p:sp>
      <p:pic>
        <p:nvPicPr>
          <p:cNvPr id="12" name="Picture 11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166C3808-B057-5FFB-8827-74043C3D10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879" y="830758"/>
            <a:ext cx="2828925" cy="2752725"/>
          </a:xfrm>
          <a:prstGeom prst="rect">
            <a:avLst/>
          </a:prstGeom>
        </p:spPr>
      </p:pic>
      <p:pic>
        <p:nvPicPr>
          <p:cNvPr id="30" name="Picture 29" descr="A qr code on a snowy mountain&#10;&#10;Description automatically generated">
            <a:extLst>
              <a:ext uri="{FF2B5EF4-FFF2-40B4-BE49-F238E27FC236}">
                <a16:creationId xmlns:a16="http://schemas.microsoft.com/office/drawing/2014/main" id="{D7B1FFAC-07B4-7C71-DE06-7533F368EC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1501" y="726424"/>
            <a:ext cx="2475765" cy="2475765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6C73A549-BE2A-A434-5038-5A0A3428C967}"/>
              </a:ext>
            </a:extLst>
          </p:cNvPr>
          <p:cNvSpPr txBox="1"/>
          <p:nvPr/>
        </p:nvSpPr>
        <p:spPr>
          <a:xfrm>
            <a:off x="39454477" y="3261529"/>
            <a:ext cx="5316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linkedin.com/in/n-mixon/</a:t>
            </a:r>
          </a:p>
        </p:txBody>
      </p:sp>
      <p:pic>
        <p:nvPicPr>
          <p:cNvPr id="33" name="Picture 32" descr="A blue and white logo with a black background&#10;&#10;Description automatically generated">
            <a:extLst>
              <a:ext uri="{FF2B5EF4-FFF2-40B4-BE49-F238E27FC236}">
                <a16:creationId xmlns:a16="http://schemas.microsoft.com/office/drawing/2014/main" id="{87BD0122-3599-3AE3-8E82-09AACF021E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394" y="24431815"/>
            <a:ext cx="2366152" cy="2302417"/>
          </a:xfrm>
          <a:prstGeom prst="rect">
            <a:avLst/>
          </a:prstGeom>
        </p:spPr>
      </p:pic>
      <p:pic>
        <p:nvPicPr>
          <p:cNvPr id="38" name="Picture 37" descr="A close-up of a logo&#10;&#10;Description automatically generated">
            <a:extLst>
              <a:ext uri="{FF2B5EF4-FFF2-40B4-BE49-F238E27FC236}">
                <a16:creationId xmlns:a16="http://schemas.microsoft.com/office/drawing/2014/main" id="{6D9C4D95-D2FF-7946-AE34-943A907D036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5563" y="24728688"/>
            <a:ext cx="4053394" cy="1643268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812EA0C-5943-C4CD-A5D3-B9A22D79B324}"/>
              </a:ext>
            </a:extLst>
          </p:cNvPr>
          <p:cNvSpPr txBox="1"/>
          <p:nvPr/>
        </p:nvSpPr>
        <p:spPr>
          <a:xfrm>
            <a:off x="13570170" y="11504024"/>
            <a:ext cx="7280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[2.]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DADBBA8C-9733-DE80-C9F6-241E45AE80D8}"/>
              </a:ext>
            </a:extLst>
          </p:cNvPr>
          <p:cNvGrpSpPr/>
          <p:nvPr/>
        </p:nvGrpSpPr>
        <p:grpSpPr>
          <a:xfrm>
            <a:off x="-1195" y="24356332"/>
            <a:ext cx="7425054" cy="1518503"/>
            <a:chOff x="474411" y="24496251"/>
            <a:chExt cx="7039323" cy="1480998"/>
          </a:xfrm>
        </p:grpSpPr>
        <p:pic>
          <p:nvPicPr>
            <p:cNvPr id="82" name="Picture 81" descr="A blue green and black cable&#10;&#10;Description automatically generated with medium confidence">
              <a:extLst>
                <a:ext uri="{FF2B5EF4-FFF2-40B4-BE49-F238E27FC236}">
                  <a16:creationId xmlns:a16="http://schemas.microsoft.com/office/drawing/2014/main" id="{082F02C8-AEDF-5885-B754-C43B1199E33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70733"/>
            <a:stretch/>
          </p:blipFill>
          <p:spPr>
            <a:xfrm>
              <a:off x="474411" y="24496251"/>
              <a:ext cx="7039323" cy="1480998"/>
            </a:xfrm>
            <a:prstGeom prst="rect">
              <a:avLst/>
            </a:prstGeom>
          </p:spPr>
        </p:pic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6556FF9-C6C1-48C8-9849-017FD34FE2FE}"/>
                </a:ext>
              </a:extLst>
            </p:cNvPr>
            <p:cNvGrpSpPr/>
            <p:nvPr/>
          </p:nvGrpSpPr>
          <p:grpSpPr>
            <a:xfrm>
              <a:off x="713597" y="24660235"/>
              <a:ext cx="6703274" cy="1222040"/>
              <a:chOff x="3883364" y="946518"/>
              <a:chExt cx="4178901" cy="787338"/>
            </a:xfrm>
          </p:grpSpPr>
          <p:sp>
            <p:nvSpPr>
              <p:cNvPr id="80" name="Oval 79">
                <a:extLst>
                  <a:ext uri="{FF2B5EF4-FFF2-40B4-BE49-F238E27FC236}">
                    <a16:creationId xmlns:a16="http://schemas.microsoft.com/office/drawing/2014/main" id="{B377EC1A-8077-E9A7-FD82-D21A5ADD2E75}"/>
                  </a:ext>
                </a:extLst>
              </p:cNvPr>
              <p:cNvSpPr/>
              <p:nvPr/>
            </p:nvSpPr>
            <p:spPr>
              <a:xfrm>
                <a:off x="3883364" y="946518"/>
                <a:ext cx="781222" cy="787338"/>
              </a:xfrm>
              <a:prstGeom prst="ellipse">
                <a:avLst/>
              </a:prstGeom>
              <a:solidFill>
                <a:srgbClr val="DFACFF"/>
              </a:solidFill>
              <a:ln w="158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ptos Light" panose="020B0004020202020204" pitchFamily="34" charset="0"/>
                    <a:cs typeface="Aptos Display" panose="020F0502020204030204" pitchFamily="34" charset="0"/>
                  </a:rPr>
                  <a:t>Lipid</a:t>
                </a:r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FDDD5D72-26D8-A180-0E37-415B30EC6C31}"/>
                  </a:ext>
                </a:extLst>
              </p:cNvPr>
              <p:cNvSpPr/>
              <p:nvPr/>
            </p:nvSpPr>
            <p:spPr>
              <a:xfrm>
                <a:off x="7301428" y="960121"/>
                <a:ext cx="760837" cy="773735"/>
              </a:xfrm>
              <a:prstGeom prst="ellipse">
                <a:avLst/>
              </a:prstGeom>
              <a:solidFill>
                <a:schemeClr val="bg1"/>
              </a:solidFill>
              <a:ln w="15875">
                <a:solidFill>
                  <a:schemeClr val="tx1"/>
                </a:solidFill>
              </a:ln>
              <a:effectLst>
                <a:glow rad="228600">
                  <a:srgbClr val="B2DE9D"/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lIns="0" tIns="0" rIns="0" bIns="0" rtlCol="0" anchor="ctr"/>
              <a:lstStyle/>
              <a:p>
                <a:pPr algn="ctr"/>
                <a:r>
                  <a:rPr lang="en-US" dirty="0">
                    <a:solidFill>
                      <a:schemeClr val="tx1"/>
                    </a:solidFill>
                    <a:latin typeface="Aptos Light" panose="020B0004020202020204" pitchFamily="34" charset="0"/>
                    <a:cs typeface="Aptos Display" panose="020F0502020204030204" pitchFamily="34" charset="0"/>
                  </a:rPr>
                  <a:t>Tag</a:t>
                </a:r>
              </a:p>
            </p:txBody>
          </p:sp>
        </p:grpSp>
      </p:grpSp>
      <p:graphicFrame>
        <p:nvGraphicFramePr>
          <p:cNvPr id="44" name="Object 43">
            <a:extLst>
              <a:ext uri="{FF2B5EF4-FFF2-40B4-BE49-F238E27FC236}">
                <a16:creationId xmlns:a16="http://schemas.microsoft.com/office/drawing/2014/main" id="{5339A4DC-15ED-BD0B-40BC-0BBF798FEF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1672571"/>
              </p:ext>
            </p:extLst>
          </p:nvPr>
        </p:nvGraphicFramePr>
        <p:xfrm>
          <a:off x="1591414" y="21991638"/>
          <a:ext cx="10023475" cy="2601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1" imgW="4431509" imgH="1149048" progId="ChemDraw_x64.Document.6.0">
                  <p:embed/>
                </p:oleObj>
              </mc:Choice>
              <mc:Fallback>
                <p:oleObj name="CS ChemDraw 64-bit Drawing" r:id="rId11" imgW="4431509" imgH="1149048" progId="ChemDraw_x64.Document.6.0">
                  <p:embed/>
                  <p:pic>
                    <p:nvPicPr>
                      <p:cNvPr id="44" name="Object 43">
                        <a:extLst>
                          <a:ext uri="{FF2B5EF4-FFF2-40B4-BE49-F238E27FC236}">
                            <a16:creationId xmlns:a16="http://schemas.microsoft.com/office/drawing/2014/main" id="{5339A4DC-15ED-BD0B-40BC-0BBF798FEF2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591414" y="21991638"/>
                        <a:ext cx="10023475" cy="2601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6" name="Oval 85">
            <a:extLst>
              <a:ext uri="{FF2B5EF4-FFF2-40B4-BE49-F238E27FC236}">
                <a16:creationId xmlns:a16="http://schemas.microsoft.com/office/drawing/2014/main" id="{4CF4890E-E587-47A3-60C2-590C049BA715}"/>
              </a:ext>
            </a:extLst>
          </p:cNvPr>
          <p:cNvSpPr/>
          <p:nvPr/>
        </p:nvSpPr>
        <p:spPr bwMode="auto">
          <a:xfrm>
            <a:off x="6045806" y="24546117"/>
            <a:ext cx="1286147" cy="1231454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84CCE91-A5CA-5A2F-C4BA-4E29E2A8DBD4}"/>
              </a:ext>
            </a:extLst>
          </p:cNvPr>
          <p:cNvSpPr/>
          <p:nvPr/>
        </p:nvSpPr>
        <p:spPr bwMode="auto">
          <a:xfrm>
            <a:off x="256341" y="24524469"/>
            <a:ext cx="1315136" cy="1252987"/>
          </a:xfrm>
          <a:prstGeom prst="ellipse">
            <a:avLst/>
          </a:prstGeom>
          <a:noFill/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3894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8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TextBox 94">
            <a:extLst>
              <a:ext uri="{FF2B5EF4-FFF2-40B4-BE49-F238E27FC236}">
                <a16:creationId xmlns:a16="http://schemas.microsoft.com/office/drawing/2014/main" id="{E1DC5219-3671-B3EA-F05C-56DD9121B339}"/>
              </a:ext>
            </a:extLst>
          </p:cNvPr>
          <p:cNvSpPr txBox="1"/>
          <p:nvPr/>
        </p:nvSpPr>
        <p:spPr>
          <a:xfrm>
            <a:off x="29571673" y="6095471"/>
            <a:ext cx="13874030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rgbClr val="0000FF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defRPr>
            </a:lvl9pPr>
          </a:lstStyle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III: </a:t>
            </a:r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SPAAC “click” reaction of biosensor and synthetic phospholipid.  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ED34B78-2CCB-A8B8-2552-851FC4595900}"/>
              </a:ext>
            </a:extLst>
          </p:cNvPr>
          <p:cNvSpPr txBox="1"/>
          <p:nvPr/>
        </p:nvSpPr>
        <p:spPr>
          <a:xfrm>
            <a:off x="13370215" y="19977858"/>
            <a:ext cx="110959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Aptos" panose="020B0004020202020204" pitchFamily="34" charset="0"/>
              </a:rPr>
              <a:t>[2–4.]</a:t>
            </a:r>
          </a:p>
        </p:txBody>
      </p:sp>
      <p:cxnSp>
        <p:nvCxnSpPr>
          <p:cNvPr id="20" name="Straight Connector 2">
            <a:extLst>
              <a:ext uri="{FF2B5EF4-FFF2-40B4-BE49-F238E27FC236}">
                <a16:creationId xmlns:a16="http://schemas.microsoft.com/office/drawing/2014/main" id="{D1FAD421-C104-ACED-B1B6-B3DA3A1080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650834" y="5881951"/>
            <a:ext cx="14003861" cy="0"/>
          </a:xfrm>
          <a:prstGeom prst="line">
            <a:avLst/>
          </a:prstGeom>
          <a:ln>
            <a:solidFill>
              <a:srgbClr val="0F78C4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F7C25604-5C92-2A5C-9C69-12F1BDF84B06}"/>
              </a:ext>
            </a:extLst>
          </p:cNvPr>
          <p:cNvSpPr txBox="1"/>
          <p:nvPr/>
        </p:nvSpPr>
        <p:spPr>
          <a:xfrm>
            <a:off x="960627" y="32169443"/>
            <a:ext cx="2906963" cy="56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000" b="1" dirty="0">
                <a:solidFill>
                  <a:schemeClr val="tx1"/>
                </a:solidFill>
                <a:latin typeface="Aptos" panose="020B0004020202020204" pitchFamily="34" charset="0"/>
              </a:rPr>
              <a:t>Fe </a:t>
            </a:r>
            <a:r>
              <a:rPr lang="en-US" sz="3000" b="1" baseline="30000" dirty="0">
                <a:solidFill>
                  <a:schemeClr val="tx1"/>
                </a:solidFill>
                <a:latin typeface="Aptos" panose="020B0004020202020204" pitchFamily="34" charset="0"/>
              </a:rPr>
              <a:t>2+</a:t>
            </a:r>
            <a:endParaRPr lang="en-US" sz="3000" dirty="0">
              <a:solidFill>
                <a:schemeClr val="tx1"/>
              </a:solidFill>
              <a:latin typeface="Aptos" panose="020B0004020202020204" pitchFamily="34" charset="0"/>
            </a:endParaRPr>
          </a:p>
        </p:txBody>
      </p:sp>
      <p:pic>
        <p:nvPicPr>
          <p:cNvPr id="48" name="Picture 47" descr="A video game of a dna molecule&#10;&#10;Description automatically generated">
            <a:extLst>
              <a:ext uri="{FF2B5EF4-FFF2-40B4-BE49-F238E27FC236}">
                <a16:creationId xmlns:a16="http://schemas.microsoft.com/office/drawing/2014/main" id="{5A63475C-0B71-943A-F538-18E03492C0A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17" y="27535441"/>
            <a:ext cx="11368836" cy="532923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250A5CC6-3E1F-A86A-B339-62ABA85CA0EE}"/>
              </a:ext>
            </a:extLst>
          </p:cNvPr>
          <p:cNvGrpSpPr/>
          <p:nvPr/>
        </p:nvGrpSpPr>
        <p:grpSpPr>
          <a:xfrm>
            <a:off x="29742690" y="6854826"/>
            <a:ext cx="13865937" cy="6794500"/>
            <a:chOff x="16588477" y="14172972"/>
            <a:chExt cx="12817334" cy="608863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11775C6-DB3E-C176-0CC5-5469A1DC58C4}"/>
                </a:ext>
              </a:extLst>
            </p:cNvPr>
            <p:cNvSpPr/>
            <p:nvPr/>
          </p:nvSpPr>
          <p:spPr>
            <a:xfrm>
              <a:off x="19994735" y="14254694"/>
              <a:ext cx="4964860" cy="2217582"/>
            </a:xfrm>
            <a:prstGeom prst="rect">
              <a:avLst/>
            </a:prstGeom>
            <a:solidFill>
              <a:srgbClr val="92D050">
                <a:alpha val="39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5C93BA8-B942-0892-923A-AD804CB81152}"/>
                </a:ext>
              </a:extLst>
            </p:cNvPr>
            <p:cNvSpPr/>
            <p:nvPr/>
          </p:nvSpPr>
          <p:spPr>
            <a:xfrm>
              <a:off x="16588477" y="14254694"/>
              <a:ext cx="2790152" cy="2496885"/>
            </a:xfrm>
            <a:prstGeom prst="rect">
              <a:avLst/>
            </a:prstGeom>
            <a:solidFill>
              <a:srgbClr val="F16F55">
                <a:alpha val="80000"/>
              </a:srgb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10" name="Object 9">
              <a:extLst>
                <a:ext uri="{FF2B5EF4-FFF2-40B4-BE49-F238E27FC236}">
                  <a16:creationId xmlns:a16="http://schemas.microsoft.com/office/drawing/2014/main" id="{E2D09CDA-D057-901C-2FDF-49733E02516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17009693"/>
                </p:ext>
              </p:extLst>
            </p:nvPr>
          </p:nvGraphicFramePr>
          <p:xfrm>
            <a:off x="16627288" y="14172972"/>
            <a:ext cx="12778523" cy="6088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14" imgW="5271223" imgH="2558546" progId="ChemDraw_x64.Document.6.0">
                    <p:embed/>
                  </p:oleObj>
                </mc:Choice>
                <mc:Fallback>
                  <p:oleObj name="CS ChemDraw 64-bit Drawing" r:id="rId14" imgW="5271223" imgH="2558546" progId="ChemDraw_x64.Document.6.0">
                    <p:embed/>
                    <p:pic>
                      <p:nvPicPr>
                        <p:cNvPr id="10" name="Object 9">
                          <a:extLst>
                            <a:ext uri="{FF2B5EF4-FFF2-40B4-BE49-F238E27FC236}">
                              <a16:creationId xmlns:a16="http://schemas.microsoft.com/office/drawing/2014/main" id="{E2D09CDA-D057-901C-2FDF-49733E025162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5"/>
                        <a:stretch>
                          <a:fillRect/>
                        </a:stretch>
                      </p:blipFill>
                      <p:spPr>
                        <a:xfrm>
                          <a:off x="16627288" y="14172972"/>
                          <a:ext cx="12778523" cy="6088632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3F7F562B-1655-A4DA-6912-22D4A3F6D329}"/>
              </a:ext>
            </a:extLst>
          </p:cNvPr>
          <p:cNvGrpSpPr/>
          <p:nvPr/>
        </p:nvGrpSpPr>
        <p:grpSpPr>
          <a:xfrm>
            <a:off x="14502007" y="6492910"/>
            <a:ext cx="14912781" cy="9232864"/>
            <a:chOff x="14578013" y="6718199"/>
            <a:chExt cx="14865455" cy="9307167"/>
          </a:xfrm>
        </p:grpSpPr>
        <p:graphicFrame>
          <p:nvGraphicFramePr>
            <p:cNvPr id="31" name="Object 30">
              <a:extLst>
                <a:ext uri="{FF2B5EF4-FFF2-40B4-BE49-F238E27FC236}">
                  <a16:creationId xmlns:a16="http://schemas.microsoft.com/office/drawing/2014/main" id="{EE2C5814-1A1E-102B-EA9C-51D88371651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74004270"/>
                </p:ext>
              </p:extLst>
            </p:nvPr>
          </p:nvGraphicFramePr>
          <p:xfrm>
            <a:off x="15002419" y="6718199"/>
            <a:ext cx="11572252" cy="27464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16" imgW="1377454" imgH="327378" progId="ChemDraw_x64.Document.6.0">
                    <p:embed/>
                  </p:oleObj>
                </mc:Choice>
                <mc:Fallback>
                  <p:oleObj name="CS ChemDraw 64-bit Drawing" r:id="rId16" imgW="1377454" imgH="327378" progId="ChemDraw_x64.Document.6.0">
                    <p:embed/>
                    <p:pic>
                      <p:nvPicPr>
                        <p:cNvPr id="31" name="Object 30">
                          <a:extLst>
                            <a:ext uri="{FF2B5EF4-FFF2-40B4-BE49-F238E27FC236}">
                              <a16:creationId xmlns:a16="http://schemas.microsoft.com/office/drawing/2014/main" id="{EE2C5814-1A1E-102B-EA9C-51D88371651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7"/>
                        <a:stretch>
                          <a:fillRect/>
                        </a:stretch>
                      </p:blipFill>
                      <p:spPr>
                        <a:xfrm>
                          <a:off x="15002419" y="6718199"/>
                          <a:ext cx="11572252" cy="274641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7" name="Object 36">
              <a:extLst>
                <a:ext uri="{FF2B5EF4-FFF2-40B4-BE49-F238E27FC236}">
                  <a16:creationId xmlns:a16="http://schemas.microsoft.com/office/drawing/2014/main" id="{304CFBE7-AD62-76E9-FEBA-42FB03E5B4C0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902840850"/>
                </p:ext>
              </p:extLst>
            </p:nvPr>
          </p:nvGraphicFramePr>
          <p:xfrm>
            <a:off x="14846838" y="12338331"/>
            <a:ext cx="6239647" cy="36870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18" imgW="787635" imgH="464457" progId="ChemDraw_x64.Document.6.0">
                    <p:embed/>
                  </p:oleObj>
                </mc:Choice>
                <mc:Fallback>
                  <p:oleObj name="CS ChemDraw 64-bit Drawing" r:id="rId18" imgW="787635" imgH="464457" progId="ChemDraw_x64.Document.6.0">
                    <p:embed/>
                    <p:pic>
                      <p:nvPicPr>
                        <p:cNvPr id="37" name="Object 36">
                          <a:extLst>
                            <a:ext uri="{FF2B5EF4-FFF2-40B4-BE49-F238E27FC236}">
                              <a16:creationId xmlns:a16="http://schemas.microsoft.com/office/drawing/2014/main" id="{304CFBE7-AD62-76E9-FEBA-42FB03E5B4C0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19"/>
                        <a:stretch>
                          <a:fillRect/>
                        </a:stretch>
                      </p:blipFill>
                      <p:spPr>
                        <a:xfrm>
                          <a:off x="14846838" y="12338331"/>
                          <a:ext cx="6239647" cy="368703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6" name="Object 45">
              <a:extLst>
                <a:ext uri="{FF2B5EF4-FFF2-40B4-BE49-F238E27FC236}">
                  <a16:creationId xmlns:a16="http://schemas.microsoft.com/office/drawing/2014/main" id="{699C95CB-0F64-B763-A821-C28400941F36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86083357"/>
                </p:ext>
              </p:extLst>
            </p:nvPr>
          </p:nvGraphicFramePr>
          <p:xfrm>
            <a:off x="26293868" y="7532541"/>
            <a:ext cx="2138362" cy="22066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20" imgW="255548" imgH="263273" progId="ChemDraw_x64.Document.6.0">
                    <p:embed/>
                  </p:oleObj>
                </mc:Choice>
                <mc:Fallback>
                  <p:oleObj name="CS ChemDraw 64-bit Drawing" r:id="rId20" imgW="255548" imgH="263273" progId="ChemDraw_x64.Document.6.0">
                    <p:embed/>
                    <p:pic>
                      <p:nvPicPr>
                        <p:cNvPr id="46" name="Object 45">
                          <a:extLst>
                            <a:ext uri="{FF2B5EF4-FFF2-40B4-BE49-F238E27FC236}">
                              <a16:creationId xmlns:a16="http://schemas.microsoft.com/office/drawing/2014/main" id="{699C95CB-0F64-B763-A821-C28400941F36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1"/>
                        <a:stretch>
                          <a:fillRect/>
                        </a:stretch>
                      </p:blipFill>
                      <p:spPr>
                        <a:xfrm>
                          <a:off x="26293868" y="7532541"/>
                          <a:ext cx="2138362" cy="220662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47" name="Object 46">
              <a:extLst>
                <a:ext uri="{FF2B5EF4-FFF2-40B4-BE49-F238E27FC236}">
                  <a16:creationId xmlns:a16="http://schemas.microsoft.com/office/drawing/2014/main" id="{B8859D66-439B-FA69-9DDF-0BC39386F0AF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61031035"/>
                </p:ext>
              </p:extLst>
            </p:nvPr>
          </p:nvGraphicFramePr>
          <p:xfrm>
            <a:off x="19402530" y="9252778"/>
            <a:ext cx="10040938" cy="34321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22" imgW="1258360" imgH="430994" progId="ChemDraw_x64.Document.6.0">
                    <p:embed/>
                  </p:oleObj>
                </mc:Choice>
                <mc:Fallback>
                  <p:oleObj name="CS ChemDraw 64-bit Drawing" r:id="rId22" imgW="1258360" imgH="430994" progId="ChemDraw_x64.Document.6.0">
                    <p:embed/>
                    <p:pic>
                      <p:nvPicPr>
                        <p:cNvPr id="47" name="Object 46">
                          <a:extLst>
                            <a:ext uri="{FF2B5EF4-FFF2-40B4-BE49-F238E27FC236}">
                              <a16:creationId xmlns:a16="http://schemas.microsoft.com/office/drawing/2014/main" id="{B8859D66-439B-FA69-9DDF-0BC39386F0AF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3"/>
                        <a:stretch>
                          <a:fillRect/>
                        </a:stretch>
                      </p:blipFill>
                      <p:spPr>
                        <a:xfrm>
                          <a:off x="19402530" y="9252778"/>
                          <a:ext cx="10040938" cy="3432175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3" name="Object 52">
              <a:extLst>
                <a:ext uri="{FF2B5EF4-FFF2-40B4-BE49-F238E27FC236}">
                  <a16:creationId xmlns:a16="http://schemas.microsoft.com/office/drawing/2014/main" id="{AEAB1A9A-484F-1326-EF4C-A4893DB0D359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68303175"/>
                </p:ext>
              </p:extLst>
            </p:nvPr>
          </p:nvGraphicFramePr>
          <p:xfrm>
            <a:off x="14578013" y="9669534"/>
            <a:ext cx="5513387" cy="30543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CS ChemDraw 64-bit Drawing" r:id="rId24" imgW="689938" imgH="382210" progId="ChemDraw_x64.Document.6.0">
                    <p:embed/>
                  </p:oleObj>
                </mc:Choice>
                <mc:Fallback>
                  <p:oleObj name="CS ChemDraw 64-bit Drawing" r:id="rId24" imgW="689938" imgH="382210" progId="ChemDraw_x64.Document.6.0">
                    <p:embed/>
                    <p:pic>
                      <p:nvPicPr>
                        <p:cNvPr id="53" name="Object 52">
                          <a:extLst>
                            <a:ext uri="{FF2B5EF4-FFF2-40B4-BE49-F238E27FC236}">
                              <a16:creationId xmlns:a16="http://schemas.microsoft.com/office/drawing/2014/main" id="{AEAB1A9A-484F-1326-EF4C-A4893DB0D359}"/>
                            </a:ext>
                          </a:extLst>
                        </p:cNvPr>
                        <p:cNvPicPr/>
                        <p:nvPr/>
                      </p:nvPicPr>
                      <p:blipFill>
                        <a:blip r:embed="rId25"/>
                        <a:stretch>
                          <a:fillRect/>
                        </a:stretch>
                      </p:blipFill>
                      <p:spPr>
                        <a:xfrm>
                          <a:off x="14578013" y="9669534"/>
                          <a:ext cx="5513387" cy="30543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027" name="Picture 3">
            <a:extLst>
              <a:ext uri="{FF2B5EF4-FFF2-40B4-BE49-F238E27FC236}">
                <a16:creationId xmlns:a16="http://schemas.microsoft.com/office/drawing/2014/main" id="{7178318E-1B46-3301-2AFA-AFC568E12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42" y="14243087"/>
            <a:ext cx="14090633" cy="610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5" name="Object 54">
            <a:extLst>
              <a:ext uri="{FF2B5EF4-FFF2-40B4-BE49-F238E27FC236}">
                <a16:creationId xmlns:a16="http://schemas.microsoft.com/office/drawing/2014/main" id="{0D31EB08-1672-C2ED-8813-258D80E733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4396555"/>
              </p:ext>
            </p:extLst>
          </p:nvPr>
        </p:nvGraphicFramePr>
        <p:xfrm>
          <a:off x="14712473" y="20859290"/>
          <a:ext cx="14508163" cy="288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7" imgW="1836470" imgH="365276" progId="ChemDraw_x64.Document.6.0">
                  <p:embed/>
                </p:oleObj>
              </mc:Choice>
              <mc:Fallback>
                <p:oleObj name="CS ChemDraw 64-bit Drawing" r:id="rId27" imgW="1836470" imgH="365276" progId="ChemDraw_x64.Document.6.0">
                  <p:embed/>
                  <p:pic>
                    <p:nvPicPr>
                      <p:cNvPr id="55" name="Object 54">
                        <a:extLst>
                          <a:ext uri="{FF2B5EF4-FFF2-40B4-BE49-F238E27FC236}">
                            <a16:creationId xmlns:a16="http://schemas.microsoft.com/office/drawing/2014/main" id="{0D31EB08-1672-C2ED-8813-258D80E733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4712473" y="20859290"/>
                        <a:ext cx="14508163" cy="28844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55">
            <a:extLst>
              <a:ext uri="{FF2B5EF4-FFF2-40B4-BE49-F238E27FC236}">
                <a16:creationId xmlns:a16="http://schemas.microsoft.com/office/drawing/2014/main" id="{1937EFBF-74BE-0230-1AD7-B43AD1A166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8294842"/>
              </p:ext>
            </p:extLst>
          </p:nvPr>
        </p:nvGraphicFramePr>
        <p:xfrm>
          <a:off x="14565313" y="23156863"/>
          <a:ext cx="7519987" cy="410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9" imgW="938623" imgH="513241" progId="ChemDraw_x64.Document.6.0">
                  <p:embed/>
                </p:oleObj>
              </mc:Choice>
              <mc:Fallback>
                <p:oleObj name="CS ChemDraw 64-bit Drawing" r:id="rId29" imgW="938623" imgH="513241" progId="ChemDraw_x64.Document.6.0">
                  <p:embed/>
                  <p:pic>
                    <p:nvPicPr>
                      <p:cNvPr id="56" name="Object 55">
                        <a:extLst>
                          <a:ext uri="{FF2B5EF4-FFF2-40B4-BE49-F238E27FC236}">
                            <a16:creationId xmlns:a16="http://schemas.microsoft.com/office/drawing/2014/main" id="{1937EFBF-74BE-0230-1AD7-B43AD1A1663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0"/>
                      <a:stretch>
                        <a:fillRect/>
                      </a:stretch>
                    </p:blipFill>
                    <p:spPr>
                      <a:xfrm>
                        <a:off x="14565313" y="23156863"/>
                        <a:ext cx="7519987" cy="410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56">
            <a:extLst>
              <a:ext uri="{FF2B5EF4-FFF2-40B4-BE49-F238E27FC236}">
                <a16:creationId xmlns:a16="http://schemas.microsoft.com/office/drawing/2014/main" id="{7D8F807B-6DAC-E011-5B3E-9F1C009A2B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3027227"/>
              </p:ext>
            </p:extLst>
          </p:nvPr>
        </p:nvGraphicFramePr>
        <p:xfrm>
          <a:off x="21671953" y="23379113"/>
          <a:ext cx="2687637" cy="2112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31" imgW="344363" imgH="269321" progId="ChemDraw_x64.Document.6.0">
                  <p:embed/>
                </p:oleObj>
              </mc:Choice>
              <mc:Fallback>
                <p:oleObj name="CS ChemDraw 64-bit Drawing" r:id="rId31" imgW="344363" imgH="269321" progId="ChemDraw_x64.Document.6.0">
                  <p:embed/>
                  <p:pic>
                    <p:nvPicPr>
                      <p:cNvPr id="57" name="Object 56">
                        <a:extLst>
                          <a:ext uri="{FF2B5EF4-FFF2-40B4-BE49-F238E27FC236}">
                            <a16:creationId xmlns:a16="http://schemas.microsoft.com/office/drawing/2014/main" id="{7D8F807B-6DAC-E011-5B3E-9F1C009A2B6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2"/>
                      <a:stretch>
                        <a:fillRect/>
                      </a:stretch>
                    </p:blipFill>
                    <p:spPr>
                      <a:xfrm>
                        <a:off x="21671953" y="23379113"/>
                        <a:ext cx="2687637" cy="2112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8" name="Object 57">
            <a:extLst>
              <a:ext uri="{FF2B5EF4-FFF2-40B4-BE49-F238E27FC236}">
                <a16:creationId xmlns:a16="http://schemas.microsoft.com/office/drawing/2014/main" id="{A902038E-04FE-BCC8-C944-FF7BACCE5D8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2548118"/>
              </p:ext>
            </p:extLst>
          </p:nvPr>
        </p:nvGraphicFramePr>
        <p:xfrm>
          <a:off x="23987443" y="22086888"/>
          <a:ext cx="5292725" cy="3444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33" imgW="676616" imgH="440267" progId="ChemDraw_x64.Document.6.0">
                  <p:embed/>
                </p:oleObj>
              </mc:Choice>
              <mc:Fallback>
                <p:oleObj name="CS ChemDraw 64-bit Drawing" r:id="rId33" imgW="676616" imgH="440267" progId="ChemDraw_x64.Document.6.0">
                  <p:embed/>
                  <p:pic>
                    <p:nvPicPr>
                      <p:cNvPr id="58" name="Object 57">
                        <a:extLst>
                          <a:ext uri="{FF2B5EF4-FFF2-40B4-BE49-F238E27FC236}">
                            <a16:creationId xmlns:a16="http://schemas.microsoft.com/office/drawing/2014/main" id="{A902038E-04FE-BCC8-C944-FF7BACCE5D8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23987443" y="22086888"/>
                        <a:ext cx="5292725" cy="3444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58">
            <a:extLst>
              <a:ext uri="{FF2B5EF4-FFF2-40B4-BE49-F238E27FC236}">
                <a16:creationId xmlns:a16="http://schemas.microsoft.com/office/drawing/2014/main" id="{C33E38B0-1CBB-D461-60FF-7ADA3F3FD98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4445338"/>
              </p:ext>
            </p:extLst>
          </p:nvPr>
        </p:nvGraphicFramePr>
        <p:xfrm>
          <a:off x="23021925" y="25188863"/>
          <a:ext cx="5348288" cy="2693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35" imgW="664504" imgH="335038" progId="ChemDraw_x64.Document.6.0">
                  <p:embed/>
                </p:oleObj>
              </mc:Choice>
              <mc:Fallback>
                <p:oleObj name="CS ChemDraw 64-bit Drawing" r:id="rId35" imgW="664504" imgH="335038" progId="ChemDraw_x64.Document.6.0">
                  <p:embed/>
                  <p:pic>
                    <p:nvPicPr>
                      <p:cNvPr id="59" name="Object 58">
                        <a:extLst>
                          <a:ext uri="{FF2B5EF4-FFF2-40B4-BE49-F238E27FC236}">
                            <a16:creationId xmlns:a16="http://schemas.microsoft.com/office/drawing/2014/main" id="{C33E38B0-1CBB-D461-60FF-7ADA3F3FD9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23021925" y="25188863"/>
                        <a:ext cx="5348288" cy="26939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 Box 764">
            <a:extLst>
              <a:ext uri="{FF2B5EF4-FFF2-40B4-BE49-F238E27FC236}">
                <a16:creationId xmlns:a16="http://schemas.microsoft.com/office/drawing/2014/main" id="{6E7638D2-85E9-F791-FB72-5E5EA1C6D2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643647" y="23476596"/>
            <a:ext cx="2132507" cy="362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71397" tIns="85702" rIns="171397" bIns="85702">
            <a:spAutoFit/>
          </a:bodyPr>
          <a:lstStyle>
            <a:lvl1pPr>
              <a:spcBef>
                <a:spcPct val="20000"/>
              </a:spcBef>
              <a:buChar char="•"/>
              <a:defRPr sz="15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13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15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6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ko-KR" sz="24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Special thanks to:</a:t>
            </a:r>
            <a:br>
              <a:rPr lang="en-US" altLang="ko-KR" sz="24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sz="2200" kern="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Nayanthara</a:t>
            </a:r>
            <a:r>
              <a:rPr lang="en-US" sz="2200" kern="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Krishnan </a:t>
            </a:r>
            <a:r>
              <a:rPr lang="en-US" altLang="ko-KR" sz="2200" b="1" kern="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&amp;</a:t>
            </a:r>
            <a:br>
              <a:rPr lang="en-US" altLang="ko-KR" sz="2200" b="1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Charles Wilson </a:t>
            </a:r>
            <a:b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</a:br>
            <a:r>
              <a:rPr lang="en-US" altLang="ko-KR" sz="2200" dirty="0">
                <a:solidFill>
                  <a:srgbClr val="000000"/>
                </a:solidFill>
                <a:latin typeface="Aptos" panose="020B0004020202020204" pitchFamily="34" charset="0"/>
                <a:cs typeface="Arial" panose="020B0604020202020204" pitchFamily="34" charset="0"/>
              </a:rPr>
              <a:t>for their help in understanding  key concepts.</a:t>
            </a:r>
          </a:p>
        </p:txBody>
      </p:sp>
      <p:pic>
        <p:nvPicPr>
          <p:cNvPr id="60" name="Picture 59" descr="A close-up of a graph&#10;&#10;Description automatically generated">
            <a:extLst>
              <a:ext uri="{FF2B5EF4-FFF2-40B4-BE49-F238E27FC236}">
                <a16:creationId xmlns:a16="http://schemas.microsoft.com/office/drawing/2014/main" id="{5C507A8E-6DA9-5370-67AB-CD321F7A9F58}"/>
              </a:ext>
            </a:extLst>
          </p:cNvPr>
          <p:cNvPicPr>
            <a:picLocks noChangeAspect="1"/>
          </p:cNvPicPr>
          <p:nvPr/>
        </p:nvPicPr>
        <p:blipFill rotWithShape="1"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8" t="17479" r="8668" b="2826"/>
          <a:stretch/>
        </p:blipFill>
        <p:spPr>
          <a:xfrm>
            <a:off x="14685692" y="27788800"/>
            <a:ext cx="14534944" cy="511342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894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41844</TotalTime>
  <Words>706</Words>
  <Application>Microsoft Office PowerPoint</Application>
  <PresentationFormat>Custom</PresentationFormat>
  <Paragraphs>66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Light</vt:lpstr>
      <vt:lpstr>Arial</vt:lpstr>
      <vt:lpstr>Calibri</vt:lpstr>
      <vt:lpstr>Times New Roman</vt:lpstr>
      <vt:lpstr>Default Design</vt:lpstr>
      <vt:lpstr>CS ChemDraw 64-bit Drawing</vt:lpstr>
      <vt:lpstr>PowerPoint Presentation</vt:lpstr>
    </vt:vector>
  </TitlesOfParts>
  <Manager/>
  <Company>UNHM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Won Hyuk Suh</dc:creator>
  <cp:keywords/>
  <dc:description/>
  <cp:lastModifiedBy>Niko Mixon</cp:lastModifiedBy>
  <cp:revision>517</cp:revision>
  <cp:lastPrinted>2020-11-03T19:20:48Z</cp:lastPrinted>
  <dcterms:created xsi:type="dcterms:W3CDTF">2010-07-16T15:47:09Z</dcterms:created>
  <dcterms:modified xsi:type="dcterms:W3CDTF">2026-04-19T20:27:28Z</dcterms:modified>
  <cp:category/>
</cp:coreProperties>
</file>