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43891200" cy="32918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1pPr>
    <a:lvl2pPr marL="0" marR="0" indent="2150545"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2pPr>
    <a:lvl3pPr marL="0" marR="0" indent="4301092"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3pPr>
    <a:lvl4pPr marL="0" marR="0" indent="6451636"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4pPr>
    <a:lvl5pPr marL="0" marR="0" indent="8602184"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5pPr>
    <a:lvl6pPr marL="0" marR="0" indent="10752729"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6pPr>
    <a:lvl7pPr marL="0" marR="0" indent="12903275"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7pPr>
    <a:lvl8pPr marL="0" marR="0" indent="15053822"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8pPr>
    <a:lvl9pPr marL="0" marR="0" indent="17204366"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9F236F-4C58-7541-29CE-77E17CB6B527}" v="390" dt="2026-04-07T02:32:37.086"/>
    <p1510:client id="{2713B147-6EDB-14B1-D2AA-25DFE5D0144E}" v="1106" dt="2026-04-07T00:57:05.613"/>
    <p1510:client id="{3946F729-4760-07A4-686A-6FE7D88DE8A6}" v="6" dt="2026-04-06T22:15:08.130"/>
    <p1510:client id="{5CE2E240-121E-25D7-6BC3-ECF3F0EED17C}" v="10" dt="2026-04-06T22:14:10.559"/>
    <p1510:client id="{6962ED80-CD42-6089-B9C7-63ABF21454C5}" v="15" dt="2026-04-06T19:14:01.741"/>
    <p1510:client id="{951A7E22-C006-73A2-3ADC-122706620B11}" v="3" dt="2026-04-07T02:47:38.255"/>
    <p1510:client id="{F21DA450-02CA-5F1A-F751-763C90AF0450}" v="354" dt="2026-04-07T03:02:51.643"/>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25" d="100"/>
          <a:sy n="25" d="100"/>
        </p:scale>
        <p:origin x="192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301092" latinLnBrk="0">
      <a:defRPr sz="1200">
        <a:latin typeface="+mj-lt"/>
        <a:ea typeface="+mj-ea"/>
        <a:cs typeface="+mj-cs"/>
        <a:sym typeface="Calibri"/>
      </a:defRPr>
    </a:lvl1pPr>
    <a:lvl2pPr indent="228600" defTabSz="4301092" latinLnBrk="0">
      <a:defRPr sz="1200">
        <a:latin typeface="+mj-lt"/>
        <a:ea typeface="+mj-ea"/>
        <a:cs typeface="+mj-cs"/>
        <a:sym typeface="Calibri"/>
      </a:defRPr>
    </a:lvl2pPr>
    <a:lvl3pPr indent="457200" defTabSz="4301092" latinLnBrk="0">
      <a:defRPr sz="1200">
        <a:latin typeface="+mj-lt"/>
        <a:ea typeface="+mj-ea"/>
        <a:cs typeface="+mj-cs"/>
        <a:sym typeface="Calibri"/>
      </a:defRPr>
    </a:lvl3pPr>
    <a:lvl4pPr indent="685800" defTabSz="4301092" latinLnBrk="0">
      <a:defRPr sz="1200">
        <a:latin typeface="+mj-lt"/>
        <a:ea typeface="+mj-ea"/>
        <a:cs typeface="+mj-cs"/>
        <a:sym typeface="Calibri"/>
      </a:defRPr>
    </a:lvl4pPr>
    <a:lvl5pPr indent="914400" defTabSz="4301092" latinLnBrk="0">
      <a:defRPr sz="1200">
        <a:latin typeface="+mj-lt"/>
        <a:ea typeface="+mj-ea"/>
        <a:cs typeface="+mj-cs"/>
        <a:sym typeface="Calibri"/>
      </a:defRPr>
    </a:lvl5pPr>
    <a:lvl6pPr indent="1143000" defTabSz="4301092" latinLnBrk="0">
      <a:defRPr sz="1200">
        <a:latin typeface="+mj-lt"/>
        <a:ea typeface="+mj-ea"/>
        <a:cs typeface="+mj-cs"/>
        <a:sym typeface="Calibri"/>
      </a:defRPr>
    </a:lvl6pPr>
    <a:lvl7pPr indent="1371600" defTabSz="4301092" latinLnBrk="0">
      <a:defRPr sz="1200">
        <a:latin typeface="+mj-lt"/>
        <a:ea typeface="+mj-ea"/>
        <a:cs typeface="+mj-cs"/>
        <a:sym typeface="Calibri"/>
      </a:defRPr>
    </a:lvl7pPr>
    <a:lvl8pPr indent="1600200" defTabSz="4301092" latinLnBrk="0">
      <a:defRPr sz="1200">
        <a:latin typeface="+mj-lt"/>
        <a:ea typeface="+mj-ea"/>
        <a:cs typeface="+mj-cs"/>
        <a:sym typeface="Calibri"/>
      </a:defRPr>
    </a:lvl8pPr>
    <a:lvl9pPr indent="1828800" defTabSz="4301092"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3291840" y="5387342"/>
            <a:ext cx="37307522" cy="11460482"/>
          </a:xfrm>
          <a:prstGeom prst="rect">
            <a:avLst/>
          </a:prstGeom>
        </p:spPr>
        <p:txBody>
          <a:bodyPr anchor="b"/>
          <a:lstStyle>
            <a:lvl1pPr algn="ctr">
              <a:defRPr sz="29400"/>
            </a:lvl1pPr>
          </a:lstStyle>
          <a:p>
            <a:r>
              <a:t>Title Text</a:t>
            </a:r>
          </a:p>
        </p:txBody>
      </p:sp>
      <p:sp>
        <p:nvSpPr>
          <p:cNvPr id="12" name="Body Level One…"/>
          <p:cNvSpPr txBox="1">
            <a:spLocks noGrp="1"/>
          </p:cNvSpPr>
          <p:nvPr>
            <p:ph type="body" sz="quarter" idx="1"/>
          </p:nvPr>
        </p:nvSpPr>
        <p:spPr>
          <a:xfrm>
            <a:off x="5486400" y="17289783"/>
            <a:ext cx="32918400" cy="7947658"/>
          </a:xfrm>
          <a:prstGeom prst="rect">
            <a:avLst/>
          </a:prstGeom>
        </p:spPr>
        <p:txBody>
          <a:bodyPr/>
          <a:lstStyle>
            <a:lvl1pPr marL="0" indent="0" algn="ctr">
              <a:buSzTx/>
              <a:buFontTx/>
              <a:buNone/>
              <a:defRPr sz="11800"/>
            </a:lvl1pPr>
            <a:lvl2pPr marL="0" indent="2240152" algn="ctr">
              <a:buSzTx/>
              <a:buFontTx/>
              <a:buNone/>
              <a:defRPr sz="11800"/>
            </a:lvl2pPr>
            <a:lvl3pPr marL="0" indent="4480304" algn="ctr">
              <a:buSzTx/>
              <a:buFontTx/>
              <a:buNone/>
              <a:defRPr sz="11800"/>
            </a:lvl3pPr>
            <a:lvl4pPr marL="0" indent="6720455" algn="ctr">
              <a:buSzTx/>
              <a:buFontTx/>
              <a:buNone/>
              <a:defRPr sz="11800"/>
            </a:lvl4pPr>
            <a:lvl5pPr marL="0" indent="8960608" algn="ctr">
              <a:buSzTx/>
              <a:buFontTx/>
              <a:buNone/>
              <a:defRPr sz="118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2994661" y="8206751"/>
            <a:ext cx="37856162" cy="13693137"/>
          </a:xfrm>
          <a:prstGeom prst="rect">
            <a:avLst/>
          </a:prstGeom>
        </p:spPr>
        <p:txBody>
          <a:bodyPr anchor="b"/>
          <a:lstStyle>
            <a:lvl1pPr>
              <a:defRPr sz="29400"/>
            </a:lvl1pPr>
          </a:lstStyle>
          <a:p>
            <a:r>
              <a:t>Title Text</a:t>
            </a:r>
          </a:p>
        </p:txBody>
      </p:sp>
      <p:sp>
        <p:nvSpPr>
          <p:cNvPr id="30" name="Body Level One…"/>
          <p:cNvSpPr txBox="1">
            <a:spLocks noGrp="1"/>
          </p:cNvSpPr>
          <p:nvPr>
            <p:ph type="body" sz="quarter" idx="1"/>
          </p:nvPr>
        </p:nvSpPr>
        <p:spPr>
          <a:xfrm>
            <a:off x="2994661" y="22029430"/>
            <a:ext cx="37856162" cy="7200898"/>
          </a:xfrm>
          <a:prstGeom prst="rect">
            <a:avLst/>
          </a:prstGeom>
        </p:spPr>
        <p:txBody>
          <a:bodyPr/>
          <a:lstStyle>
            <a:lvl1pPr marL="0" indent="0">
              <a:buSzTx/>
              <a:buFontTx/>
              <a:buNone/>
              <a:defRPr sz="11800"/>
            </a:lvl1pPr>
            <a:lvl2pPr marL="0" indent="2240152">
              <a:buSzTx/>
              <a:buFontTx/>
              <a:buNone/>
              <a:defRPr sz="11800"/>
            </a:lvl2pPr>
            <a:lvl3pPr marL="0" indent="4480304">
              <a:buSzTx/>
              <a:buFontTx/>
              <a:buNone/>
              <a:defRPr sz="11800"/>
            </a:lvl3pPr>
            <a:lvl4pPr marL="0" indent="6720455">
              <a:buSzTx/>
              <a:buFontTx/>
              <a:buNone/>
              <a:defRPr sz="11800"/>
            </a:lvl4pPr>
            <a:lvl5pPr marL="0" indent="8960608">
              <a:buSzTx/>
              <a:buFontTx/>
              <a:buNone/>
              <a:defRPr sz="11800"/>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3017520" y="8763000"/>
            <a:ext cx="18653761" cy="2088642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3023236" y="1752606"/>
            <a:ext cx="37856162" cy="6362705"/>
          </a:xfrm>
          <a:prstGeom prst="rect">
            <a:avLst/>
          </a:prstGeom>
        </p:spPr>
        <p:txBody>
          <a:bodyPr/>
          <a:lstStyle/>
          <a:p>
            <a:r>
              <a:t>Title Text</a:t>
            </a:r>
          </a:p>
        </p:txBody>
      </p:sp>
      <p:sp>
        <p:nvSpPr>
          <p:cNvPr id="48" name="Body Level One…"/>
          <p:cNvSpPr txBox="1">
            <a:spLocks noGrp="1"/>
          </p:cNvSpPr>
          <p:nvPr>
            <p:ph type="body" sz="quarter" idx="1"/>
          </p:nvPr>
        </p:nvSpPr>
        <p:spPr>
          <a:xfrm>
            <a:off x="3023242" y="8069584"/>
            <a:ext cx="18568033" cy="3954778"/>
          </a:xfrm>
          <a:prstGeom prst="rect">
            <a:avLst/>
          </a:prstGeom>
        </p:spPr>
        <p:txBody>
          <a:bodyPr anchor="b"/>
          <a:lstStyle>
            <a:lvl1pPr marL="0" indent="0">
              <a:buSzTx/>
              <a:buFontTx/>
              <a:buNone/>
              <a:defRPr sz="11800" b="1"/>
            </a:lvl1pPr>
            <a:lvl2pPr marL="0" indent="2240152">
              <a:buSzTx/>
              <a:buFontTx/>
              <a:buNone/>
              <a:defRPr sz="11800" b="1"/>
            </a:lvl2pPr>
            <a:lvl3pPr marL="0" indent="4480304">
              <a:buSzTx/>
              <a:buFontTx/>
              <a:buNone/>
              <a:defRPr sz="11800" b="1"/>
            </a:lvl3pPr>
            <a:lvl4pPr marL="0" indent="6720455">
              <a:buSzTx/>
              <a:buFontTx/>
              <a:buNone/>
              <a:defRPr sz="11800" b="1"/>
            </a:lvl4pPr>
            <a:lvl5pPr marL="0" indent="8960608">
              <a:buSzTx/>
              <a:buFontTx/>
              <a:buNone/>
              <a:defRPr sz="118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22219921" y="8069584"/>
            <a:ext cx="18659477" cy="3954777"/>
          </a:xfrm>
          <a:prstGeom prst="rect">
            <a:avLst/>
          </a:prstGeom>
        </p:spPr>
        <p:txBody>
          <a:bodyPr anchor="b"/>
          <a:lstStyle/>
          <a:p>
            <a:pPr marL="0" indent="0">
              <a:buSzTx/>
              <a:buFontTx/>
              <a:buNone/>
              <a:defRPr sz="118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3023236" y="2194560"/>
            <a:ext cx="14156055" cy="7680960"/>
          </a:xfrm>
          <a:prstGeom prst="rect">
            <a:avLst/>
          </a:prstGeom>
        </p:spPr>
        <p:txBody>
          <a:bodyPr anchor="b"/>
          <a:lstStyle>
            <a:lvl1pPr>
              <a:defRPr sz="15700"/>
            </a:lvl1pPr>
          </a:lstStyle>
          <a:p>
            <a:r>
              <a:t>Title Text</a:t>
            </a:r>
          </a:p>
        </p:txBody>
      </p:sp>
      <p:sp>
        <p:nvSpPr>
          <p:cNvPr id="73" name="Body Level One…"/>
          <p:cNvSpPr txBox="1">
            <a:spLocks noGrp="1"/>
          </p:cNvSpPr>
          <p:nvPr>
            <p:ph type="body" sz="half" idx="1"/>
          </p:nvPr>
        </p:nvSpPr>
        <p:spPr>
          <a:xfrm>
            <a:off x="18659476" y="4739647"/>
            <a:ext cx="22219921" cy="23393401"/>
          </a:xfrm>
          <a:prstGeom prst="rect">
            <a:avLst/>
          </a:prstGeom>
        </p:spPr>
        <p:txBody>
          <a:bodyPr/>
          <a:lstStyle>
            <a:lvl1pPr>
              <a:defRPr sz="15700"/>
            </a:lvl1pPr>
            <a:lvl2pPr marL="3523742" indent="-1283590">
              <a:defRPr sz="15700"/>
            </a:lvl2pPr>
            <a:lvl3pPr marL="5970574" indent="-1490270">
              <a:defRPr sz="15700"/>
            </a:lvl3pPr>
            <a:lvl4pPr marL="8514863" indent="-1794406">
              <a:defRPr sz="15700"/>
            </a:lvl4pPr>
            <a:lvl5pPr marL="10755014" indent="-1794406">
              <a:defRPr sz="157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3023237" y="9875518"/>
            <a:ext cx="14156054" cy="18295624"/>
          </a:xfrm>
          <a:prstGeom prst="rect">
            <a:avLst/>
          </a:prstGeom>
        </p:spPr>
        <p:txBody>
          <a:bodyPr/>
          <a:lstStyle/>
          <a:p>
            <a:pPr marL="0" indent="0">
              <a:buSzTx/>
              <a:buFontTx/>
              <a:buNone/>
              <a:defRPr sz="78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3023236" y="2194560"/>
            <a:ext cx="14156055" cy="7680960"/>
          </a:xfrm>
          <a:prstGeom prst="rect">
            <a:avLst/>
          </a:prstGeom>
        </p:spPr>
        <p:txBody>
          <a:bodyPr anchor="b"/>
          <a:lstStyle>
            <a:lvl1pPr>
              <a:defRPr sz="15700"/>
            </a:lvl1pPr>
          </a:lstStyle>
          <a:p>
            <a:r>
              <a:t>Title Text</a:t>
            </a:r>
          </a:p>
        </p:txBody>
      </p:sp>
      <p:sp>
        <p:nvSpPr>
          <p:cNvPr id="83" name="Picture Placeholder 2"/>
          <p:cNvSpPr>
            <a:spLocks noGrp="1"/>
          </p:cNvSpPr>
          <p:nvPr>
            <p:ph type="pic" sz="half" idx="21"/>
          </p:nvPr>
        </p:nvSpPr>
        <p:spPr>
          <a:xfrm>
            <a:off x="18659476" y="4739647"/>
            <a:ext cx="22219921" cy="23393401"/>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p:nvPr>
        </p:nvSpPr>
        <p:spPr>
          <a:xfrm>
            <a:off x="3023236" y="9875519"/>
            <a:ext cx="14156055" cy="18295624"/>
          </a:xfrm>
          <a:prstGeom prst="rect">
            <a:avLst/>
          </a:prstGeom>
        </p:spPr>
        <p:txBody>
          <a:bodyPr/>
          <a:lstStyle>
            <a:lvl1pPr marL="0" indent="0">
              <a:buSzTx/>
              <a:buFontTx/>
              <a:buNone/>
              <a:defRPr sz="7800"/>
            </a:lvl1pPr>
            <a:lvl2pPr marL="0" indent="2240152">
              <a:buSzTx/>
              <a:buFontTx/>
              <a:buNone/>
              <a:defRPr sz="7800"/>
            </a:lvl2pPr>
            <a:lvl3pPr marL="0" indent="4480304">
              <a:buSzTx/>
              <a:buFontTx/>
              <a:buNone/>
              <a:defRPr sz="7800"/>
            </a:lvl3pPr>
            <a:lvl4pPr marL="0" indent="6720455">
              <a:buSzTx/>
              <a:buFontTx/>
              <a:buNone/>
              <a:defRPr sz="7800"/>
            </a:lvl4pPr>
            <a:lvl5pPr marL="0" indent="8960608">
              <a:buSzTx/>
              <a:buFontTx/>
              <a:buNone/>
              <a:defRPr sz="78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3017520" y="1752606"/>
            <a:ext cx="37856161" cy="636270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3336" tIns="53336" rIns="53336" bIns="53336" anchor="ctr">
            <a:normAutofit/>
          </a:bodyPr>
          <a:lstStyle/>
          <a:p>
            <a:r>
              <a:t>Title Text</a:t>
            </a:r>
          </a:p>
        </p:txBody>
      </p:sp>
      <p:sp>
        <p:nvSpPr>
          <p:cNvPr id="3" name="Body Level One…"/>
          <p:cNvSpPr txBox="1">
            <a:spLocks noGrp="1"/>
          </p:cNvSpPr>
          <p:nvPr>
            <p:ph type="body" idx="1"/>
          </p:nvPr>
        </p:nvSpPr>
        <p:spPr>
          <a:xfrm>
            <a:off x="3017520" y="8763000"/>
            <a:ext cx="37856161" cy="20886423"/>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3336" tIns="53336" rIns="53336" bIns="53336">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39994760" y="30958937"/>
            <a:ext cx="878919" cy="855702"/>
          </a:xfrm>
          <a:prstGeom prst="rect">
            <a:avLst/>
          </a:prstGeom>
          <a:ln w="12700">
            <a:miter lim="400000"/>
          </a:ln>
        </p:spPr>
        <p:txBody>
          <a:bodyPr wrap="none" lIns="53336" tIns="53336" rIns="53336" bIns="53336" anchor="ctr">
            <a:spAutoFit/>
          </a:bodyPr>
          <a:lstStyle>
            <a:lvl1pPr algn="r">
              <a:defRPr sz="59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Lst>
  <p:transition spd="med"/>
  <p:txStyles>
    <p:titleStyle>
      <a:lvl1pPr marL="0" marR="0" indent="0" algn="l" defTabSz="4480304" rtl="0" latinLnBrk="0">
        <a:lnSpc>
          <a:spcPct val="90000"/>
        </a:lnSpc>
        <a:spcBef>
          <a:spcPts val="0"/>
        </a:spcBef>
        <a:spcAft>
          <a:spcPts val="0"/>
        </a:spcAft>
        <a:buClrTx/>
        <a:buSzTx/>
        <a:buFontTx/>
        <a:buNone/>
        <a:tabLst/>
        <a:defRPr sz="21600" b="0" i="0" u="none" strike="noStrike" cap="none" spc="0" baseline="0">
          <a:solidFill>
            <a:srgbClr val="000000"/>
          </a:solidFill>
          <a:uFillTx/>
          <a:latin typeface="Calibri Light"/>
          <a:ea typeface="Calibri Light"/>
          <a:cs typeface="Calibri Light"/>
          <a:sym typeface="Calibri Light"/>
        </a:defRPr>
      </a:lvl1pPr>
      <a:lvl2pPr marL="0" marR="0" indent="0" algn="l" defTabSz="4480304" rtl="0" latinLnBrk="0">
        <a:lnSpc>
          <a:spcPct val="90000"/>
        </a:lnSpc>
        <a:spcBef>
          <a:spcPts val="0"/>
        </a:spcBef>
        <a:spcAft>
          <a:spcPts val="0"/>
        </a:spcAft>
        <a:buClrTx/>
        <a:buSzTx/>
        <a:buFontTx/>
        <a:buNone/>
        <a:tabLst/>
        <a:defRPr sz="21600" b="0" i="0" u="none" strike="noStrike" cap="none" spc="0" baseline="0">
          <a:solidFill>
            <a:srgbClr val="000000"/>
          </a:solidFill>
          <a:uFillTx/>
          <a:latin typeface="Calibri Light"/>
          <a:ea typeface="Calibri Light"/>
          <a:cs typeface="Calibri Light"/>
          <a:sym typeface="Calibri Light"/>
        </a:defRPr>
      </a:lvl2pPr>
      <a:lvl3pPr marL="0" marR="0" indent="0" algn="l" defTabSz="4480304" rtl="0" latinLnBrk="0">
        <a:lnSpc>
          <a:spcPct val="90000"/>
        </a:lnSpc>
        <a:spcBef>
          <a:spcPts val="0"/>
        </a:spcBef>
        <a:spcAft>
          <a:spcPts val="0"/>
        </a:spcAft>
        <a:buClrTx/>
        <a:buSzTx/>
        <a:buFontTx/>
        <a:buNone/>
        <a:tabLst/>
        <a:defRPr sz="21600" b="0" i="0" u="none" strike="noStrike" cap="none" spc="0" baseline="0">
          <a:solidFill>
            <a:srgbClr val="000000"/>
          </a:solidFill>
          <a:uFillTx/>
          <a:latin typeface="Calibri Light"/>
          <a:ea typeface="Calibri Light"/>
          <a:cs typeface="Calibri Light"/>
          <a:sym typeface="Calibri Light"/>
        </a:defRPr>
      </a:lvl3pPr>
      <a:lvl4pPr marL="0" marR="0" indent="0" algn="l" defTabSz="4480304" rtl="0" latinLnBrk="0">
        <a:lnSpc>
          <a:spcPct val="90000"/>
        </a:lnSpc>
        <a:spcBef>
          <a:spcPts val="0"/>
        </a:spcBef>
        <a:spcAft>
          <a:spcPts val="0"/>
        </a:spcAft>
        <a:buClrTx/>
        <a:buSzTx/>
        <a:buFontTx/>
        <a:buNone/>
        <a:tabLst/>
        <a:defRPr sz="21600" b="0" i="0" u="none" strike="noStrike" cap="none" spc="0" baseline="0">
          <a:solidFill>
            <a:srgbClr val="000000"/>
          </a:solidFill>
          <a:uFillTx/>
          <a:latin typeface="Calibri Light"/>
          <a:ea typeface="Calibri Light"/>
          <a:cs typeface="Calibri Light"/>
          <a:sym typeface="Calibri Light"/>
        </a:defRPr>
      </a:lvl4pPr>
      <a:lvl5pPr marL="0" marR="0" indent="0" algn="l" defTabSz="4480304" rtl="0" latinLnBrk="0">
        <a:lnSpc>
          <a:spcPct val="90000"/>
        </a:lnSpc>
        <a:spcBef>
          <a:spcPts val="0"/>
        </a:spcBef>
        <a:spcAft>
          <a:spcPts val="0"/>
        </a:spcAft>
        <a:buClrTx/>
        <a:buSzTx/>
        <a:buFontTx/>
        <a:buNone/>
        <a:tabLst/>
        <a:defRPr sz="21600" b="0" i="0" u="none" strike="noStrike" cap="none" spc="0" baseline="0">
          <a:solidFill>
            <a:srgbClr val="000000"/>
          </a:solidFill>
          <a:uFillTx/>
          <a:latin typeface="Calibri Light"/>
          <a:ea typeface="Calibri Light"/>
          <a:cs typeface="Calibri Light"/>
          <a:sym typeface="Calibri Light"/>
        </a:defRPr>
      </a:lvl5pPr>
      <a:lvl6pPr marL="0" marR="0" indent="0" algn="l" defTabSz="4480304" rtl="0" latinLnBrk="0">
        <a:lnSpc>
          <a:spcPct val="90000"/>
        </a:lnSpc>
        <a:spcBef>
          <a:spcPts val="0"/>
        </a:spcBef>
        <a:spcAft>
          <a:spcPts val="0"/>
        </a:spcAft>
        <a:buClrTx/>
        <a:buSzTx/>
        <a:buFontTx/>
        <a:buNone/>
        <a:tabLst/>
        <a:defRPr sz="21600" b="0" i="0" u="none" strike="noStrike" cap="none" spc="0" baseline="0">
          <a:solidFill>
            <a:srgbClr val="000000"/>
          </a:solidFill>
          <a:uFillTx/>
          <a:latin typeface="Calibri Light"/>
          <a:ea typeface="Calibri Light"/>
          <a:cs typeface="Calibri Light"/>
          <a:sym typeface="Calibri Light"/>
        </a:defRPr>
      </a:lvl6pPr>
      <a:lvl7pPr marL="0" marR="0" indent="0" algn="l" defTabSz="4480304" rtl="0" latinLnBrk="0">
        <a:lnSpc>
          <a:spcPct val="90000"/>
        </a:lnSpc>
        <a:spcBef>
          <a:spcPts val="0"/>
        </a:spcBef>
        <a:spcAft>
          <a:spcPts val="0"/>
        </a:spcAft>
        <a:buClrTx/>
        <a:buSzTx/>
        <a:buFontTx/>
        <a:buNone/>
        <a:tabLst/>
        <a:defRPr sz="21600" b="0" i="0" u="none" strike="noStrike" cap="none" spc="0" baseline="0">
          <a:solidFill>
            <a:srgbClr val="000000"/>
          </a:solidFill>
          <a:uFillTx/>
          <a:latin typeface="Calibri Light"/>
          <a:ea typeface="Calibri Light"/>
          <a:cs typeface="Calibri Light"/>
          <a:sym typeface="Calibri Light"/>
        </a:defRPr>
      </a:lvl7pPr>
      <a:lvl8pPr marL="0" marR="0" indent="0" algn="l" defTabSz="4480304" rtl="0" latinLnBrk="0">
        <a:lnSpc>
          <a:spcPct val="90000"/>
        </a:lnSpc>
        <a:spcBef>
          <a:spcPts val="0"/>
        </a:spcBef>
        <a:spcAft>
          <a:spcPts val="0"/>
        </a:spcAft>
        <a:buClrTx/>
        <a:buSzTx/>
        <a:buFontTx/>
        <a:buNone/>
        <a:tabLst/>
        <a:defRPr sz="21600" b="0" i="0" u="none" strike="noStrike" cap="none" spc="0" baseline="0">
          <a:solidFill>
            <a:srgbClr val="000000"/>
          </a:solidFill>
          <a:uFillTx/>
          <a:latin typeface="Calibri Light"/>
          <a:ea typeface="Calibri Light"/>
          <a:cs typeface="Calibri Light"/>
          <a:sym typeface="Calibri Light"/>
        </a:defRPr>
      </a:lvl8pPr>
      <a:lvl9pPr marL="0" marR="0" indent="0" algn="l" defTabSz="4480304" rtl="0" latinLnBrk="0">
        <a:lnSpc>
          <a:spcPct val="90000"/>
        </a:lnSpc>
        <a:spcBef>
          <a:spcPts val="0"/>
        </a:spcBef>
        <a:spcAft>
          <a:spcPts val="0"/>
        </a:spcAft>
        <a:buClrTx/>
        <a:buSzTx/>
        <a:buFontTx/>
        <a:buNone/>
        <a:tabLst/>
        <a:defRPr sz="21600" b="0" i="0" u="none" strike="noStrike" cap="none" spc="0" baseline="0">
          <a:solidFill>
            <a:srgbClr val="000000"/>
          </a:solidFill>
          <a:uFillTx/>
          <a:latin typeface="Calibri Light"/>
          <a:ea typeface="Calibri Light"/>
          <a:cs typeface="Calibri Light"/>
          <a:sym typeface="Calibri Light"/>
        </a:defRPr>
      </a:lvl9pPr>
    </p:titleStyle>
    <p:bodyStyle>
      <a:lvl1pPr marL="1120076" marR="0" indent="-1120076" algn="l" defTabSz="4480304" rtl="0" latinLnBrk="0">
        <a:lnSpc>
          <a:spcPct val="90000"/>
        </a:lnSpc>
        <a:spcBef>
          <a:spcPts val="4900"/>
        </a:spcBef>
        <a:spcAft>
          <a:spcPts val="0"/>
        </a:spcAft>
        <a:buClrTx/>
        <a:buSzPct val="100000"/>
        <a:buFont typeface="Arial"/>
        <a:buChar char="•"/>
        <a:tabLst/>
        <a:defRPr sz="13700" b="0" i="0" u="none" strike="noStrike" cap="none" spc="0" baseline="0">
          <a:solidFill>
            <a:srgbClr val="000000"/>
          </a:solidFill>
          <a:uFillTx/>
          <a:latin typeface="+mj-lt"/>
          <a:ea typeface="+mj-ea"/>
          <a:cs typeface="+mj-cs"/>
          <a:sym typeface="Calibri"/>
        </a:defRPr>
      </a:lvl1pPr>
      <a:lvl2pPr marL="3540579" marR="0" indent="-1300427" algn="l" defTabSz="4480304" rtl="0" latinLnBrk="0">
        <a:lnSpc>
          <a:spcPct val="90000"/>
        </a:lnSpc>
        <a:spcBef>
          <a:spcPts val="4900"/>
        </a:spcBef>
        <a:spcAft>
          <a:spcPts val="0"/>
        </a:spcAft>
        <a:buClrTx/>
        <a:buSzPct val="100000"/>
        <a:buFont typeface="Arial"/>
        <a:buChar char="•"/>
        <a:tabLst/>
        <a:defRPr sz="13700" b="0" i="0" u="none" strike="noStrike" cap="none" spc="0" baseline="0">
          <a:solidFill>
            <a:srgbClr val="000000"/>
          </a:solidFill>
          <a:uFillTx/>
          <a:latin typeface="+mj-lt"/>
          <a:ea typeface="+mj-ea"/>
          <a:cs typeface="+mj-cs"/>
          <a:sym typeface="Calibri"/>
        </a:defRPr>
      </a:lvl2pPr>
      <a:lvl3pPr marL="6046124" marR="0" indent="-1565820" algn="l" defTabSz="4480304" rtl="0" latinLnBrk="0">
        <a:lnSpc>
          <a:spcPct val="90000"/>
        </a:lnSpc>
        <a:spcBef>
          <a:spcPts val="4900"/>
        </a:spcBef>
        <a:spcAft>
          <a:spcPts val="0"/>
        </a:spcAft>
        <a:buClrTx/>
        <a:buSzPct val="100000"/>
        <a:buFont typeface="Arial"/>
        <a:buChar char="•"/>
        <a:tabLst/>
        <a:defRPr sz="13700" b="0" i="0" u="none" strike="noStrike" cap="none" spc="0" baseline="0">
          <a:solidFill>
            <a:srgbClr val="000000"/>
          </a:solidFill>
          <a:uFillTx/>
          <a:latin typeface="+mj-lt"/>
          <a:ea typeface="+mj-ea"/>
          <a:cs typeface="+mj-cs"/>
          <a:sym typeface="Calibri"/>
        </a:defRPr>
      </a:lvl3pPr>
      <a:lvl4pPr marL="8464210" marR="0" indent="-1743754" algn="l" defTabSz="4480304" rtl="0" latinLnBrk="0">
        <a:lnSpc>
          <a:spcPct val="90000"/>
        </a:lnSpc>
        <a:spcBef>
          <a:spcPts val="4900"/>
        </a:spcBef>
        <a:spcAft>
          <a:spcPts val="0"/>
        </a:spcAft>
        <a:buClrTx/>
        <a:buSzPct val="100000"/>
        <a:buFont typeface="Arial"/>
        <a:buChar char="•"/>
        <a:tabLst/>
        <a:defRPr sz="13700" b="0" i="0" u="none" strike="noStrike" cap="none" spc="0" baseline="0">
          <a:solidFill>
            <a:srgbClr val="000000"/>
          </a:solidFill>
          <a:uFillTx/>
          <a:latin typeface="+mj-lt"/>
          <a:ea typeface="+mj-ea"/>
          <a:cs typeface="+mj-cs"/>
          <a:sym typeface="Calibri"/>
        </a:defRPr>
      </a:lvl4pPr>
      <a:lvl5pPr marL="10704362" marR="0" indent="-1743754" algn="l" defTabSz="4480304" rtl="0" latinLnBrk="0">
        <a:lnSpc>
          <a:spcPct val="90000"/>
        </a:lnSpc>
        <a:spcBef>
          <a:spcPts val="4900"/>
        </a:spcBef>
        <a:spcAft>
          <a:spcPts val="0"/>
        </a:spcAft>
        <a:buClrTx/>
        <a:buSzPct val="100000"/>
        <a:buFont typeface="Arial"/>
        <a:buChar char="•"/>
        <a:tabLst/>
        <a:defRPr sz="13700" b="0" i="0" u="none" strike="noStrike" cap="none" spc="0" baseline="0">
          <a:solidFill>
            <a:srgbClr val="000000"/>
          </a:solidFill>
          <a:uFillTx/>
          <a:latin typeface="+mj-lt"/>
          <a:ea typeface="+mj-ea"/>
          <a:cs typeface="+mj-cs"/>
          <a:sym typeface="Calibri"/>
        </a:defRPr>
      </a:lvl5pPr>
      <a:lvl6pPr marL="12944515" marR="0" indent="-1743754" algn="l" defTabSz="4480304" rtl="0" latinLnBrk="0">
        <a:lnSpc>
          <a:spcPct val="90000"/>
        </a:lnSpc>
        <a:spcBef>
          <a:spcPts val="4900"/>
        </a:spcBef>
        <a:spcAft>
          <a:spcPts val="0"/>
        </a:spcAft>
        <a:buClrTx/>
        <a:buSzPct val="100000"/>
        <a:buFont typeface="Arial"/>
        <a:buChar char="•"/>
        <a:tabLst/>
        <a:defRPr sz="13700" b="0" i="0" u="none" strike="noStrike" cap="none" spc="0" baseline="0">
          <a:solidFill>
            <a:srgbClr val="000000"/>
          </a:solidFill>
          <a:uFillTx/>
          <a:latin typeface="+mj-lt"/>
          <a:ea typeface="+mj-ea"/>
          <a:cs typeface="+mj-cs"/>
          <a:sym typeface="Calibri"/>
        </a:defRPr>
      </a:lvl6pPr>
      <a:lvl7pPr marL="15184666" marR="0" indent="-1743754" algn="l" defTabSz="4480304" rtl="0" latinLnBrk="0">
        <a:lnSpc>
          <a:spcPct val="90000"/>
        </a:lnSpc>
        <a:spcBef>
          <a:spcPts val="4900"/>
        </a:spcBef>
        <a:spcAft>
          <a:spcPts val="0"/>
        </a:spcAft>
        <a:buClrTx/>
        <a:buSzPct val="100000"/>
        <a:buFont typeface="Arial"/>
        <a:buChar char="•"/>
        <a:tabLst/>
        <a:defRPr sz="13700" b="0" i="0" u="none" strike="noStrike" cap="none" spc="0" baseline="0">
          <a:solidFill>
            <a:srgbClr val="000000"/>
          </a:solidFill>
          <a:uFillTx/>
          <a:latin typeface="+mj-lt"/>
          <a:ea typeface="+mj-ea"/>
          <a:cs typeface="+mj-cs"/>
          <a:sym typeface="Calibri"/>
        </a:defRPr>
      </a:lvl7pPr>
      <a:lvl8pPr marL="17424818" marR="0" indent="-1743754" algn="l" defTabSz="4480304" rtl="0" latinLnBrk="0">
        <a:lnSpc>
          <a:spcPct val="90000"/>
        </a:lnSpc>
        <a:spcBef>
          <a:spcPts val="4900"/>
        </a:spcBef>
        <a:spcAft>
          <a:spcPts val="0"/>
        </a:spcAft>
        <a:buClrTx/>
        <a:buSzPct val="100000"/>
        <a:buFont typeface="Arial"/>
        <a:buChar char="•"/>
        <a:tabLst/>
        <a:defRPr sz="13700" b="0" i="0" u="none" strike="noStrike" cap="none" spc="0" baseline="0">
          <a:solidFill>
            <a:srgbClr val="000000"/>
          </a:solidFill>
          <a:uFillTx/>
          <a:latin typeface="+mj-lt"/>
          <a:ea typeface="+mj-ea"/>
          <a:cs typeface="+mj-cs"/>
          <a:sym typeface="Calibri"/>
        </a:defRPr>
      </a:lvl8pPr>
      <a:lvl9pPr marL="19664970" marR="0" indent="-1743754" algn="l" defTabSz="4480304" rtl="0" latinLnBrk="0">
        <a:lnSpc>
          <a:spcPct val="90000"/>
        </a:lnSpc>
        <a:spcBef>
          <a:spcPts val="4900"/>
        </a:spcBef>
        <a:spcAft>
          <a:spcPts val="0"/>
        </a:spcAft>
        <a:buClrTx/>
        <a:buSzPct val="100000"/>
        <a:buFont typeface="Arial"/>
        <a:buChar char="•"/>
        <a:tabLst/>
        <a:defRPr sz="13700" b="0" i="0" u="none" strike="noStrike" cap="none" spc="0" baseline="0">
          <a:solidFill>
            <a:srgbClr val="000000"/>
          </a:solidFill>
          <a:uFillTx/>
          <a:latin typeface="+mj-lt"/>
          <a:ea typeface="+mj-ea"/>
          <a:cs typeface="+mj-cs"/>
          <a:sym typeface="Calibri"/>
        </a:defRPr>
      </a:lvl9pPr>
    </p:bodyStyle>
    <p:otherStyle>
      <a:lvl1pPr marL="0" marR="0" indent="0" algn="r" defTabSz="4301092" rtl="0" latinLnBrk="0">
        <a:lnSpc>
          <a:spcPct val="100000"/>
        </a:lnSpc>
        <a:spcBef>
          <a:spcPts val="0"/>
        </a:spcBef>
        <a:spcAft>
          <a:spcPts val="0"/>
        </a:spcAft>
        <a:buClrTx/>
        <a:buSzTx/>
        <a:buFontTx/>
        <a:buNone/>
        <a:tabLst/>
        <a:defRPr sz="5900" b="0" i="0" u="none" strike="noStrike" cap="none" spc="0" baseline="0">
          <a:solidFill>
            <a:schemeClr val="tx1"/>
          </a:solidFill>
          <a:uFillTx/>
          <a:latin typeface="+mn-lt"/>
          <a:ea typeface="+mn-ea"/>
          <a:cs typeface="+mn-cs"/>
          <a:sym typeface="Calibri"/>
        </a:defRPr>
      </a:lvl1pPr>
      <a:lvl2pPr marL="0" marR="0" indent="2150545" algn="r" defTabSz="4301092" rtl="0" latinLnBrk="0">
        <a:lnSpc>
          <a:spcPct val="100000"/>
        </a:lnSpc>
        <a:spcBef>
          <a:spcPts val="0"/>
        </a:spcBef>
        <a:spcAft>
          <a:spcPts val="0"/>
        </a:spcAft>
        <a:buClrTx/>
        <a:buSzTx/>
        <a:buFontTx/>
        <a:buNone/>
        <a:tabLst/>
        <a:defRPr sz="5900" b="0" i="0" u="none" strike="noStrike" cap="none" spc="0" baseline="0">
          <a:solidFill>
            <a:schemeClr val="tx1"/>
          </a:solidFill>
          <a:uFillTx/>
          <a:latin typeface="+mn-lt"/>
          <a:ea typeface="+mn-ea"/>
          <a:cs typeface="+mn-cs"/>
          <a:sym typeface="Calibri"/>
        </a:defRPr>
      </a:lvl2pPr>
      <a:lvl3pPr marL="0" marR="0" indent="4301092" algn="r" defTabSz="4301092" rtl="0" latinLnBrk="0">
        <a:lnSpc>
          <a:spcPct val="100000"/>
        </a:lnSpc>
        <a:spcBef>
          <a:spcPts val="0"/>
        </a:spcBef>
        <a:spcAft>
          <a:spcPts val="0"/>
        </a:spcAft>
        <a:buClrTx/>
        <a:buSzTx/>
        <a:buFontTx/>
        <a:buNone/>
        <a:tabLst/>
        <a:defRPr sz="5900" b="0" i="0" u="none" strike="noStrike" cap="none" spc="0" baseline="0">
          <a:solidFill>
            <a:schemeClr val="tx1"/>
          </a:solidFill>
          <a:uFillTx/>
          <a:latin typeface="+mn-lt"/>
          <a:ea typeface="+mn-ea"/>
          <a:cs typeface="+mn-cs"/>
          <a:sym typeface="Calibri"/>
        </a:defRPr>
      </a:lvl3pPr>
      <a:lvl4pPr marL="0" marR="0" indent="6451636" algn="r" defTabSz="4301092" rtl="0" latinLnBrk="0">
        <a:lnSpc>
          <a:spcPct val="100000"/>
        </a:lnSpc>
        <a:spcBef>
          <a:spcPts val="0"/>
        </a:spcBef>
        <a:spcAft>
          <a:spcPts val="0"/>
        </a:spcAft>
        <a:buClrTx/>
        <a:buSzTx/>
        <a:buFontTx/>
        <a:buNone/>
        <a:tabLst/>
        <a:defRPr sz="5900" b="0" i="0" u="none" strike="noStrike" cap="none" spc="0" baseline="0">
          <a:solidFill>
            <a:schemeClr val="tx1"/>
          </a:solidFill>
          <a:uFillTx/>
          <a:latin typeface="+mn-lt"/>
          <a:ea typeface="+mn-ea"/>
          <a:cs typeface="+mn-cs"/>
          <a:sym typeface="Calibri"/>
        </a:defRPr>
      </a:lvl4pPr>
      <a:lvl5pPr marL="0" marR="0" indent="8602184" algn="r" defTabSz="4301092" rtl="0" latinLnBrk="0">
        <a:lnSpc>
          <a:spcPct val="100000"/>
        </a:lnSpc>
        <a:spcBef>
          <a:spcPts val="0"/>
        </a:spcBef>
        <a:spcAft>
          <a:spcPts val="0"/>
        </a:spcAft>
        <a:buClrTx/>
        <a:buSzTx/>
        <a:buFontTx/>
        <a:buNone/>
        <a:tabLst/>
        <a:defRPr sz="5900" b="0" i="0" u="none" strike="noStrike" cap="none" spc="0" baseline="0">
          <a:solidFill>
            <a:schemeClr val="tx1"/>
          </a:solidFill>
          <a:uFillTx/>
          <a:latin typeface="+mn-lt"/>
          <a:ea typeface="+mn-ea"/>
          <a:cs typeface="+mn-cs"/>
          <a:sym typeface="Calibri"/>
        </a:defRPr>
      </a:lvl5pPr>
      <a:lvl6pPr marL="0" marR="0" indent="10752729" algn="r" defTabSz="4301092" rtl="0" latinLnBrk="0">
        <a:lnSpc>
          <a:spcPct val="100000"/>
        </a:lnSpc>
        <a:spcBef>
          <a:spcPts val="0"/>
        </a:spcBef>
        <a:spcAft>
          <a:spcPts val="0"/>
        </a:spcAft>
        <a:buClrTx/>
        <a:buSzTx/>
        <a:buFontTx/>
        <a:buNone/>
        <a:tabLst/>
        <a:defRPr sz="5900" b="0" i="0" u="none" strike="noStrike" cap="none" spc="0" baseline="0">
          <a:solidFill>
            <a:schemeClr val="tx1"/>
          </a:solidFill>
          <a:uFillTx/>
          <a:latin typeface="+mn-lt"/>
          <a:ea typeface="+mn-ea"/>
          <a:cs typeface="+mn-cs"/>
          <a:sym typeface="Calibri"/>
        </a:defRPr>
      </a:lvl6pPr>
      <a:lvl7pPr marL="0" marR="0" indent="12903275" algn="r" defTabSz="4301092" rtl="0" latinLnBrk="0">
        <a:lnSpc>
          <a:spcPct val="100000"/>
        </a:lnSpc>
        <a:spcBef>
          <a:spcPts val="0"/>
        </a:spcBef>
        <a:spcAft>
          <a:spcPts val="0"/>
        </a:spcAft>
        <a:buClrTx/>
        <a:buSzTx/>
        <a:buFontTx/>
        <a:buNone/>
        <a:tabLst/>
        <a:defRPr sz="5900" b="0" i="0" u="none" strike="noStrike" cap="none" spc="0" baseline="0">
          <a:solidFill>
            <a:schemeClr val="tx1"/>
          </a:solidFill>
          <a:uFillTx/>
          <a:latin typeface="+mn-lt"/>
          <a:ea typeface="+mn-ea"/>
          <a:cs typeface="+mn-cs"/>
          <a:sym typeface="Calibri"/>
        </a:defRPr>
      </a:lvl7pPr>
      <a:lvl8pPr marL="0" marR="0" indent="15053822" algn="r" defTabSz="4301092" rtl="0" latinLnBrk="0">
        <a:lnSpc>
          <a:spcPct val="100000"/>
        </a:lnSpc>
        <a:spcBef>
          <a:spcPts val="0"/>
        </a:spcBef>
        <a:spcAft>
          <a:spcPts val="0"/>
        </a:spcAft>
        <a:buClrTx/>
        <a:buSzTx/>
        <a:buFontTx/>
        <a:buNone/>
        <a:tabLst/>
        <a:defRPr sz="5900" b="0" i="0" u="none" strike="noStrike" cap="none" spc="0" baseline="0">
          <a:solidFill>
            <a:schemeClr val="tx1"/>
          </a:solidFill>
          <a:uFillTx/>
          <a:latin typeface="+mn-lt"/>
          <a:ea typeface="+mn-ea"/>
          <a:cs typeface="+mn-cs"/>
          <a:sym typeface="Calibri"/>
        </a:defRPr>
      </a:lvl8pPr>
      <a:lvl9pPr marL="0" marR="0" indent="17204366" algn="r" defTabSz="4301092" rtl="0" latinLnBrk="0">
        <a:lnSpc>
          <a:spcPct val="100000"/>
        </a:lnSpc>
        <a:spcBef>
          <a:spcPts val="0"/>
        </a:spcBef>
        <a:spcAft>
          <a:spcPts val="0"/>
        </a:spcAft>
        <a:buClrTx/>
        <a:buSzTx/>
        <a:buFontTx/>
        <a:buNone/>
        <a:tabLst/>
        <a:defRPr sz="59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diagram of a software company&#10;&#10;AI-generated content may be incorrect.">
            <a:extLst>
              <a:ext uri="{FF2B5EF4-FFF2-40B4-BE49-F238E27FC236}">
                <a16:creationId xmlns:a16="http://schemas.microsoft.com/office/drawing/2014/main" id="{29C679B9-865E-E78B-A1D0-485F0B3DD63C}"/>
              </a:ext>
            </a:extLst>
          </p:cNvPr>
          <p:cNvPicPr>
            <a:picLocks noChangeAspect="1"/>
          </p:cNvPicPr>
          <p:nvPr/>
        </p:nvPicPr>
        <p:blipFill>
          <a:blip r:embed="rId2"/>
          <a:stretch>
            <a:fillRect/>
          </a:stretch>
        </p:blipFill>
        <p:spPr>
          <a:xfrm>
            <a:off x="15561211" y="5982971"/>
            <a:ext cx="12979791" cy="19410875"/>
          </a:xfrm>
          <a:prstGeom prst="rect">
            <a:avLst/>
          </a:prstGeom>
          <a:ln w="12700">
            <a:solidFill>
              <a:schemeClr val="tx1"/>
            </a:solidFill>
          </a:ln>
        </p:spPr>
      </p:pic>
      <p:sp>
        <p:nvSpPr>
          <p:cNvPr id="94" name="Title 1"/>
          <p:cNvSpPr txBox="1">
            <a:spLocks noGrp="1"/>
          </p:cNvSpPr>
          <p:nvPr>
            <p:ph type="ctrTitle"/>
          </p:nvPr>
        </p:nvSpPr>
        <p:spPr>
          <a:xfrm>
            <a:off x="369595" y="522513"/>
            <a:ext cx="43136599" cy="3947888"/>
          </a:xfrm>
          <a:prstGeom prst="rect">
            <a:avLst/>
          </a:prstGeom>
          <a:solidFill>
            <a:srgbClr val="002060"/>
          </a:solidFill>
          <a:ln w="101600">
            <a:solidFill>
              <a:srgbClr val="002060"/>
            </a:solidFill>
            <a:miter lim="800000"/>
          </a:ln>
        </p:spPr>
        <p:txBody>
          <a:bodyPr anchor="ctr"/>
          <a:lstStyle/>
          <a:p>
            <a:pPr>
              <a:defRPr sz="8400">
                <a:solidFill>
                  <a:srgbClr val="FFFFFF"/>
                </a:solidFill>
                <a:latin typeface="Cambria"/>
                <a:ea typeface="Cambria"/>
                <a:cs typeface="Cambria"/>
                <a:sym typeface="Cambria"/>
              </a:defRPr>
            </a:pPr>
            <a:r>
              <a:t>Tools For Teams</a:t>
            </a:r>
            <a:br/>
            <a:r>
              <a:rPr sz="5600" u="sng"/>
              <a:t>Declan Baker, Joseph Cote, Owen Davidson, Zihan Pan</a:t>
            </a:r>
            <a:br>
              <a:rPr sz="5600" u="sng"/>
            </a:br>
            <a:r>
              <a:rPr sz="5600"/>
              <a:t>Department of Computer Science, University of New Hampshire, Durham, NH 03824</a:t>
            </a:r>
          </a:p>
        </p:txBody>
      </p:sp>
      <p:grpSp>
        <p:nvGrpSpPr>
          <p:cNvPr id="97" name="Subtitle 2"/>
          <p:cNvGrpSpPr/>
          <p:nvPr/>
        </p:nvGrpSpPr>
        <p:grpSpPr>
          <a:xfrm>
            <a:off x="369596" y="5880365"/>
            <a:ext cx="15034356" cy="12538833"/>
            <a:chOff x="0" y="0"/>
            <a:chExt cx="14338004" cy="12538830"/>
          </a:xfrm>
        </p:grpSpPr>
        <p:sp>
          <p:nvSpPr>
            <p:cNvPr id="95" name="Rectangle"/>
            <p:cNvSpPr/>
            <p:nvPr/>
          </p:nvSpPr>
          <p:spPr>
            <a:xfrm>
              <a:off x="0" y="0"/>
              <a:ext cx="14338004" cy="9633828"/>
            </a:xfrm>
            <a:prstGeom prst="rect">
              <a:avLst/>
            </a:prstGeom>
            <a:noFill/>
            <a:ln w="9525" cap="flat">
              <a:solidFill>
                <a:srgbClr val="002060"/>
              </a:solidFill>
              <a:prstDash val="solid"/>
              <a:round/>
            </a:ln>
            <a:effectLst/>
          </p:spPr>
          <p:txBody>
            <a:bodyPr wrap="square" lIns="45719" tIns="45719" rIns="45719" bIns="45719" numCol="1" anchor="t">
              <a:noAutofit/>
            </a:bodyPr>
            <a:lstStyle/>
            <a:p>
              <a:pPr algn="ctr" defTabSz="3840479">
                <a:spcBef>
                  <a:spcPts val="1000"/>
                </a:spcBef>
                <a:defRPr sz="4000">
                  <a:latin typeface="Cambria"/>
                  <a:ea typeface="Cambria"/>
                  <a:cs typeface="Cambria"/>
                  <a:sym typeface="Cambria"/>
                </a:defRPr>
              </a:pPr>
              <a:endParaRPr/>
            </a:p>
          </p:txBody>
        </p:sp>
        <p:sp>
          <p:nvSpPr>
            <p:cNvPr id="96" name="UNH Enterprise Technology &amp; Services (ET&amp;S) has raised concerns regarding internet security and compliance risks associated with using Discord as the primary communication platform within the Computer Science Department. To address these concerns, the de"/>
            <p:cNvSpPr txBox="1"/>
            <p:nvPr/>
          </p:nvSpPr>
          <p:spPr>
            <a:xfrm>
              <a:off x="73698" y="67218"/>
              <a:ext cx="14190608" cy="124716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3336" tIns="53336" rIns="53336" bIns="53336" numCol="1" anchor="t">
              <a:noAutofit/>
            </a:bodyPr>
            <a:lstStyle/>
            <a:p>
              <a:pPr defTabSz="3840479">
                <a:spcBef>
                  <a:spcPts val="1000"/>
                </a:spcBef>
                <a:defRPr sz="4000">
                  <a:latin typeface="Cambria"/>
                  <a:ea typeface="Cambria"/>
                  <a:cs typeface="Cambria"/>
                  <a:sym typeface="Cambria"/>
                </a:defRPr>
              </a:pPr>
              <a:r>
                <a:t>UNH Enterprise Technology &amp; Services (ET&amp;S) has raised concerns regarding internet security and compliance risks associated with using Discord as the primary communication platform within the Computer Science Department. To address these concerns, the department is transitioning to Microsoft Teams as its official communication platform. Our team is responsible for migrating the existing Discord bots’ functionality to Microsoft Teams while expanding their capabilities to better support the Programming Assistance Center (PAC).</a:t>
              </a:r>
            </a:p>
            <a:p>
              <a:pPr defTabSz="3840479">
                <a:spcBef>
                  <a:spcPts val="1000"/>
                </a:spcBef>
                <a:defRPr sz="4000">
                  <a:latin typeface="Cambria"/>
                  <a:ea typeface="Cambria"/>
                  <a:cs typeface="Cambria"/>
                  <a:sym typeface="Cambria"/>
                </a:defRPr>
              </a:pPr>
              <a:r>
                <a:t>Success Criteria:</a:t>
              </a:r>
              <a:endParaRPr sz="10000"/>
            </a:p>
            <a:p>
              <a:pPr marL="571500" defTabSz="3840479">
                <a:spcBef>
                  <a:spcPts val="1000"/>
                </a:spcBef>
                <a:buSzPct val="100000"/>
                <a:buFont typeface="Arial"/>
                <a:buChar char="•"/>
                <a:defRPr sz="4000">
                  <a:latin typeface="Cambria"/>
                  <a:ea typeface="Cambria"/>
                  <a:cs typeface="Cambria"/>
                  <a:sym typeface="Cambria"/>
                </a:defRPr>
              </a:pPr>
              <a:r>
                <a:t>Develop a Microsoft Teams bot that preserves core Discord bot functionality</a:t>
              </a:r>
              <a:endParaRPr sz="10000"/>
            </a:p>
            <a:p>
              <a:pPr marL="571500" defTabSz="3840479">
                <a:spcBef>
                  <a:spcPts val="1000"/>
                </a:spcBef>
                <a:buSzPct val="100000"/>
                <a:buFont typeface="Arial"/>
                <a:buChar char="•"/>
                <a:defRPr sz="4000">
                  <a:latin typeface="Cambria"/>
                  <a:ea typeface="Cambria"/>
                  <a:cs typeface="Cambria"/>
                  <a:sym typeface="Cambria"/>
                </a:defRPr>
              </a:pPr>
              <a:r>
                <a:t>Expand functionality to better support the Programming Assistance Center (PAC)</a:t>
              </a:r>
              <a:endParaRPr sz="10000"/>
            </a:p>
            <a:p>
              <a:pPr marL="571500" defTabSz="3840479">
                <a:spcBef>
                  <a:spcPts val="1000"/>
                </a:spcBef>
                <a:buSzPct val="100000"/>
                <a:buFont typeface="Arial"/>
                <a:buChar char="•"/>
                <a:defRPr sz="4000">
                  <a:latin typeface="Cambria"/>
                  <a:ea typeface="Cambria"/>
                  <a:cs typeface="Cambria"/>
                  <a:sym typeface="Cambria"/>
                </a:defRPr>
              </a:pPr>
              <a:r>
                <a:t>Ensure compliance with university IT security policies</a:t>
              </a:r>
            </a:p>
          </p:txBody>
        </p:sp>
      </p:grpSp>
      <p:grpSp>
        <p:nvGrpSpPr>
          <p:cNvPr id="100" name="Subtitle 2"/>
          <p:cNvGrpSpPr/>
          <p:nvPr/>
        </p:nvGrpSpPr>
        <p:grpSpPr>
          <a:xfrm>
            <a:off x="369595" y="4819683"/>
            <a:ext cx="15034357" cy="1064344"/>
            <a:chOff x="-1" y="-1"/>
            <a:chExt cx="14338005" cy="1064343"/>
          </a:xfrm>
        </p:grpSpPr>
        <p:sp>
          <p:nvSpPr>
            <p:cNvPr id="98" name="Rectangle"/>
            <p:cNvSpPr/>
            <p:nvPr/>
          </p:nvSpPr>
          <p:spPr>
            <a:xfrm>
              <a:off x="-1" y="-1"/>
              <a:ext cx="14338005" cy="1064343"/>
            </a:xfrm>
            <a:prstGeom prst="rect">
              <a:avLst/>
            </a:prstGeom>
            <a:solidFill>
              <a:srgbClr val="002060"/>
            </a:solidFill>
            <a:ln w="9525" cap="flat">
              <a:solidFill>
                <a:srgbClr val="002060"/>
              </a:solidFill>
              <a:prstDash val="solid"/>
              <a:round/>
            </a:ln>
            <a:effectLst/>
          </p:spPr>
          <p:txBody>
            <a:bodyPr wrap="square" lIns="45719" tIns="45719" rIns="45719" bIns="45719" numCol="1" anchor="ctr">
              <a:noAutofit/>
            </a:bodyPr>
            <a:lstStyle/>
            <a:p>
              <a:pPr algn="ctr" defTabSz="3840479">
                <a:lnSpc>
                  <a:spcPct val="90000"/>
                </a:lnSpc>
                <a:spcBef>
                  <a:spcPts val="4200"/>
                </a:spcBef>
                <a:defRPr sz="5800">
                  <a:solidFill>
                    <a:srgbClr val="FFFFFF"/>
                  </a:solidFill>
                  <a:latin typeface="Cambria"/>
                  <a:ea typeface="Cambria"/>
                  <a:cs typeface="Cambria"/>
                  <a:sym typeface="Cambria"/>
                </a:defRPr>
              </a:pPr>
              <a:endParaRPr/>
            </a:p>
          </p:txBody>
        </p:sp>
        <p:sp>
          <p:nvSpPr>
            <p:cNvPr id="99" name="Introduction"/>
            <p:cNvSpPr txBox="1"/>
            <p:nvPr/>
          </p:nvSpPr>
          <p:spPr>
            <a:xfrm>
              <a:off x="73698" y="5360"/>
              <a:ext cx="14190606" cy="105362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3336" tIns="53336" rIns="53336" bIns="53336" numCol="1" anchor="ctr">
              <a:normAutofit/>
            </a:bodyPr>
            <a:lstStyle>
              <a:lvl1pPr algn="ctr" defTabSz="3840479">
                <a:lnSpc>
                  <a:spcPct val="90000"/>
                </a:lnSpc>
                <a:spcBef>
                  <a:spcPts val="4200"/>
                </a:spcBef>
                <a:defRPr sz="5800">
                  <a:solidFill>
                    <a:srgbClr val="FFFFFF"/>
                  </a:solidFill>
                  <a:latin typeface="Cambria"/>
                  <a:ea typeface="Cambria"/>
                  <a:cs typeface="Cambria"/>
                  <a:sym typeface="Cambria"/>
                </a:defRPr>
              </a:lvl1pPr>
            </a:lstStyle>
            <a:p>
              <a:r>
                <a:t>Introduction</a:t>
              </a:r>
            </a:p>
          </p:txBody>
        </p:sp>
      </p:grpSp>
      <p:pic>
        <p:nvPicPr>
          <p:cNvPr id="101" name="Picture 160" descr="Picture 160"/>
          <p:cNvPicPr>
            <a:picLocks noChangeAspect="1"/>
          </p:cNvPicPr>
          <p:nvPr/>
        </p:nvPicPr>
        <p:blipFill>
          <a:blip r:embed="rId3"/>
          <a:stretch>
            <a:fillRect/>
          </a:stretch>
        </p:blipFill>
        <p:spPr>
          <a:xfrm>
            <a:off x="2656639" y="1168998"/>
            <a:ext cx="2298576" cy="3042233"/>
          </a:xfrm>
          <a:prstGeom prst="rect">
            <a:avLst/>
          </a:prstGeom>
          <a:ln w="12700">
            <a:miter lim="400000"/>
          </a:ln>
        </p:spPr>
      </p:pic>
      <p:grpSp>
        <p:nvGrpSpPr>
          <p:cNvPr id="107" name="Subtitle 2"/>
          <p:cNvGrpSpPr/>
          <p:nvPr/>
        </p:nvGrpSpPr>
        <p:grpSpPr>
          <a:xfrm>
            <a:off x="28778077" y="29756006"/>
            <a:ext cx="14748971" cy="1052959"/>
            <a:chOff x="-1" y="-1"/>
            <a:chExt cx="14426990" cy="1104714"/>
          </a:xfrm>
        </p:grpSpPr>
        <p:sp>
          <p:nvSpPr>
            <p:cNvPr id="105" name="Rectangle"/>
            <p:cNvSpPr/>
            <p:nvPr/>
          </p:nvSpPr>
          <p:spPr>
            <a:xfrm>
              <a:off x="-1" y="-1"/>
              <a:ext cx="14426990" cy="1104714"/>
            </a:xfrm>
            <a:prstGeom prst="rect">
              <a:avLst/>
            </a:prstGeom>
            <a:solidFill>
              <a:srgbClr val="002060"/>
            </a:solidFill>
            <a:ln w="9525" cap="flat">
              <a:solidFill>
                <a:srgbClr val="002060"/>
              </a:solidFill>
              <a:prstDash val="solid"/>
              <a:round/>
            </a:ln>
            <a:effectLst/>
          </p:spPr>
          <p:txBody>
            <a:bodyPr wrap="square" lIns="45719" tIns="45719" rIns="45719" bIns="45719" numCol="1" anchor="ctr">
              <a:noAutofit/>
            </a:bodyPr>
            <a:lstStyle/>
            <a:p>
              <a:pPr algn="ctr" defTabSz="3840479">
                <a:lnSpc>
                  <a:spcPct val="90000"/>
                </a:lnSpc>
                <a:spcBef>
                  <a:spcPts val="4200"/>
                </a:spcBef>
                <a:defRPr sz="5800">
                  <a:solidFill>
                    <a:srgbClr val="FFFFFF"/>
                  </a:solidFill>
                  <a:latin typeface="Cambria"/>
                  <a:ea typeface="Cambria"/>
                  <a:cs typeface="Cambria"/>
                  <a:sym typeface="Cambria"/>
                </a:defRPr>
              </a:pPr>
              <a:endParaRPr/>
            </a:p>
          </p:txBody>
        </p:sp>
        <p:sp>
          <p:nvSpPr>
            <p:cNvPr id="106" name="Acknowledgements"/>
            <p:cNvSpPr txBox="1"/>
            <p:nvPr/>
          </p:nvSpPr>
          <p:spPr>
            <a:xfrm>
              <a:off x="72892" y="5564"/>
              <a:ext cx="14281204" cy="109358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3336" tIns="53336" rIns="53336" bIns="53336" numCol="1" anchor="ctr">
              <a:normAutofit/>
            </a:bodyPr>
            <a:lstStyle>
              <a:lvl1pPr algn="ctr" defTabSz="3840479">
                <a:lnSpc>
                  <a:spcPct val="90000"/>
                </a:lnSpc>
                <a:spcBef>
                  <a:spcPts val="4200"/>
                </a:spcBef>
                <a:defRPr sz="5800">
                  <a:solidFill>
                    <a:srgbClr val="FFFFFF"/>
                  </a:solidFill>
                  <a:latin typeface="Cambria"/>
                  <a:ea typeface="Cambria"/>
                  <a:cs typeface="Cambria"/>
                  <a:sym typeface="Cambria"/>
                </a:defRPr>
              </a:lvl1pPr>
            </a:lstStyle>
            <a:p>
              <a:r>
                <a:t>Acknowledgements</a:t>
              </a:r>
            </a:p>
          </p:txBody>
        </p:sp>
      </p:grpSp>
      <p:grpSp>
        <p:nvGrpSpPr>
          <p:cNvPr id="111" name="Subtitle 2"/>
          <p:cNvGrpSpPr/>
          <p:nvPr/>
        </p:nvGrpSpPr>
        <p:grpSpPr>
          <a:xfrm>
            <a:off x="28793529" y="17758264"/>
            <a:ext cx="14739974" cy="987778"/>
            <a:chOff x="-1" y="4920"/>
            <a:chExt cx="14597680" cy="1198687"/>
          </a:xfrm>
        </p:grpSpPr>
        <p:sp>
          <p:nvSpPr>
            <p:cNvPr id="109" name="Rectangle"/>
            <p:cNvSpPr/>
            <p:nvPr/>
          </p:nvSpPr>
          <p:spPr>
            <a:xfrm>
              <a:off x="-1" y="26317"/>
              <a:ext cx="14597680" cy="1177290"/>
            </a:xfrm>
            <a:prstGeom prst="rect">
              <a:avLst/>
            </a:prstGeom>
            <a:solidFill>
              <a:srgbClr val="002060"/>
            </a:solidFill>
            <a:ln w="9525" cap="flat">
              <a:solidFill>
                <a:srgbClr val="002060"/>
              </a:solidFill>
              <a:prstDash val="solid"/>
              <a:round/>
            </a:ln>
            <a:effectLst/>
          </p:spPr>
          <p:txBody>
            <a:bodyPr wrap="square" lIns="45719" tIns="45719" rIns="45719" bIns="45719" numCol="1" anchor="ctr">
              <a:noAutofit/>
            </a:bodyPr>
            <a:lstStyle/>
            <a:p>
              <a:pPr algn="ctr" defTabSz="3840479">
                <a:lnSpc>
                  <a:spcPct val="90000"/>
                </a:lnSpc>
                <a:spcBef>
                  <a:spcPts val="4200"/>
                </a:spcBef>
                <a:defRPr sz="10000">
                  <a:solidFill>
                    <a:srgbClr val="FFFFFF"/>
                  </a:solidFill>
                </a:defRPr>
              </a:pPr>
              <a:endParaRPr/>
            </a:p>
          </p:txBody>
        </p:sp>
        <p:sp>
          <p:nvSpPr>
            <p:cNvPr id="110" name="Challenges"/>
            <p:cNvSpPr txBox="1"/>
            <p:nvPr/>
          </p:nvSpPr>
          <p:spPr>
            <a:xfrm>
              <a:off x="44062" y="4920"/>
              <a:ext cx="14335129" cy="1193766"/>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3336" tIns="53336" rIns="53336" bIns="53336" numCol="1" anchor="ctr">
              <a:normAutofit/>
            </a:bodyPr>
            <a:lstStyle>
              <a:lvl1pPr algn="ctr" defTabSz="3840479">
                <a:lnSpc>
                  <a:spcPct val="90000"/>
                </a:lnSpc>
                <a:spcBef>
                  <a:spcPts val="4200"/>
                </a:spcBef>
                <a:defRPr sz="5800">
                  <a:solidFill>
                    <a:srgbClr val="FFFFFF"/>
                  </a:solidFill>
                  <a:latin typeface="Cambria"/>
                  <a:ea typeface="Cambria"/>
                  <a:cs typeface="Cambria"/>
                  <a:sym typeface="Cambria"/>
                </a:defRPr>
              </a:lvl1pPr>
            </a:lstStyle>
            <a:p>
              <a:r>
                <a:t>Challenges</a:t>
              </a:r>
            </a:p>
          </p:txBody>
        </p:sp>
      </p:grpSp>
      <p:grpSp>
        <p:nvGrpSpPr>
          <p:cNvPr id="117" name="Subtitle 2"/>
          <p:cNvGrpSpPr/>
          <p:nvPr/>
        </p:nvGrpSpPr>
        <p:grpSpPr>
          <a:xfrm>
            <a:off x="357782" y="15624099"/>
            <a:ext cx="15014224" cy="984779"/>
            <a:chOff x="0" y="-1"/>
            <a:chExt cx="14338005" cy="1064343"/>
          </a:xfrm>
        </p:grpSpPr>
        <p:sp>
          <p:nvSpPr>
            <p:cNvPr id="115" name="Rectangle"/>
            <p:cNvSpPr/>
            <p:nvPr/>
          </p:nvSpPr>
          <p:spPr>
            <a:xfrm>
              <a:off x="0" y="-1"/>
              <a:ext cx="14338005" cy="1064343"/>
            </a:xfrm>
            <a:prstGeom prst="rect">
              <a:avLst/>
            </a:prstGeom>
            <a:solidFill>
              <a:srgbClr val="002060"/>
            </a:solidFill>
            <a:ln w="9525" cap="flat">
              <a:solidFill>
                <a:srgbClr val="002060"/>
              </a:solidFill>
              <a:prstDash val="solid"/>
              <a:round/>
            </a:ln>
            <a:effectLst/>
          </p:spPr>
          <p:txBody>
            <a:bodyPr wrap="square" lIns="45719" tIns="45719" rIns="45719" bIns="45719" numCol="1" anchor="ctr">
              <a:noAutofit/>
            </a:bodyPr>
            <a:lstStyle/>
            <a:p>
              <a:pPr algn="ctr" defTabSz="3840479">
                <a:lnSpc>
                  <a:spcPct val="90000"/>
                </a:lnSpc>
                <a:spcBef>
                  <a:spcPts val="4200"/>
                </a:spcBef>
                <a:defRPr sz="10000"/>
              </a:pPr>
              <a:endParaRPr/>
            </a:p>
          </p:txBody>
        </p:sp>
        <p:sp>
          <p:nvSpPr>
            <p:cNvPr id="116" name="Requirements"/>
            <p:cNvSpPr txBox="1"/>
            <p:nvPr/>
          </p:nvSpPr>
          <p:spPr>
            <a:xfrm>
              <a:off x="43816" y="5072"/>
              <a:ext cx="14250373" cy="105419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3336" tIns="53336" rIns="53336" bIns="53336" numCol="1" anchor="ctr">
              <a:normAutofit/>
            </a:bodyPr>
            <a:lstStyle>
              <a:lvl1pPr algn="ctr" defTabSz="3840479">
                <a:lnSpc>
                  <a:spcPct val="90000"/>
                </a:lnSpc>
                <a:spcBef>
                  <a:spcPts val="4200"/>
                </a:spcBef>
                <a:defRPr sz="5800">
                  <a:solidFill>
                    <a:srgbClr val="FFFFFF"/>
                  </a:solidFill>
                  <a:latin typeface="Cambria"/>
                  <a:ea typeface="Cambria"/>
                  <a:cs typeface="Cambria"/>
                  <a:sym typeface="Cambria"/>
                </a:defRPr>
              </a:lvl1pPr>
            </a:lstStyle>
            <a:p>
              <a:r>
                <a:t>Requirements</a:t>
              </a:r>
            </a:p>
          </p:txBody>
        </p:sp>
      </p:grpSp>
      <p:grpSp>
        <p:nvGrpSpPr>
          <p:cNvPr id="120" name="Subtitle 2"/>
          <p:cNvGrpSpPr/>
          <p:nvPr/>
        </p:nvGrpSpPr>
        <p:grpSpPr>
          <a:xfrm>
            <a:off x="367396" y="16604029"/>
            <a:ext cx="15015480" cy="7161950"/>
            <a:chOff x="-18813" y="-21101"/>
            <a:chExt cx="14975212" cy="7262616"/>
          </a:xfrm>
        </p:grpSpPr>
        <p:sp>
          <p:nvSpPr>
            <p:cNvPr id="118" name="Rectangle"/>
            <p:cNvSpPr/>
            <p:nvPr/>
          </p:nvSpPr>
          <p:spPr>
            <a:xfrm>
              <a:off x="0" y="-21101"/>
              <a:ext cx="14956399" cy="5804863"/>
            </a:xfrm>
            <a:prstGeom prst="rect">
              <a:avLst/>
            </a:prstGeom>
            <a:noFill/>
            <a:ln w="9525" cap="flat">
              <a:solidFill>
                <a:srgbClr val="002060"/>
              </a:solidFill>
              <a:prstDash val="solid"/>
              <a:round/>
            </a:ln>
            <a:effectLst/>
          </p:spPr>
          <p:txBody>
            <a:bodyPr wrap="square" lIns="45719" tIns="45719" rIns="45719" bIns="45719" numCol="1" anchor="t">
              <a:noAutofit/>
            </a:bodyPr>
            <a:lstStyle/>
            <a:p>
              <a:pPr algn="just" defTabSz="3840479">
                <a:spcBef>
                  <a:spcPts val="1000"/>
                </a:spcBef>
                <a:defRPr sz="4000">
                  <a:latin typeface="Cambria"/>
                  <a:ea typeface="Cambria"/>
                  <a:cs typeface="Cambria"/>
                  <a:sym typeface="Cambria"/>
                </a:defRPr>
              </a:pPr>
              <a:endParaRPr/>
            </a:p>
          </p:txBody>
        </p:sp>
        <p:sp>
          <p:nvSpPr>
            <p:cNvPr id="119" name="Functional…"/>
            <p:cNvSpPr txBox="1"/>
            <p:nvPr/>
          </p:nvSpPr>
          <p:spPr>
            <a:xfrm>
              <a:off x="-18813" y="4802"/>
              <a:ext cx="14702055" cy="723671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3336" tIns="53336" rIns="53336" bIns="53336" numCol="1" anchor="t">
              <a:noAutofit/>
            </a:bodyPr>
            <a:lstStyle/>
            <a:p>
              <a:pPr marL="825500" indent="-571500" algn="just" defTabSz="3840479">
                <a:spcBef>
                  <a:spcPts val="1000"/>
                </a:spcBef>
                <a:buSzPct val="100000"/>
                <a:buFont typeface="Arial"/>
                <a:buChar char="•"/>
                <a:defRPr sz="4000">
                  <a:latin typeface="Cambria"/>
                  <a:ea typeface="Cambria"/>
                  <a:cs typeface="Cambria"/>
                  <a:sym typeface="Cambria"/>
                </a:defRPr>
              </a:pPr>
              <a:r>
                <a:t>Functional</a:t>
              </a:r>
              <a:endParaRPr sz="8400"/>
            </a:p>
            <a:p>
              <a:pPr marL="1333500" lvl="1" indent="-571500" algn="just" defTabSz="3840479">
                <a:spcBef>
                  <a:spcPts val="1000"/>
                </a:spcBef>
                <a:buSzPct val="100000"/>
                <a:buFont typeface="Courier New"/>
                <a:buChar char="o"/>
                <a:defRPr sz="4000">
                  <a:latin typeface="Cambria"/>
                  <a:ea typeface="Cambria"/>
                  <a:cs typeface="Cambria"/>
                  <a:sym typeface="Cambria"/>
                </a:defRPr>
              </a:pPr>
              <a:r>
                <a:t>Students and faculty must be able to create and breakout rooms</a:t>
              </a:r>
            </a:p>
            <a:p>
              <a:pPr marL="1333500" lvl="1" indent="-571500" algn="just" defTabSz="3840479">
                <a:spcBef>
                  <a:spcPts val="1000"/>
                </a:spcBef>
                <a:buSzPct val="100000"/>
                <a:buFont typeface="Courier New"/>
                <a:buChar char="o"/>
                <a:defRPr sz="4000">
                  <a:latin typeface="Cambria"/>
                  <a:ea typeface="Cambria"/>
                  <a:cs typeface="Cambria"/>
                  <a:sym typeface="Cambria"/>
                </a:defRPr>
              </a:pPr>
              <a:r>
                <a:t>Instructors must be able to run attendance polls</a:t>
              </a:r>
              <a:endParaRPr sz="8400"/>
            </a:p>
            <a:p>
              <a:pPr marL="1333500" lvl="1" indent="-571500" algn="just" defTabSz="3840479">
                <a:spcBef>
                  <a:spcPts val="1000"/>
                </a:spcBef>
                <a:buSzPct val="100000"/>
                <a:buFont typeface="Courier New"/>
                <a:buChar char="o"/>
                <a:defRPr sz="4000">
                  <a:latin typeface="Cambria"/>
                  <a:ea typeface="Cambria"/>
                  <a:cs typeface="Cambria"/>
                  <a:sym typeface="Cambria"/>
                </a:defRPr>
              </a:pPr>
              <a:r>
                <a:t>Students must be able to add themselves to PAC queue</a:t>
              </a:r>
            </a:p>
            <a:p>
              <a:pPr marL="825500" indent="-571500" algn="just" defTabSz="3840479">
                <a:spcBef>
                  <a:spcPts val="1000"/>
                </a:spcBef>
                <a:buSzPct val="100000"/>
                <a:buFont typeface="Arial"/>
                <a:buChar char="•"/>
                <a:defRPr sz="4000">
                  <a:latin typeface="Cambria"/>
                  <a:ea typeface="Cambria"/>
                  <a:cs typeface="Cambria"/>
                  <a:sym typeface="Cambria"/>
                </a:defRPr>
              </a:pPr>
              <a:r>
                <a:t>Nonfunctional</a:t>
              </a:r>
              <a:endParaRPr sz="10000"/>
            </a:p>
            <a:p>
              <a:pPr marL="1333500" lvl="1" indent="-571500" algn="just" defTabSz="3840479">
                <a:spcBef>
                  <a:spcPts val="1000"/>
                </a:spcBef>
                <a:buSzPct val="100000"/>
                <a:buFont typeface="Courier New"/>
                <a:buChar char="o"/>
                <a:defRPr sz="4000">
                  <a:latin typeface="Cambria"/>
                  <a:ea typeface="Cambria"/>
                  <a:cs typeface="Cambria"/>
                  <a:sym typeface="Cambria"/>
                </a:defRPr>
              </a:pPr>
              <a:r>
                <a:t>Bot must have minimal downtime</a:t>
              </a:r>
              <a:endParaRPr sz="8400"/>
            </a:p>
            <a:p>
              <a:pPr marL="1333500" lvl="1" indent="-571500" algn="just" defTabSz="3840479">
                <a:spcBef>
                  <a:spcPts val="1000"/>
                </a:spcBef>
                <a:buSzPct val="100000"/>
                <a:buFont typeface="Courier New"/>
                <a:buChar char="o"/>
                <a:defRPr sz="4000">
                  <a:latin typeface="Cambria"/>
                  <a:ea typeface="Cambria"/>
                  <a:cs typeface="Cambria"/>
                  <a:sym typeface="Cambria"/>
                </a:defRPr>
              </a:pPr>
              <a:r>
                <a:t>Bot must be easy enough to use to justify its use</a:t>
              </a:r>
            </a:p>
          </p:txBody>
        </p:sp>
      </p:grpSp>
      <p:pic>
        <p:nvPicPr>
          <p:cNvPr id="121" name="unknown.png" descr="unknown.png"/>
          <p:cNvPicPr>
            <a:picLocks noChangeAspect="1"/>
          </p:cNvPicPr>
          <p:nvPr/>
        </p:nvPicPr>
        <p:blipFill>
          <a:blip r:embed="rId4"/>
          <a:stretch>
            <a:fillRect/>
          </a:stretch>
        </p:blipFill>
        <p:spPr>
          <a:xfrm>
            <a:off x="21236103" y="16600948"/>
            <a:ext cx="1412483" cy="1499617"/>
          </a:xfrm>
          <a:prstGeom prst="rect">
            <a:avLst/>
          </a:prstGeom>
          <a:ln w="12700">
            <a:miter lim="400000"/>
          </a:ln>
        </p:spPr>
      </p:pic>
      <p:sp>
        <p:nvSpPr>
          <p:cNvPr id="122" name="Text"/>
          <p:cNvSpPr txBox="1"/>
          <p:nvPr/>
        </p:nvSpPr>
        <p:spPr>
          <a:xfrm>
            <a:off x="25904122" y="12757799"/>
            <a:ext cx="142241" cy="2769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57200">
              <a:defRPr sz="1200">
                <a:latin typeface="Times Roman"/>
                <a:ea typeface="Times Roman"/>
                <a:cs typeface="Times Roman"/>
                <a:sym typeface="Times Roman"/>
              </a:defRPr>
            </a:lvl1pPr>
          </a:lstStyle>
          <a:p>
            <a:r>
              <a:t> </a:t>
            </a:r>
          </a:p>
        </p:txBody>
      </p:sp>
      <p:pic>
        <p:nvPicPr>
          <p:cNvPr id="123" name="unknown.png" descr="unknown.png"/>
          <p:cNvPicPr>
            <a:picLocks noChangeAspect="1"/>
          </p:cNvPicPr>
          <p:nvPr/>
        </p:nvPicPr>
        <p:blipFill>
          <a:blip r:embed="rId5"/>
          <a:stretch>
            <a:fillRect/>
          </a:stretch>
        </p:blipFill>
        <p:spPr>
          <a:xfrm>
            <a:off x="26357710" y="20970025"/>
            <a:ext cx="1044096" cy="1069377"/>
          </a:xfrm>
          <a:prstGeom prst="rect">
            <a:avLst/>
          </a:prstGeom>
          <a:ln w="12700">
            <a:miter lim="400000"/>
          </a:ln>
        </p:spPr>
      </p:pic>
      <p:sp>
        <p:nvSpPr>
          <p:cNvPr id="124" name="Text"/>
          <p:cNvSpPr txBox="1"/>
          <p:nvPr/>
        </p:nvSpPr>
        <p:spPr>
          <a:xfrm>
            <a:off x="26612437" y="17951826"/>
            <a:ext cx="142241" cy="2769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57200">
              <a:defRPr sz="1200">
                <a:latin typeface="Times Roman"/>
                <a:ea typeface="Times Roman"/>
                <a:cs typeface="Times Roman"/>
                <a:sym typeface="Times Roman"/>
              </a:defRPr>
            </a:lvl1pPr>
          </a:lstStyle>
          <a:p>
            <a:r>
              <a:t> </a:t>
            </a:r>
          </a:p>
        </p:txBody>
      </p:sp>
      <p:pic>
        <p:nvPicPr>
          <p:cNvPr id="125" name="unknown.png" descr="unknown.png"/>
          <p:cNvPicPr>
            <a:picLocks noChangeAspect="1"/>
          </p:cNvPicPr>
          <p:nvPr/>
        </p:nvPicPr>
        <p:blipFill>
          <a:blip r:embed="rId6"/>
          <a:stretch>
            <a:fillRect/>
          </a:stretch>
        </p:blipFill>
        <p:spPr>
          <a:xfrm>
            <a:off x="16647921" y="20967048"/>
            <a:ext cx="1219370" cy="1066112"/>
          </a:xfrm>
          <a:prstGeom prst="rect">
            <a:avLst/>
          </a:prstGeom>
          <a:ln w="12700">
            <a:miter lim="400000"/>
          </a:ln>
        </p:spPr>
      </p:pic>
      <p:sp>
        <p:nvSpPr>
          <p:cNvPr id="126" name="Text"/>
          <p:cNvSpPr txBox="1"/>
          <p:nvPr/>
        </p:nvSpPr>
        <p:spPr>
          <a:xfrm>
            <a:off x="20183814" y="18016664"/>
            <a:ext cx="142241" cy="2769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57200">
              <a:defRPr sz="1200">
                <a:latin typeface="Times Roman"/>
                <a:ea typeface="Times Roman"/>
                <a:cs typeface="Times Roman"/>
                <a:sym typeface="Times Roman"/>
              </a:defRPr>
            </a:lvl1pPr>
          </a:lstStyle>
          <a:p>
            <a:r>
              <a:t> </a:t>
            </a:r>
          </a:p>
        </p:txBody>
      </p:sp>
      <p:pic>
        <p:nvPicPr>
          <p:cNvPr id="127" name="unknown.svg" descr="unknown.svg"/>
          <p:cNvPicPr>
            <a:picLocks noChangeAspect="1"/>
          </p:cNvPicPr>
          <p:nvPr/>
        </p:nvPicPr>
        <p:blipFill>
          <a:blip r:embed="rId7"/>
          <a:stretch>
            <a:fillRect/>
          </a:stretch>
        </p:blipFill>
        <p:spPr>
          <a:xfrm>
            <a:off x="21727400" y="24469060"/>
            <a:ext cx="927100" cy="965201"/>
          </a:xfrm>
          <a:prstGeom prst="rect">
            <a:avLst/>
          </a:prstGeom>
          <a:ln w="12700">
            <a:miter lim="400000"/>
          </a:ln>
        </p:spPr>
      </p:pic>
      <p:sp>
        <p:nvSpPr>
          <p:cNvPr id="128" name="Text"/>
          <p:cNvSpPr txBox="1"/>
          <p:nvPr/>
        </p:nvSpPr>
        <p:spPr>
          <a:xfrm>
            <a:off x="21482050" y="24171771"/>
            <a:ext cx="154940" cy="33855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57200">
              <a:defRPr sz="1600">
                <a:latin typeface="Times Roman"/>
                <a:ea typeface="Times Roman"/>
                <a:cs typeface="Times Roman"/>
                <a:sym typeface="Times Roman"/>
              </a:defRPr>
            </a:lvl1pPr>
          </a:lstStyle>
          <a:p>
            <a:r>
              <a:t> </a:t>
            </a:r>
          </a:p>
        </p:txBody>
      </p:sp>
      <p:sp>
        <p:nvSpPr>
          <p:cNvPr id="130" name="Testing"/>
          <p:cNvSpPr txBox="1"/>
          <p:nvPr/>
        </p:nvSpPr>
        <p:spPr>
          <a:xfrm>
            <a:off x="15607570" y="25812195"/>
            <a:ext cx="13788183" cy="12632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3336" tIns="53336" rIns="53336" bIns="53336" numCol="1" anchor="ctr">
            <a:normAutofit/>
          </a:bodyPr>
          <a:lstStyle>
            <a:lvl1pPr algn="ctr" defTabSz="3840479">
              <a:lnSpc>
                <a:spcPct val="90000"/>
              </a:lnSpc>
              <a:spcBef>
                <a:spcPts val="4200"/>
              </a:spcBef>
              <a:defRPr sz="5800">
                <a:solidFill>
                  <a:srgbClr val="FFFFFF"/>
                </a:solidFill>
                <a:latin typeface="Cambria"/>
                <a:ea typeface="Cambria"/>
                <a:cs typeface="Cambria"/>
                <a:sym typeface="Cambria"/>
              </a:defRPr>
            </a:lvl1pPr>
          </a:lstStyle>
          <a:p>
            <a:r>
              <a:t>Testing</a:t>
            </a:r>
          </a:p>
        </p:txBody>
      </p:sp>
      <p:grpSp>
        <p:nvGrpSpPr>
          <p:cNvPr id="137" name="Subtitle 2"/>
          <p:cNvGrpSpPr/>
          <p:nvPr/>
        </p:nvGrpSpPr>
        <p:grpSpPr>
          <a:xfrm>
            <a:off x="15562149" y="4838527"/>
            <a:ext cx="12957339" cy="1064344"/>
            <a:chOff x="0" y="-19199"/>
            <a:chExt cx="14434442" cy="1083541"/>
          </a:xfrm>
        </p:grpSpPr>
        <p:sp>
          <p:nvSpPr>
            <p:cNvPr id="135" name="Rectangle"/>
            <p:cNvSpPr/>
            <p:nvPr/>
          </p:nvSpPr>
          <p:spPr>
            <a:xfrm>
              <a:off x="0" y="-19199"/>
              <a:ext cx="14434442" cy="1083541"/>
            </a:xfrm>
            <a:prstGeom prst="rect">
              <a:avLst/>
            </a:prstGeom>
            <a:solidFill>
              <a:srgbClr val="002060"/>
            </a:solidFill>
            <a:ln w="9525" cap="flat">
              <a:solidFill>
                <a:srgbClr val="002060"/>
              </a:solidFill>
              <a:prstDash val="solid"/>
              <a:round/>
            </a:ln>
            <a:effectLst/>
          </p:spPr>
          <p:txBody>
            <a:bodyPr wrap="square" lIns="45719" tIns="45719" rIns="45719" bIns="45719" numCol="1" anchor="ctr">
              <a:noAutofit/>
            </a:bodyPr>
            <a:lstStyle/>
            <a:p>
              <a:pPr algn="ctr" defTabSz="3840479">
                <a:lnSpc>
                  <a:spcPct val="90000"/>
                </a:lnSpc>
                <a:spcBef>
                  <a:spcPts val="4200"/>
                </a:spcBef>
                <a:defRPr sz="10000"/>
              </a:pPr>
              <a:endParaRPr/>
            </a:p>
          </p:txBody>
        </p:sp>
        <p:sp>
          <p:nvSpPr>
            <p:cNvPr id="136" name="Hierarchy Diagram"/>
            <p:cNvSpPr txBox="1"/>
            <p:nvPr/>
          </p:nvSpPr>
          <p:spPr>
            <a:xfrm>
              <a:off x="44110" y="5072"/>
              <a:ext cx="14346222" cy="105419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3336" tIns="53336" rIns="53336" bIns="53336" numCol="1" anchor="ctr">
              <a:normAutofit/>
            </a:bodyPr>
            <a:lstStyle>
              <a:lvl1pPr algn="ctr" defTabSz="3840479">
                <a:lnSpc>
                  <a:spcPct val="90000"/>
                </a:lnSpc>
                <a:spcBef>
                  <a:spcPts val="4200"/>
                </a:spcBef>
                <a:defRPr sz="5800">
                  <a:solidFill>
                    <a:srgbClr val="FFFFFF"/>
                  </a:solidFill>
                  <a:latin typeface="Cambria"/>
                  <a:ea typeface="Cambria"/>
                  <a:cs typeface="Cambria"/>
                  <a:sym typeface="Cambria"/>
                </a:defRPr>
              </a:lvl1pPr>
            </a:lstStyle>
            <a:p>
              <a:r>
                <a:rPr lang="en-US"/>
                <a:t>Architecture Diagram I</a:t>
              </a:r>
              <a:endParaRPr/>
            </a:p>
          </p:txBody>
        </p:sp>
      </p:grpSp>
      <p:grpSp>
        <p:nvGrpSpPr>
          <p:cNvPr id="140" name="Subtitle 2"/>
          <p:cNvGrpSpPr/>
          <p:nvPr/>
        </p:nvGrpSpPr>
        <p:grpSpPr>
          <a:xfrm>
            <a:off x="365700" y="22419352"/>
            <a:ext cx="14995268" cy="1282125"/>
            <a:chOff x="-1" y="-1"/>
            <a:chExt cx="14459523" cy="1104714"/>
          </a:xfrm>
        </p:grpSpPr>
        <p:sp>
          <p:nvSpPr>
            <p:cNvPr id="138" name="Rectangle"/>
            <p:cNvSpPr/>
            <p:nvPr/>
          </p:nvSpPr>
          <p:spPr>
            <a:xfrm>
              <a:off x="-1" y="-1"/>
              <a:ext cx="14459523" cy="1104714"/>
            </a:xfrm>
            <a:prstGeom prst="rect">
              <a:avLst/>
            </a:prstGeom>
            <a:solidFill>
              <a:srgbClr val="002060"/>
            </a:solidFill>
            <a:ln w="9525" cap="flat">
              <a:solidFill>
                <a:srgbClr val="002060"/>
              </a:solidFill>
              <a:prstDash val="solid"/>
              <a:round/>
            </a:ln>
            <a:effectLst/>
          </p:spPr>
          <p:txBody>
            <a:bodyPr wrap="square" lIns="45719" tIns="45719" rIns="45719" bIns="45719" numCol="1" anchor="ctr">
              <a:noAutofit/>
            </a:bodyPr>
            <a:lstStyle/>
            <a:p>
              <a:pPr algn="ctr" defTabSz="3840479">
                <a:lnSpc>
                  <a:spcPct val="90000"/>
                </a:lnSpc>
                <a:spcBef>
                  <a:spcPts val="4200"/>
                </a:spcBef>
                <a:defRPr sz="10000"/>
              </a:pPr>
              <a:endParaRPr/>
            </a:p>
          </p:txBody>
        </p:sp>
        <p:sp>
          <p:nvSpPr>
            <p:cNvPr id="139" name="Bot Commands"/>
            <p:cNvSpPr txBox="1"/>
            <p:nvPr/>
          </p:nvSpPr>
          <p:spPr>
            <a:xfrm>
              <a:off x="74323" y="5564"/>
              <a:ext cx="14310876" cy="109358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3336" tIns="53336" rIns="53336" bIns="53336" numCol="1" anchor="ctr">
              <a:normAutofit/>
            </a:bodyPr>
            <a:lstStyle>
              <a:lvl1pPr algn="ctr" defTabSz="3840479">
                <a:lnSpc>
                  <a:spcPct val="90000"/>
                </a:lnSpc>
                <a:spcBef>
                  <a:spcPts val="4200"/>
                </a:spcBef>
                <a:defRPr sz="5800">
                  <a:solidFill>
                    <a:srgbClr val="FFFFFF"/>
                  </a:solidFill>
                  <a:latin typeface="Cambria"/>
                  <a:ea typeface="Cambria"/>
                  <a:cs typeface="Cambria"/>
                  <a:sym typeface="Cambria"/>
                </a:defRPr>
              </a:lvl1pPr>
            </a:lstStyle>
            <a:p>
              <a:r>
                <a:t>Bot Commands</a:t>
              </a:r>
            </a:p>
          </p:txBody>
        </p:sp>
      </p:grpSp>
      <p:grpSp>
        <p:nvGrpSpPr>
          <p:cNvPr id="143" name="Subtitle 2"/>
          <p:cNvGrpSpPr/>
          <p:nvPr/>
        </p:nvGrpSpPr>
        <p:grpSpPr>
          <a:xfrm>
            <a:off x="361671" y="23678188"/>
            <a:ext cx="15002020" cy="9191166"/>
            <a:chOff x="-8725" y="0"/>
            <a:chExt cx="15002018" cy="9057893"/>
          </a:xfrm>
        </p:grpSpPr>
        <p:sp>
          <p:nvSpPr>
            <p:cNvPr id="141" name="Rectangle"/>
            <p:cNvSpPr/>
            <p:nvPr/>
          </p:nvSpPr>
          <p:spPr>
            <a:xfrm>
              <a:off x="-1" y="0"/>
              <a:ext cx="14983082" cy="9057893"/>
            </a:xfrm>
            <a:prstGeom prst="rect">
              <a:avLst/>
            </a:prstGeom>
            <a:noFill/>
            <a:ln w="9525" cap="flat">
              <a:solidFill>
                <a:srgbClr val="002060"/>
              </a:solidFill>
              <a:prstDash val="solid"/>
              <a:round/>
            </a:ln>
            <a:effectLst/>
          </p:spPr>
          <p:txBody>
            <a:bodyPr wrap="square" lIns="45719" tIns="45719" rIns="45719" bIns="45719" numCol="1" anchor="t">
              <a:noAutofit/>
            </a:bodyPr>
            <a:lstStyle/>
            <a:p>
              <a:pPr defTabSz="3840479">
                <a:lnSpc>
                  <a:spcPct val="81000"/>
                </a:lnSpc>
                <a:spcBef>
                  <a:spcPts val="4200"/>
                </a:spcBef>
                <a:defRPr sz="10000"/>
              </a:pPr>
              <a:endParaRPr/>
            </a:p>
          </p:txBody>
        </p:sp>
        <p:sp>
          <p:nvSpPr>
            <p:cNvPr id="142" name="hello: triggers a “Hello World!” response from the bot for testing purposes…"/>
            <p:cNvSpPr txBox="1"/>
            <p:nvPr/>
          </p:nvSpPr>
          <p:spPr>
            <a:xfrm>
              <a:off x="-8725" y="146152"/>
              <a:ext cx="15002018" cy="821218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3336" tIns="53336" rIns="53336" bIns="53336" numCol="1" anchor="t">
              <a:normAutofit/>
            </a:bodyPr>
            <a:lstStyle/>
            <a:p>
              <a:pPr marL="485775" indent="-485775" defTabSz="3264408">
                <a:lnSpc>
                  <a:spcPct val="81000"/>
                </a:lnSpc>
                <a:spcBef>
                  <a:spcPts val="3500"/>
                </a:spcBef>
                <a:buSzPct val="100000"/>
                <a:buFont typeface="Arial"/>
                <a:buChar char="•"/>
                <a:defRPr sz="3740">
                  <a:latin typeface="Cambria Bold"/>
                  <a:ea typeface="Cambria Bold"/>
                  <a:cs typeface="Cambria Bold"/>
                  <a:sym typeface="Cambria Bold"/>
                </a:defRPr>
              </a:pPr>
              <a:r>
                <a:t>hello: </a:t>
              </a:r>
              <a:r>
                <a:rPr>
                  <a:latin typeface="Cambria"/>
                  <a:ea typeface="Cambria"/>
                  <a:cs typeface="Cambria"/>
                  <a:sym typeface="Cambria"/>
                </a:rPr>
                <a:t>triggers a “Hello World!” response from the bot for testing purposes</a:t>
              </a:r>
            </a:p>
            <a:p>
              <a:pPr marL="485775" indent="-485775" defTabSz="3264408">
                <a:lnSpc>
                  <a:spcPct val="81000"/>
                </a:lnSpc>
                <a:spcBef>
                  <a:spcPts val="3500"/>
                </a:spcBef>
                <a:buSzPct val="100000"/>
                <a:buFont typeface="Arial"/>
                <a:buChar char="•"/>
                <a:defRPr sz="3740">
                  <a:latin typeface="Cambria"/>
                  <a:ea typeface="Cambria"/>
                  <a:cs typeface="Cambria"/>
                  <a:sym typeface="Cambria"/>
                </a:defRPr>
              </a:pPr>
              <a:r>
                <a:rPr>
                  <a:latin typeface="Cambria Bold"/>
                  <a:ea typeface="Cambria Bold"/>
                  <a:cs typeface="Cambria Bold"/>
                  <a:sym typeface="Cambria Bold"/>
                </a:rPr>
                <a:t>poll:</a:t>
              </a:r>
              <a:r>
                <a:t> start/stops an attendance action. User can click the interactive button to mark themself present. Stopping the attendance will automatically generate a text file of present  students.</a:t>
              </a:r>
              <a:endParaRPr sz="8500"/>
            </a:p>
            <a:p>
              <a:pPr marL="485775" indent="-485775" defTabSz="3264408">
                <a:lnSpc>
                  <a:spcPct val="81000"/>
                </a:lnSpc>
                <a:spcBef>
                  <a:spcPts val="3500"/>
                </a:spcBef>
                <a:buSzPct val="100000"/>
                <a:buFont typeface="Arial"/>
                <a:buChar char="•"/>
                <a:defRPr sz="3740">
                  <a:latin typeface="Cambria"/>
                  <a:ea typeface="Cambria"/>
                  <a:cs typeface="Cambria"/>
                  <a:sym typeface="Cambria"/>
                </a:defRPr>
              </a:pPr>
              <a:r>
                <a:rPr>
                  <a:latin typeface="Cambria Bold"/>
                  <a:ea typeface="Cambria Bold"/>
                  <a:cs typeface="Cambria Bold"/>
                  <a:sym typeface="Cambria Bold"/>
                </a:rPr>
                <a:t>breakout</a:t>
              </a:r>
              <a:r>
                <a:t>: create/close a breakout room with a list of users. Closing the breakout room will automatically remove all participants.</a:t>
              </a:r>
              <a:endParaRPr sz="8500"/>
            </a:p>
            <a:p>
              <a:pPr marL="485775" indent="-485775" defTabSz="3264408">
                <a:lnSpc>
                  <a:spcPct val="81000"/>
                </a:lnSpc>
                <a:spcBef>
                  <a:spcPts val="3500"/>
                </a:spcBef>
                <a:buSzPct val="100000"/>
                <a:buFont typeface="Arial"/>
                <a:buChar char="•"/>
                <a:defRPr sz="3740">
                  <a:latin typeface="Cambria"/>
                  <a:ea typeface="Cambria"/>
                  <a:cs typeface="Cambria"/>
                  <a:sym typeface="Cambria"/>
                </a:defRPr>
              </a:pPr>
              <a:r>
                <a:rPr>
                  <a:latin typeface="Cambria Bold"/>
                  <a:ea typeface="Cambria Bold"/>
                  <a:cs typeface="Cambria Bold"/>
                  <a:sym typeface="Cambria Bold"/>
                </a:rPr>
                <a:t>queue</a:t>
              </a:r>
              <a:r>
                <a:t>: add a student to the PAC queue.  PAC consultants can use assist to remove a student from the queue</a:t>
              </a:r>
              <a:endParaRPr sz="8500"/>
            </a:p>
            <a:p>
              <a:pPr marL="485775" indent="-485775" defTabSz="3264408">
                <a:lnSpc>
                  <a:spcPct val="81000"/>
                </a:lnSpc>
                <a:spcBef>
                  <a:spcPts val="3500"/>
                </a:spcBef>
                <a:buSzPct val="100000"/>
                <a:buFont typeface="Arial"/>
                <a:buChar char="•"/>
                <a:defRPr sz="3740">
                  <a:latin typeface="Cambria"/>
                  <a:ea typeface="Cambria"/>
                  <a:cs typeface="Cambria"/>
                  <a:sym typeface="Cambria"/>
                </a:defRPr>
              </a:pPr>
              <a:r>
                <a:rPr>
                  <a:latin typeface="Cambria Bold"/>
                  <a:ea typeface="Cambria Bold"/>
                  <a:cs typeface="Cambria Bold"/>
                  <a:sym typeface="Cambria Bold"/>
                </a:rPr>
                <a:t>availability</a:t>
              </a:r>
              <a:r>
                <a:t>: a PAC consultant can mark themselves available or not, and students can check the availability of all PAC consultants</a:t>
              </a:r>
            </a:p>
            <a:p>
              <a:pPr marL="485775" indent="-485775" defTabSz="3264408">
                <a:lnSpc>
                  <a:spcPct val="81000"/>
                </a:lnSpc>
                <a:spcBef>
                  <a:spcPts val="3500"/>
                </a:spcBef>
                <a:buSzPct val="100000"/>
                <a:buFont typeface="Arial"/>
                <a:buChar char="•"/>
                <a:defRPr sz="3740">
                  <a:latin typeface="Cambria"/>
                  <a:ea typeface="Cambria"/>
                  <a:cs typeface="Cambria"/>
                  <a:sym typeface="Cambria"/>
                </a:defRPr>
              </a:pPr>
              <a:r>
                <a:rPr sz="3700"/>
                <a:t>E.G., “@</a:t>
              </a:r>
              <a:r>
                <a:rPr sz="3700" err="1"/>
                <a:t>TeamsChatBot</a:t>
              </a:r>
              <a:r>
                <a:rPr sz="3700"/>
                <a:t> breakout @Zihan Pan @Joseph Cote”</a:t>
              </a:r>
            </a:p>
          </p:txBody>
        </p:sp>
      </p:grpSp>
      <p:grpSp>
        <p:nvGrpSpPr>
          <p:cNvPr id="146" name="Subtitle 2"/>
          <p:cNvGrpSpPr/>
          <p:nvPr/>
        </p:nvGrpSpPr>
        <p:grpSpPr>
          <a:xfrm>
            <a:off x="28643485" y="4848858"/>
            <a:ext cx="14937174" cy="1078841"/>
            <a:chOff x="-56460" y="4665735"/>
            <a:chExt cx="14361984" cy="1247650"/>
          </a:xfrm>
        </p:grpSpPr>
        <p:sp>
          <p:nvSpPr>
            <p:cNvPr id="144" name="Rectangle"/>
            <p:cNvSpPr/>
            <p:nvPr/>
          </p:nvSpPr>
          <p:spPr>
            <a:xfrm>
              <a:off x="-1" y="4709778"/>
              <a:ext cx="14305525" cy="1203607"/>
            </a:xfrm>
            <a:prstGeom prst="rect">
              <a:avLst/>
            </a:prstGeom>
            <a:solidFill>
              <a:srgbClr val="002060"/>
            </a:solidFill>
            <a:ln w="9525" cap="flat">
              <a:solidFill>
                <a:srgbClr val="002060"/>
              </a:solidFill>
              <a:prstDash val="solid"/>
              <a:round/>
            </a:ln>
            <a:effectLst/>
          </p:spPr>
          <p:txBody>
            <a:bodyPr wrap="square" lIns="45719" tIns="45719" rIns="45719" bIns="45719" numCol="1" anchor="ctr">
              <a:noAutofit/>
            </a:bodyPr>
            <a:lstStyle/>
            <a:p>
              <a:pPr algn="ctr" defTabSz="3840479">
                <a:lnSpc>
                  <a:spcPct val="90000"/>
                </a:lnSpc>
                <a:spcBef>
                  <a:spcPts val="4200"/>
                </a:spcBef>
                <a:defRPr sz="10000">
                  <a:solidFill>
                    <a:srgbClr val="FFFFFF"/>
                  </a:solidFill>
                </a:defRPr>
              </a:pPr>
              <a:endParaRPr/>
            </a:p>
          </p:txBody>
        </p:sp>
        <p:sp>
          <p:nvSpPr>
            <p:cNvPr id="145" name="Implementation"/>
            <p:cNvSpPr txBox="1"/>
            <p:nvPr/>
          </p:nvSpPr>
          <p:spPr>
            <a:xfrm>
              <a:off x="-56460" y="4665735"/>
              <a:ext cx="14218161" cy="119148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3336" tIns="53336" rIns="53336" bIns="53336" numCol="1" anchor="ctr">
              <a:normAutofit/>
            </a:bodyPr>
            <a:lstStyle>
              <a:lvl1pPr algn="ctr" defTabSz="3840479">
                <a:lnSpc>
                  <a:spcPct val="90000"/>
                </a:lnSpc>
                <a:spcBef>
                  <a:spcPts val="4200"/>
                </a:spcBef>
                <a:defRPr sz="5800">
                  <a:solidFill>
                    <a:srgbClr val="FFFFFF"/>
                  </a:solidFill>
                  <a:latin typeface="Cambria"/>
                  <a:ea typeface="Cambria"/>
                  <a:cs typeface="Cambria"/>
                  <a:sym typeface="Cambria"/>
                </a:defRPr>
              </a:lvl1pPr>
            </a:lstStyle>
            <a:p>
              <a:r>
                <a:t>Implementation</a:t>
              </a:r>
            </a:p>
          </p:txBody>
        </p:sp>
      </p:grpSp>
      <p:sp>
        <p:nvSpPr>
          <p:cNvPr id="150" name="Text"/>
          <p:cNvSpPr txBox="1"/>
          <p:nvPr/>
        </p:nvSpPr>
        <p:spPr>
          <a:xfrm>
            <a:off x="27727780" y="19691522"/>
            <a:ext cx="142241" cy="2769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57200">
              <a:defRPr sz="1200">
                <a:latin typeface="Times Roman"/>
                <a:ea typeface="Times Roman"/>
                <a:cs typeface="Times Roman"/>
                <a:sym typeface="Times Roman"/>
              </a:defRPr>
            </a:lvl1pPr>
          </a:lstStyle>
          <a:p>
            <a:r>
              <a:t> </a:t>
            </a:r>
          </a:p>
        </p:txBody>
      </p:sp>
      <p:sp>
        <p:nvSpPr>
          <p:cNvPr id="3" name="TextBox 2">
            <a:extLst>
              <a:ext uri="{FF2B5EF4-FFF2-40B4-BE49-F238E27FC236}">
                <a16:creationId xmlns:a16="http://schemas.microsoft.com/office/drawing/2014/main" id="{102A144B-63ED-15EE-FA29-2934CC7E1D17}"/>
              </a:ext>
            </a:extLst>
          </p:cNvPr>
          <p:cNvSpPr txBox="1"/>
          <p:nvPr/>
        </p:nvSpPr>
        <p:spPr>
          <a:xfrm>
            <a:off x="18565871" y="6073108"/>
            <a:ext cx="537881" cy="86177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fromWordArt="0" anchor="t" anchorCtr="0" forceAA="0" compatLnSpc="1">
            <a:prstTxWarp prst="textNoShape">
              <a:avLst/>
            </a:prstTxWarp>
            <a:spAutoFit/>
          </a:bodyPr>
          <a:lstStyle/>
          <a:p>
            <a:pPr marL="0" marR="0" indent="0" algn="l" defTabSz="4301092" rtl="0" fontAlgn="auto" latinLnBrk="0" hangingPunct="0">
              <a:lnSpc>
                <a:spcPct val="100000"/>
              </a:lnSpc>
              <a:spcBef>
                <a:spcPts val="0"/>
              </a:spcBef>
              <a:spcAft>
                <a:spcPts val="0"/>
              </a:spcAft>
              <a:buClrTx/>
              <a:buSzTx/>
              <a:buFontTx/>
              <a:buNone/>
              <a:tabLst/>
            </a:pPr>
            <a:r>
              <a:rPr lang="en-US" sz="5000">
                <a:latin typeface="Cambria"/>
                <a:ea typeface="Cambria"/>
                <a:cs typeface="Calibri"/>
              </a:rPr>
              <a:t>1</a:t>
            </a:r>
            <a:endParaRPr lang="en-US" sz="5000" b="0" i="0" u="none" strike="noStrike" cap="none" spc="0" normalizeH="0" baseline="0">
              <a:ln>
                <a:noFill/>
              </a:ln>
              <a:solidFill>
                <a:srgbClr val="000000"/>
              </a:solidFill>
              <a:effectLst/>
              <a:uFillTx/>
              <a:latin typeface="Cambria"/>
              <a:ea typeface="Cambria"/>
              <a:cs typeface="Calibri"/>
            </a:endParaRPr>
          </a:p>
        </p:txBody>
      </p:sp>
      <p:sp>
        <p:nvSpPr>
          <p:cNvPr id="4" name="TextBox 3">
            <a:extLst>
              <a:ext uri="{FF2B5EF4-FFF2-40B4-BE49-F238E27FC236}">
                <a16:creationId xmlns:a16="http://schemas.microsoft.com/office/drawing/2014/main" id="{6E7A1933-375C-6BBB-9107-A45714E14758}"/>
              </a:ext>
            </a:extLst>
          </p:cNvPr>
          <p:cNvSpPr txBox="1"/>
          <p:nvPr/>
        </p:nvSpPr>
        <p:spPr>
          <a:xfrm>
            <a:off x="18531364" y="9662656"/>
            <a:ext cx="537881" cy="86177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fromWordArt="0" anchor="t" anchorCtr="0" forceAA="0" compatLnSpc="1">
            <a:prstTxWarp prst="textNoShape">
              <a:avLst/>
            </a:prstTxWarp>
            <a:spAutoFit/>
          </a:bodyPr>
          <a:lstStyle/>
          <a:p>
            <a:pPr marL="0" marR="0" indent="0" algn="l" defTabSz="4301092" rtl="0" fontAlgn="auto" latinLnBrk="0" hangingPunct="0">
              <a:lnSpc>
                <a:spcPct val="100000"/>
              </a:lnSpc>
              <a:spcBef>
                <a:spcPts val="0"/>
              </a:spcBef>
              <a:spcAft>
                <a:spcPts val="0"/>
              </a:spcAft>
              <a:buClrTx/>
              <a:buSzTx/>
              <a:buFontTx/>
              <a:buNone/>
              <a:tabLst/>
            </a:pPr>
            <a:r>
              <a:rPr lang="en-US" sz="5000">
                <a:latin typeface="Cambria"/>
                <a:ea typeface="Cambria"/>
                <a:cs typeface="Calibri"/>
              </a:rPr>
              <a:t>2</a:t>
            </a:r>
            <a:endParaRPr lang="en-US" sz="5000" b="0" i="0" u="none" strike="noStrike" cap="none" spc="0" normalizeH="0" baseline="0">
              <a:ln>
                <a:noFill/>
              </a:ln>
              <a:solidFill>
                <a:srgbClr val="000000"/>
              </a:solidFill>
              <a:effectLst/>
              <a:uFillTx/>
              <a:latin typeface="Cambria"/>
              <a:ea typeface="Cambria"/>
              <a:cs typeface="Calibri"/>
            </a:endParaRPr>
          </a:p>
        </p:txBody>
      </p:sp>
      <p:sp>
        <p:nvSpPr>
          <p:cNvPr id="5" name="TextBox 4">
            <a:extLst>
              <a:ext uri="{FF2B5EF4-FFF2-40B4-BE49-F238E27FC236}">
                <a16:creationId xmlns:a16="http://schemas.microsoft.com/office/drawing/2014/main" id="{58B92504-9F2F-B0A5-E7CC-1D3EBEF73713}"/>
              </a:ext>
            </a:extLst>
          </p:cNvPr>
          <p:cNvSpPr txBox="1"/>
          <p:nvPr/>
        </p:nvSpPr>
        <p:spPr>
          <a:xfrm>
            <a:off x="18565869" y="13478406"/>
            <a:ext cx="537881" cy="86177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fromWordArt="0" anchor="t" anchorCtr="0" forceAA="0" compatLnSpc="1">
            <a:prstTxWarp prst="textNoShape">
              <a:avLst/>
            </a:prstTxWarp>
            <a:spAutoFit/>
          </a:bodyPr>
          <a:lstStyle/>
          <a:p>
            <a:pPr marL="0" marR="0" indent="0" algn="l" defTabSz="4301092" rtl="0" fontAlgn="auto" latinLnBrk="0" hangingPunct="0">
              <a:lnSpc>
                <a:spcPct val="100000"/>
              </a:lnSpc>
              <a:spcBef>
                <a:spcPts val="0"/>
              </a:spcBef>
              <a:spcAft>
                <a:spcPts val="0"/>
              </a:spcAft>
              <a:buClrTx/>
              <a:buSzTx/>
              <a:buFontTx/>
              <a:buNone/>
              <a:tabLst/>
            </a:pPr>
            <a:r>
              <a:rPr lang="en-US" sz="5000">
                <a:latin typeface="Cambria"/>
                <a:ea typeface="Cambria"/>
                <a:cs typeface="Calibri"/>
              </a:rPr>
              <a:t>3</a:t>
            </a:r>
            <a:endParaRPr lang="en-US" sz="5000" b="0" i="0" u="none" strike="noStrike" cap="none" spc="0" normalizeH="0" baseline="0">
              <a:ln>
                <a:noFill/>
              </a:ln>
              <a:solidFill>
                <a:srgbClr val="000000"/>
              </a:solidFill>
              <a:effectLst/>
              <a:uFillTx/>
              <a:latin typeface="Cambria"/>
              <a:ea typeface="Cambria"/>
              <a:cs typeface="Calibri"/>
            </a:endParaRPr>
          </a:p>
        </p:txBody>
      </p:sp>
      <p:sp>
        <p:nvSpPr>
          <p:cNvPr id="6" name="TextBox 5">
            <a:extLst>
              <a:ext uri="{FF2B5EF4-FFF2-40B4-BE49-F238E27FC236}">
                <a16:creationId xmlns:a16="http://schemas.microsoft.com/office/drawing/2014/main" id="{08FF5432-3277-0EFB-60A2-40EAC9089C89}"/>
              </a:ext>
            </a:extLst>
          </p:cNvPr>
          <p:cNvSpPr txBox="1"/>
          <p:nvPr/>
        </p:nvSpPr>
        <p:spPr>
          <a:xfrm>
            <a:off x="16806080" y="17430262"/>
            <a:ext cx="917442" cy="86177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fromWordArt="0" anchor="t" anchorCtr="0" forceAA="0" compatLnSpc="1">
            <a:prstTxWarp prst="textNoShape">
              <a:avLst/>
            </a:prstTxWarp>
            <a:spAutoFit/>
          </a:bodyPr>
          <a:lstStyle/>
          <a:p>
            <a:pPr marL="0" marR="0" indent="0" algn="l" defTabSz="4301092" rtl="0" fontAlgn="auto" latinLnBrk="0" hangingPunct="0">
              <a:lnSpc>
                <a:spcPct val="100000"/>
              </a:lnSpc>
              <a:spcBef>
                <a:spcPts val="0"/>
              </a:spcBef>
              <a:spcAft>
                <a:spcPts val="0"/>
              </a:spcAft>
              <a:buClrTx/>
              <a:buSzTx/>
              <a:buFontTx/>
              <a:buNone/>
              <a:tabLst/>
            </a:pPr>
            <a:r>
              <a:rPr lang="en-US" sz="5000">
                <a:latin typeface="Cambria"/>
                <a:ea typeface="Cambria"/>
                <a:cs typeface="Calibri"/>
              </a:rPr>
              <a:t>4a</a:t>
            </a:r>
            <a:endParaRPr lang="en-US" sz="5000" b="0" i="0" u="none" strike="noStrike" cap="none" spc="0" normalizeH="0" baseline="0">
              <a:ln>
                <a:noFill/>
              </a:ln>
              <a:solidFill>
                <a:srgbClr val="000000"/>
              </a:solidFill>
              <a:effectLst/>
              <a:uFillTx/>
              <a:latin typeface="Cambria"/>
              <a:ea typeface="Cambria"/>
              <a:cs typeface="Calibri"/>
            </a:endParaRPr>
          </a:p>
        </p:txBody>
      </p:sp>
      <p:sp>
        <p:nvSpPr>
          <p:cNvPr id="7" name="TextBox 6">
            <a:extLst>
              <a:ext uri="{FF2B5EF4-FFF2-40B4-BE49-F238E27FC236}">
                <a16:creationId xmlns:a16="http://schemas.microsoft.com/office/drawing/2014/main" id="{B3726CCC-DA27-C271-1F6B-01320B76E644}"/>
              </a:ext>
            </a:extLst>
          </p:cNvPr>
          <p:cNvSpPr txBox="1"/>
          <p:nvPr/>
        </p:nvSpPr>
        <p:spPr>
          <a:xfrm>
            <a:off x="26364147" y="17463809"/>
            <a:ext cx="917442" cy="86177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fromWordArt="0" anchor="t" anchorCtr="0" forceAA="0" compatLnSpc="1">
            <a:prstTxWarp prst="textNoShape">
              <a:avLst/>
            </a:prstTxWarp>
            <a:spAutoFit/>
          </a:bodyPr>
          <a:lstStyle/>
          <a:p>
            <a:pPr marL="0" marR="0" indent="0" algn="l" defTabSz="4301092" rtl="0" fontAlgn="auto" latinLnBrk="0" hangingPunct="0">
              <a:lnSpc>
                <a:spcPct val="100000"/>
              </a:lnSpc>
              <a:spcBef>
                <a:spcPts val="0"/>
              </a:spcBef>
              <a:spcAft>
                <a:spcPts val="0"/>
              </a:spcAft>
              <a:buClrTx/>
              <a:buSzTx/>
              <a:buFontTx/>
              <a:buNone/>
              <a:tabLst/>
            </a:pPr>
            <a:r>
              <a:rPr lang="en-US" sz="5000">
                <a:latin typeface="Cambria"/>
                <a:ea typeface="Cambria"/>
                <a:cs typeface="Calibri"/>
              </a:rPr>
              <a:t>4b</a:t>
            </a:r>
            <a:endParaRPr lang="en-US" sz="5000" b="0" i="0" u="none" strike="noStrike" cap="none" spc="0" normalizeH="0" baseline="0">
              <a:ln>
                <a:noFill/>
              </a:ln>
              <a:solidFill>
                <a:srgbClr val="000000"/>
              </a:solidFill>
              <a:effectLst/>
              <a:uFillTx/>
              <a:latin typeface="Cambria"/>
              <a:ea typeface="Cambria"/>
              <a:cs typeface="Calibri"/>
            </a:endParaRPr>
          </a:p>
        </p:txBody>
      </p:sp>
      <p:sp>
        <p:nvSpPr>
          <p:cNvPr id="9" name="TextBox 8">
            <a:extLst>
              <a:ext uri="{FF2B5EF4-FFF2-40B4-BE49-F238E27FC236}">
                <a16:creationId xmlns:a16="http://schemas.microsoft.com/office/drawing/2014/main" id="{A25152F3-9D2D-7BA7-B2BB-CD17365E63FB}"/>
              </a:ext>
            </a:extLst>
          </p:cNvPr>
          <p:cNvSpPr txBox="1"/>
          <p:nvPr/>
        </p:nvSpPr>
        <p:spPr>
          <a:xfrm>
            <a:off x="21858615" y="21418873"/>
            <a:ext cx="917442" cy="86177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fromWordArt="0" anchor="t" anchorCtr="0" forceAA="0" compatLnSpc="1">
            <a:prstTxWarp prst="textNoShape">
              <a:avLst/>
            </a:prstTxWarp>
            <a:spAutoFit/>
          </a:bodyPr>
          <a:lstStyle/>
          <a:p>
            <a:pPr marL="0" marR="0" indent="0" algn="l" defTabSz="4301092" rtl="0" fontAlgn="auto" latinLnBrk="0" hangingPunct="0">
              <a:lnSpc>
                <a:spcPct val="100000"/>
              </a:lnSpc>
              <a:spcBef>
                <a:spcPts val="0"/>
              </a:spcBef>
              <a:spcAft>
                <a:spcPts val="0"/>
              </a:spcAft>
              <a:buClrTx/>
              <a:buSzTx/>
              <a:buFontTx/>
              <a:buNone/>
              <a:tabLst/>
            </a:pPr>
            <a:r>
              <a:rPr lang="en-US" sz="5000">
                <a:latin typeface="Cambria"/>
                <a:ea typeface="Cambria"/>
                <a:cs typeface="Calibri"/>
              </a:rPr>
              <a:t>5</a:t>
            </a:r>
            <a:endParaRPr lang="en-US" sz="5000" b="0" i="0" u="none" strike="noStrike" cap="none" spc="0" normalizeH="0" baseline="0">
              <a:ln>
                <a:noFill/>
              </a:ln>
              <a:solidFill>
                <a:srgbClr val="000000"/>
              </a:solidFill>
              <a:effectLst/>
              <a:uFillTx/>
              <a:latin typeface="Cambria"/>
              <a:ea typeface="Cambria"/>
              <a:cs typeface="Calibri"/>
            </a:endParaRPr>
          </a:p>
        </p:txBody>
      </p:sp>
      <p:sp>
        <p:nvSpPr>
          <p:cNvPr id="13" name="Rectangle">
            <a:extLst>
              <a:ext uri="{FF2B5EF4-FFF2-40B4-BE49-F238E27FC236}">
                <a16:creationId xmlns:a16="http://schemas.microsoft.com/office/drawing/2014/main" id="{9BCA1EC2-6C09-9E13-C2B9-C8D47888D22D}"/>
              </a:ext>
            </a:extLst>
          </p:cNvPr>
          <p:cNvSpPr/>
          <p:nvPr/>
        </p:nvSpPr>
        <p:spPr>
          <a:xfrm>
            <a:off x="28816006" y="12115613"/>
            <a:ext cx="14714312" cy="945222"/>
          </a:xfrm>
          <a:prstGeom prst="rect">
            <a:avLst/>
          </a:prstGeom>
          <a:solidFill>
            <a:srgbClr val="002060"/>
          </a:solidFill>
          <a:ln w="9525" cap="flat">
            <a:solidFill>
              <a:srgbClr val="002060"/>
            </a:solidFill>
            <a:prstDash val="solid"/>
            <a:round/>
          </a:ln>
          <a:effectLst/>
        </p:spPr>
        <p:txBody>
          <a:bodyPr wrap="square" lIns="45719" tIns="45719" rIns="45719" bIns="45719" numCol="1" anchor="ctr">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1pPr>
            <a:lvl2pPr marL="0" marR="0" indent="2150545"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2pPr>
            <a:lvl3pPr marL="0" marR="0" indent="4301092"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3pPr>
            <a:lvl4pPr marL="0" marR="0" indent="6451636"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4pPr>
            <a:lvl5pPr marL="0" marR="0" indent="8602184"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5pPr>
            <a:lvl6pPr marL="0" marR="0" indent="10752729"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6pPr>
            <a:lvl7pPr marL="0" marR="0" indent="12903275"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7pPr>
            <a:lvl8pPr marL="0" marR="0" indent="15053822"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8pPr>
            <a:lvl9pPr marL="0" marR="0" indent="17204366"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lvl9pPr>
          </a:lstStyle>
          <a:p>
            <a:pPr algn="ctr" defTabSz="3840479">
              <a:lnSpc>
                <a:spcPct val="90000"/>
              </a:lnSpc>
              <a:spcBef>
                <a:spcPts val="4200"/>
              </a:spcBef>
              <a:defRPr sz="10000"/>
            </a:pPr>
            <a:r>
              <a:rPr lang="en-US" sz="5800">
                <a:solidFill>
                  <a:schemeClr val="bg1"/>
                </a:solidFill>
                <a:latin typeface="Cambria"/>
                <a:ea typeface="Cambria"/>
              </a:rPr>
              <a:t>Testing</a:t>
            </a:r>
          </a:p>
        </p:txBody>
      </p:sp>
      <p:sp>
        <p:nvSpPr>
          <p:cNvPr id="14" name="Subtitle 2">
            <a:extLst>
              <a:ext uri="{FF2B5EF4-FFF2-40B4-BE49-F238E27FC236}">
                <a16:creationId xmlns:a16="http://schemas.microsoft.com/office/drawing/2014/main" id="{D9D38AC9-8703-19DC-BD00-D953FE831194}"/>
              </a:ext>
            </a:extLst>
          </p:cNvPr>
          <p:cNvSpPr txBox="1">
            <a:spLocks/>
          </p:cNvSpPr>
          <p:nvPr/>
        </p:nvSpPr>
        <p:spPr>
          <a:xfrm>
            <a:off x="28784064" y="26303609"/>
            <a:ext cx="14786446" cy="955522"/>
          </a:xfrm>
          <a:prstGeom prst="rect">
            <a:avLst/>
          </a:prstGeom>
          <a:solidFill>
            <a:srgbClr val="002060"/>
          </a:solidFill>
          <a:ln>
            <a:solidFill>
              <a:srgbClr val="002060"/>
            </a:solidFill>
          </a:ln>
        </p:spPr>
        <p:txBody>
          <a:bodyPr vert="horz" lIns="106674" tIns="53337" rIns="106674" bIns="53337" rtlCol="0" anchor="ctr">
            <a:normAutofit/>
          </a:bodyPr>
          <a:lstStyle>
            <a:defPPr>
              <a:defRPr lang="en-US"/>
            </a:defPPr>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a:solidFill>
                  <a:schemeClr val="bg1"/>
                </a:solidFill>
                <a:latin typeface="Cambria"/>
                <a:ea typeface="Cambria"/>
              </a:rPr>
              <a:t>Next Steps</a:t>
            </a:r>
            <a:endParaRPr lang="en-US">
              <a:solidFill>
                <a:schemeClr val="bg1"/>
              </a:solidFill>
            </a:endParaRPr>
          </a:p>
        </p:txBody>
      </p:sp>
      <p:sp>
        <p:nvSpPr>
          <p:cNvPr id="15" name="Subtitle 2">
            <a:extLst>
              <a:ext uri="{FF2B5EF4-FFF2-40B4-BE49-F238E27FC236}">
                <a16:creationId xmlns:a16="http://schemas.microsoft.com/office/drawing/2014/main" id="{0AE2DBA1-9BDA-1404-CD35-8538588C3967}"/>
              </a:ext>
            </a:extLst>
          </p:cNvPr>
          <p:cNvSpPr txBox="1">
            <a:spLocks/>
          </p:cNvSpPr>
          <p:nvPr/>
        </p:nvSpPr>
        <p:spPr>
          <a:xfrm>
            <a:off x="28792894" y="27234713"/>
            <a:ext cx="14780297" cy="2407658"/>
          </a:xfrm>
          <a:prstGeom prst="rect">
            <a:avLst/>
          </a:prstGeom>
          <a:noFill/>
          <a:ln>
            <a:solidFill>
              <a:srgbClr val="002060"/>
            </a:solidFill>
          </a:ln>
        </p:spPr>
        <p:txBody>
          <a:bodyPr vert="horz" lIns="106674" tIns="53337" rIns="106674" bIns="53337" rtlCol="0" anchor="t">
            <a:noAutofit/>
          </a:bodyPr>
          <a:lstStyle>
            <a:defPPr>
              <a:defRPr lang="en-US"/>
            </a:defPPr>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571500" indent="-571500" algn="l">
              <a:spcBef>
                <a:spcPts val="0"/>
              </a:spcBef>
              <a:buChar char="•"/>
            </a:pPr>
            <a:r>
              <a:rPr lang="en-US" sz="3200">
                <a:latin typeface="Cambria"/>
                <a:ea typeface="Cambria"/>
              </a:rPr>
              <a:t>Bot documentation and getting started guides written for next development team / maintainer</a:t>
            </a:r>
          </a:p>
          <a:p>
            <a:pPr marL="571500" indent="-571500" algn="l">
              <a:spcBef>
                <a:spcPts val="0"/>
              </a:spcBef>
              <a:buChar char="•"/>
            </a:pPr>
            <a:r>
              <a:rPr lang="en-US" sz="3200">
                <a:latin typeface="Cambria"/>
                <a:ea typeface="Cambria"/>
              </a:rPr>
              <a:t>Synchronize Violet Reynold with how the bot works and communications with UNH IT as she will be primarily responsible for maintaining the service in the future</a:t>
            </a:r>
            <a:endParaRPr lang="en-US" sz="3200">
              <a:latin typeface="Cambria" panose="02040503050406030204" pitchFamily="18" charset="0"/>
              <a:ea typeface="Cambria"/>
            </a:endParaRPr>
          </a:p>
          <a:p>
            <a:pPr marL="571500" indent="-571500" algn="l">
              <a:spcBef>
                <a:spcPts val="0"/>
              </a:spcBef>
              <a:buChar char="•"/>
            </a:pPr>
            <a:endParaRPr lang="en-US" sz="3200">
              <a:latin typeface="Cambria" panose="02040503050406030204" pitchFamily="18" charset="0"/>
              <a:ea typeface="Cambria"/>
            </a:endParaRPr>
          </a:p>
        </p:txBody>
      </p:sp>
      <p:grpSp>
        <p:nvGrpSpPr>
          <p:cNvPr id="22" name="Subtitle 2">
            <a:extLst>
              <a:ext uri="{FF2B5EF4-FFF2-40B4-BE49-F238E27FC236}">
                <a16:creationId xmlns:a16="http://schemas.microsoft.com/office/drawing/2014/main" id="{1ECC608D-A707-9290-BA74-6A1DB9F071C9}"/>
              </a:ext>
            </a:extLst>
          </p:cNvPr>
          <p:cNvGrpSpPr/>
          <p:nvPr/>
        </p:nvGrpSpPr>
        <p:grpSpPr>
          <a:xfrm>
            <a:off x="15545749" y="25651963"/>
            <a:ext cx="12967620" cy="1121221"/>
            <a:chOff x="-1" y="-1"/>
            <a:chExt cx="14423254" cy="1203607"/>
          </a:xfrm>
        </p:grpSpPr>
        <p:sp>
          <p:nvSpPr>
            <p:cNvPr id="23" name="Rectangle">
              <a:extLst>
                <a:ext uri="{FF2B5EF4-FFF2-40B4-BE49-F238E27FC236}">
                  <a16:creationId xmlns:a16="http://schemas.microsoft.com/office/drawing/2014/main" id="{0021AC80-AEB7-82BE-383F-977D966252A4}"/>
                </a:ext>
              </a:extLst>
            </p:cNvPr>
            <p:cNvSpPr/>
            <p:nvPr/>
          </p:nvSpPr>
          <p:spPr>
            <a:xfrm>
              <a:off x="-1" y="-1"/>
              <a:ext cx="14423254" cy="1203607"/>
            </a:xfrm>
            <a:prstGeom prst="rect">
              <a:avLst/>
            </a:prstGeom>
            <a:solidFill>
              <a:srgbClr val="002060"/>
            </a:solidFill>
            <a:ln w="9525" cap="flat">
              <a:solidFill>
                <a:srgbClr val="002060"/>
              </a:solidFill>
              <a:prstDash val="solid"/>
              <a:round/>
            </a:ln>
            <a:effectLst/>
          </p:spPr>
          <p:txBody>
            <a:bodyPr wrap="square" lIns="45719" tIns="45719" rIns="45719" bIns="45719" numCol="1" anchor="ctr">
              <a:noAutofit/>
            </a:bodyPr>
            <a:lstStyle/>
            <a:p>
              <a:pPr algn="ctr" defTabSz="3840479">
                <a:lnSpc>
                  <a:spcPct val="90000"/>
                </a:lnSpc>
                <a:spcBef>
                  <a:spcPts val="4200"/>
                </a:spcBef>
                <a:defRPr sz="10000">
                  <a:solidFill>
                    <a:srgbClr val="FFFFFF"/>
                  </a:solidFill>
                </a:defRPr>
              </a:pPr>
              <a:endParaRPr/>
            </a:p>
          </p:txBody>
        </p:sp>
        <p:sp>
          <p:nvSpPr>
            <p:cNvPr id="24" name="Challenges">
              <a:extLst>
                <a:ext uri="{FF2B5EF4-FFF2-40B4-BE49-F238E27FC236}">
                  <a16:creationId xmlns:a16="http://schemas.microsoft.com/office/drawing/2014/main" id="{A35FC69E-6206-2F48-2855-F119496A151C}"/>
                </a:ext>
              </a:extLst>
            </p:cNvPr>
            <p:cNvSpPr txBox="1"/>
            <p:nvPr/>
          </p:nvSpPr>
          <p:spPr>
            <a:xfrm>
              <a:off x="44062" y="4920"/>
              <a:ext cx="14335129" cy="1193766"/>
            </a:xfrm>
            <a:prstGeom prst="rect">
              <a:avLst/>
            </a:prstGeom>
            <a:noFill/>
            <a:ln w="12700" cap="flat">
              <a:noFill/>
              <a:miter lim="400000"/>
            </a:ln>
            <a:effectLst/>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53336" tIns="53336" rIns="53336" bIns="53336" numCol="1" anchor="ctr">
              <a:normAutofit/>
            </a:bodyPr>
            <a:lstStyle>
              <a:lvl1pPr algn="ctr" defTabSz="3840479">
                <a:lnSpc>
                  <a:spcPct val="90000"/>
                </a:lnSpc>
                <a:spcBef>
                  <a:spcPts val="4200"/>
                </a:spcBef>
                <a:defRPr sz="5800">
                  <a:solidFill>
                    <a:srgbClr val="FFFFFF"/>
                  </a:solidFill>
                  <a:latin typeface="Cambria"/>
                  <a:ea typeface="Cambria"/>
                  <a:cs typeface="Cambria"/>
                  <a:sym typeface="Cambria"/>
                </a:defRPr>
              </a:lvl1pPr>
            </a:lstStyle>
            <a:p>
              <a:r>
                <a:rPr lang="en-US"/>
                <a:t>Architecture </a:t>
              </a:r>
              <a:r>
                <a:rPr lang="en-US" err="1"/>
                <a:t>Diag</a:t>
              </a:r>
              <a:r>
                <a:rPr lang="en-US"/>
                <a:t>ram II</a:t>
              </a:r>
            </a:p>
          </p:txBody>
        </p:sp>
      </p:grpSp>
      <p:grpSp>
        <p:nvGrpSpPr>
          <p:cNvPr id="28" name="Subtitle 2">
            <a:extLst>
              <a:ext uri="{FF2B5EF4-FFF2-40B4-BE49-F238E27FC236}">
                <a16:creationId xmlns:a16="http://schemas.microsoft.com/office/drawing/2014/main" id="{B7673B0D-6161-13E5-880C-E27964ACCA87}"/>
              </a:ext>
            </a:extLst>
          </p:cNvPr>
          <p:cNvGrpSpPr/>
          <p:nvPr/>
        </p:nvGrpSpPr>
        <p:grpSpPr>
          <a:xfrm>
            <a:off x="28793966" y="22574160"/>
            <a:ext cx="14772646" cy="869579"/>
            <a:chOff x="-1" y="-1"/>
            <a:chExt cx="14423254" cy="1203607"/>
          </a:xfrm>
        </p:grpSpPr>
        <p:sp>
          <p:nvSpPr>
            <p:cNvPr id="29" name="Rectangle">
              <a:extLst>
                <a:ext uri="{FF2B5EF4-FFF2-40B4-BE49-F238E27FC236}">
                  <a16:creationId xmlns:a16="http://schemas.microsoft.com/office/drawing/2014/main" id="{151AAD04-6C3E-E0CF-0951-A8102D605335}"/>
                </a:ext>
              </a:extLst>
            </p:cNvPr>
            <p:cNvSpPr/>
            <p:nvPr/>
          </p:nvSpPr>
          <p:spPr>
            <a:xfrm>
              <a:off x="-1" y="-1"/>
              <a:ext cx="14423254" cy="1203607"/>
            </a:xfrm>
            <a:prstGeom prst="rect">
              <a:avLst/>
            </a:prstGeom>
            <a:solidFill>
              <a:srgbClr val="002060"/>
            </a:solidFill>
            <a:ln w="9525" cap="flat">
              <a:solidFill>
                <a:srgbClr val="002060"/>
              </a:solidFill>
              <a:prstDash val="solid"/>
              <a:round/>
            </a:ln>
            <a:effectLst/>
          </p:spPr>
          <p:txBody>
            <a:bodyPr wrap="square" lIns="45719" tIns="45719" rIns="45719" bIns="45719" numCol="1" anchor="ctr">
              <a:noAutofit/>
            </a:bodyPr>
            <a:lstStyle/>
            <a:p>
              <a:pPr algn="ctr" defTabSz="3840479">
                <a:lnSpc>
                  <a:spcPct val="90000"/>
                </a:lnSpc>
                <a:spcBef>
                  <a:spcPts val="4200"/>
                </a:spcBef>
                <a:defRPr sz="10000">
                  <a:solidFill>
                    <a:srgbClr val="FFFFFF"/>
                  </a:solidFill>
                </a:defRPr>
              </a:pPr>
              <a:endParaRPr/>
            </a:p>
          </p:txBody>
        </p:sp>
        <p:sp>
          <p:nvSpPr>
            <p:cNvPr id="30" name="Challenges">
              <a:extLst>
                <a:ext uri="{FF2B5EF4-FFF2-40B4-BE49-F238E27FC236}">
                  <a16:creationId xmlns:a16="http://schemas.microsoft.com/office/drawing/2014/main" id="{ECE71A12-8895-2582-B266-B5E3DE76BFC2}"/>
                </a:ext>
              </a:extLst>
            </p:cNvPr>
            <p:cNvSpPr txBox="1"/>
            <p:nvPr/>
          </p:nvSpPr>
          <p:spPr>
            <a:xfrm>
              <a:off x="44062" y="4920"/>
              <a:ext cx="14335129" cy="1193766"/>
            </a:xfrm>
            <a:prstGeom prst="rect">
              <a:avLst/>
            </a:prstGeom>
            <a:noFill/>
            <a:ln w="12700" cap="flat">
              <a:noFill/>
              <a:miter lim="400000"/>
            </a:ln>
            <a:effectLst/>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53336" tIns="53336" rIns="53336" bIns="53336" numCol="1" anchor="ctr">
              <a:normAutofit/>
            </a:bodyPr>
            <a:lstStyle>
              <a:lvl1pPr algn="ctr" defTabSz="3840479">
                <a:lnSpc>
                  <a:spcPct val="90000"/>
                </a:lnSpc>
                <a:spcBef>
                  <a:spcPts val="4200"/>
                </a:spcBef>
                <a:defRPr sz="5800">
                  <a:solidFill>
                    <a:srgbClr val="FFFFFF"/>
                  </a:solidFill>
                  <a:latin typeface="Cambria"/>
                  <a:ea typeface="Cambria"/>
                  <a:cs typeface="Cambria"/>
                  <a:sym typeface="Cambria"/>
                </a:defRPr>
              </a:lvl1pPr>
            </a:lstStyle>
            <a:p>
              <a:r>
                <a:rPr lang="en-US"/>
                <a:t>Evaluation</a:t>
              </a:r>
            </a:p>
          </p:txBody>
        </p:sp>
      </p:grpSp>
      <p:sp>
        <p:nvSpPr>
          <p:cNvPr id="8" name="TextBox 7">
            <a:extLst>
              <a:ext uri="{FF2B5EF4-FFF2-40B4-BE49-F238E27FC236}">
                <a16:creationId xmlns:a16="http://schemas.microsoft.com/office/drawing/2014/main" id="{53615B06-F844-CC07-94C8-7772E04DFECF}"/>
              </a:ext>
            </a:extLst>
          </p:cNvPr>
          <p:cNvSpPr txBox="1"/>
          <p:nvPr/>
        </p:nvSpPr>
        <p:spPr>
          <a:xfrm>
            <a:off x="28803599" y="13040688"/>
            <a:ext cx="14742487" cy="4524313"/>
          </a:xfrm>
          <a:prstGeom prst="rect">
            <a:avLst/>
          </a:prstGeom>
          <a:noFill/>
          <a:ln w="12700" cap="flat">
            <a:solidFill>
              <a:schemeClr val="tx1"/>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fromWordArt="0" anchor="t" anchorCtr="0" forceAA="0" compatLnSpc="1">
            <a:prstTxWarp prst="textNoShape">
              <a:avLst/>
            </a:prstTxWarp>
            <a:spAutoFit/>
          </a:bodyPr>
          <a:lstStyle/>
          <a:p>
            <a:pPr marL="571500" lvl="0" indent="-571500" algn="just" rtl="0">
              <a:buFont typeface="Arial,Sans-Serif"/>
              <a:buChar char="•"/>
            </a:pPr>
            <a:r>
              <a:rPr lang="en-US" sz="3200" b="1" baseline="0">
                <a:latin typeface="Cambria"/>
                <a:ea typeface="Cambria"/>
                <a:cs typeface="Arial"/>
              </a:rPr>
              <a:t>Hands-On Testing</a:t>
            </a:r>
            <a:r>
              <a:rPr lang="en-US" sz="3200" b="1">
                <a:latin typeface="Cambria"/>
                <a:ea typeface="Cambria"/>
                <a:cs typeface="Arial"/>
              </a:rPr>
              <a:t>​</a:t>
            </a:r>
          </a:p>
          <a:p>
            <a:pPr marL="1460500" lvl="1" indent="-571500" algn="just">
              <a:buFont typeface="Arial,Sans-Serif"/>
              <a:buChar char="•"/>
            </a:pPr>
            <a:r>
              <a:rPr lang="en-US" sz="3200" baseline="0">
                <a:latin typeface="Cambria"/>
                <a:ea typeface="Cambria"/>
                <a:cs typeface="Arial"/>
              </a:rPr>
              <a:t>Most of the testing was performed by the team on either </a:t>
            </a:r>
            <a:r>
              <a:rPr lang="en-US" sz="3200">
                <a:latin typeface="Cambria"/>
                <a:ea typeface="Cambria"/>
                <a:cs typeface="Arial"/>
              </a:rPr>
              <a:t>Microsoft Teams</a:t>
            </a:r>
            <a:r>
              <a:rPr lang="en-US" sz="3200" baseline="0">
                <a:latin typeface="Cambria"/>
                <a:ea typeface="Cambria"/>
                <a:cs typeface="Arial"/>
              </a:rPr>
              <a:t> or the Bot Framework Emulator for more basic local testing</a:t>
            </a:r>
            <a:r>
              <a:rPr lang="en-US" sz="3200">
                <a:latin typeface="Cambria"/>
                <a:ea typeface="Cambria"/>
                <a:cs typeface="Arial"/>
              </a:rPr>
              <a:t>​</a:t>
            </a:r>
          </a:p>
          <a:p>
            <a:pPr marL="571500" lvl="0" indent="-571500" algn="just" rtl="0">
              <a:buFont typeface="Arial,Sans-Serif"/>
              <a:buChar char="•"/>
            </a:pPr>
            <a:r>
              <a:rPr lang="en-US" sz="3200" b="1" baseline="0">
                <a:latin typeface="Cambria"/>
                <a:ea typeface="Cambria"/>
                <a:cs typeface="Arial"/>
              </a:rPr>
              <a:t>Unit Testing with Jest</a:t>
            </a:r>
            <a:r>
              <a:rPr lang="en-US" sz="3200" b="1">
                <a:latin typeface="Cambria"/>
                <a:ea typeface="Cambria"/>
                <a:cs typeface="Arial"/>
              </a:rPr>
              <a:t>​</a:t>
            </a:r>
          </a:p>
          <a:p>
            <a:pPr marL="1463040" indent="-571500" algn="just">
              <a:buFont typeface="Arial,Sans-Serif"/>
              <a:buChar char="•"/>
            </a:pPr>
            <a:r>
              <a:rPr lang="en-US" sz="3200" baseline="0">
                <a:latin typeface="Cambria"/>
                <a:ea typeface="Cambria"/>
                <a:cs typeface="Arial"/>
              </a:rPr>
              <a:t>Unit tests were written using Jest to ensure correctness in basic </a:t>
            </a:r>
            <a:r>
              <a:rPr lang="en-US" sz="3200">
                <a:latin typeface="Cambria"/>
                <a:ea typeface="Cambria"/>
                <a:cs typeface="Arial"/>
              </a:rPr>
              <a:t>bot response</a:t>
            </a:r>
            <a:r>
              <a:rPr lang="en-US" sz="3200" baseline="0">
                <a:latin typeface="Cambria"/>
                <a:ea typeface="Cambria"/>
                <a:cs typeface="Arial"/>
              </a:rPr>
              <a:t> functionality</a:t>
            </a:r>
            <a:r>
              <a:rPr lang="en-US" sz="3200">
                <a:latin typeface="Cambria"/>
                <a:ea typeface="Cambria"/>
                <a:cs typeface="Arial"/>
              </a:rPr>
              <a:t>​</a:t>
            </a:r>
          </a:p>
          <a:p>
            <a:pPr marL="571500" lvl="1" indent="-571500" algn="just" rtl="0">
              <a:buFont typeface="Arial,Sans-Serif"/>
              <a:buChar char="•"/>
            </a:pPr>
            <a:r>
              <a:rPr lang="en-US" sz="3200" b="1" baseline="0">
                <a:latin typeface="Cambria"/>
                <a:ea typeface="Cambria"/>
                <a:cs typeface="Arial"/>
              </a:rPr>
              <a:t>Testing in UNH Tenant</a:t>
            </a:r>
            <a:r>
              <a:rPr lang="en-US" sz="3200" b="1">
                <a:latin typeface="Cambria"/>
                <a:ea typeface="Cambria"/>
                <a:cs typeface="Arial"/>
              </a:rPr>
              <a:t>​</a:t>
            </a:r>
          </a:p>
          <a:p>
            <a:pPr marL="1463040" lvl="1" indent="-571500" algn="just" rtl="0">
              <a:buFont typeface="Arial,Sans-Serif"/>
              <a:buChar char="•"/>
            </a:pPr>
            <a:r>
              <a:rPr lang="en-US" sz="3200" baseline="0">
                <a:latin typeface="Cambria"/>
                <a:ea typeface="Cambria"/>
                <a:cs typeface="Arial"/>
              </a:rPr>
              <a:t>Sponsor allowed bots to be deployed to UNH owned courses Teams(CS419 &amp; CS619) and tested with real students</a:t>
            </a:r>
            <a:r>
              <a:rPr lang="en-US" sz="3200">
                <a:latin typeface="Cambria"/>
                <a:ea typeface="Cambria"/>
                <a:cs typeface="Arial"/>
              </a:rPr>
              <a:t>​</a:t>
            </a:r>
            <a:endParaRPr lang="en-US" sz="3200" b="0" i="0" u="none" strike="noStrike" cap="none" spc="0" normalizeH="0" baseline="0">
              <a:ln>
                <a:noFill/>
              </a:ln>
              <a:solidFill>
                <a:srgbClr val="000000"/>
              </a:solidFill>
              <a:effectLst/>
              <a:uFillTx/>
              <a:latin typeface="Cambria"/>
              <a:ea typeface="Cambria"/>
            </a:endParaRPr>
          </a:p>
        </p:txBody>
      </p:sp>
      <p:sp>
        <p:nvSpPr>
          <p:cNvPr id="10" name="TextBox 9">
            <a:extLst>
              <a:ext uri="{FF2B5EF4-FFF2-40B4-BE49-F238E27FC236}">
                <a16:creationId xmlns:a16="http://schemas.microsoft.com/office/drawing/2014/main" id="{5A79ADE1-EE45-310B-E92F-77A48F7EF287}"/>
              </a:ext>
            </a:extLst>
          </p:cNvPr>
          <p:cNvSpPr txBox="1"/>
          <p:nvPr/>
        </p:nvSpPr>
        <p:spPr>
          <a:xfrm>
            <a:off x="28779347" y="5893455"/>
            <a:ext cx="14765592" cy="6001641"/>
          </a:xfrm>
          <a:prstGeom prst="rect">
            <a:avLst/>
          </a:prstGeom>
          <a:noFill/>
          <a:ln w="12700" cap="flat">
            <a:solidFill>
              <a:schemeClr val="tx1"/>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fromWordArt="0" anchor="t" anchorCtr="0" forceAA="0" compatLnSpc="1">
            <a:prstTxWarp prst="textNoShape">
              <a:avLst/>
            </a:prstTxWarp>
            <a:spAutoFit/>
          </a:bodyPr>
          <a:lstStyle/>
          <a:p>
            <a:pPr marL="542925" indent="-542925">
              <a:buFont typeface="Arial,Sans-Serif"/>
              <a:buChar char="•"/>
            </a:pPr>
            <a:r>
              <a:rPr lang="en-US" sz="3200" b="1" baseline="0">
                <a:latin typeface="Cambria"/>
                <a:ea typeface="Cambria"/>
                <a:cs typeface="Arial"/>
              </a:rPr>
              <a:t>Node.js</a:t>
            </a:r>
            <a:r>
              <a:rPr lang="en-US" sz="3200" baseline="0">
                <a:latin typeface="Cambria"/>
                <a:ea typeface="Cambria"/>
                <a:cs typeface="Arial"/>
              </a:rPr>
              <a:t> serves as the primary JavaScript runtime environment,</a:t>
            </a:r>
            <a:r>
              <a:rPr lang="en-US" sz="3200">
                <a:latin typeface="Cambria"/>
                <a:ea typeface="Cambria"/>
                <a:cs typeface="Arial"/>
              </a:rPr>
              <a:t> </a:t>
            </a:r>
            <a:r>
              <a:rPr lang="en-US" sz="3200" baseline="0">
                <a:latin typeface="Cambria"/>
                <a:ea typeface="Cambria"/>
                <a:cs typeface="Arial"/>
              </a:rPr>
              <a:t>handling asynchronous request/response processing and </a:t>
            </a:r>
            <a:r>
              <a:rPr lang="en-US" sz="3200">
                <a:latin typeface="Cambria"/>
                <a:ea typeface="Cambria"/>
                <a:cs typeface="Arial"/>
              </a:rPr>
              <a:t>managing communication</a:t>
            </a:r>
            <a:r>
              <a:rPr lang="en-US" sz="3200" baseline="0">
                <a:latin typeface="Cambria"/>
                <a:ea typeface="Cambria"/>
                <a:cs typeface="Arial"/>
              </a:rPr>
              <a:t> between the bot, Azure services, and Microsoft Teams.</a:t>
            </a:r>
            <a:r>
              <a:rPr lang="en-US" sz="3200">
                <a:latin typeface="Cambria"/>
                <a:ea typeface="Cambria"/>
                <a:cs typeface="Arial"/>
              </a:rPr>
              <a:t>​</a:t>
            </a:r>
            <a:endParaRPr lang="en-US" sz="3200">
              <a:latin typeface="Cambria"/>
              <a:ea typeface="Cambria"/>
            </a:endParaRPr>
          </a:p>
          <a:p>
            <a:pPr marL="542925" indent="-542925">
              <a:buFont typeface="Arial,Sans-Serif"/>
              <a:buChar char="•"/>
            </a:pPr>
            <a:r>
              <a:rPr lang="en-US" sz="3200" b="1" baseline="0">
                <a:latin typeface="Cambria"/>
                <a:ea typeface="Cambria"/>
                <a:cs typeface="Arial"/>
              </a:rPr>
              <a:t>Microsoft's Bot Framework Emulator</a:t>
            </a:r>
            <a:r>
              <a:rPr lang="en-US" sz="3200" baseline="0">
                <a:latin typeface="Cambria"/>
                <a:ea typeface="Cambria"/>
                <a:cs typeface="Arial"/>
              </a:rPr>
              <a:t> provides a local </a:t>
            </a:r>
            <a:r>
              <a:rPr lang="en-US" sz="3200">
                <a:latin typeface="Cambria"/>
                <a:ea typeface="Cambria"/>
                <a:cs typeface="Arial"/>
              </a:rPr>
              <a:t>testing environment</a:t>
            </a:r>
            <a:r>
              <a:rPr lang="en-US" sz="3200" baseline="0">
                <a:latin typeface="Cambria"/>
                <a:ea typeface="Cambria"/>
                <a:cs typeface="Arial"/>
              </a:rPr>
              <a:t> that simulates bot interactions, allowing for </a:t>
            </a:r>
            <a:r>
              <a:rPr lang="en-US" sz="3200">
                <a:latin typeface="Cambria"/>
                <a:ea typeface="Cambria"/>
                <a:cs typeface="Arial"/>
              </a:rPr>
              <a:t>debugging and</a:t>
            </a:r>
            <a:r>
              <a:rPr lang="en-US" sz="3200" baseline="0">
                <a:latin typeface="Cambria"/>
                <a:ea typeface="Cambria"/>
                <a:cs typeface="Arial"/>
              </a:rPr>
              <a:t> validation before deployment to Azure.</a:t>
            </a:r>
            <a:r>
              <a:rPr lang="en-US" sz="3200">
                <a:latin typeface="Cambria"/>
                <a:ea typeface="Cambria"/>
                <a:cs typeface="Arial"/>
              </a:rPr>
              <a:t>​</a:t>
            </a:r>
          </a:p>
          <a:p>
            <a:pPr marL="542925" indent="-542925">
              <a:buFont typeface="Arial,Sans-Serif"/>
              <a:buChar char="•"/>
            </a:pPr>
            <a:r>
              <a:rPr lang="en-US" sz="3200" b="1" baseline="0">
                <a:latin typeface="Cambria"/>
                <a:ea typeface="Cambria"/>
                <a:cs typeface="Arial"/>
              </a:rPr>
              <a:t>Microsoft Azure (Azure Bot Service / App Service)</a:t>
            </a:r>
            <a:r>
              <a:rPr lang="en-US" sz="3200" baseline="0">
                <a:latin typeface="Cambria"/>
                <a:ea typeface="Cambria"/>
                <a:cs typeface="Arial"/>
              </a:rPr>
              <a:t> is used to deploy,</a:t>
            </a:r>
            <a:r>
              <a:rPr lang="en-US" sz="3200">
                <a:latin typeface="Cambria"/>
                <a:ea typeface="Cambria"/>
                <a:cs typeface="Arial"/>
              </a:rPr>
              <a:t> </a:t>
            </a:r>
            <a:r>
              <a:rPr lang="en-US" sz="3200" baseline="0">
                <a:latin typeface="Cambria"/>
                <a:ea typeface="Cambria"/>
                <a:cs typeface="Arial"/>
              </a:rPr>
              <a:t>host, and scale the bot within a cloud environment, enabling </a:t>
            </a:r>
            <a:r>
              <a:rPr lang="en-US" sz="3200">
                <a:latin typeface="Cambria"/>
                <a:ea typeface="Cambria"/>
                <a:cs typeface="Arial"/>
              </a:rPr>
              <a:t>secure integration</a:t>
            </a:r>
            <a:r>
              <a:rPr lang="en-US" sz="3200" baseline="0">
                <a:latin typeface="Cambria"/>
                <a:ea typeface="Cambria"/>
                <a:cs typeface="Arial"/>
              </a:rPr>
              <a:t> with UNH’s live Microsoft 365 tenant.</a:t>
            </a:r>
            <a:r>
              <a:rPr lang="en-US" sz="3200">
                <a:latin typeface="Cambria"/>
                <a:ea typeface="Cambria"/>
                <a:cs typeface="Arial"/>
              </a:rPr>
              <a:t>​</a:t>
            </a:r>
          </a:p>
          <a:p>
            <a:pPr marL="542925" indent="-542925">
              <a:buFont typeface="Arial,Sans-Serif"/>
              <a:buChar char="•"/>
            </a:pPr>
            <a:r>
              <a:rPr lang="en-US" sz="3200" b="1" baseline="0">
                <a:latin typeface="Cambria"/>
                <a:ea typeface="Cambria"/>
                <a:cs typeface="Arial"/>
              </a:rPr>
              <a:t>Microsoft Graph API</a:t>
            </a:r>
            <a:r>
              <a:rPr lang="en-US" sz="3200" baseline="0">
                <a:latin typeface="Cambria"/>
                <a:ea typeface="Cambria"/>
                <a:cs typeface="Arial"/>
              </a:rPr>
              <a:t> is integrated with Azure Active </a:t>
            </a:r>
            <a:r>
              <a:rPr lang="en-US" sz="3200">
                <a:latin typeface="Cambria"/>
                <a:ea typeface="Cambria"/>
                <a:cs typeface="Arial"/>
              </a:rPr>
              <a:t>Directory authentication</a:t>
            </a:r>
            <a:r>
              <a:rPr lang="en-US" sz="3200" baseline="0">
                <a:latin typeface="Cambria"/>
                <a:ea typeface="Cambria"/>
                <a:cs typeface="Arial"/>
              </a:rPr>
              <a:t> to securely access Microsoft Teams chat endpoints,</a:t>
            </a:r>
            <a:r>
              <a:rPr lang="en-US" sz="3200">
                <a:latin typeface="Cambria"/>
                <a:ea typeface="Cambria"/>
                <a:cs typeface="Arial"/>
              </a:rPr>
              <a:t> </a:t>
            </a:r>
            <a:r>
              <a:rPr lang="en-US" sz="3200" baseline="0">
                <a:latin typeface="Cambria"/>
                <a:ea typeface="Cambria"/>
                <a:cs typeface="Arial"/>
              </a:rPr>
              <a:t>enabling message retrieval and response handling within </a:t>
            </a:r>
            <a:r>
              <a:rPr lang="en-US" sz="3200">
                <a:latin typeface="Cambria"/>
                <a:ea typeface="Cambria"/>
                <a:cs typeface="Arial"/>
              </a:rPr>
              <a:t>Teams channels</a:t>
            </a:r>
            <a:r>
              <a:rPr lang="en-US" sz="3200" baseline="0">
                <a:latin typeface="Cambria"/>
                <a:ea typeface="Cambria"/>
                <a:cs typeface="Arial"/>
              </a:rPr>
              <a:t>.</a:t>
            </a:r>
            <a:r>
              <a:rPr lang="en-US" sz="3200">
                <a:latin typeface="Cambria"/>
                <a:ea typeface="Cambria"/>
                <a:cs typeface="Arial"/>
              </a:rPr>
              <a:t>​</a:t>
            </a:r>
            <a:endParaRPr lang="en-US" sz="3200" b="0" i="0" u="none" strike="noStrike" cap="none" spc="0" normalizeH="0" baseline="0">
              <a:ln>
                <a:noFill/>
              </a:ln>
              <a:solidFill>
                <a:srgbClr val="000000"/>
              </a:solidFill>
              <a:effectLst/>
              <a:uFillTx/>
              <a:latin typeface="Cambria"/>
              <a:ea typeface="Cambria"/>
            </a:endParaRPr>
          </a:p>
        </p:txBody>
      </p:sp>
      <p:sp>
        <p:nvSpPr>
          <p:cNvPr id="16" name="TextBox 15">
            <a:extLst>
              <a:ext uri="{FF2B5EF4-FFF2-40B4-BE49-F238E27FC236}">
                <a16:creationId xmlns:a16="http://schemas.microsoft.com/office/drawing/2014/main" id="{A84F9916-0ABE-32A5-3A83-459C94B846C9}"/>
              </a:ext>
            </a:extLst>
          </p:cNvPr>
          <p:cNvSpPr txBox="1"/>
          <p:nvPr/>
        </p:nvSpPr>
        <p:spPr>
          <a:xfrm>
            <a:off x="28803599" y="18756835"/>
            <a:ext cx="14724789" cy="3539428"/>
          </a:xfrm>
          <a:prstGeom prst="rect">
            <a:avLst/>
          </a:prstGeom>
          <a:noFill/>
          <a:ln w="12700" cap="flat">
            <a:solidFill>
              <a:schemeClr val="tx1"/>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fromWordArt="0" anchor="t" anchorCtr="0" forceAA="0" compatLnSpc="1">
            <a:prstTxWarp prst="textNoShape">
              <a:avLst/>
            </a:prstTxWarp>
            <a:spAutoFit/>
          </a:bodyPr>
          <a:lstStyle/>
          <a:p>
            <a:pPr marL="508000" indent="-508000" algn="just">
              <a:buFont typeface="Arial,Sans-Serif"/>
              <a:buChar char="•"/>
            </a:pPr>
            <a:r>
              <a:rPr lang="en-US" sz="3200">
                <a:latin typeface="Cambria"/>
                <a:ea typeface="Cambria"/>
                <a:cs typeface="Calibri"/>
              </a:rPr>
              <a:t>Tenant Permission</a:t>
            </a:r>
          </a:p>
          <a:p>
            <a:pPr marL="1299210" lvl="1" indent="-508000">
              <a:buFont typeface="Courier New,monospace"/>
              <a:buChar char="o"/>
            </a:pPr>
            <a:r>
              <a:rPr lang="en-US" sz="3200">
                <a:latin typeface="Cambria"/>
                <a:ea typeface="Cambria"/>
              </a:rPr>
              <a:t>The bot did not have the correct permissions because it was created in a separate tenant than the testing environment, solved by redeploying the bot in a newly created tenant</a:t>
            </a:r>
          </a:p>
          <a:p>
            <a:pPr marL="508000" indent="-508000">
              <a:buFont typeface="Arial,Sans-Serif"/>
              <a:buChar char="•"/>
            </a:pPr>
            <a:r>
              <a:rPr lang="en-US" sz="3200">
                <a:latin typeface="Cambria"/>
                <a:ea typeface="Cambria"/>
                <a:cs typeface="Calibri"/>
              </a:rPr>
              <a:t>Navigating / Configuring Azure</a:t>
            </a:r>
          </a:p>
          <a:p>
            <a:pPr marL="1299210" lvl="1" indent="-508000">
              <a:buFont typeface="Courier New,monospace"/>
              <a:buChar char="o"/>
            </a:pPr>
            <a:r>
              <a:rPr lang="en-US" sz="3200">
                <a:latin typeface="Cambria"/>
                <a:ea typeface="Cambria"/>
              </a:rPr>
              <a:t>Hosting the bot requires many different components on Azure and it was difficult understanding what everything does</a:t>
            </a:r>
          </a:p>
        </p:txBody>
      </p:sp>
      <p:sp>
        <p:nvSpPr>
          <p:cNvPr id="17" name="TextBox 16">
            <a:extLst>
              <a:ext uri="{FF2B5EF4-FFF2-40B4-BE49-F238E27FC236}">
                <a16:creationId xmlns:a16="http://schemas.microsoft.com/office/drawing/2014/main" id="{144555F1-9B83-C123-CABE-736C58C3A1D3}"/>
              </a:ext>
            </a:extLst>
          </p:cNvPr>
          <p:cNvSpPr txBox="1"/>
          <p:nvPr/>
        </p:nvSpPr>
        <p:spPr>
          <a:xfrm>
            <a:off x="28781437" y="23453256"/>
            <a:ext cx="14721028" cy="2505299"/>
          </a:xfrm>
          <a:prstGeom prst="rect">
            <a:avLst/>
          </a:prstGeom>
          <a:noFill/>
          <a:ln w="12700" cap="flat">
            <a:solidFill>
              <a:schemeClr val="tx1"/>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fromWordArt="0" anchor="t" anchorCtr="0" forceAA="0" compatLnSpc="1">
            <a:prstTxWarp prst="textNoShape">
              <a:avLst/>
            </a:prstTxWarp>
            <a:spAutoFit/>
          </a:bodyPr>
          <a:lstStyle/>
          <a:p>
            <a:pPr marL="571500" indent="-571500">
              <a:buFont typeface="Arial,Sans-Serif"/>
              <a:buChar char="•"/>
            </a:pPr>
            <a:r>
              <a:rPr lang="en-US" sz="3200">
                <a:latin typeface="Cambria"/>
                <a:ea typeface="Cambria"/>
                <a:cs typeface="Helvetica"/>
              </a:rPr>
              <a:t>Developer testing in sandbox tenant, more in UNH tenant planned.</a:t>
            </a:r>
          </a:p>
          <a:p>
            <a:pPr marL="571500" indent="-571500">
              <a:buFont typeface="Arial,Sans-Serif"/>
              <a:buChar char="•"/>
            </a:pPr>
            <a:r>
              <a:rPr lang="en-US" sz="3200">
                <a:latin typeface="Cambria"/>
                <a:ea typeface="Cambria"/>
                <a:cs typeface="Helvetica"/>
              </a:rPr>
              <a:t>If we can get a beta test, we will evaluate usability and utility of the bot – whether commands are intuitive, whether help text is informative, whether breakout and attendance functionalities are helpful.</a:t>
            </a:r>
          </a:p>
          <a:p>
            <a:pPr>
              <a:lnSpc>
                <a:spcPct val="90000"/>
              </a:lnSpc>
            </a:pPr>
            <a:endParaRPr lang="en-US" sz="3200">
              <a:latin typeface="Cambria"/>
              <a:ea typeface="Cambria"/>
            </a:endParaRPr>
          </a:p>
        </p:txBody>
      </p:sp>
      <p:sp>
        <p:nvSpPr>
          <p:cNvPr id="18" name="TextBox 17">
            <a:extLst>
              <a:ext uri="{FF2B5EF4-FFF2-40B4-BE49-F238E27FC236}">
                <a16:creationId xmlns:a16="http://schemas.microsoft.com/office/drawing/2014/main" id="{23B83D09-E08E-BA19-10F6-04E95227A1C7}"/>
              </a:ext>
            </a:extLst>
          </p:cNvPr>
          <p:cNvSpPr txBox="1"/>
          <p:nvPr/>
        </p:nvSpPr>
        <p:spPr>
          <a:xfrm>
            <a:off x="28831281" y="30898255"/>
            <a:ext cx="14702594" cy="1954379"/>
          </a:xfrm>
          <a:prstGeom prst="rect">
            <a:avLst/>
          </a:prstGeom>
          <a:noFill/>
          <a:ln w="12700" cap="flat">
            <a:solidFill>
              <a:schemeClr val="tx1"/>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fromWordArt="0" anchor="t" anchorCtr="0" forceAA="0" compatLnSpc="1">
            <a:prstTxWarp prst="textNoShape">
              <a:avLst/>
            </a:prstTxWarp>
            <a:spAutoFit/>
          </a:bodyPr>
          <a:lstStyle/>
          <a:p>
            <a:pPr>
              <a:spcBef>
                <a:spcPts val="1000"/>
              </a:spcBef>
            </a:pPr>
            <a:r>
              <a:rPr lang="en-US" sz="3200">
                <a:latin typeface="Cambria"/>
                <a:ea typeface="Cambria"/>
              </a:rPr>
              <a:t>Project Sponsor: Matthew Plumlee</a:t>
            </a:r>
          </a:p>
          <a:p>
            <a:pPr>
              <a:spcBef>
                <a:spcPts val="1000"/>
              </a:spcBef>
            </a:pPr>
            <a:r>
              <a:rPr lang="en-US" sz="3200">
                <a:latin typeface="Cambria"/>
                <a:ea typeface="Cambria"/>
              </a:rPr>
              <a:t>Project Advisor: David Benedetto</a:t>
            </a:r>
          </a:p>
          <a:p>
            <a:pPr>
              <a:spcBef>
                <a:spcPts val="1000"/>
              </a:spcBef>
            </a:pPr>
            <a:r>
              <a:rPr lang="en-US" sz="3200">
                <a:latin typeface="Cambria"/>
                <a:ea typeface="Cambria"/>
              </a:rPr>
              <a:t>UNH IT Staff: Kirk Francis, Ted Wisniewski, Dianna Dobe, Shari Starkey</a:t>
            </a:r>
          </a:p>
        </p:txBody>
      </p:sp>
      <p:sp>
        <p:nvSpPr>
          <p:cNvPr id="19" name="TextBox 18">
            <a:extLst>
              <a:ext uri="{FF2B5EF4-FFF2-40B4-BE49-F238E27FC236}">
                <a16:creationId xmlns:a16="http://schemas.microsoft.com/office/drawing/2014/main" id="{56C2E96D-8931-CD90-208A-BDBCB8F7471F}"/>
              </a:ext>
            </a:extLst>
          </p:cNvPr>
          <p:cNvSpPr txBox="1"/>
          <p:nvPr/>
        </p:nvSpPr>
        <p:spPr>
          <a:xfrm>
            <a:off x="15540040" y="26758570"/>
            <a:ext cx="12971552" cy="6047063"/>
          </a:xfrm>
          <a:prstGeom prst="rect">
            <a:avLst/>
          </a:prstGeom>
          <a:noFill/>
          <a:ln w="12700" cap="flat">
            <a:solidFill>
              <a:schemeClr val="tx1"/>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fromWordArt="0" anchor="t" anchorCtr="0" forceAA="0" compatLnSpc="1">
            <a:prstTxWarp prst="textNoShape">
              <a:avLst/>
            </a:prstTxWarp>
            <a:spAutoFit/>
          </a:bodyPr>
          <a:lstStyle/>
          <a:p>
            <a:pPr marL="571500" indent="-571500">
              <a:spcBef>
                <a:spcPts val="100"/>
              </a:spcBef>
            </a:pPr>
            <a:r>
              <a:rPr lang="en-US" sz="2900" b="1">
                <a:solidFill>
                  <a:schemeClr val="tx1"/>
                </a:solidFill>
                <a:latin typeface="Cambria"/>
                <a:ea typeface="Cambria"/>
              </a:rPr>
              <a:t>1.   UNH Users:</a:t>
            </a:r>
            <a:r>
              <a:rPr lang="en-US" sz="2900">
                <a:solidFill>
                  <a:schemeClr val="tx1"/>
                </a:solidFill>
                <a:latin typeface="Cambria"/>
                <a:ea typeface="Cambria"/>
              </a:rPr>
              <a:t> Students or staff type a command mentioning @TeamsChatBot in a Teams channel or chat.</a:t>
            </a:r>
          </a:p>
          <a:p>
            <a:pPr marL="571500" indent="-571500">
              <a:spcBef>
                <a:spcPts val="100"/>
              </a:spcBef>
            </a:pPr>
            <a:r>
              <a:rPr lang="en-US" sz="2900" b="1">
                <a:solidFill>
                  <a:schemeClr val="tx1"/>
                </a:solidFill>
                <a:latin typeface="Cambria"/>
                <a:ea typeface="Cambria"/>
              </a:rPr>
              <a:t>2.   Microsoft Teams: </a:t>
            </a:r>
            <a:r>
              <a:rPr lang="en-US" sz="2900">
                <a:solidFill>
                  <a:schemeClr val="tx1"/>
                </a:solidFill>
                <a:latin typeface="Cambria"/>
                <a:ea typeface="Cambria"/>
              </a:rPr>
              <a:t>Teams captures the message and packages it into an activity payload, routing it through the Bot Framework Service to the bot.</a:t>
            </a:r>
          </a:p>
          <a:p>
            <a:pPr marL="571500" indent="-571500">
              <a:spcBef>
                <a:spcPts val="100"/>
              </a:spcBef>
            </a:pPr>
            <a:r>
              <a:rPr lang="en-US" sz="2900" b="1">
                <a:solidFill>
                  <a:schemeClr val="tx1"/>
                </a:solidFill>
                <a:latin typeface="Cambria"/>
                <a:ea typeface="Cambria"/>
              </a:rPr>
              <a:t>3. Teams Bot: </a:t>
            </a:r>
            <a:r>
              <a:rPr lang="en-US" sz="2900">
                <a:solidFill>
                  <a:schemeClr val="tx1"/>
                </a:solidFill>
                <a:latin typeface="Cambria"/>
                <a:ea typeface="Cambria"/>
              </a:rPr>
              <a:t>The command handler parses the command and dispatches it, while the event listener watches for passive events like members joining</a:t>
            </a:r>
            <a:r>
              <a:rPr lang="en-US" sz="2900" b="1">
                <a:solidFill>
                  <a:schemeClr val="tx1"/>
                </a:solidFill>
                <a:latin typeface="Cambria"/>
                <a:ea typeface="Cambria"/>
              </a:rPr>
              <a:t>.</a:t>
            </a:r>
            <a:endParaRPr lang="en-US" sz="2900">
              <a:solidFill>
                <a:schemeClr val="tx1"/>
              </a:solidFill>
              <a:latin typeface="Cambria"/>
              <a:ea typeface="Cambria"/>
            </a:endParaRPr>
          </a:p>
          <a:p>
            <a:pPr marL="571500" indent="-571500">
              <a:spcBef>
                <a:spcPts val="100"/>
              </a:spcBef>
            </a:pPr>
            <a:r>
              <a:rPr lang="en-US" sz="2900" b="1">
                <a:solidFill>
                  <a:schemeClr val="tx1"/>
                </a:solidFill>
                <a:latin typeface="Cambria"/>
                <a:ea typeface="Cambria"/>
              </a:rPr>
              <a:t>4a. Microsoft Graph API:</a:t>
            </a:r>
            <a:r>
              <a:rPr lang="en-US" sz="2900">
                <a:solidFill>
                  <a:schemeClr val="tx1"/>
                </a:solidFill>
                <a:latin typeface="Cambria"/>
                <a:ea typeface="Cambria"/>
              </a:rPr>
              <a:t> The bot calls Graph to perform real Teams operations like creating a breakout room chat or fetching user role data.</a:t>
            </a:r>
          </a:p>
          <a:p>
            <a:pPr marL="571500" indent="-571500">
              <a:spcBef>
                <a:spcPts val="100"/>
              </a:spcBef>
            </a:pPr>
            <a:r>
              <a:rPr lang="en-US" sz="2900" b="1">
                <a:solidFill>
                  <a:schemeClr val="tx1"/>
                </a:solidFill>
                <a:latin typeface="Cambria"/>
                <a:ea typeface="Cambria"/>
              </a:rPr>
              <a:t>4b. Bot Emulator: </a:t>
            </a:r>
            <a:r>
              <a:rPr lang="en-US" sz="2900">
                <a:solidFill>
                  <a:schemeClr val="tx1"/>
                </a:solidFill>
                <a:latin typeface="Cambria"/>
                <a:ea typeface="Cambria"/>
              </a:rPr>
              <a:t>During development, this stands in for real Teams so the team can fire commands and inspect payloads locally without touching the live tenant.</a:t>
            </a:r>
          </a:p>
          <a:p>
            <a:pPr marL="571500" indent="-571500">
              <a:spcBef>
                <a:spcPts val="100"/>
              </a:spcBef>
            </a:pPr>
            <a:r>
              <a:rPr lang="en-US" sz="2900" b="1">
                <a:solidFill>
                  <a:schemeClr val="tx1"/>
                </a:solidFill>
                <a:latin typeface="Cambria"/>
                <a:ea typeface="Cambria"/>
              </a:rPr>
              <a:t>5.   Backend Services: </a:t>
            </a:r>
            <a:r>
              <a:rPr lang="en-US" sz="2900">
                <a:solidFill>
                  <a:schemeClr val="tx1"/>
                </a:solidFill>
                <a:latin typeface="Cambria"/>
                <a:ea typeface="Cambria"/>
              </a:rPr>
              <a:t>Both paths land here, where attendance records get written, the PAC queue is managed, and logs are kept for monitoring.</a:t>
            </a: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301092" rtl="0" fontAlgn="auto" latinLnBrk="0" hangingPunct="0">
          <a:lnSpc>
            <a:spcPct val="100000"/>
          </a:lnSpc>
          <a:spcBef>
            <a:spcPts val="0"/>
          </a:spcBef>
          <a:spcAft>
            <a:spcPts val="0"/>
          </a:spcAft>
          <a:buClrTx/>
          <a:buSzTx/>
          <a:buFontTx/>
          <a:buNone/>
          <a:tabLst/>
          <a:defRPr kumimoji="0" sz="85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866</Words>
  <Application>Microsoft Macintosh PowerPoint</Application>
  <PresentationFormat>Custom</PresentationFormat>
  <Paragraphs>69</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Arial,Sans-Serif</vt:lpstr>
      <vt:lpstr>Calibri</vt:lpstr>
      <vt:lpstr>Calibri Light</vt:lpstr>
      <vt:lpstr>Cambria</vt:lpstr>
      <vt:lpstr>Cambria Bold</vt:lpstr>
      <vt:lpstr>Courier New</vt:lpstr>
      <vt:lpstr>Courier New,monospace</vt:lpstr>
      <vt:lpstr>Office Theme</vt:lpstr>
      <vt:lpstr>Tools For Teams Declan Baker, Joseph Cote, Owen Davidson, Zihan Pan Department of Computer Science, University of New Hampshire, Durham, NH 03824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Declan Baker</cp:lastModifiedBy>
  <cp:revision>3</cp:revision>
  <dcterms:modified xsi:type="dcterms:W3CDTF">2026-04-19T19:04:30Z</dcterms:modified>
</cp:coreProperties>
</file>