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3"/>
  </p:sldMasterIdLst>
  <p:notesMasterIdLst>
    <p:notesMasterId r:id="rId4"/>
  </p:notesMasterIdLst>
  <p:sldIdLst>
    <p:sldId id="256" r:id="rId5"/>
  </p:sldIdLst>
  <p:sldSz cy="32918400" cx="43891200"/>
  <p:notesSz cx="9144000" cy="6858000"/>
  <p:embeddedFontLst>
    <p:embeddedFont>
      <p:font typeface="Space Mono"/>
      <p:regular r:id="rId6"/>
      <p:bold r:id="rId7"/>
      <p:italic r:id="rId8"/>
      <p:boldItalic r:id="rId9"/>
    </p:embeddedFont>
    <p:embeddedFont>
      <p:font typeface="Questrial"/>
      <p:regular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Questrial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SpaceMono-boldItalic.fntdata"/><Relationship Id="rId5" Type="http://schemas.openxmlformats.org/officeDocument/2006/relationships/slide" Target="slides/slide1.xml"/><Relationship Id="rId6" Type="http://schemas.openxmlformats.org/officeDocument/2006/relationships/font" Target="fonts/SpaceMono-regular.fntdata"/><Relationship Id="rId7" Type="http://schemas.openxmlformats.org/officeDocument/2006/relationships/font" Target="fonts/SpaceMono-bold.fntdata"/><Relationship Id="rId8" Type="http://schemas.openxmlformats.org/officeDocument/2006/relationships/font" Target="fonts/SpaceMono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520" cy="34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40" y="0"/>
            <a:ext cx="3962520" cy="344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029040" y="857160"/>
            <a:ext cx="3085920" cy="231444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300480"/>
            <a:ext cx="7315200" cy="2700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3480"/>
            <a:ext cx="3962520" cy="3445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40" y="6513480"/>
            <a:ext cx="3962520" cy="3445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/>
          <p:nvPr>
            <p:ph idx="2" type="sldImg"/>
          </p:nvPr>
        </p:nvSpPr>
        <p:spPr>
          <a:xfrm>
            <a:off x="3029040" y="857160"/>
            <a:ext cx="3085920" cy="231444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5" name="Google Shape;65;p1:notes"/>
          <p:cNvSpPr txBox="1"/>
          <p:nvPr>
            <p:ph idx="1" type="body"/>
          </p:nvPr>
        </p:nvSpPr>
        <p:spPr>
          <a:xfrm>
            <a:off x="914400" y="3300480"/>
            <a:ext cx="7315200" cy="2700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/>
              <a:t>prioritizes hotspots by thermal intensity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:notes"/>
          <p:cNvSpPr txBox="1"/>
          <p:nvPr/>
        </p:nvSpPr>
        <p:spPr>
          <a:xfrm>
            <a:off x="5180040" y="6513480"/>
            <a:ext cx="3962520" cy="3445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3017520" y="1752480"/>
            <a:ext cx="37856160" cy="63626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2194560" y="7702560"/>
            <a:ext cx="3950172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2" type="body"/>
          </p:nvPr>
        </p:nvSpPr>
        <p:spPr>
          <a:xfrm>
            <a:off x="2194560" y="17674920"/>
            <a:ext cx="3950172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type="title"/>
          </p:nvPr>
        </p:nvSpPr>
        <p:spPr>
          <a:xfrm>
            <a:off x="3017520" y="1752480"/>
            <a:ext cx="37856160" cy="63626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" type="body"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2" type="body"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3" type="body"/>
          </p:nvPr>
        </p:nvSpPr>
        <p:spPr>
          <a:xfrm>
            <a:off x="2194560" y="17674920"/>
            <a:ext cx="192765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2"/>
          <p:cNvSpPr txBox="1"/>
          <p:nvPr>
            <p:ph idx="4" type="body"/>
          </p:nvPr>
        </p:nvSpPr>
        <p:spPr>
          <a:xfrm>
            <a:off x="22435200" y="17674920"/>
            <a:ext cx="192765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3017520" y="1752480"/>
            <a:ext cx="37856160" cy="63626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2194560" y="7702560"/>
            <a:ext cx="127191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2" type="body"/>
          </p:nvPr>
        </p:nvSpPr>
        <p:spPr>
          <a:xfrm>
            <a:off x="15550200" y="7702560"/>
            <a:ext cx="127191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3" type="body"/>
          </p:nvPr>
        </p:nvSpPr>
        <p:spPr>
          <a:xfrm>
            <a:off x="28905480" y="7702560"/>
            <a:ext cx="127191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4" type="body"/>
          </p:nvPr>
        </p:nvSpPr>
        <p:spPr>
          <a:xfrm>
            <a:off x="2194560" y="17674920"/>
            <a:ext cx="127191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5" type="body"/>
          </p:nvPr>
        </p:nvSpPr>
        <p:spPr>
          <a:xfrm>
            <a:off x="15550200" y="17674920"/>
            <a:ext cx="127191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6" type="body"/>
          </p:nvPr>
        </p:nvSpPr>
        <p:spPr>
          <a:xfrm>
            <a:off x="28905480" y="17674920"/>
            <a:ext cx="127191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3017520" y="1752480"/>
            <a:ext cx="37856160" cy="63626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" type="subTitle"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017520" y="1752480"/>
            <a:ext cx="37856160" cy="63626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017520" y="1752480"/>
            <a:ext cx="37856160" cy="63626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2194560" y="7702560"/>
            <a:ext cx="19276560" cy="1909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22435200" y="7702560"/>
            <a:ext cx="19276560" cy="1909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17520" y="1752480"/>
            <a:ext cx="37856160" cy="63626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1" type="subTitle"/>
          </p:nvPr>
        </p:nvSpPr>
        <p:spPr>
          <a:xfrm>
            <a:off x="3017520" y="1752480"/>
            <a:ext cx="37856160" cy="2949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3017520" y="1752480"/>
            <a:ext cx="37856160" cy="63626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2" type="body"/>
          </p:nvPr>
        </p:nvSpPr>
        <p:spPr>
          <a:xfrm>
            <a:off x="22435200" y="7702560"/>
            <a:ext cx="19276560" cy="1909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3" type="body"/>
          </p:nvPr>
        </p:nvSpPr>
        <p:spPr>
          <a:xfrm>
            <a:off x="2194560" y="17674920"/>
            <a:ext cx="192765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/>
          <p:nvPr>
            <p:ph type="title"/>
          </p:nvPr>
        </p:nvSpPr>
        <p:spPr>
          <a:xfrm>
            <a:off x="3017520" y="1752480"/>
            <a:ext cx="37856160" cy="63626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" type="body"/>
          </p:nvPr>
        </p:nvSpPr>
        <p:spPr>
          <a:xfrm>
            <a:off x="2194560" y="7702560"/>
            <a:ext cx="19276560" cy="1909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2" type="body"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3" type="body"/>
          </p:nvPr>
        </p:nvSpPr>
        <p:spPr>
          <a:xfrm>
            <a:off x="22435200" y="17674920"/>
            <a:ext cx="192765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3017520" y="1752480"/>
            <a:ext cx="37856160" cy="63626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2194560" y="17674920"/>
            <a:ext cx="39501720" cy="910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3291840" y="5387400"/>
            <a:ext cx="37307520" cy="11460600"/>
          </a:xfrm>
          <a:prstGeom prst="rect">
            <a:avLst/>
          </a:prstGeom>
          <a:noFill/>
          <a:ln>
            <a:noFill/>
          </a:ln>
        </p:spPr>
        <p:txBody>
          <a:bodyPr anchorCtr="1" anchor="b" bIns="53275" lIns="106550" spcFirstLastPara="1" rIns="106550" wrap="square" tIns="5327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3017520" y="30510360"/>
            <a:ext cx="9875520" cy="1752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275" lIns="106550" spcFirstLastPara="1" rIns="106550" wrap="square" tIns="53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14538960" y="30510360"/>
            <a:ext cx="14813280" cy="1752480"/>
          </a:xfrm>
          <a:prstGeom prst="rect">
            <a:avLst/>
          </a:prstGeom>
          <a:noFill/>
          <a:ln>
            <a:noFill/>
          </a:ln>
        </p:spPr>
        <p:txBody>
          <a:bodyPr anchorCtr="1" anchor="ctr" bIns="53275" lIns="106550" spcFirstLastPara="1" rIns="106550" wrap="square" tIns="53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30998160" y="30510360"/>
            <a:ext cx="9875520" cy="1752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53275" lIns="106550" spcFirstLastPara="1" rIns="106550" wrap="square" tIns="53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5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5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5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5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5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5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5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5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5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" name="Google Shape;14;p1"/>
          <p:cNvSpPr txBox="1"/>
          <p:nvPr>
            <p:ph idx="1" type="body"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9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1.jpg"/><Relationship Id="rId7" Type="http://schemas.openxmlformats.org/officeDocument/2006/relationships/image" Target="../media/image4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F3F3F3"/>
            </a:gs>
          </a:gsLst>
          <a:lin ang="5400012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/>
        </p:nvSpPr>
        <p:spPr>
          <a:xfrm>
            <a:off x="11819425" y="5587275"/>
            <a:ext cx="20191200" cy="11136600"/>
          </a:xfrm>
          <a:prstGeom prst="rect">
            <a:avLst/>
          </a:prstGeom>
          <a:noFill/>
          <a:ln cap="flat" cmpd="sng" w="9525">
            <a:solidFill>
              <a:srgbClr val="F3F3F3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385450" y="5636275"/>
            <a:ext cx="10931700" cy="14931600"/>
          </a:xfrm>
          <a:prstGeom prst="rect">
            <a:avLst/>
          </a:prstGeom>
          <a:noFill/>
          <a:ln cap="flat" cmpd="sng" w="9525">
            <a:solidFill>
              <a:srgbClr val="F3F3F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The goal of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Quad-X Swarm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is to develop the underlying swarm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mechanics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and expandable mission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framework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for autonomous unmanned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aerial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vehicles (UAVs) to complete complex multi-step missions. In this case we focused on thermal-imaging based search and rescue.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		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	The UAVs will be controlled autonomously by a central ‘parent’ UAV. This unique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centralized swarm mechanic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is structured so that under ideal conditions collision avoidance is intrinsic to our grid-based approach.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All search areas &amp; the area around the parent are divided into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cells of 2.5 x 2.5 meters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. 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This grid enables the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thermal imaging of individual cells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used by the thermal detection algorithm for SAR operations.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1053700" y="10028750"/>
            <a:ext cx="7177200" cy="4041600"/>
          </a:xfrm>
          <a:prstGeom prst="chord">
            <a:avLst>
              <a:gd fmla="val 2700000" name="adj1"/>
              <a:gd fmla="val 16200000" name="adj2"/>
            </a:avLst>
          </a:prstGeom>
          <a:solidFill>
            <a:srgbClr val="D1DE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002060"/>
              </a:highlight>
            </a:endParaRPr>
          </a:p>
        </p:txBody>
      </p:sp>
      <p:sp>
        <p:nvSpPr>
          <p:cNvPr id="71" name="Google Shape;71;p14"/>
          <p:cNvSpPr/>
          <p:nvPr/>
        </p:nvSpPr>
        <p:spPr>
          <a:xfrm>
            <a:off x="4493900" y="10658475"/>
            <a:ext cx="5905500" cy="3410100"/>
          </a:xfrm>
          <a:prstGeom prst="flowChartDelay">
            <a:avLst/>
          </a:prstGeom>
          <a:solidFill>
            <a:srgbClr val="D1DE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002060"/>
              </a:highlight>
            </a:endParaRPr>
          </a:p>
        </p:txBody>
      </p:sp>
      <p:pic>
        <p:nvPicPr>
          <p:cNvPr id="72" name="Google Shape;72;p14" title="S1 presentation diagrams.drawio(18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003051" y="6389125"/>
            <a:ext cx="9864726" cy="8888524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4"/>
          <p:cNvSpPr txBox="1"/>
          <p:nvPr/>
        </p:nvSpPr>
        <p:spPr>
          <a:xfrm>
            <a:off x="11819300" y="18131575"/>
            <a:ext cx="20191200" cy="14386200"/>
          </a:xfrm>
          <a:prstGeom prst="rect">
            <a:avLst/>
          </a:prstGeom>
          <a:noFill/>
          <a:ln cap="flat" cmpd="sng" w="9525">
            <a:solidFill>
              <a:srgbClr val="F3F3F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estrial"/>
              <a:buChar char="●"/>
            </a:pP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Parent-Child Swarm Hierarchy Implementation</a:t>
            </a:r>
            <a:endParaRPr b="1" sz="3600">
              <a:solidFill>
                <a:srgbClr val="00206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estrial"/>
              <a:buChar char="○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Communication between the parent and children uses the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pymavlink library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for real world uses while supporting direct simulated communication for our testing and demonstration.</a:t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estrial"/>
              <a:buChar char="○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Data involving the parent velocity and all UAVs’ altitude are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displayed and recorded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estrial"/>
              <a:buChar char="○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Location, velocity, and acceleration data of the UAVs are generated to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simulate real movements and reactions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to movement commands over MAVLink during testing.</a:t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estrial"/>
              <a:buChar char="○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Resilience testing was done to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ensure safe distances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between UAVs to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avoid collisions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estrial"/>
              <a:buChar char="●"/>
            </a:pP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Thermal Detection Algorithm</a:t>
            </a:r>
            <a:endParaRPr b="1" sz="3600">
              <a:solidFill>
                <a:srgbClr val="00206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estrial"/>
              <a:buChar char="○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Separate algorithm developed for individual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image analysis and marking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. </a:t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estrial"/>
              <a:buChar char="○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Runs independently once thermal image of cell is taken by child UAV </a:t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estrial"/>
              <a:buChar char="○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Analyzed images are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marked with coordinates of hotspots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noted in output file.</a:t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estrial"/>
              <a:buChar char="○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Manual testing used to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ensure accuracy in identification of hotspots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as seen in figure 3. In addition, automated testing of missions in simulator was done to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ensure consistent results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4" name="Google Shape;74;p14"/>
          <p:cNvSpPr txBox="1"/>
          <p:nvPr/>
        </p:nvSpPr>
        <p:spPr>
          <a:xfrm>
            <a:off x="369725" y="522350"/>
            <a:ext cx="43072500" cy="3531300"/>
          </a:xfrm>
          <a:prstGeom prst="rect">
            <a:avLst/>
          </a:prstGeom>
          <a:solidFill>
            <a:srgbClr val="041E42"/>
          </a:solidFill>
          <a:ln cap="flat" cmpd="sng" w="101500">
            <a:solidFill>
              <a:srgbClr val="00206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53275" lIns="106550" spcFirstLastPara="1" rIns="106550" wrap="square" tIns="53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8600" cap="none" strike="noStrik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Quad-X Swarm</a:t>
            </a:r>
            <a:endParaRPr i="0" sz="8600" cap="none" strike="noStrik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cap="none" strike="noStrike">
                <a:solidFill>
                  <a:srgbClr val="EFEFEF"/>
                </a:solidFill>
                <a:latin typeface="Questrial"/>
                <a:ea typeface="Questrial"/>
                <a:cs typeface="Questrial"/>
                <a:sym typeface="Questrial"/>
              </a:rPr>
              <a:t>Collie Peters</a:t>
            </a:r>
            <a:r>
              <a:rPr lang="en-US" sz="4800">
                <a:solidFill>
                  <a:srgbClr val="EFEFEF"/>
                </a:solidFill>
                <a:latin typeface="Questrial"/>
                <a:ea typeface="Questrial"/>
                <a:cs typeface="Questrial"/>
                <a:sym typeface="Questrial"/>
              </a:rPr>
              <a:t>e</a:t>
            </a:r>
            <a:r>
              <a:rPr lang="en-US" sz="4800" cap="none" strike="noStrike">
                <a:solidFill>
                  <a:srgbClr val="EFEFEF"/>
                </a:solidFill>
                <a:latin typeface="Questrial"/>
                <a:ea typeface="Questrial"/>
                <a:cs typeface="Questrial"/>
                <a:sym typeface="Questrial"/>
              </a:rPr>
              <a:t>n,  Grave Colandreo, Quinn Junco, Daniel O’Connell</a:t>
            </a:r>
            <a:endParaRPr sz="4800">
              <a:solidFill>
                <a:srgbClr val="EFEFE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4800">
                <a:solidFill>
                  <a:srgbClr val="EFEFEF"/>
                </a:solidFill>
                <a:latin typeface="Questrial"/>
                <a:ea typeface="Questrial"/>
                <a:cs typeface="Questrial"/>
                <a:sym typeface="Questrial"/>
              </a:rPr>
              <a:t>Computer Science</a:t>
            </a:r>
            <a:r>
              <a:rPr i="1" lang="en-US" sz="4800" u="none" cap="none" strike="noStrike">
                <a:solidFill>
                  <a:srgbClr val="EFEFEF"/>
                </a:solidFill>
                <a:latin typeface="Questrial"/>
                <a:ea typeface="Questrial"/>
                <a:cs typeface="Questrial"/>
                <a:sym typeface="Questrial"/>
              </a:rPr>
              <a:t>, University of New Hampshire, Durham, NH 03824</a:t>
            </a:r>
            <a:endParaRPr i="0" sz="4800" u="none" cap="none" strike="noStrike">
              <a:solidFill>
                <a:srgbClr val="EFEFE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5" name="Google Shape;75;p14"/>
          <p:cNvSpPr txBox="1"/>
          <p:nvPr/>
        </p:nvSpPr>
        <p:spPr>
          <a:xfrm>
            <a:off x="385445" y="20768890"/>
            <a:ext cx="10914900" cy="913200"/>
          </a:xfrm>
          <a:prstGeom prst="rect">
            <a:avLst/>
          </a:prstGeom>
          <a:solidFill>
            <a:srgbClr val="041E42"/>
          </a:solidFill>
          <a:ln cap="flat" cmpd="sng" w="9525">
            <a:solidFill>
              <a:srgbClr val="00206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53275" lIns="106550" spcFirstLastPara="1" rIns="106550" wrap="square" tIns="53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5800" u="none" cap="none" strike="noStrike">
                <a:solidFill>
                  <a:srgbClr val="FFFFFF"/>
                </a:solidFill>
                <a:latin typeface="Space Mono"/>
                <a:ea typeface="Space Mono"/>
                <a:cs typeface="Space Mono"/>
                <a:sym typeface="Space Mono"/>
              </a:rPr>
              <a:t>Requirements</a:t>
            </a:r>
            <a:endParaRPr i="0" sz="5800" u="none" cap="none" strike="noStrike">
              <a:latin typeface="Space Mono"/>
              <a:ea typeface="Space Mono"/>
              <a:cs typeface="Space Mono"/>
              <a:sym typeface="Space Mono"/>
            </a:endParaRPr>
          </a:p>
        </p:txBody>
      </p:sp>
      <p:sp>
        <p:nvSpPr>
          <p:cNvPr id="76" name="Google Shape;76;p14"/>
          <p:cNvSpPr txBox="1"/>
          <p:nvPr/>
        </p:nvSpPr>
        <p:spPr>
          <a:xfrm>
            <a:off x="32507075" y="16194388"/>
            <a:ext cx="10955400" cy="11787600"/>
          </a:xfrm>
          <a:prstGeom prst="rect">
            <a:avLst/>
          </a:prstGeom>
          <a:noFill/>
          <a:ln cap="flat" cmpd="sng" w="9525">
            <a:solidFill>
              <a:srgbClr val="F3F3F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53275" lIns="106550" spcFirstLastPara="1" rIns="106550" wrap="square" tIns="53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The Quad-X Swarm project as it stands offers a new method for UAV swarms to perform SAR operations.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Algorithm supports up to 8 child UAVs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seamlessly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Current framework allows for expansion to other areas such as autonomous navigation or delivery.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rgbClr val="00206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Next steps:</a:t>
            </a:r>
            <a:endParaRPr b="1" sz="3600">
              <a:solidFill>
                <a:srgbClr val="00206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estrial"/>
              <a:buChar char="●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Algorithm needs to undergo more rigorous unit testing in order to scope out any edge cases. 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I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ntegrating the system with physical UAVs and VTOL X. 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Safety Features such as calculated positions and object avoidance.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Overall,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we succeeded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in setting up a modular swarm &amp; mission framework from which SAR operations can be fine tuned, and missions such as delivery and civil engineering surveillance implemented with ease. Quad-X is ready for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deployment and testing in the real world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7" name="Google Shape;77;p14"/>
          <p:cNvSpPr txBox="1"/>
          <p:nvPr/>
        </p:nvSpPr>
        <p:spPr>
          <a:xfrm>
            <a:off x="11819300" y="4443250"/>
            <a:ext cx="20191200" cy="913200"/>
          </a:xfrm>
          <a:prstGeom prst="rect">
            <a:avLst/>
          </a:prstGeom>
          <a:solidFill>
            <a:srgbClr val="041E42"/>
          </a:solidFill>
          <a:ln cap="flat" cmpd="sng" w="9525">
            <a:solidFill>
              <a:srgbClr val="002060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1" anchor="ctr" bIns="53275" lIns="106550" spcFirstLastPara="1" rIns="106550" wrap="square" tIns="53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800">
                <a:solidFill>
                  <a:srgbClr val="FFFFFF"/>
                </a:solidFill>
                <a:latin typeface="Space Mono"/>
                <a:ea typeface="Space Mono"/>
                <a:cs typeface="Space Mono"/>
                <a:sym typeface="Space Mono"/>
              </a:rPr>
              <a:t>Project Design</a:t>
            </a:r>
            <a:endParaRPr i="0" sz="5800" u="none" cap="none" strike="noStrike">
              <a:latin typeface="Space Mono"/>
              <a:ea typeface="Space Mono"/>
              <a:cs typeface="Space Mono"/>
              <a:sym typeface="Space Mono"/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369720" y="4488065"/>
            <a:ext cx="10914900" cy="913200"/>
          </a:xfrm>
          <a:prstGeom prst="rect">
            <a:avLst/>
          </a:prstGeom>
          <a:solidFill>
            <a:srgbClr val="041E42"/>
          </a:solidFill>
          <a:ln cap="flat" cmpd="sng" w="9525">
            <a:solidFill>
              <a:srgbClr val="00206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53275" lIns="106550" spcFirstLastPara="1" rIns="106550" wrap="square" tIns="53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5800" u="none" cap="none" strike="noStrike">
                <a:solidFill>
                  <a:srgbClr val="FFFFFF"/>
                </a:solidFill>
                <a:latin typeface="Space Mono"/>
                <a:ea typeface="Space Mono"/>
                <a:cs typeface="Space Mono"/>
                <a:sym typeface="Space Mono"/>
              </a:rPr>
              <a:t>Introduction</a:t>
            </a:r>
            <a:endParaRPr i="0" sz="5800" u="none" cap="none" strike="noStrike">
              <a:latin typeface="Space Mono"/>
              <a:ea typeface="Space Mono"/>
              <a:cs typeface="Space Mono"/>
              <a:sym typeface="Space Mono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32527325" y="4443247"/>
            <a:ext cx="10914900" cy="913200"/>
          </a:xfrm>
          <a:prstGeom prst="rect">
            <a:avLst/>
          </a:prstGeom>
          <a:solidFill>
            <a:srgbClr val="041E42"/>
          </a:solidFill>
          <a:ln cap="flat" cmpd="sng" w="9525">
            <a:solidFill>
              <a:srgbClr val="00206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53275" lIns="106550" spcFirstLastPara="1" rIns="106550" wrap="square" tIns="53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5800" u="none" cap="none" strike="noStrike">
                <a:solidFill>
                  <a:srgbClr val="FFFFFF"/>
                </a:solidFill>
                <a:latin typeface="Space Mono"/>
                <a:ea typeface="Space Mono"/>
                <a:cs typeface="Space Mono"/>
                <a:sym typeface="Space Mono"/>
              </a:rPr>
              <a:t>Evaluation</a:t>
            </a:r>
            <a:endParaRPr i="0" sz="5800" u="none" cap="none" strike="noStrike">
              <a:latin typeface="Space Mono"/>
              <a:ea typeface="Space Mono"/>
              <a:cs typeface="Space Mono"/>
              <a:sym typeface="Space Mono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32527325" y="14950671"/>
            <a:ext cx="10914900" cy="913200"/>
          </a:xfrm>
          <a:prstGeom prst="rect">
            <a:avLst/>
          </a:prstGeom>
          <a:solidFill>
            <a:srgbClr val="041E42"/>
          </a:solidFill>
          <a:ln cap="flat" cmpd="sng" w="9525">
            <a:solidFill>
              <a:srgbClr val="00206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53275" lIns="106550" spcFirstLastPara="1" rIns="106550" wrap="square" tIns="53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5800" u="none" cap="none" strike="noStrike">
                <a:solidFill>
                  <a:srgbClr val="FFFFFF"/>
                </a:solidFill>
                <a:latin typeface="Space Mono"/>
                <a:ea typeface="Space Mono"/>
                <a:cs typeface="Space Mono"/>
                <a:sym typeface="Space Mono"/>
              </a:rPr>
              <a:t> Conclusions</a:t>
            </a:r>
            <a:endParaRPr i="0" sz="5800" u="none" cap="none" strike="noStrike">
              <a:latin typeface="Space Mono"/>
              <a:ea typeface="Space Mono"/>
              <a:cs typeface="Space Mono"/>
              <a:sym typeface="Space Mono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32527325" y="28294467"/>
            <a:ext cx="10914900" cy="913200"/>
          </a:xfrm>
          <a:prstGeom prst="rect">
            <a:avLst/>
          </a:prstGeom>
          <a:solidFill>
            <a:srgbClr val="041E42"/>
          </a:solidFill>
          <a:ln cap="flat" cmpd="sng" w="9525">
            <a:solidFill>
              <a:srgbClr val="00206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53275" lIns="106550" spcFirstLastPara="1" rIns="106550" wrap="square" tIns="53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5800" u="none" cap="none" strike="noStrike">
                <a:solidFill>
                  <a:srgbClr val="FFFFFF"/>
                </a:solidFill>
                <a:latin typeface="Space Mono"/>
                <a:ea typeface="Space Mono"/>
                <a:cs typeface="Space Mono"/>
                <a:sym typeface="Space Mono"/>
              </a:rPr>
              <a:t>Acknowledgements</a:t>
            </a:r>
            <a:endParaRPr i="0" sz="5800" u="none" cap="none" strike="noStrike">
              <a:latin typeface="Space Mono"/>
              <a:ea typeface="Space Mono"/>
              <a:cs typeface="Space Mono"/>
              <a:sym typeface="Space Mono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32511275" y="5649250"/>
            <a:ext cx="10914900" cy="8996100"/>
          </a:xfrm>
          <a:prstGeom prst="rect">
            <a:avLst/>
          </a:prstGeom>
          <a:noFill/>
          <a:ln cap="flat" cmpd="sng" w="9525">
            <a:solidFill>
              <a:srgbClr val="F3F3F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53275" lIns="106550" spcFirstLastPara="1" rIns="106550" wrap="square" tIns="53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In addition to our listed requirements, we have also completed several target metrics to ensure safety and 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efficiency 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in our system framework.</a:t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Missions operate successfully and are completed under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up to 5% MAVLink communication packet loss</a:t>
            </a:r>
            <a:endParaRPr b="1" sz="3600">
              <a:solidFill>
                <a:srgbClr val="00206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Our UAVs maintain an average distance of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2.5 meters during 99% of flight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, and collisions  are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minimized to near-zero probability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Children land within </a:t>
            </a:r>
            <a:r>
              <a:rPr i="1" lang="en-US" sz="3600">
                <a:latin typeface="Questrial"/>
                <a:ea typeface="Questrial"/>
                <a:cs typeface="Questrial"/>
                <a:sym typeface="Questrial"/>
              </a:rPr>
              <a:t>5 meters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of the parent.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Missions are divided between children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when a singular mission contains more than 36 cells.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SAR algorithm identifies &amp; 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prioritizes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all hotspots within a given search area.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11819300" y="16925900"/>
            <a:ext cx="20191200" cy="913200"/>
          </a:xfrm>
          <a:prstGeom prst="rect">
            <a:avLst/>
          </a:prstGeom>
          <a:solidFill>
            <a:srgbClr val="041E42"/>
          </a:solidFill>
          <a:ln cap="flat" cmpd="sng" w="9525">
            <a:solidFill>
              <a:srgbClr val="00206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1" anchor="ctr" bIns="53275" lIns="106550" spcFirstLastPara="1" rIns="106550" wrap="square" tIns="53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800">
                <a:solidFill>
                  <a:srgbClr val="FFFFFF"/>
                </a:solidFill>
                <a:latin typeface="Space Mono"/>
                <a:ea typeface="Space Mono"/>
                <a:cs typeface="Space Mono"/>
                <a:sym typeface="Space Mono"/>
              </a:rPr>
              <a:t>Implementation and </a:t>
            </a:r>
            <a:r>
              <a:rPr i="0" lang="en-US" sz="5800" u="none" cap="none" strike="noStrike">
                <a:solidFill>
                  <a:srgbClr val="FFFFFF"/>
                </a:solidFill>
                <a:latin typeface="Space Mono"/>
                <a:ea typeface="Space Mono"/>
                <a:cs typeface="Space Mono"/>
                <a:sym typeface="Space Mono"/>
              </a:rPr>
              <a:t>Testing</a:t>
            </a:r>
            <a:endParaRPr i="0" sz="5800" u="none" cap="none" strike="noStrike">
              <a:latin typeface="Space Mono"/>
              <a:ea typeface="Space Mono"/>
              <a:cs typeface="Space Mono"/>
              <a:sym typeface="Space Mono"/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21909938" y="5587285"/>
            <a:ext cx="9546900" cy="18129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53275" lIns="106550" spcFirstLastPara="1" rIns="106550" wrap="square" tIns="53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002060"/>
                </a:solidFill>
                <a:latin typeface="Space Mono"/>
                <a:ea typeface="Space Mono"/>
                <a:cs typeface="Space Mono"/>
                <a:sym typeface="Space Mono"/>
              </a:rPr>
              <a:t>Fig 2. System Design</a:t>
            </a:r>
            <a:endParaRPr i="0" sz="4000" u="none" cap="none" strike="noStrike">
              <a:solidFill>
                <a:srgbClr val="002060"/>
              </a:solidFill>
              <a:latin typeface="Space Mono"/>
              <a:ea typeface="Space Mono"/>
              <a:cs typeface="Space Mono"/>
              <a:sym typeface="Space Mono"/>
            </a:endParaRPr>
          </a:p>
        </p:txBody>
      </p:sp>
      <p:sp>
        <p:nvSpPr>
          <p:cNvPr id="85" name="Google Shape;85;p14"/>
          <p:cNvSpPr txBox="1"/>
          <p:nvPr/>
        </p:nvSpPr>
        <p:spPr>
          <a:xfrm>
            <a:off x="385450" y="21891000"/>
            <a:ext cx="10914900" cy="10675800"/>
          </a:xfrm>
          <a:prstGeom prst="rect">
            <a:avLst/>
          </a:prstGeom>
          <a:noFill/>
          <a:ln cap="flat" cmpd="sng" w="9525">
            <a:solidFill>
              <a:srgbClr val="F3F3F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53275" lIns="106550" spcFirstLastPara="1" rIns="106550" wrap="square" tIns="53275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estrial"/>
              <a:buChar char="●"/>
            </a:pP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Functional Requirements:</a:t>
            </a:r>
            <a:endParaRPr b="1" sz="3600">
              <a:solidFill>
                <a:srgbClr val="00206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○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The parent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must control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all children’s </a:t>
            </a:r>
            <a:r>
              <a:rPr i="1" lang="en-US" sz="3600">
                <a:latin typeface="Questrial"/>
                <a:ea typeface="Questrial"/>
                <a:cs typeface="Questrial"/>
                <a:sym typeface="Questrial"/>
              </a:rPr>
              <a:t>take off, flight and landing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○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The parent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must avoid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collisions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with children and prevent collisions between children.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○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Thermal processing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must be done over the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entirety of the search area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○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Thermal Processing must be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lightweight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and not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overwhelm the parent’s processor.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estrial"/>
              <a:buChar char="○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The system must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accurately simulate latency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for UAV communications.</a:t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estrial"/>
              <a:buChar char="○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Simulated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physics must be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realistic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estrial"/>
              <a:buChar char="○"/>
            </a:pP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Simulator must produce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relevant metrics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sz="36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Questrial"/>
              <a:buChar char="●"/>
            </a:pP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Non-Functional Requirements:</a:t>
            </a:r>
            <a:endParaRPr b="1" sz="3600">
              <a:solidFill>
                <a:srgbClr val="00206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○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An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easy to use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interface for mission management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and parent control.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1" marL="914400" rtl="0" algn="l"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○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Physics and rendering must not impact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performance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of the simulation.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6" name="Google Shape;86;p14"/>
          <p:cNvSpPr txBox="1"/>
          <p:nvPr/>
        </p:nvSpPr>
        <p:spPr>
          <a:xfrm>
            <a:off x="32527325" y="29520150"/>
            <a:ext cx="10914900" cy="3000000"/>
          </a:xfrm>
          <a:prstGeom prst="rect">
            <a:avLst/>
          </a:prstGeom>
          <a:noFill/>
          <a:ln cap="flat" cmpd="sng" w="9525">
            <a:solidFill>
              <a:srgbClr val="F3F3F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53275" lIns="106550" spcFirstLastPara="1" rIns="106550" wrap="square" tIns="53275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201"/>
              </a:spcBef>
              <a:spcAft>
                <a:spcPts val="0"/>
              </a:spcAft>
              <a:buNone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Our utmost gratitude to: Our sponsor Dr. May Win Thein, our advisor Craig Smith and the </a:t>
            </a:r>
            <a:r>
              <a:rPr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VTOL X team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for both guiding and working alongside us during this project. It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wouldn't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have  been possible without them. </a:t>
            </a:r>
            <a:endParaRPr i="0" sz="3600" u="none" cap="none" strike="noStrike"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descr="A white text on a black background&#10;&#10;AI-generated content may be incorrect." id="87" name="Google Shape;8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846563" y="902901"/>
            <a:ext cx="7824574" cy="277019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descr="A blue and white logo&#10;&#10;AI-generated content may be incorrect." id="88" name="Google Shape;88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00801" y="902900"/>
            <a:ext cx="2252666" cy="2770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89" name="Google Shape;89;p14"/>
          <p:cNvSpPr txBox="1"/>
          <p:nvPr/>
        </p:nvSpPr>
        <p:spPr>
          <a:xfrm>
            <a:off x="12139488" y="18184476"/>
            <a:ext cx="9059700" cy="9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53275" lIns="106550" spcFirstLastPara="1" rIns="106550" wrap="square" tIns="53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002060"/>
                </a:solidFill>
                <a:latin typeface="Space Mono"/>
                <a:ea typeface="Space Mono"/>
                <a:cs typeface="Space Mono"/>
                <a:sym typeface="Space Mono"/>
              </a:rPr>
              <a:t>Fig 3.</a:t>
            </a:r>
            <a:r>
              <a:rPr i="0" lang="en-US" sz="4000" u="none" cap="none" strike="noStrike">
                <a:solidFill>
                  <a:srgbClr val="002060"/>
                </a:solidFill>
                <a:latin typeface="Space Mono"/>
                <a:ea typeface="Space Mono"/>
                <a:cs typeface="Space Mono"/>
                <a:sym typeface="Space Mono"/>
              </a:rPr>
              <a:t> </a:t>
            </a:r>
            <a:r>
              <a:rPr lang="en-US" sz="4000">
                <a:solidFill>
                  <a:srgbClr val="002060"/>
                </a:solidFill>
                <a:latin typeface="Space Mono"/>
                <a:ea typeface="Space Mono"/>
                <a:cs typeface="Space Mono"/>
                <a:sym typeface="Space Mono"/>
              </a:rPr>
              <a:t>Marked Thermal Image</a:t>
            </a:r>
            <a:endParaRPr i="0" sz="4000" u="none" cap="none" strike="noStrike">
              <a:solidFill>
                <a:srgbClr val="002060"/>
              </a:solidFill>
              <a:latin typeface="Space Mono"/>
              <a:ea typeface="Space Mono"/>
              <a:cs typeface="Space Mono"/>
              <a:sym typeface="Space Mono"/>
            </a:endParaRPr>
          </a:p>
        </p:txBody>
      </p:sp>
      <p:sp>
        <p:nvSpPr>
          <p:cNvPr id="90" name="Google Shape;90;p14"/>
          <p:cNvSpPr txBox="1"/>
          <p:nvPr/>
        </p:nvSpPr>
        <p:spPr>
          <a:xfrm>
            <a:off x="23198150" y="24079575"/>
            <a:ext cx="8187900" cy="9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53275" lIns="106550" spcFirstLastPara="1" rIns="106550" wrap="square" tIns="53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Space Mono"/>
                <a:ea typeface="Space Mono"/>
                <a:cs typeface="Space Mono"/>
                <a:sym typeface="Space Mono"/>
              </a:rPr>
              <a:t>Fig. 4: </a:t>
            </a:r>
            <a:r>
              <a:rPr lang="en-US" sz="3000">
                <a:latin typeface="Space Mono"/>
                <a:ea typeface="Space Mono"/>
                <a:cs typeface="Space Mono"/>
                <a:sym typeface="Space Mono"/>
              </a:rPr>
              <a:t>S</a:t>
            </a:r>
            <a:r>
              <a:rPr lang="en-US" sz="3000">
                <a:latin typeface="Space Mono"/>
                <a:ea typeface="Space Mono"/>
                <a:cs typeface="Space Mono"/>
                <a:sym typeface="Space Mono"/>
              </a:rPr>
              <a:t>imulation</a:t>
            </a:r>
            <a:r>
              <a:rPr lang="en-US" sz="3000">
                <a:latin typeface="Space Mono"/>
                <a:ea typeface="Space Mono"/>
                <a:cs typeface="Space Mono"/>
                <a:sym typeface="Space Mono"/>
              </a:rPr>
              <a:t> used for testing algorithm</a:t>
            </a:r>
            <a:r>
              <a:rPr lang="en-US" sz="3000">
                <a:latin typeface="Space Mono"/>
                <a:ea typeface="Space Mono"/>
                <a:cs typeface="Space Mono"/>
                <a:sym typeface="Space Mono"/>
              </a:rPr>
              <a:t> correctness</a:t>
            </a:r>
            <a:endParaRPr i="0" sz="3000" u="none" cap="none" strike="noStrike">
              <a:latin typeface="Space Mono"/>
              <a:ea typeface="Space Mono"/>
              <a:cs typeface="Space Mono"/>
              <a:sym typeface="Space Mono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20122525" y="19443050"/>
            <a:ext cx="3075600" cy="40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53275" lIns="106550" spcFirstLastPara="1" rIns="106550" wrap="square" tIns="53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Space Mono"/>
                <a:ea typeface="Space Mono"/>
                <a:cs typeface="Space Mono"/>
                <a:sym typeface="Space Mono"/>
              </a:rPr>
              <a:t>Fig. 3: Output from thermal detection algorithm</a:t>
            </a:r>
            <a:r>
              <a:rPr lang="en-US" sz="3000">
                <a:latin typeface="Space Mono"/>
                <a:ea typeface="Space Mono"/>
                <a:cs typeface="Space Mono"/>
                <a:sym typeface="Space Mono"/>
              </a:rPr>
              <a:t> with multiple hotspots identified.</a:t>
            </a:r>
            <a:endParaRPr i="0" sz="3000" u="none" cap="none" strike="noStrike">
              <a:latin typeface="Space Mono"/>
              <a:ea typeface="Space Mono"/>
              <a:cs typeface="Space Mono"/>
              <a:sym typeface="Space Mono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23978663" y="18096026"/>
            <a:ext cx="7500000" cy="1812900"/>
          </a:xfrm>
          <a:prstGeom prst="rect">
            <a:avLst/>
          </a:prstGeom>
          <a:noFill/>
          <a:ln>
            <a:noFill/>
          </a:ln>
        </p:spPr>
        <p:txBody>
          <a:bodyPr anchorCtr="0" anchor="t" bIns="53275" lIns="106550" spcFirstLastPara="1" rIns="106550" wrap="square" tIns="53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002060"/>
                </a:solidFill>
                <a:latin typeface="Space Mono"/>
                <a:ea typeface="Space Mono"/>
                <a:cs typeface="Space Mono"/>
                <a:sym typeface="Space Mono"/>
              </a:rPr>
              <a:t>Fig 4. Simulation</a:t>
            </a:r>
            <a:endParaRPr i="0" sz="4000" u="none" cap="none" strike="noStrike">
              <a:solidFill>
                <a:srgbClr val="002060"/>
              </a:solidFill>
              <a:latin typeface="Space Mono"/>
              <a:ea typeface="Space Mono"/>
              <a:cs typeface="Space Mono"/>
              <a:sym typeface="Space Mono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4712613" y="7838075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  <p:pic>
        <p:nvPicPr>
          <p:cNvPr id="94" name="Google Shape;94;p14" title="crows.jp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2297913" y="19009276"/>
            <a:ext cx="7824600" cy="5064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pic>
        <p:nvPicPr>
          <p:cNvPr descr="UAVs &amp; Drones - Lynxmotion" id="95" name="Google Shape;95;p14"/>
          <p:cNvPicPr preferRelativeResize="0"/>
          <p:nvPr/>
        </p:nvPicPr>
        <p:blipFill rotWithShape="1">
          <a:blip r:embed="rId7">
            <a:alphaModFix/>
          </a:blip>
          <a:srcRect b="0" l="4210" r="-4210" t="0"/>
          <a:stretch/>
        </p:blipFill>
        <p:spPr>
          <a:xfrm rot="516142">
            <a:off x="6032546" y="9684162"/>
            <a:ext cx="4730775" cy="47307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4"/>
          <p:cNvSpPr txBox="1"/>
          <p:nvPr/>
        </p:nvSpPr>
        <p:spPr>
          <a:xfrm>
            <a:off x="1053688" y="9221081"/>
            <a:ext cx="9546900" cy="18129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53275" lIns="106550" spcFirstLastPara="1" rIns="106550" wrap="square" tIns="53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002060"/>
                </a:solidFill>
                <a:latin typeface="Space Mono"/>
                <a:ea typeface="Space Mono"/>
                <a:cs typeface="Space Mono"/>
                <a:sym typeface="Space Mono"/>
              </a:rPr>
              <a:t>Fig 1. VTOL and Child UAV</a:t>
            </a:r>
            <a:endParaRPr i="0" sz="4000" u="none" cap="none" strike="noStrike">
              <a:solidFill>
                <a:srgbClr val="002060"/>
              </a:solidFill>
              <a:latin typeface="Space Mono"/>
              <a:ea typeface="Space Mono"/>
              <a:cs typeface="Space Mono"/>
              <a:sym typeface="Space Mono"/>
            </a:endParaRPr>
          </a:p>
        </p:txBody>
      </p:sp>
      <p:pic>
        <p:nvPicPr>
          <p:cNvPr id="97" name="Google Shape;97;p14" title="Adobe Express - file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15000" y="9726975"/>
            <a:ext cx="6338475" cy="381085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/>
          <p:cNvSpPr txBox="1"/>
          <p:nvPr/>
        </p:nvSpPr>
        <p:spPr>
          <a:xfrm>
            <a:off x="11819300" y="5648925"/>
            <a:ext cx="10161600" cy="10984500"/>
          </a:xfrm>
          <a:prstGeom prst="rect">
            <a:avLst/>
          </a:prstGeom>
          <a:noFill/>
          <a:ln>
            <a:noFill/>
          </a:ln>
        </p:spPr>
        <p:txBody>
          <a:bodyPr anchorCtr="0" anchor="t" bIns="53275" lIns="106550" spcFirstLastPara="1" rIns="106550" wrap="square" tIns="53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36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Key: Black Box = PIxhawk, Raspberry = Pi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8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Fig 2. (right) shows how the parent-child setup is configured.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On startup the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Grid-Offset Algorithm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boots up and initiates the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MAVLink network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The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Pixhawk flight controller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receives directions over the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telemetry radio 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on its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MAVLink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network.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The Pixhawk sends the current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GPS and Inertial Measurement Unit (IMU)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data to the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Raspberry Pi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The Raspberry Pi utilizes the IMU data as input to the perpetual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Grid-Offset algorithm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sz="3600">
              <a:latin typeface="Questrial"/>
              <a:ea typeface="Questrial"/>
              <a:cs typeface="Questrial"/>
              <a:sym typeface="Questrial"/>
            </a:endParaRPr>
          </a:p>
          <a:p>
            <a:pPr indent="-45720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3600"/>
              <a:buFont typeface="Questrial"/>
              <a:buChar char="●"/>
            </a:pP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The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Grid-Offset algorithm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communicates relevant instruction data to the children to both maintain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swarm structure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 and avoid </a:t>
            </a:r>
            <a:r>
              <a:rPr b="1" lang="en-US" sz="3600">
                <a:solidFill>
                  <a:srgbClr val="002060"/>
                </a:solidFill>
                <a:latin typeface="Questrial"/>
                <a:ea typeface="Questrial"/>
                <a:cs typeface="Questrial"/>
                <a:sym typeface="Questrial"/>
              </a:rPr>
              <a:t>collisions</a:t>
            </a:r>
            <a:r>
              <a:rPr lang="en-US" sz="3600"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 b="1" i="1" sz="36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21980888" y="15153369"/>
            <a:ext cx="9405000" cy="15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53275" lIns="106550" spcFirstLastPara="1" rIns="106550" wrap="square" tIns="53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latin typeface="Space Mono"/>
                <a:ea typeface="Space Mono"/>
                <a:cs typeface="Space Mono"/>
                <a:sym typeface="Space Mono"/>
              </a:rPr>
              <a:t>Shows how the Raspberry Pi and Pixhawk Flight controller work with our </a:t>
            </a:r>
            <a:r>
              <a:rPr lang="en-US" sz="3200">
                <a:latin typeface="Space Mono"/>
                <a:ea typeface="Space Mono"/>
                <a:cs typeface="Space Mono"/>
                <a:sym typeface="Space Mono"/>
              </a:rPr>
              <a:t>algorithm</a:t>
            </a:r>
            <a:r>
              <a:rPr lang="en-US" sz="3200">
                <a:latin typeface="Space Mono"/>
                <a:ea typeface="Space Mono"/>
                <a:cs typeface="Space Mono"/>
                <a:sym typeface="Space Mono"/>
              </a:rPr>
              <a:t> to enable our design</a:t>
            </a:r>
            <a:endParaRPr i="0" sz="3200" u="none" cap="none" strike="noStrike">
              <a:latin typeface="Space Mono"/>
              <a:ea typeface="Space Mono"/>
              <a:cs typeface="Space Mono"/>
              <a:sym typeface="Space Mono"/>
            </a:endParaRPr>
          </a:p>
        </p:txBody>
      </p:sp>
      <p:pic>
        <p:nvPicPr>
          <p:cNvPr id="100" name="Google Shape;100;p1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3198138" y="19003276"/>
            <a:ext cx="8258700" cy="5076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