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32918400" cx="38404800"/>
  <p:notesSz cx="7077075" cy="9363075"/>
  <p:embeddedFontLst>
    <p:embeddedFont>
      <p:font typeface="Lora SemiBold"/>
      <p:regular r:id="rId7"/>
      <p:bold r:id="rId8"/>
      <p:italic r:id="rId9"/>
      <p:boldItalic r:id="rId10"/>
    </p:embeddedFont>
    <p:embeddedFont>
      <p:font typeface="Lora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368">
          <p15:clr>
            <a:srgbClr val="A4A3A4"/>
          </p15:clr>
        </p15:guide>
        <p15:guide id="2" pos="13608">
          <p15:clr>
            <a:srgbClr val="A4A3A4"/>
          </p15:clr>
        </p15:guide>
        <p15:guide id="3" pos="12096">
          <p15:clr>
            <a:srgbClr val="000000"/>
          </p15:clr>
        </p15:guide>
      </p15:sldGuideLst>
    </p:ext>
    <p:ext uri="GoogleSlidesCustomDataVersion2">
      <go:slidesCustomData xmlns:go="http://customooxmlschemas.google.com/" r:id="rId15" roundtripDataSignature="AMtx7mg8p9YalEvXQ9tdYNtuHKQTuS66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368" orient="horz"/>
        <p:guide pos="13608"/>
        <p:guide pos="1209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ora-regular.fntdata"/><Relationship Id="rId10" Type="http://schemas.openxmlformats.org/officeDocument/2006/relationships/font" Target="fonts/LoraSemiBold-boldItalic.fntdata"/><Relationship Id="rId13" Type="http://schemas.openxmlformats.org/officeDocument/2006/relationships/font" Target="fonts/Lora-italic.fntdata"/><Relationship Id="rId12" Type="http://schemas.openxmlformats.org/officeDocument/2006/relationships/font" Target="fonts/Lor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oraSemiBold-italic.fntdata"/><Relationship Id="rId15" Type="http://customschemas.google.com/relationships/presentationmetadata" Target="metadata"/><Relationship Id="rId14" Type="http://schemas.openxmlformats.org/officeDocument/2006/relationships/font" Target="fonts/Lor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oraSemiBold-regular.fntdata"/><Relationship Id="rId8" Type="http://schemas.openxmlformats.org/officeDocument/2006/relationships/font" Target="fonts/Lora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474625" y="702225"/>
            <a:ext cx="4128600" cy="351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474625" y="702225"/>
            <a:ext cx="4128600" cy="351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4 Content" type="fourObj">
  <p:cSld name="FOUR_OBJECTS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title"/>
          </p:nvPr>
        </p:nvSpPr>
        <p:spPr>
          <a:xfrm>
            <a:off x="1919686" y="1317625"/>
            <a:ext cx="34565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body"/>
          </p:nvPr>
        </p:nvSpPr>
        <p:spPr>
          <a:xfrm>
            <a:off x="1919687" y="7680326"/>
            <a:ext cx="17216100" cy="107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2" type="body"/>
          </p:nvPr>
        </p:nvSpPr>
        <p:spPr>
          <a:xfrm>
            <a:off x="19269078" y="7680326"/>
            <a:ext cx="17216100" cy="107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3" type="body"/>
          </p:nvPr>
        </p:nvSpPr>
        <p:spPr>
          <a:xfrm>
            <a:off x="1919687" y="18619788"/>
            <a:ext cx="17216100" cy="107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4" type="body"/>
          </p:nvPr>
        </p:nvSpPr>
        <p:spPr>
          <a:xfrm>
            <a:off x="19269078" y="18619788"/>
            <a:ext cx="17216100" cy="107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0" type="dt"/>
          </p:nvPr>
        </p:nvSpPr>
        <p:spPr>
          <a:xfrm>
            <a:off x="1919994" y="29978350"/>
            <a:ext cx="8961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1" type="ftr"/>
          </p:nvPr>
        </p:nvSpPr>
        <p:spPr>
          <a:xfrm>
            <a:off x="13121394" y="29978350"/>
            <a:ext cx="121620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27523194" y="29978350"/>
            <a:ext cx="8961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type="title"/>
          </p:nvPr>
        </p:nvSpPr>
        <p:spPr>
          <a:xfrm>
            <a:off x="7527332" y="23042568"/>
            <a:ext cx="23043000" cy="27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/>
          <p:nvPr>
            <p:ph idx="2" type="pic"/>
          </p:nvPr>
        </p:nvSpPr>
        <p:spPr>
          <a:xfrm>
            <a:off x="7527332" y="2941638"/>
            <a:ext cx="23043000" cy="197502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3"/>
          <p:cNvSpPr txBox="1"/>
          <p:nvPr>
            <p:ph idx="1" type="body"/>
          </p:nvPr>
        </p:nvSpPr>
        <p:spPr>
          <a:xfrm>
            <a:off x="7527332" y="25763543"/>
            <a:ext cx="23043000" cy="38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74" name="Google Shape;74;p13"/>
          <p:cNvSpPr txBox="1"/>
          <p:nvPr>
            <p:ph idx="10" type="dt"/>
          </p:nvPr>
        </p:nvSpPr>
        <p:spPr>
          <a:xfrm>
            <a:off x="1919994" y="29978350"/>
            <a:ext cx="8961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1" type="ftr"/>
          </p:nvPr>
        </p:nvSpPr>
        <p:spPr>
          <a:xfrm>
            <a:off x="13121394" y="29978350"/>
            <a:ext cx="121620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27523194" y="29978350"/>
            <a:ext cx="8961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1919994" y="1317625"/>
            <a:ext cx="3456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 rot="5400000">
            <a:off x="8339109" y="1261225"/>
            <a:ext cx="21726600" cy="34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0" type="dt"/>
          </p:nvPr>
        </p:nvSpPr>
        <p:spPr>
          <a:xfrm>
            <a:off x="1919994" y="29978350"/>
            <a:ext cx="8961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1" type="ftr"/>
          </p:nvPr>
        </p:nvSpPr>
        <p:spPr>
          <a:xfrm>
            <a:off x="13121394" y="29978350"/>
            <a:ext cx="121620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27523194" y="29978350"/>
            <a:ext cx="8961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 rot="5400000">
            <a:off x="18119867" y="11041675"/>
            <a:ext cx="28089300" cy="86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 rot="5400000">
            <a:off x="770408" y="2466925"/>
            <a:ext cx="28089300" cy="257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10" type="dt"/>
          </p:nvPr>
        </p:nvSpPr>
        <p:spPr>
          <a:xfrm>
            <a:off x="1919994" y="29978350"/>
            <a:ext cx="8961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11" type="ftr"/>
          </p:nvPr>
        </p:nvSpPr>
        <p:spPr>
          <a:xfrm>
            <a:off x="13121394" y="29978350"/>
            <a:ext cx="121620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27523194" y="29978350"/>
            <a:ext cx="8961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2880917" y="10226675"/>
            <a:ext cx="32643000" cy="70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5760444" y="18653125"/>
            <a:ext cx="26883900" cy="84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ctr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Arial"/>
              <a:buNone/>
              <a:defRPr/>
            </a:lvl1pPr>
            <a:lvl2pPr lvl="1" algn="ctr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Arial"/>
              <a:buNone/>
              <a:defRPr/>
            </a:lvl2pPr>
            <a:lvl3pPr lvl="2" algn="ctr">
              <a:spcBef>
                <a:spcPts val="198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Arial"/>
              <a:buNone/>
              <a:defRPr/>
            </a:lvl3pPr>
            <a:lvl4pPr lvl="3" algn="ctr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/>
            </a:lvl4pPr>
            <a:lvl5pPr lvl="4" algn="ctr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/>
            </a:lvl5pPr>
            <a:lvl6pPr lvl="5" algn="ctr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/>
            </a:lvl6pPr>
            <a:lvl7pPr lvl="6" algn="ctr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/>
            </a:lvl7pPr>
            <a:lvl8pPr lvl="7" algn="ctr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/>
            </a:lvl8pPr>
            <a:lvl9pPr lvl="8" algn="ctr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0" type="dt"/>
          </p:nvPr>
        </p:nvSpPr>
        <p:spPr>
          <a:xfrm>
            <a:off x="1919994" y="29978350"/>
            <a:ext cx="8961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1" type="ftr"/>
          </p:nvPr>
        </p:nvSpPr>
        <p:spPr>
          <a:xfrm>
            <a:off x="13121394" y="29978350"/>
            <a:ext cx="121620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27523194" y="29978350"/>
            <a:ext cx="8961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1919994" y="1317625"/>
            <a:ext cx="3456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1919994" y="7680325"/>
            <a:ext cx="34564800" cy="217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0" type="dt"/>
          </p:nvPr>
        </p:nvSpPr>
        <p:spPr>
          <a:xfrm>
            <a:off x="1919994" y="29978350"/>
            <a:ext cx="8961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1" type="ftr"/>
          </p:nvPr>
        </p:nvSpPr>
        <p:spPr>
          <a:xfrm>
            <a:off x="13121394" y="29978350"/>
            <a:ext cx="121620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27523194" y="29978350"/>
            <a:ext cx="8961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033713" y="21153443"/>
            <a:ext cx="32644200" cy="6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033713" y="13952538"/>
            <a:ext cx="32644200" cy="7200900"/>
          </a:xfrm>
          <a:prstGeom prst="rect">
            <a:avLst/>
          </a:prstGeom>
          <a:noFill/>
          <a:ln>
            <a:noFill/>
          </a:ln>
        </p:spPr>
        <p:txBody>
          <a:bodyPr anchorCtr="0" anchor="b" bIns="188100" lIns="376200" spcFirstLastPara="1" rIns="376200" wrap="square" tIns="1881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5" name="Google Shape;35;p7"/>
          <p:cNvSpPr txBox="1"/>
          <p:nvPr>
            <p:ph idx="10" type="dt"/>
          </p:nvPr>
        </p:nvSpPr>
        <p:spPr>
          <a:xfrm>
            <a:off x="1919994" y="29978350"/>
            <a:ext cx="8961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1" type="ftr"/>
          </p:nvPr>
        </p:nvSpPr>
        <p:spPr>
          <a:xfrm>
            <a:off x="13121394" y="29978350"/>
            <a:ext cx="121620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27523194" y="29978350"/>
            <a:ext cx="8961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1919994" y="1317625"/>
            <a:ext cx="3456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1919687" y="7680325"/>
            <a:ext cx="17216100" cy="217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1" name="Google Shape;41;p8"/>
          <p:cNvSpPr txBox="1"/>
          <p:nvPr>
            <p:ph idx="2" type="body"/>
          </p:nvPr>
        </p:nvSpPr>
        <p:spPr>
          <a:xfrm>
            <a:off x="19269078" y="7680325"/>
            <a:ext cx="17216100" cy="217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1919994" y="29978350"/>
            <a:ext cx="8961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13121394" y="29978350"/>
            <a:ext cx="121620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27523194" y="29978350"/>
            <a:ext cx="8961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1919994" y="1317625"/>
            <a:ext cx="3456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1919684" y="7369178"/>
            <a:ext cx="16968900" cy="3070200"/>
          </a:xfrm>
          <a:prstGeom prst="rect">
            <a:avLst/>
          </a:prstGeom>
          <a:noFill/>
          <a:ln>
            <a:noFill/>
          </a:ln>
        </p:spPr>
        <p:txBody>
          <a:bodyPr anchorCtr="0" anchor="b" bIns="188100" lIns="376200" spcFirstLastPara="1" rIns="376200" wrap="square" tIns="1881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1919684" y="10439400"/>
            <a:ext cx="16968900" cy="18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9" name="Google Shape;49;p9"/>
          <p:cNvSpPr txBox="1"/>
          <p:nvPr>
            <p:ph idx="3" type="body"/>
          </p:nvPr>
        </p:nvSpPr>
        <p:spPr>
          <a:xfrm>
            <a:off x="19509383" y="7369178"/>
            <a:ext cx="16975500" cy="3070200"/>
          </a:xfrm>
          <a:prstGeom prst="rect">
            <a:avLst/>
          </a:prstGeom>
          <a:noFill/>
          <a:ln>
            <a:noFill/>
          </a:ln>
        </p:spPr>
        <p:txBody>
          <a:bodyPr anchorCtr="0" anchor="b" bIns="188100" lIns="376200" spcFirstLastPara="1" rIns="376200" wrap="square" tIns="1881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0" name="Google Shape;50;p9"/>
          <p:cNvSpPr txBox="1"/>
          <p:nvPr>
            <p:ph idx="4" type="body"/>
          </p:nvPr>
        </p:nvSpPr>
        <p:spPr>
          <a:xfrm>
            <a:off x="19509383" y="10439400"/>
            <a:ext cx="16975500" cy="18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1919994" y="29978350"/>
            <a:ext cx="8961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13121394" y="29978350"/>
            <a:ext cx="121620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27523194" y="29978350"/>
            <a:ext cx="8961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1919994" y="1317625"/>
            <a:ext cx="3456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0" type="dt"/>
          </p:nvPr>
        </p:nvSpPr>
        <p:spPr>
          <a:xfrm>
            <a:off x="1919994" y="29978350"/>
            <a:ext cx="8961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1" type="ftr"/>
          </p:nvPr>
        </p:nvSpPr>
        <p:spPr>
          <a:xfrm>
            <a:off x="13121394" y="29978350"/>
            <a:ext cx="121620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27523194" y="29978350"/>
            <a:ext cx="8961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idx="10" type="dt"/>
          </p:nvPr>
        </p:nvSpPr>
        <p:spPr>
          <a:xfrm>
            <a:off x="1919994" y="29978350"/>
            <a:ext cx="8961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1" type="ftr"/>
          </p:nvPr>
        </p:nvSpPr>
        <p:spPr>
          <a:xfrm>
            <a:off x="13121394" y="29978350"/>
            <a:ext cx="121620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27523194" y="29978350"/>
            <a:ext cx="8961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type="title"/>
          </p:nvPr>
        </p:nvSpPr>
        <p:spPr>
          <a:xfrm>
            <a:off x="1919683" y="1311275"/>
            <a:ext cx="12634800" cy="5577000"/>
          </a:xfrm>
          <a:prstGeom prst="rect">
            <a:avLst/>
          </a:prstGeom>
          <a:noFill/>
          <a:ln>
            <a:noFill/>
          </a:ln>
        </p:spPr>
        <p:txBody>
          <a:bodyPr anchorCtr="0" anchor="b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" type="body"/>
          </p:nvPr>
        </p:nvSpPr>
        <p:spPr>
          <a:xfrm>
            <a:off x="15015765" y="1311275"/>
            <a:ext cx="21469500" cy="280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66" name="Google Shape;66;p12"/>
          <p:cNvSpPr txBox="1"/>
          <p:nvPr>
            <p:ph idx="2" type="body"/>
          </p:nvPr>
        </p:nvSpPr>
        <p:spPr>
          <a:xfrm>
            <a:off x="1919683" y="6888163"/>
            <a:ext cx="12634800" cy="22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7" name="Google Shape;67;p12"/>
          <p:cNvSpPr txBox="1"/>
          <p:nvPr>
            <p:ph idx="10" type="dt"/>
          </p:nvPr>
        </p:nvSpPr>
        <p:spPr>
          <a:xfrm>
            <a:off x="1919994" y="29978350"/>
            <a:ext cx="8961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1" type="ftr"/>
          </p:nvPr>
        </p:nvSpPr>
        <p:spPr>
          <a:xfrm>
            <a:off x="13121394" y="29978350"/>
            <a:ext cx="121620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27523194" y="29978350"/>
            <a:ext cx="8961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DA9A9"/>
            </a:gs>
            <a:gs pos="50000">
              <a:srgbClr val="990000"/>
            </a:gs>
            <a:gs pos="100000">
              <a:srgbClr val="DDA9A9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1919994" y="1317625"/>
            <a:ext cx="3456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8100" lIns="376200" spcFirstLastPara="1" rIns="376200" wrap="square" tIns="1881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1919994" y="7680325"/>
            <a:ext cx="34564800" cy="217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-1066800" lvl="0" marL="457200" marR="0" rtl="0" algn="l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Arial"/>
              <a:buChar char="•"/>
              <a:defRPr b="0" i="0" sz="1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958850" lvl="1" marL="914400" marR="0" rtl="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Arial"/>
              <a:buChar char="–"/>
              <a:defRPr b="0" i="0" sz="1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57250" lvl="2" marL="1371600" marR="0" rtl="0" algn="l">
              <a:spcBef>
                <a:spcPts val="198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Arial"/>
              <a:buChar char="•"/>
              <a:defRPr b="0" i="0" sz="9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49300" lvl="3" marL="1828800" marR="0" rtl="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Char char="–"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749300" lvl="4" marL="2286000" marR="0" rtl="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Char char="»"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49300" lvl="5" marL="2743200" marR="0" rtl="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Char char="»"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49300" lvl="6" marL="3200400" marR="0" rtl="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Char char="»"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49300" lvl="7" marL="3657600" marR="0" rtl="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Char char="»"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49300" lvl="8" marL="4114800" marR="0" rtl="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Char char="»"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1919994" y="29978350"/>
            <a:ext cx="8961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13121394" y="29978350"/>
            <a:ext cx="121620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3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27523194" y="29978350"/>
            <a:ext cx="8961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8100" lIns="376200" spcFirstLastPara="1" rIns="376200" wrap="square" tIns="1881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7.png"/><Relationship Id="rId13" Type="http://schemas.openxmlformats.org/officeDocument/2006/relationships/image" Target="../media/image10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1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type="title"/>
          </p:nvPr>
        </p:nvSpPr>
        <p:spPr>
          <a:xfrm>
            <a:off x="0" y="1"/>
            <a:ext cx="38404800" cy="5486400"/>
          </a:xfrm>
          <a:prstGeom prst="rect">
            <a:avLst/>
          </a:prstGeom>
          <a:gradFill>
            <a:gsLst>
              <a:gs pos="0">
                <a:srgbClr val="031F43"/>
              </a:gs>
              <a:gs pos="50000">
                <a:srgbClr val="052E65"/>
              </a:gs>
              <a:gs pos="100000">
                <a:srgbClr val="031F43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8100" lIns="376200" spcFirstLastPara="1" rIns="376200" wrap="square" tIns="188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>
                <a:solidFill>
                  <a:schemeClr val="lt1"/>
                </a:solidFill>
                <a:latin typeface="Lora SemiBold"/>
                <a:ea typeface="Lora SemiBold"/>
                <a:cs typeface="Lora SemiBold"/>
                <a:sym typeface="Lora SemiBold"/>
              </a:rPr>
              <a:t>Low Dimensional Models of Steady State Solutions in Plane Couette Flow</a:t>
            </a:r>
            <a:br>
              <a:rPr lang="en-US" sz="9600">
                <a:latin typeface="Lora SemiBold"/>
                <a:ea typeface="Lora SemiBold"/>
                <a:cs typeface="Lora SemiBold"/>
                <a:sym typeface="Lora SemiBold"/>
              </a:rPr>
            </a:br>
            <a:br>
              <a:rPr lang="en-US" sz="4000">
                <a:latin typeface="Lora SemiBold"/>
                <a:ea typeface="Lora SemiBold"/>
                <a:cs typeface="Lora SemiBold"/>
                <a:sym typeface="Lora SemiBold"/>
              </a:rPr>
            </a:br>
            <a:r>
              <a:rPr i="1" lang="en-US" sz="5400">
                <a:solidFill>
                  <a:srgbClr val="FFFFFF"/>
                </a:solidFill>
                <a:latin typeface="Lora SemiBold"/>
                <a:ea typeface="Lora SemiBold"/>
                <a:cs typeface="Lora SemiBold"/>
                <a:sym typeface="Lora SemiBold"/>
              </a:rPr>
              <a:t>Christian Balusek, Trevor Cormier, Samuel Geho, and Samuel O’Connell</a:t>
            </a:r>
            <a:r>
              <a:rPr i="1" lang="en-US" sz="5400">
                <a:solidFill>
                  <a:srgbClr val="FFFFFF"/>
                </a:solidFill>
                <a:latin typeface="Lora SemiBold"/>
                <a:ea typeface="Lora SemiBold"/>
                <a:cs typeface="Lora SemiBold"/>
                <a:sym typeface="Lora SemiBold"/>
              </a:rPr>
              <a:t> </a:t>
            </a:r>
            <a:br>
              <a:rPr i="1" lang="en-US" sz="5400">
                <a:solidFill>
                  <a:srgbClr val="FFFFFF"/>
                </a:solidFill>
                <a:latin typeface="Lora SemiBold"/>
                <a:ea typeface="Lora SemiBold"/>
                <a:cs typeface="Lora SemiBold"/>
                <a:sym typeface="Lora SemiBold"/>
              </a:rPr>
            </a:br>
            <a:r>
              <a:rPr i="1" lang="en-US" sz="5400">
                <a:solidFill>
                  <a:srgbClr val="FFFFFF"/>
                </a:solidFill>
                <a:latin typeface="Lora SemiBold"/>
                <a:ea typeface="Lora SemiBold"/>
                <a:cs typeface="Lora SemiBold"/>
                <a:sym typeface="Lora SemiBold"/>
              </a:rPr>
              <a:t>Innovation Scholars, University of New Hampshire</a:t>
            </a:r>
            <a:endParaRPr i="1" sz="5400">
              <a:solidFill>
                <a:srgbClr val="FFFFFF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34871025" y="10275890"/>
            <a:ext cx="2667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13307153" y="12185107"/>
            <a:ext cx="24477000" cy="1371600"/>
          </a:xfrm>
          <a:prstGeom prst="rect">
            <a:avLst/>
          </a:prstGeom>
          <a:gradFill>
            <a:gsLst>
              <a:gs pos="0">
                <a:srgbClr val="031F43"/>
              </a:gs>
              <a:gs pos="50000">
                <a:srgbClr val="052E65"/>
              </a:gs>
              <a:gs pos="100000">
                <a:srgbClr val="031F43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0" u="none" cap="none" strike="noStrike">
                <a:solidFill>
                  <a:srgbClr val="EFEFEF"/>
                </a:solidFill>
                <a:latin typeface="Lora SemiBold"/>
                <a:ea typeface="Lora SemiBold"/>
                <a:cs typeface="Lora SemiBold"/>
                <a:sym typeface="Lora SemiBold"/>
              </a:rPr>
              <a:t>Results</a:t>
            </a:r>
            <a:endParaRPr i="0" sz="6000" u="none" cap="none" strike="noStrike">
              <a:solidFill>
                <a:srgbClr val="EFEFEF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3453534" y="6096000"/>
            <a:ext cx="24417900" cy="1371600"/>
          </a:xfrm>
          <a:prstGeom prst="rect">
            <a:avLst/>
          </a:prstGeom>
          <a:gradFill>
            <a:gsLst>
              <a:gs pos="0">
                <a:srgbClr val="031F43"/>
              </a:gs>
              <a:gs pos="50000">
                <a:srgbClr val="052E65"/>
              </a:gs>
              <a:gs pos="100000">
                <a:srgbClr val="031F43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0" u="none" cap="none" strike="noStrike">
                <a:solidFill>
                  <a:srgbClr val="EFEFEF"/>
                </a:solidFill>
                <a:latin typeface="Lora SemiBold"/>
                <a:ea typeface="Lora SemiBold"/>
                <a:cs typeface="Lora SemiBold"/>
                <a:sym typeface="Lora SemiBold"/>
              </a:rPr>
              <a:t>Methods</a:t>
            </a:r>
            <a:endParaRPr i="0" sz="6000" u="none" cap="none" strike="noStrike">
              <a:solidFill>
                <a:srgbClr val="EFEFEF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702494" y="6096000"/>
            <a:ext cx="11832600" cy="1371600"/>
          </a:xfrm>
          <a:prstGeom prst="rect">
            <a:avLst/>
          </a:prstGeom>
          <a:gradFill>
            <a:gsLst>
              <a:gs pos="0">
                <a:srgbClr val="031F43"/>
              </a:gs>
              <a:gs pos="50000">
                <a:srgbClr val="052E65"/>
              </a:gs>
              <a:gs pos="100000">
                <a:srgbClr val="031F43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0" u="none" cap="none" strike="noStrike">
                <a:solidFill>
                  <a:srgbClr val="EFEFEF"/>
                </a:solidFill>
                <a:latin typeface="Lora SemiBold"/>
                <a:ea typeface="Lora SemiBold"/>
                <a:cs typeface="Lora SemiBold"/>
                <a:sym typeface="Lora SemiBold"/>
              </a:rPr>
              <a:t>Introduction</a:t>
            </a:r>
            <a:endParaRPr i="0" sz="4300" u="none" cap="none" strike="noStrike">
              <a:solidFill>
                <a:srgbClr val="EFEFEF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13423878" y="28385950"/>
            <a:ext cx="24477000" cy="1371600"/>
          </a:xfrm>
          <a:prstGeom prst="rect">
            <a:avLst/>
          </a:prstGeom>
          <a:gradFill>
            <a:gsLst>
              <a:gs pos="0">
                <a:srgbClr val="031F43"/>
              </a:gs>
              <a:gs pos="50000">
                <a:srgbClr val="052E65"/>
              </a:gs>
              <a:gs pos="100000">
                <a:srgbClr val="031F43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0" u="none" cap="none" strike="noStrike">
                <a:solidFill>
                  <a:srgbClr val="EFEFEF"/>
                </a:solidFill>
                <a:latin typeface="Lora SemiBold"/>
                <a:ea typeface="Lora SemiBold"/>
                <a:cs typeface="Lora SemiBold"/>
                <a:sym typeface="Lora SemiBold"/>
              </a:rPr>
              <a:t>References</a:t>
            </a:r>
            <a:endParaRPr i="0" sz="4300" u="none" cap="none" strike="noStrike">
              <a:solidFill>
                <a:srgbClr val="EFEFEF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26255134" y="30368552"/>
            <a:ext cx="1137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86625" y="2622125"/>
            <a:ext cx="9684674" cy="28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/>
        </p:nvSpPr>
        <p:spPr>
          <a:xfrm>
            <a:off x="711200" y="7924800"/>
            <a:ext cx="11832600" cy="193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33400" lvl="0" marL="457200" marR="0" rtl="0" algn="l">
              <a:spcBef>
                <a:spcPts val="0"/>
              </a:spcBef>
              <a:spcAft>
                <a:spcPts val="0"/>
              </a:spcAft>
              <a:buSzPts val="4800"/>
              <a:buFont typeface="Times New Roman"/>
              <a:buChar char="●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Navier Stokes Equations: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33400" lvl="0" marL="457200" marR="0" rtl="0" algn="l">
              <a:spcBef>
                <a:spcPts val="0"/>
              </a:spcBef>
              <a:spcAft>
                <a:spcPts val="0"/>
              </a:spcAft>
              <a:buSzPts val="4800"/>
              <a:buFont typeface="Times New Roman"/>
              <a:buChar char="●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lane Couette Flow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Font typeface="Times New Roman"/>
              <a:buChar char="●"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teady State Solutions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33400" lvl="0" marL="457200" marR="0" rtl="0" algn="l">
              <a:spcBef>
                <a:spcPts val="0"/>
              </a:spcBef>
              <a:spcAft>
                <a:spcPts val="0"/>
              </a:spcAft>
              <a:buSzPts val="4800"/>
              <a:buFont typeface="Times New Roman"/>
              <a:buChar char="●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Ordinary Differential Equations (ODEs)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33400" lvl="0" marL="457200" marR="0" rtl="0" algn="l">
              <a:spcBef>
                <a:spcPts val="0"/>
              </a:spcBef>
              <a:spcAft>
                <a:spcPts val="0"/>
              </a:spcAft>
              <a:buSzPts val="4800"/>
              <a:buFont typeface="Times New Roman"/>
              <a:buChar char="●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Galerkin Projection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Font typeface="Times New Roman"/>
              <a:buChar char="●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Lx x 2 x Lz : Domain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with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Periodic Boundary Conditions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33400" lvl="0" marL="457200" marR="0" rtl="0" algn="l">
              <a:spcBef>
                <a:spcPts val="0"/>
              </a:spcBef>
              <a:spcAft>
                <a:spcPts val="0"/>
              </a:spcAft>
              <a:buSzPts val="4800"/>
              <a:buFont typeface="Times New Roman"/>
              <a:buChar char="●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Model Parameters: J, K, L, Re, and Symmetries in U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33400" lvl="0" marL="457200" marR="0" rtl="0" algn="l">
              <a:spcBef>
                <a:spcPts val="0"/>
              </a:spcBef>
              <a:spcAft>
                <a:spcPts val="0"/>
              </a:spcAft>
              <a:buSzPts val="4800"/>
              <a:buFont typeface="Times New Roman"/>
              <a:buChar char="●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Compare Low-D ODE models to Direct Numerical Simulation (DNS) for Equilibria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33400" lvl="0" marL="457200" marR="0" rtl="0" algn="l">
              <a:spcBef>
                <a:spcPts val="0"/>
              </a:spcBef>
              <a:spcAft>
                <a:spcPts val="0"/>
              </a:spcAft>
              <a:buSzPts val="4800"/>
              <a:buFont typeface="Times New Roman"/>
              <a:buChar char="●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Finding the Critical Re for Equilibria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13476050" y="7692870"/>
            <a:ext cx="24477000" cy="41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334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Times New Roman"/>
              <a:buChar char="●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Used CloudAtlas and BifurcationKit for parametric continuation using initial guess to find critical Re of the ODE for given Parameters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33400" lvl="0" marL="457200" marR="0" rtl="0" algn="l">
              <a:spcBef>
                <a:spcPts val="0"/>
              </a:spcBef>
              <a:spcAft>
                <a:spcPts val="0"/>
              </a:spcAft>
              <a:buSzPts val="4800"/>
              <a:buFont typeface="Times New Roman"/>
              <a:buChar char="●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Wrote Julia Code to find critical Re as a function of box parameters Lx, Lz to see how altering 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horizontal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box parameters affected the critical Re of model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13394259" y="30004225"/>
            <a:ext cx="5000700" cy="18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334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Times New Roman"/>
              <a:buChar char="●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Julia Language	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33400" lvl="0" marL="457200" marR="0" rtl="0" algn="l">
              <a:spcBef>
                <a:spcPts val="0"/>
              </a:spcBef>
              <a:spcAft>
                <a:spcPts val="0"/>
              </a:spcAft>
              <a:buSzPts val="4800"/>
              <a:buFont typeface="Times New Roman"/>
              <a:buChar char="●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BenchmarkTools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33400" lvl="0" marL="457200" marR="0" rtl="0" algn="l">
              <a:spcBef>
                <a:spcPts val="0"/>
              </a:spcBef>
              <a:spcAft>
                <a:spcPts val="0"/>
              </a:spcAft>
              <a:buSzPts val="4800"/>
              <a:buFont typeface="Times New Roman"/>
              <a:buChar char="●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Revise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4" name="Google Shape;104;p1" title="project1-1-3-10.25-6.0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58697" y="20986700"/>
            <a:ext cx="7641255" cy="4578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 title="project2-3-5-10.25-6.0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06162" y="20986700"/>
            <a:ext cx="7641255" cy="4578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 title="projectBifurcationGraph-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313816" y="14166863"/>
            <a:ext cx="7641244" cy="5094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 title="projectDNS-10.25-6.05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153629" y="20970791"/>
            <a:ext cx="7641255" cy="4578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/>
          <p:nvPr/>
        </p:nvSpPr>
        <p:spPr>
          <a:xfrm>
            <a:off x="8046461" y="13160857"/>
            <a:ext cx="1411800" cy="1243200"/>
          </a:xfrm>
          <a:prstGeom prst="cube">
            <a:avLst>
              <a:gd fmla="val 67857" name="adj"/>
            </a:avLst>
          </a:prstGeom>
          <a:noFill/>
          <a:ln cap="flat" cmpd="sng" w="59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525" lIns="35525" spcFirstLastPara="1" rIns="35525" wrap="square" tIns="355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4"/>
          </a:p>
        </p:txBody>
      </p:sp>
      <p:cxnSp>
        <p:nvCxnSpPr>
          <p:cNvPr id="109" name="Google Shape;109;p1"/>
          <p:cNvCxnSpPr/>
          <p:nvPr/>
        </p:nvCxnSpPr>
        <p:spPr>
          <a:xfrm flipH="1" rot="10800000">
            <a:off x="8956169" y="12439629"/>
            <a:ext cx="919500" cy="1006500"/>
          </a:xfrm>
          <a:prstGeom prst="straightConnector1">
            <a:avLst/>
          </a:prstGeom>
          <a:noFill/>
          <a:ln cap="flat" cmpd="sng" w="444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" name="Google Shape;110;p1"/>
          <p:cNvCxnSpPr/>
          <p:nvPr/>
        </p:nvCxnSpPr>
        <p:spPr>
          <a:xfrm flipH="1">
            <a:off x="8038180" y="13880917"/>
            <a:ext cx="867900" cy="1006500"/>
          </a:xfrm>
          <a:prstGeom prst="straightConnector1">
            <a:avLst/>
          </a:prstGeom>
          <a:noFill/>
          <a:ln cap="flat" cmpd="sng" w="444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" name="Google Shape;111;p1"/>
          <p:cNvCxnSpPr/>
          <p:nvPr/>
        </p:nvCxnSpPr>
        <p:spPr>
          <a:xfrm flipH="1" rot="10800000">
            <a:off x="10447175" y="13378470"/>
            <a:ext cx="12900" cy="1110000"/>
          </a:xfrm>
          <a:prstGeom prst="straightConnector1">
            <a:avLst/>
          </a:prstGeom>
          <a:noFill/>
          <a:ln cap="flat" cmpd="sng" w="296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" name="Google Shape;112;p1"/>
          <p:cNvSpPr txBox="1"/>
          <p:nvPr/>
        </p:nvSpPr>
        <p:spPr>
          <a:xfrm>
            <a:off x="10370060" y="12896600"/>
            <a:ext cx="5646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25" lIns="35525" spcFirstLastPara="1" rIns="35525" wrap="square" tIns="35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8">
                <a:solidFill>
                  <a:schemeClr val="dk1"/>
                </a:solidFill>
              </a:rPr>
              <a:t>y</a:t>
            </a:r>
            <a:endParaRPr sz="2758">
              <a:solidFill>
                <a:schemeClr val="dk1"/>
              </a:solidFill>
            </a:endParaRPr>
          </a:p>
        </p:txBody>
      </p:sp>
      <p:cxnSp>
        <p:nvCxnSpPr>
          <p:cNvPr id="113" name="Google Shape;113;p1"/>
          <p:cNvCxnSpPr/>
          <p:nvPr/>
        </p:nvCxnSpPr>
        <p:spPr>
          <a:xfrm flipH="1">
            <a:off x="9709176" y="14488468"/>
            <a:ext cx="738000" cy="14700"/>
          </a:xfrm>
          <a:prstGeom prst="straightConnector1">
            <a:avLst/>
          </a:prstGeom>
          <a:noFill/>
          <a:ln cap="flat" cmpd="sng" w="296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14" name="Google Shape;114;p1"/>
          <p:cNvSpPr txBox="1"/>
          <p:nvPr/>
        </p:nvSpPr>
        <p:spPr>
          <a:xfrm>
            <a:off x="9709018" y="13978750"/>
            <a:ext cx="3108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25" lIns="35525" spcFirstLastPara="1" rIns="35525" wrap="square" tIns="35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8">
                <a:solidFill>
                  <a:schemeClr val="dk1"/>
                </a:solidFill>
              </a:rPr>
              <a:t>z</a:t>
            </a:r>
            <a:endParaRPr sz="2758">
              <a:solidFill>
                <a:schemeClr val="dk1"/>
              </a:solidFill>
            </a:endParaRPr>
          </a:p>
        </p:txBody>
      </p:sp>
      <p:cxnSp>
        <p:nvCxnSpPr>
          <p:cNvPr id="115" name="Google Shape;115;p1"/>
          <p:cNvCxnSpPr/>
          <p:nvPr/>
        </p:nvCxnSpPr>
        <p:spPr>
          <a:xfrm flipH="1" rot="10800000">
            <a:off x="10447176" y="13871204"/>
            <a:ext cx="310800" cy="636300"/>
          </a:xfrm>
          <a:prstGeom prst="straightConnector1">
            <a:avLst/>
          </a:prstGeom>
          <a:noFill/>
          <a:ln cap="flat" cmpd="sng" w="296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16" name="Google Shape;116;p1"/>
          <p:cNvSpPr txBox="1"/>
          <p:nvPr/>
        </p:nvSpPr>
        <p:spPr>
          <a:xfrm>
            <a:off x="10620603" y="13430900"/>
            <a:ext cx="7383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25" lIns="35525" spcFirstLastPara="1" rIns="35525" wrap="square" tIns="35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8">
                <a:solidFill>
                  <a:schemeClr val="dk1"/>
                </a:solidFill>
              </a:rPr>
              <a:t>x</a:t>
            </a:r>
            <a:endParaRPr sz="2758">
              <a:solidFill>
                <a:schemeClr val="dk1"/>
              </a:solidFill>
            </a:endParaRPr>
          </a:p>
        </p:txBody>
      </p:sp>
      <p:pic>
        <p:nvPicPr>
          <p:cNvPr id="117" name="Google Shape;117;p1" title="equation (1)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66738" y="11139171"/>
            <a:ext cx="2667001" cy="67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 title="equation (6)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1200" y="8908199"/>
            <a:ext cx="8396611" cy="135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 title="equation (4)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50343" y="18143575"/>
            <a:ext cx="2157470" cy="556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" title="equation (3)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9914" y="17714750"/>
            <a:ext cx="5000625" cy="1307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" title="project2-3-5-Contour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0113809" y="14166875"/>
            <a:ext cx="7641255" cy="509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" title="project1-1-3-Contour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1725067" y="14178726"/>
            <a:ext cx="7641255" cy="509417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"/>
          <p:cNvSpPr/>
          <p:nvPr/>
        </p:nvSpPr>
        <p:spPr>
          <a:xfrm>
            <a:off x="702495" y="28385950"/>
            <a:ext cx="11832600" cy="1371600"/>
          </a:xfrm>
          <a:prstGeom prst="rect">
            <a:avLst/>
          </a:prstGeom>
          <a:gradFill>
            <a:gsLst>
              <a:gs pos="0">
                <a:srgbClr val="031F43"/>
              </a:gs>
              <a:gs pos="50000">
                <a:srgbClr val="052E65"/>
              </a:gs>
              <a:gs pos="100000">
                <a:srgbClr val="031F43"/>
              </a:gs>
            </a:gsLst>
            <a:lin ang="5400012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EFEFEF"/>
                </a:solidFill>
                <a:latin typeface="Lora SemiBold"/>
                <a:ea typeface="Lora SemiBold"/>
                <a:cs typeface="Lora SemiBold"/>
                <a:sym typeface="Lora SemiBold"/>
              </a:rPr>
              <a:t>Acknowledgements</a:t>
            </a:r>
            <a:endParaRPr sz="6000">
              <a:solidFill>
                <a:srgbClr val="EFEFEF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33788984" y="29995975"/>
            <a:ext cx="4005900" cy="18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3400" lvl="0" marL="457200" marR="0" rtl="0" algn="l">
              <a:spcBef>
                <a:spcPts val="0"/>
              </a:spcBef>
              <a:spcAft>
                <a:spcPts val="0"/>
              </a:spcAft>
              <a:buSzPts val="4800"/>
              <a:buFont typeface="Times New Roman"/>
              <a:buChar char="●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CloudAtlas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33400" lvl="0" marL="457200" marR="0" rtl="0" algn="l">
              <a:spcBef>
                <a:spcPts val="0"/>
              </a:spcBef>
              <a:spcAft>
                <a:spcPts val="0"/>
              </a:spcAft>
              <a:buSzPts val="4800"/>
              <a:buFont typeface="Times New Roman"/>
              <a:buChar char="●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Makie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23377213" y="30033425"/>
            <a:ext cx="4565100" cy="18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34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Times New Roman"/>
              <a:buChar char="●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JLD2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33400" lvl="0" marL="457200" marR="0" rtl="0" algn="l">
              <a:spcBef>
                <a:spcPts val="0"/>
              </a:spcBef>
              <a:spcAft>
                <a:spcPts val="0"/>
              </a:spcAft>
              <a:buSzPts val="4800"/>
              <a:buFont typeface="Times New Roman"/>
              <a:buChar char="●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GLMakie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33400" lvl="0" marL="457200" marR="0" rtl="0" algn="l">
              <a:spcBef>
                <a:spcPts val="0"/>
              </a:spcBef>
              <a:spcAft>
                <a:spcPts val="0"/>
              </a:spcAft>
              <a:buSzPts val="4800"/>
              <a:buFont typeface="Times New Roman"/>
              <a:buChar char="●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FastChebInterp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28150919" y="30033425"/>
            <a:ext cx="4565100" cy="18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34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Times New Roman"/>
              <a:buChar char="●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BifurcationKit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33400" lvl="0" marL="457200" marR="0" rtl="0" algn="l">
              <a:spcBef>
                <a:spcPts val="0"/>
              </a:spcBef>
              <a:spcAft>
                <a:spcPts val="0"/>
              </a:spcAft>
              <a:buSzPts val="4800"/>
              <a:buFont typeface="Times New Roman"/>
              <a:buChar char="●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PlotlyJS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33400" lvl="0" marL="457200" marR="0" rtl="0" algn="l">
              <a:spcBef>
                <a:spcPts val="0"/>
              </a:spcBef>
              <a:spcAft>
                <a:spcPts val="0"/>
              </a:spcAft>
              <a:buSzPts val="4800"/>
              <a:buFont typeface="Times New Roman"/>
              <a:buChar char="●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NCDatasets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"/>
          <p:cNvSpPr/>
          <p:nvPr/>
        </p:nvSpPr>
        <p:spPr>
          <a:xfrm>
            <a:off x="18603528" y="29995975"/>
            <a:ext cx="4565100" cy="18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34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Times New Roman"/>
              <a:buChar char="●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Polynomials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33400" lvl="0" marL="457200" marR="0" rtl="0" algn="l">
              <a:spcBef>
                <a:spcPts val="0"/>
              </a:spcBef>
              <a:spcAft>
                <a:spcPts val="0"/>
              </a:spcAft>
              <a:buSzPts val="4800"/>
              <a:buFont typeface="Times New Roman"/>
              <a:buChar char="●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DelimitedFiles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33400" lvl="0" marL="457200" marR="0" rtl="0" algn="l">
              <a:spcBef>
                <a:spcPts val="0"/>
              </a:spcBef>
              <a:spcAft>
                <a:spcPts val="0"/>
              </a:spcAft>
              <a:buSzPts val="4800"/>
              <a:buFont typeface="Times New Roman"/>
              <a:buChar char="●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LinearAlgebra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1"/>
          <p:cNvSpPr txBox="1"/>
          <p:nvPr/>
        </p:nvSpPr>
        <p:spPr>
          <a:xfrm>
            <a:off x="577850" y="29758375"/>
            <a:ext cx="120993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thanks go to Professor Gibson and Eben Quenneville, who have helped us with the scope of this project, and provided data to help the development of this project.</a:t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"/>
          <p:cNvSpPr txBox="1"/>
          <p:nvPr/>
        </p:nvSpPr>
        <p:spPr>
          <a:xfrm>
            <a:off x="21541558" y="19417198"/>
            <a:ext cx="80082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3650" lIns="93650" spcFirstLastPara="1" rIns="93650" wrap="square" tIns="936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17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J, K, L : 1, 1, 3</a:t>
            </a:r>
            <a:endParaRPr b="1" sz="4917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0" name="Google Shape;130;p1"/>
          <p:cNvSpPr txBox="1"/>
          <p:nvPr/>
        </p:nvSpPr>
        <p:spPr>
          <a:xfrm>
            <a:off x="30006525" y="19433758"/>
            <a:ext cx="80082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3650" lIns="93650" spcFirstLastPara="1" rIns="93650" wrap="square" tIns="936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17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J, K, L : 2, 3, 5</a:t>
            </a:r>
            <a:endParaRPr b="1" sz="4917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1" name="Google Shape;131;p1"/>
          <p:cNvSpPr txBox="1"/>
          <p:nvPr/>
        </p:nvSpPr>
        <p:spPr>
          <a:xfrm>
            <a:off x="13241659" y="25762677"/>
            <a:ext cx="80082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3650" lIns="93650" spcFirstLastPara="1" rIns="93650" wrap="square" tIns="936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17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J, K, L : 1, 1, 3</a:t>
            </a:r>
            <a:endParaRPr b="1" sz="4917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2" name="Google Shape;132;p1"/>
          <p:cNvSpPr txBox="1"/>
          <p:nvPr/>
        </p:nvSpPr>
        <p:spPr>
          <a:xfrm>
            <a:off x="21710551" y="25816819"/>
            <a:ext cx="80082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3650" lIns="93650" spcFirstLastPara="1" rIns="93650" wrap="square" tIns="936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17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J, K, L : 2, 3, 5</a:t>
            </a:r>
            <a:endParaRPr b="1" sz="4917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3" name="Google Shape;133;p1"/>
          <p:cNvSpPr txBox="1"/>
          <p:nvPr/>
        </p:nvSpPr>
        <p:spPr>
          <a:xfrm>
            <a:off x="29974550" y="25855846"/>
            <a:ext cx="80082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3650" lIns="93650" spcFirstLastPara="1" rIns="93650" wrap="square" tIns="936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17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DNS</a:t>
            </a:r>
            <a:endParaRPr b="1" sz="4917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4" name="Google Shape;134;p1"/>
          <p:cNvSpPr txBox="1"/>
          <p:nvPr/>
        </p:nvSpPr>
        <p:spPr>
          <a:xfrm>
            <a:off x="23088126" y="26864175"/>
            <a:ext cx="5532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Lx, Lz: 10.25, 6.05</a:t>
            </a:r>
            <a:endParaRPr b="1" sz="4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35" name="Google Shape;135;p1" title="equation (7)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168398" y="10729148"/>
            <a:ext cx="2666999" cy="1388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2004-07-26T21:45:23Z</dcterms:created>
  <dc:creator>Graphicsland/MakeSigns.com</dc:creator>
</cp:coreProperties>
</file>