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6"/>
  </p:sldMasterIdLst>
  <p:notesMasterIdLst>
    <p:notesMasterId r:id="rId8"/>
  </p:notesMasterIdLst>
  <p:sldIdLst>
    <p:sldId id="256" r:id="rId7"/>
  </p:sldIdLst>
  <p:sldSz cx="43891200" cy="32918400"/>
  <p:notesSz cx="9601200" cy="73152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5F4639-3139-47A4-BECE-D8769C0A310E}" v="1783" dt="2026-04-15T14:50:39.745"/>
    <p1510:client id="{4F7248BD-EEEA-4E7B-9060-6F7DA60014DF}" v="199" dt="2026-04-16T01:34:53.718"/>
    <p1510:client id="{A4E91097-5808-4AB4-81E6-096D3FBB0588}" v="1410" dt="2026-04-17T18:28:17.771"/>
    <p1510:client id="{A8014A67-01A8-EB4C-BCAF-E495CC85EBEB}" v="2" dt="2026-04-16T01:14:50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" d="100"/>
          <a:sy n="15" d="100"/>
        </p:scale>
        <p:origin x="-788" y="4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customXml" Target="../customXml/item5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45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9014" y="0"/>
            <a:ext cx="4160520" cy="36745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D17900D-192C-4885-ACD6-A607A2D1447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1"/>
            <a:ext cx="7680960" cy="288035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7748"/>
            <a:ext cx="4160520" cy="36745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9014" y="6947748"/>
            <a:ext cx="4160520" cy="36745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5A57C36-7A83-492B-99F1-B3F047E5F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9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7C36-7A83-492B-99F1-B3F047E5F9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5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1"/>
            <a:ext cx="37856160" cy="1369313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1"/>
            <a:ext cx="37856160" cy="720089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4"/>
            <a:ext cx="18568032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4"/>
            <a:ext cx="18659477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993" y="282674"/>
            <a:ext cx="43313936" cy="3947886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8000">
                <a:solidFill>
                  <a:schemeClr val="bg1"/>
                </a:solidFill>
                <a:latin typeface="Cambria"/>
                <a:ea typeface="Cambria"/>
                <a:cs typeface="Arial"/>
              </a:rPr>
              <a:t>Fabrication of </a:t>
            </a:r>
            <a:r>
              <a:rPr lang="en-US" sz="8000" err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Electrospun</a:t>
            </a:r>
            <a:r>
              <a:rPr lang="en-US" sz="8000">
                <a:solidFill>
                  <a:schemeClr val="bg1"/>
                </a:solidFill>
                <a:latin typeface="Cambria"/>
                <a:ea typeface="Cambria"/>
                <a:cs typeface="Arial"/>
              </a:rPr>
              <a:t> Salmon-derived Fibrin Patch</a:t>
            </a:r>
            <a:br>
              <a:rPr lang="en-US" sz="800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8000">
                <a:solidFill>
                  <a:schemeClr val="bg1"/>
                </a:solidFill>
                <a:latin typeface="Cambria"/>
                <a:ea typeface="Cambria"/>
                <a:cs typeface="Arial"/>
              </a:rPr>
              <a:t> for Accelerated Wound Healing</a:t>
            </a:r>
            <a:br>
              <a:rPr lang="en-US" sz="840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4800" u="sng">
                <a:solidFill>
                  <a:schemeClr val="bg1"/>
                </a:solidFill>
                <a:latin typeface="Cambria"/>
                <a:ea typeface="Cambria"/>
                <a:cs typeface="Arial"/>
              </a:rPr>
              <a:t>Sean Boyle, Evan </a:t>
            </a:r>
            <a:r>
              <a:rPr lang="en-US" sz="4800" u="sng" err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Guernelli</a:t>
            </a:r>
            <a:r>
              <a:rPr lang="en-US" sz="4800" u="sng">
                <a:solidFill>
                  <a:schemeClr val="bg1"/>
                </a:solidFill>
                <a:latin typeface="Cambria"/>
                <a:ea typeface="Cambria"/>
                <a:cs typeface="Arial"/>
              </a:rPr>
              <a:t>, Trevor Convent, Jack Reynolds, </a:t>
            </a:r>
            <a:r>
              <a:rPr lang="en-US" sz="4800" u="sng" err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Linqing</a:t>
            </a:r>
            <a:r>
              <a:rPr lang="en-US" sz="4800" u="sng">
                <a:solidFill>
                  <a:schemeClr val="bg1"/>
                </a:solidFill>
                <a:latin typeface="Cambria"/>
                <a:ea typeface="Cambria"/>
                <a:cs typeface="Arial"/>
              </a:rPr>
              <a:t> Li</a:t>
            </a:r>
            <a:br>
              <a:rPr lang="en-US" sz="480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4800" i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Chemical and Bioengineering, University of New Hampshire, Durham, NH 03824</a:t>
            </a:r>
            <a:endParaRPr lang="en-US" sz="9300" i="1">
              <a:solidFill>
                <a:schemeClr val="bg1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42137" y="5605767"/>
            <a:ext cx="20989426" cy="606513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3600">
                <a:latin typeface="Times New Roman"/>
                <a:cs typeface="Times New Roman"/>
              </a:rPr>
              <a:t>Chronic wounds, including diabetic foot ulcers and pressure ulcers, affect over 6.5 million individuals annually in the United States</a:t>
            </a:r>
            <a:r>
              <a:rPr lang="en-US" sz="3600" baseline="30000">
                <a:latin typeface="Times New Roman"/>
                <a:cs typeface="Times New Roman"/>
              </a:rPr>
              <a:t>1</a:t>
            </a:r>
            <a:r>
              <a:rPr lang="en-US" sz="3600">
                <a:latin typeface="Times New Roman"/>
                <a:cs typeface="Times New Roman"/>
              </a:rPr>
              <a:t> and represent a significant clinical and economic burden. These wounds often fail to progress through the normal stages of healing due to poor vascularization, persistent inflammation, and increased risk of infection.</a:t>
            </a:r>
          </a:p>
          <a:p>
            <a:pPr marL="457200" indent="-457200" algn="l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3600">
                <a:latin typeface="Times New Roman"/>
                <a:cs typeface="Times New Roman"/>
              </a:rPr>
              <a:t>Current wound dressings primarily provide passive protection through moisture retention but lack </a:t>
            </a:r>
            <a:r>
              <a:rPr lang="en-US" sz="3600" b="1">
                <a:latin typeface="Times New Roman"/>
                <a:cs typeface="Times New Roman"/>
              </a:rPr>
              <a:t>bioactive</a:t>
            </a:r>
            <a:r>
              <a:rPr lang="en-US" sz="3600">
                <a:latin typeface="Times New Roman"/>
                <a:cs typeface="Times New Roman"/>
              </a:rPr>
              <a:t> components necessary to actively promote </a:t>
            </a:r>
            <a:r>
              <a:rPr lang="en-US" sz="3600" b="1">
                <a:latin typeface="Times New Roman"/>
                <a:cs typeface="Times New Roman"/>
              </a:rPr>
              <a:t>tissue regeneration</a:t>
            </a:r>
            <a:r>
              <a:rPr lang="en-US" sz="3600">
                <a:latin typeface="Times New Roman"/>
                <a:cs typeface="Times New Roman"/>
              </a:rPr>
              <a:t>. As a result, there is a critical need for advanced wound care materials that both protect the wound and actively stimulate healing processes.</a:t>
            </a:r>
          </a:p>
          <a:p>
            <a:pPr marL="457200" indent="-457200" algn="l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3600">
                <a:latin typeface="Times New Roman"/>
                <a:cs typeface="Times New Roman"/>
              </a:rPr>
              <a:t>In this study, we developed a biomimetic </a:t>
            </a:r>
            <a:r>
              <a:rPr lang="en-US" sz="3600" err="1">
                <a:latin typeface="Times New Roman"/>
                <a:cs typeface="Times New Roman"/>
              </a:rPr>
              <a:t>electrospun</a:t>
            </a:r>
            <a:r>
              <a:rPr lang="en-US" sz="3600">
                <a:latin typeface="Times New Roman"/>
                <a:cs typeface="Times New Roman"/>
              </a:rPr>
              <a:t> patch composed of 86kD </a:t>
            </a:r>
            <a:r>
              <a:rPr lang="en-US" sz="3600" b="1">
                <a:latin typeface="Times New Roman"/>
                <a:cs typeface="Times New Roman"/>
              </a:rPr>
              <a:t>Dextran Methacrylate</a:t>
            </a:r>
            <a:r>
              <a:rPr lang="en-US" sz="3600">
                <a:latin typeface="Times New Roman"/>
                <a:cs typeface="Times New Roman"/>
              </a:rPr>
              <a:t> (</a:t>
            </a:r>
            <a:r>
              <a:rPr lang="en-US" sz="3600" err="1">
                <a:latin typeface="Times New Roman"/>
                <a:cs typeface="Times New Roman"/>
              </a:rPr>
              <a:t>DexMA</a:t>
            </a:r>
            <a:r>
              <a:rPr lang="en-US" sz="3600">
                <a:latin typeface="Times New Roman"/>
                <a:cs typeface="Times New Roman"/>
              </a:rPr>
              <a:t>) and </a:t>
            </a:r>
            <a:r>
              <a:rPr lang="en-US" sz="3600" b="1">
                <a:latin typeface="Times New Roman"/>
                <a:cs typeface="Times New Roman"/>
              </a:rPr>
              <a:t>salmon-derived fibrinogen</a:t>
            </a:r>
            <a:r>
              <a:rPr lang="en-US" sz="3600">
                <a:latin typeface="Times New Roman"/>
                <a:cs typeface="Times New Roman"/>
              </a:rPr>
              <a:t>, functionalized with </a:t>
            </a:r>
            <a:r>
              <a:rPr lang="en-US" sz="3600" b="1">
                <a:latin typeface="Times New Roman"/>
                <a:cs typeface="Times New Roman"/>
              </a:rPr>
              <a:t>thrombin</a:t>
            </a:r>
            <a:r>
              <a:rPr lang="en-US" sz="3600">
                <a:latin typeface="Times New Roman"/>
                <a:cs typeface="Times New Roman"/>
              </a:rPr>
              <a:t> to promote </a:t>
            </a:r>
            <a:r>
              <a:rPr lang="en-US" sz="3600" i="1">
                <a:latin typeface="Times New Roman"/>
                <a:cs typeface="Times New Roman"/>
              </a:rPr>
              <a:t>in situ </a:t>
            </a:r>
            <a:r>
              <a:rPr lang="en-US" sz="3600" b="1">
                <a:latin typeface="Times New Roman"/>
                <a:cs typeface="Times New Roman"/>
              </a:rPr>
              <a:t>fibrin </a:t>
            </a:r>
            <a:r>
              <a:rPr lang="en-US" sz="3600">
                <a:latin typeface="Times New Roman"/>
                <a:cs typeface="Times New Roman"/>
              </a:rPr>
              <a:t>formation. This design aims to enhance cell adhesion, accelerate clot formation, and improve wound closure outcomes.</a:t>
            </a:r>
            <a:r>
              <a:rPr lang="en-US" sz="3600" baseline="30000">
                <a:latin typeface="Times New Roman"/>
                <a:cs typeface="Times New Roman"/>
              </a:rPr>
              <a:t>2-6</a:t>
            </a:r>
            <a:endParaRPr lang="en-US" sz="3600">
              <a:latin typeface="Times New Roman"/>
              <a:cs typeface="Times New Roman"/>
            </a:endParaRPr>
          </a:p>
          <a:p>
            <a:endParaRPr lang="en-US" sz="9600"/>
          </a:p>
          <a:p>
            <a:endParaRPr lang="en-US" sz="3700">
              <a:latin typeface="Cambria" panose="02040503050406030204" pitchFamily="18" charset="0"/>
            </a:endParaRPr>
          </a:p>
          <a:p>
            <a:endParaRPr lang="en-US" sz="3700">
              <a:latin typeface="Cambria" panose="02040503050406030204" pitchFamily="18" charset="0"/>
            </a:endParaRPr>
          </a:p>
          <a:p>
            <a:endParaRPr lang="en-US" sz="3700">
              <a:latin typeface="Cambria" panose="02040503050406030204" pitchFamily="18" charset="0"/>
            </a:endParaRPr>
          </a:p>
          <a:p>
            <a:endParaRPr lang="en-US" sz="3700">
              <a:latin typeface="Cambria" panose="02040503050406030204" pitchFamily="18" charset="0"/>
            </a:endParaRPr>
          </a:p>
          <a:p>
            <a:endParaRPr lang="en-US" sz="3700">
              <a:latin typeface="Cambria" panose="02040503050406030204" pitchFamily="18" charset="0"/>
            </a:endParaRPr>
          </a:p>
          <a:p>
            <a:endParaRPr lang="en-US" sz="3700">
              <a:latin typeface="Cambria" panose="020405030504060302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42137" y="11900857"/>
            <a:ext cx="20991222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>
                <a:solidFill>
                  <a:schemeClr val="bg1"/>
                </a:solidFill>
                <a:latin typeface="Cambria" panose="02040503050406030204" pitchFamily="18" charset="0"/>
              </a:rPr>
              <a:t> Fabrication Methodology</a:t>
            </a:r>
            <a:endParaRPr lang="en-US" sz="580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1471279" y="15202872"/>
            <a:ext cx="22191464" cy="59306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 PDMS cylinder was plasma treated and bonded to a glass coverslip-bottom petri dish to define a confined culture region. Human Dermal Fibroblasts (HDFs) were seeded around the cylinder and cultured until a confluent monolayer was formed.</a:t>
            </a:r>
          </a:p>
          <a:p>
            <a:pPr algn="l">
              <a:spcBef>
                <a:spcPts val="12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After reaching confluency, the PDMS cylinder was removed, generating a circular cell-free region that mimics a wound environment.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Electrospun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patches were introduced into the system depending on experimental condition without additional washing steps.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42137" y="4545201"/>
            <a:ext cx="20986558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Introduction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1471279" y="4545201"/>
            <a:ext cx="2217778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Fluorescent Images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1471278" y="14128439"/>
            <a:ext cx="22191464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Cell Exclusion Assay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1483134" y="5605767"/>
            <a:ext cx="12897293" cy="82942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3600" b="1" dirty="0">
                <a:latin typeface="Times New Roman"/>
                <a:cs typeface="Times New Roman"/>
              </a:rPr>
              <a:t>Human Dermal Fibroblasts</a:t>
            </a:r>
            <a:r>
              <a:rPr lang="en-US" sz="3600" dirty="0">
                <a:latin typeface="Times New Roman"/>
                <a:cs typeface="Times New Roman"/>
              </a:rPr>
              <a:t> (HDFs) were cultured on, washed </a:t>
            </a:r>
            <a:r>
              <a:rPr lang="en-US" sz="3600" dirty="0" err="1">
                <a:latin typeface="Times New Roman"/>
                <a:cs typeface="Times New Roman"/>
              </a:rPr>
              <a:t>DexMA</a:t>
            </a:r>
            <a:r>
              <a:rPr lang="en-US" sz="3600" dirty="0">
                <a:latin typeface="Times New Roman"/>
                <a:cs typeface="Times New Roman"/>
              </a:rPr>
              <a:t> and washed </a:t>
            </a:r>
            <a:r>
              <a:rPr lang="en-US" sz="3600" dirty="0" err="1">
                <a:latin typeface="Times New Roman"/>
                <a:cs typeface="Times New Roman"/>
              </a:rPr>
              <a:t>DexMA</a:t>
            </a:r>
            <a:r>
              <a:rPr lang="en-US" sz="3600" dirty="0">
                <a:latin typeface="Times New Roman"/>
                <a:cs typeface="Times New Roman"/>
              </a:rPr>
              <a:t> + fibrinogen. 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endParaRPr lang="en-US" sz="36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3600" dirty="0">
                <a:latin typeface="Times New Roman"/>
                <a:cs typeface="Times New Roman"/>
              </a:rPr>
              <a:t>Cells were stained after 48 hours with </a:t>
            </a:r>
            <a:r>
              <a:rPr lang="en-US" sz="3600" b="1" dirty="0">
                <a:latin typeface="Times New Roman"/>
                <a:cs typeface="Times New Roman"/>
              </a:rPr>
              <a:t>Phalloidin 647</a:t>
            </a:r>
            <a:r>
              <a:rPr lang="en-US" sz="3600" dirty="0">
                <a:latin typeface="Times New Roman"/>
                <a:cs typeface="Times New Roman"/>
              </a:rPr>
              <a:t> to illustrate the actin filaments (shown in magenta), before transfer to a glass microscope slide. </a:t>
            </a:r>
            <a:r>
              <a:rPr lang="en-US" sz="3600" b="1" dirty="0">
                <a:latin typeface="Times New Roman"/>
                <a:cs typeface="Times New Roman"/>
              </a:rPr>
              <a:t>Green autofluorescence </a:t>
            </a:r>
            <a:r>
              <a:rPr lang="en-US" sz="3600" dirty="0">
                <a:latin typeface="Times New Roman"/>
                <a:cs typeface="Times New Roman"/>
              </a:rPr>
              <a:t>can be seen from the patch fibers due to the absorption of UV light during crosslinking, since both scaffold materials are protein derived.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endParaRPr lang="en-US" sz="36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3600" dirty="0">
                <a:latin typeface="Times New Roman"/>
                <a:cs typeface="Times New Roman"/>
              </a:rPr>
              <a:t>The morphology of the cells in the </a:t>
            </a:r>
            <a:r>
              <a:rPr lang="en-US" sz="3600" dirty="0" err="1">
                <a:latin typeface="Times New Roman"/>
                <a:cs typeface="Times New Roman"/>
              </a:rPr>
              <a:t>DexMA</a:t>
            </a:r>
            <a:r>
              <a:rPr lang="en-US" sz="3600" dirty="0">
                <a:latin typeface="Times New Roman"/>
                <a:cs typeface="Times New Roman"/>
              </a:rPr>
              <a:t> + fibrinogen patch suggest </a:t>
            </a:r>
            <a:r>
              <a:rPr lang="en-US" sz="3600" b="1" u="sng" dirty="0">
                <a:latin typeface="Times New Roman"/>
                <a:cs typeface="Times New Roman"/>
              </a:rPr>
              <a:t>increased</a:t>
            </a:r>
            <a:r>
              <a:rPr lang="en-US" sz="3600" dirty="0">
                <a:latin typeface="Times New Roman"/>
                <a:cs typeface="Times New Roman"/>
              </a:rPr>
              <a:t> cell attachment and rapid growth.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Cells with poor adherence are seen in the </a:t>
            </a:r>
            <a:r>
              <a:rPr lang="en-US" sz="3600" dirty="0" err="1">
                <a:latin typeface="Times New Roman"/>
                <a:cs typeface="Times New Roman"/>
              </a:rPr>
              <a:t>DexMA</a:t>
            </a:r>
            <a:r>
              <a:rPr lang="en-US" sz="3600" dirty="0">
                <a:latin typeface="Times New Roman"/>
                <a:cs typeface="Times New Roman"/>
              </a:rPr>
              <a:t> patch, which may be due to the cells’ difficulty in finding focal adhesion points on the patch surface. </a:t>
            </a:r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39" y="929158"/>
            <a:ext cx="2298576" cy="3042233"/>
          </a:xfrm>
          <a:prstGeom prst="rect">
            <a:avLst/>
          </a:prstGeom>
        </p:spPr>
      </p:pic>
      <p:sp>
        <p:nvSpPr>
          <p:cNvPr id="85" name="Subtitle 2"/>
          <p:cNvSpPr txBox="1">
            <a:spLocks/>
          </p:cNvSpPr>
          <p:nvPr/>
        </p:nvSpPr>
        <p:spPr>
          <a:xfrm>
            <a:off x="30950536" y="29591896"/>
            <a:ext cx="12712206" cy="310036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numCol="3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spcBef>
                <a:spcPts val="1800"/>
              </a:spcBef>
              <a:buFont typeface="+mj-lt"/>
              <a:buAutoNum type="arabicPeriod"/>
            </a:pPr>
            <a:r>
              <a:rPr lang="fr-FR" sz="1400">
                <a:latin typeface="Times New Roman" panose="02020603050405020304" pitchFamily="18" charset="0"/>
                <a:cs typeface="Times New Roman" panose="02020603050405020304" pitchFamily="18" charset="0"/>
              </a:rPr>
              <a:t>Carter, Marissa J et al.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“Chronic wound prevalence and the associated cost of treatment in Medicare beneficiaries: changes between 2014 and 2019.” Journal of medical economics vol. 26,1 (2023): 894-901. doi:10.1080/13696998.2023.2232256 </a:t>
            </a:r>
          </a:p>
          <a:p>
            <a:pPr marL="228600" indent="-228600" algn="l">
              <a:spcBef>
                <a:spcPts val="1800"/>
              </a:spcBef>
              <a:buFont typeface="+mj-lt"/>
              <a:buAutoNum type="arabicPeriod"/>
            </a:pPr>
            <a:r>
              <a:rPr 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Bønsdorff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T. B. et al. Salmon Thrombin for Topical Hemostasis: Biochemical Properties and Clinical Applications. J. Biomed. Mater. Res. B 109, 2113–2122 (2021).</a:t>
            </a:r>
          </a:p>
          <a:p>
            <a:pPr marL="228600" indent="-228600" algn="l">
              <a:spcBef>
                <a:spcPts val="1800"/>
              </a:spcBef>
              <a:buFont typeface="+mj-lt"/>
              <a:buAutoNum type="arabicPeriod"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spcBef>
                <a:spcPts val="1800"/>
              </a:spcBef>
              <a:buFont typeface="+mj-lt"/>
              <a:buAutoNum type="arabicPeriod"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spcBef>
                <a:spcPts val="1800"/>
              </a:spcBef>
              <a:buFont typeface="+mj-lt"/>
              <a:buAutoNum type="arabicPeriod"/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Ju, Y.-E., </a:t>
            </a:r>
            <a:r>
              <a:rPr 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Janmey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P. A., McCormick, M., Sawyer, E. S., &amp; Flanagan, L. A. (2007). Enhanced neurite growth from mammalian neurons in three-dimensional salmon fibrin gels. Biomaterials, 28(12), 2097–2108. </a:t>
            </a:r>
          </a:p>
          <a:p>
            <a:pPr marL="228600" indent="-228600" algn="l">
              <a:spcBef>
                <a:spcPts val="1800"/>
              </a:spcBef>
              <a:buFont typeface="+mj-lt"/>
              <a:buAutoNum type="arabicPeriod"/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Liu, J., Tan, Y., Zhang, H., Zhang, Y., Xu, P., Chen, J., Poh, Y.-C., Tang, K., Wang, N., &amp; Huang, B. (2013). Soft fibrin gels promote selection and growth of </a:t>
            </a:r>
            <a:r>
              <a:rPr 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tumourigenic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cells. Nature Materials, 11(8), 734–741.</a:t>
            </a:r>
          </a:p>
          <a:p>
            <a:pPr marL="228600" indent="-228600" algn="l">
              <a:spcBef>
                <a:spcPts val="1800"/>
              </a:spcBef>
              <a:buFont typeface="+mj-lt"/>
              <a:buAutoNum type="arabicPeriod"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spcBef>
                <a:spcPts val="1800"/>
              </a:spcBef>
              <a:buFont typeface="+mj-lt"/>
              <a:buAutoNum type="arabicPeriod"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spcBef>
                <a:spcPts val="1800"/>
              </a:spcBef>
              <a:buFont typeface="+mj-lt"/>
              <a:buAutoNum type="arabicPeriod"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spcBef>
                <a:spcPts val="1800"/>
              </a:spcBef>
              <a:buFont typeface="+mj-lt"/>
              <a:buAutoNum type="arabicPeriod"/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Sharp, K. G., Dickson, A. R., Marchenko, S. A., Yee, K. M., Emery, P. N., </a:t>
            </a:r>
            <a:r>
              <a:rPr 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Laidmäe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I., Uibo, R., Sawyer, E. S., Steward, O., &amp; Flanagan, L. A. (2012). Salmon fibrin treatment of spinal cord injury promotes functional recovery and density of serotonergic innervation. Experimental Neurology, 235(2), 162–173. </a:t>
            </a:r>
          </a:p>
          <a:p>
            <a:pPr marL="228600" indent="-228600" algn="l">
              <a:spcBef>
                <a:spcPts val="1800"/>
              </a:spcBef>
              <a:buFont typeface="+mj-lt"/>
              <a:buAutoNum type="arabicPeriod"/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Weisshaar, C. L., Winer, J. P., Guarino, B. B., </a:t>
            </a:r>
            <a:r>
              <a:rPr 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Janmey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P. A., &amp; Winkelstein, B. A. (2011). The potential for salmon fibrin and thrombin to mitigate pain subsequent to cervical nerve root injury. Biomaterials, 32(35), 9738–9746. 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30950534" y="28911344"/>
            <a:ext cx="12712206" cy="53162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>
                <a:solidFill>
                  <a:schemeClr val="bg1"/>
                </a:solidFill>
                <a:latin typeface="Cambria" panose="02040503050406030204" pitchFamily="18" charset="0"/>
              </a:rPr>
              <a:t>References</a:t>
            </a:r>
            <a:endParaRPr lang="en-US" sz="470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950303" y="929158"/>
            <a:ext cx="3637810" cy="25161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endParaRPr lang="en-US" sz="4700">
              <a:solidFill>
                <a:schemeClr val="tx1"/>
              </a:solidFill>
            </a:endParaRP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242137" y="12956350"/>
            <a:ext cx="20980413" cy="914152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292100" algn="l"/>
            <a:r>
              <a:rPr lang="en-US" sz="3600" b="1">
                <a:latin typeface="Times New Roman"/>
                <a:cs typeface="Times New Roman"/>
              </a:rPr>
              <a:t>Patch Fabrication:</a:t>
            </a:r>
            <a:b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latin typeface="Times New Roman"/>
                <a:cs typeface="Times New Roman"/>
              </a:rPr>
              <a:t>- </a:t>
            </a:r>
            <a:r>
              <a:rPr lang="en-US" sz="3600" err="1">
                <a:latin typeface="Times New Roman"/>
                <a:cs typeface="Times New Roman"/>
              </a:rPr>
              <a:t>DexMA</a:t>
            </a:r>
            <a:r>
              <a:rPr lang="en-US" sz="3600">
                <a:latin typeface="Times New Roman"/>
                <a:cs typeface="Times New Roman"/>
              </a:rPr>
              <a:t> solution: 25% </a:t>
            </a:r>
            <a:r>
              <a:rPr lang="en-US" sz="3600" err="1">
                <a:latin typeface="Times New Roman"/>
                <a:cs typeface="Times New Roman"/>
              </a:rPr>
              <a:t>wt</a:t>
            </a:r>
            <a:r>
              <a:rPr lang="en-US" sz="3600">
                <a:latin typeface="Times New Roman"/>
                <a:cs typeface="Times New Roman"/>
              </a:rPr>
              <a:t> in 30% ethanol/DI water with LAP </a:t>
            </a:r>
            <a:r>
              <a:rPr lang="en-US" sz="3600" err="1">
                <a:latin typeface="Times New Roman"/>
                <a:cs typeface="Times New Roman"/>
              </a:rPr>
              <a:t>photoinitiator</a:t>
            </a:r>
            <a:endParaRPr lang="en-US" sz="3600">
              <a:latin typeface="Times New Roman"/>
              <a:cs typeface="Times New Roman"/>
            </a:endParaRPr>
          </a:p>
          <a:p>
            <a:pPr marL="463550" indent="-292100" algn="l"/>
            <a:r>
              <a:rPr lang="en-US" sz="3600" b="1">
                <a:latin typeface="Times New Roman"/>
                <a:cs typeface="Times New Roman"/>
              </a:rPr>
              <a:t>Electrospinning parameters:</a:t>
            </a:r>
            <a:b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latin typeface="Times New Roman"/>
                <a:cs typeface="Times New Roman"/>
              </a:rPr>
              <a:t>- Voltage: 10–16 kV</a:t>
            </a:r>
            <a:b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latin typeface="Times New Roman"/>
                <a:cs typeface="Times New Roman"/>
              </a:rPr>
              <a:t>- Flow rate: 0.25–0.40 mL/</a:t>
            </a:r>
            <a:r>
              <a:rPr lang="en-US" sz="3600" err="1">
                <a:latin typeface="Times New Roman"/>
                <a:cs typeface="Times New Roman"/>
              </a:rPr>
              <a:t>hr</a:t>
            </a:r>
            <a:b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latin typeface="Times New Roman"/>
                <a:cs typeface="Times New Roman"/>
              </a:rPr>
              <a:t>- Distance: ~10–14 cm</a:t>
            </a:r>
            <a:b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latin typeface="Times New Roman"/>
                <a:cs typeface="Times New Roman"/>
              </a:rPr>
              <a:t>- UV crosslinking: 2 minutes on one side to</a:t>
            </a:r>
            <a:b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latin typeface="Times New Roman"/>
                <a:cs typeface="Times New Roman"/>
              </a:rPr>
              <a:t>  stabilize scaffold</a:t>
            </a:r>
          </a:p>
          <a:p>
            <a:pPr marL="463550" indent="-292100" algn="l"/>
            <a:r>
              <a:rPr lang="en-US" sz="3600" b="1">
                <a:latin typeface="Times New Roman"/>
                <a:cs typeface="Times New Roman"/>
              </a:rPr>
              <a:t>Fibrinogen Layer:</a:t>
            </a:r>
            <a:b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latin typeface="Times New Roman"/>
                <a:cs typeface="Times New Roman"/>
              </a:rPr>
              <a:t>- </a:t>
            </a:r>
            <a:r>
              <a:rPr lang="en-US" sz="3600" err="1">
                <a:latin typeface="Times New Roman"/>
                <a:cs typeface="Times New Roman"/>
              </a:rPr>
              <a:t>Electrospun</a:t>
            </a:r>
            <a:r>
              <a:rPr lang="en-US" sz="3600">
                <a:latin typeface="Times New Roman"/>
                <a:cs typeface="Times New Roman"/>
              </a:rPr>
              <a:t> onto </a:t>
            </a:r>
            <a:r>
              <a:rPr lang="en-US" sz="3600" err="1">
                <a:latin typeface="Times New Roman"/>
                <a:cs typeface="Times New Roman"/>
              </a:rPr>
              <a:t>DexMA</a:t>
            </a:r>
            <a:r>
              <a:rPr lang="en-US" sz="3600">
                <a:latin typeface="Times New Roman"/>
                <a:cs typeface="Times New Roman"/>
              </a:rPr>
              <a:t> scaffold</a:t>
            </a:r>
            <a:b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latin typeface="Times New Roman"/>
                <a:cs typeface="Times New Roman"/>
              </a:rPr>
              <a:t>- Optimized solvent system to prevent protein denaturation</a:t>
            </a:r>
            <a:b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latin typeface="Times New Roman"/>
                <a:cs typeface="Times New Roman"/>
              </a:rPr>
              <a:t>- 100 mg fibrinogen with 2 mL of HFIP</a:t>
            </a:r>
          </a:p>
          <a:p>
            <a:pPr marL="463550" indent="-292100" algn="l"/>
            <a:r>
              <a:rPr lang="en-US" sz="3600" b="1">
                <a:latin typeface="Times New Roman"/>
                <a:cs typeface="Times New Roman"/>
              </a:rPr>
              <a:t>Thrombin Functionalization:</a:t>
            </a:r>
            <a:b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latin typeface="Times New Roman"/>
                <a:cs typeface="Times New Roman"/>
              </a:rPr>
              <a:t>- Salmon-derived thrombin (~5 IU per patch)</a:t>
            </a:r>
            <a:b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latin typeface="Times New Roman"/>
                <a:cs typeface="Times New Roman"/>
              </a:rPr>
              <a:t>- Enables </a:t>
            </a:r>
            <a:r>
              <a:rPr lang="en-US" sz="3600" i="1">
                <a:latin typeface="Times New Roman"/>
                <a:cs typeface="Times New Roman"/>
              </a:rPr>
              <a:t>in situ </a:t>
            </a:r>
            <a:r>
              <a:rPr lang="en-US" sz="3600">
                <a:latin typeface="Times New Roman"/>
                <a:cs typeface="Times New Roman"/>
              </a:rPr>
              <a:t>fibrin formation upon application</a:t>
            </a:r>
          </a:p>
        </p:txBody>
      </p:sp>
      <p:pic>
        <p:nvPicPr>
          <p:cNvPr id="21" name="Picture 20" descr="A logo with fish and text&#10;&#10;AI-generated content may be incorrect.">
            <a:extLst>
              <a:ext uri="{FF2B5EF4-FFF2-40B4-BE49-F238E27FC236}">
                <a16:creationId xmlns:a16="http://schemas.microsoft.com/office/drawing/2014/main" id="{C660D44A-8EB5-002E-0C51-09A57383D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7041" y="340152"/>
            <a:ext cx="3885063" cy="3885063"/>
          </a:xfrm>
          <a:prstGeom prst="rect">
            <a:avLst/>
          </a:prstGeom>
        </p:spPr>
      </p:pic>
      <p:pic>
        <p:nvPicPr>
          <p:cNvPr id="22" name="Content Placeholder 6" descr="A diagram of a medical procedure&#10;&#10;AI-generated content may be incorrect.">
            <a:extLst>
              <a:ext uri="{FF2B5EF4-FFF2-40B4-BE49-F238E27FC236}">
                <a16:creationId xmlns:a16="http://schemas.microsoft.com/office/drawing/2014/main" id="{5E9AEC7E-1F7C-8374-877C-376751A2F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1260" y="14141958"/>
            <a:ext cx="9378769" cy="78134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FF1B19AD-805A-1211-0C24-2C79D8A395AC}"/>
              </a:ext>
            </a:extLst>
          </p:cNvPr>
          <p:cNvSpPr txBox="1">
            <a:spLocks/>
          </p:cNvSpPr>
          <p:nvPr/>
        </p:nvSpPr>
        <p:spPr>
          <a:xfrm>
            <a:off x="21471278" y="21366211"/>
            <a:ext cx="2219146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Conclusions and Future Directions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973F1E81-1EB1-8EEA-BA24-FA19C441D22D}"/>
              </a:ext>
            </a:extLst>
          </p:cNvPr>
          <p:cNvSpPr txBox="1">
            <a:spLocks/>
          </p:cNvSpPr>
          <p:nvPr/>
        </p:nvSpPr>
        <p:spPr>
          <a:xfrm>
            <a:off x="228459" y="22343593"/>
            <a:ext cx="20994091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SEM Characterization and Images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9DEAA718-5177-1B42-BEFD-B10FEA78CE8E}"/>
              </a:ext>
            </a:extLst>
          </p:cNvPr>
          <p:cNvSpPr txBox="1">
            <a:spLocks/>
          </p:cNvSpPr>
          <p:nvPr/>
        </p:nvSpPr>
        <p:spPr>
          <a:xfrm>
            <a:off x="242136" y="23371661"/>
            <a:ext cx="7002725" cy="931542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3600" b="1">
                <a:latin typeface="Times New Roman"/>
                <a:cs typeface="Times New Roman"/>
              </a:rPr>
              <a:t>Scanning electron microscopy</a:t>
            </a:r>
            <a:r>
              <a:rPr lang="en-US" sz="3600">
                <a:latin typeface="Times New Roman"/>
                <a:cs typeface="Times New Roman"/>
              </a:rPr>
              <a:t> revealed the microstructural architecture of the two patch materials.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3600">
                <a:latin typeface="Times New Roman"/>
                <a:cs typeface="Times New Roman"/>
              </a:rPr>
              <a:t>The </a:t>
            </a:r>
            <a:r>
              <a:rPr lang="en-US" sz="3600" err="1">
                <a:latin typeface="Times New Roman"/>
                <a:cs typeface="Times New Roman"/>
              </a:rPr>
              <a:t>DexMA</a:t>
            </a:r>
            <a:r>
              <a:rPr lang="en-US" sz="3600">
                <a:latin typeface="Times New Roman"/>
                <a:cs typeface="Times New Roman"/>
              </a:rPr>
              <a:t> layer exhibited a dense, homogeneous network with occasional nodular features and an average fiber diameter of </a:t>
            </a:r>
            <a:r>
              <a:rPr lang="en-US" sz="3600" b="1">
                <a:latin typeface="Times New Roman"/>
                <a:cs typeface="Times New Roman"/>
              </a:rPr>
              <a:t>0.17 µm</a:t>
            </a:r>
            <a:r>
              <a:rPr lang="en-US" sz="3600">
                <a:latin typeface="Times New Roman"/>
                <a:cs typeface="Times New Roman"/>
              </a:rPr>
              <a:t>. In contrast, the fibrinogen layer, observed in the top view of the </a:t>
            </a:r>
            <a:r>
              <a:rPr lang="en-US" sz="3600" err="1">
                <a:latin typeface="Times New Roman"/>
                <a:cs typeface="Times New Roman"/>
              </a:rPr>
              <a:t>DexMA</a:t>
            </a:r>
            <a:r>
              <a:rPr lang="en-US" sz="3600">
                <a:latin typeface="Times New Roman"/>
                <a:cs typeface="Times New Roman"/>
              </a:rPr>
              <a:t>–fibrinogen composite patch, displayed a similar overall framework but with a larger average fiber diameter of </a:t>
            </a:r>
            <a:r>
              <a:rPr lang="en-US" sz="3600" b="1">
                <a:latin typeface="Times New Roman"/>
                <a:cs typeface="Times New Roman"/>
              </a:rPr>
              <a:t>0.28µm</a:t>
            </a:r>
            <a:r>
              <a:rPr lang="en-US" sz="3600">
                <a:latin typeface="Times New Roman"/>
                <a:cs typeface="Times New Roman"/>
              </a:rPr>
              <a:t> and increased variability.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3FBA6B6-92D3-E81A-21AD-0065C41AE088}"/>
              </a:ext>
            </a:extLst>
          </p:cNvPr>
          <p:cNvSpPr txBox="1"/>
          <p:nvPr/>
        </p:nvSpPr>
        <p:spPr>
          <a:xfrm>
            <a:off x="11237251" y="32164839"/>
            <a:ext cx="5370834" cy="553992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endParaRPr lang="en-US" sz="2900">
              <a:latin typeface="Cambria" panose="02040503050406030204" pitchFamily="18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C6E54E8-F566-F4C7-DD46-A95D00F0A2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55" y="24095779"/>
            <a:ext cx="3578494" cy="42774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A5D61C-09EF-00E1-042F-140D4DCAF54C}"/>
              </a:ext>
            </a:extLst>
          </p:cNvPr>
          <p:cNvSpPr txBox="1"/>
          <p:nvPr/>
        </p:nvSpPr>
        <p:spPr>
          <a:xfrm>
            <a:off x="7196933" y="23400696"/>
            <a:ext cx="432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DexMA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1AF596-C786-B2A6-33AB-E81F6F368968}"/>
              </a:ext>
            </a:extLst>
          </p:cNvPr>
          <p:cNvSpPr txBox="1"/>
          <p:nvPr/>
        </p:nvSpPr>
        <p:spPr>
          <a:xfrm>
            <a:off x="10900516" y="23344914"/>
            <a:ext cx="486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DexMA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/ Fibrinogen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52E1E-CA95-7A65-86E1-731D89A9286E}"/>
              </a:ext>
            </a:extLst>
          </p:cNvPr>
          <p:cNvSpPr txBox="1"/>
          <p:nvPr/>
        </p:nvSpPr>
        <p:spPr>
          <a:xfrm rot="5400000">
            <a:off x="40635644" y="7869042"/>
            <a:ext cx="4561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EVOS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B045DB-B0B0-BF15-3EE3-226B0C18459E}"/>
              </a:ext>
            </a:extLst>
          </p:cNvPr>
          <p:cNvSpPr txBox="1"/>
          <p:nvPr/>
        </p:nvSpPr>
        <p:spPr>
          <a:xfrm rot="5400000">
            <a:off x="41528545" y="11710204"/>
            <a:ext cx="26982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Confocal</a:t>
            </a: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21471278" y="29591896"/>
            <a:ext cx="9242482" cy="310036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800">
                <a:latin typeface="Times New Roman"/>
                <a:cs typeface="Times New Roman"/>
              </a:rPr>
              <a:t>We would like to acknowledge the University of New Hampshire Chemical and Biomedical Engineering Department for funding and support. We also thank </a:t>
            </a:r>
            <a:r>
              <a:rPr lang="en-US" sz="2800" err="1">
                <a:latin typeface="Times New Roman"/>
                <a:cs typeface="Times New Roman"/>
              </a:rPr>
              <a:t>Liquing</a:t>
            </a:r>
            <a:r>
              <a:rPr lang="en-US" sz="2800">
                <a:latin typeface="Times New Roman"/>
                <a:cs typeface="Times New Roman"/>
              </a:rPr>
              <a:t> Li for providing laboratory space and guidance. Nancy </a:t>
            </a:r>
            <a:r>
              <a:rPr lang="en-US" sz="2800" err="1">
                <a:latin typeface="Times New Roman"/>
                <a:cs typeface="Times New Roman"/>
              </a:rPr>
              <a:t>Cherim</a:t>
            </a:r>
            <a:r>
              <a:rPr lang="en-US" sz="2800">
                <a:latin typeface="Times New Roman"/>
                <a:cs typeface="Times New Roman"/>
              </a:rPr>
              <a:t> for scanning electron microscopy (SEM) imaging and Darcy Silver for equipment guidance and regulation. In addition, we are grateful to our collaborators at Li Lab and </a:t>
            </a:r>
            <a:r>
              <a:rPr lang="en-US" sz="2800" err="1">
                <a:latin typeface="Times New Roman"/>
                <a:cs typeface="Times New Roman"/>
              </a:rPr>
              <a:t>Salmonics</a:t>
            </a:r>
            <a:r>
              <a:rPr lang="en-US" sz="2800">
                <a:latin typeface="Times New Roman"/>
                <a:cs typeface="Times New Roman"/>
              </a:rPr>
              <a:t> LLC for their materials, insight, and continued collaboration.</a:t>
            </a:r>
          </a:p>
          <a:p>
            <a:pPr algn="l">
              <a:spcBef>
                <a:spcPts val="0"/>
              </a:spcBef>
            </a:pPr>
            <a:endParaRPr lang="en-US" sz="3700">
              <a:latin typeface="Cambria" panose="02040503050406030204" pitchFamily="18" charset="0"/>
              <a:ea typeface="Cambria"/>
            </a:endParaRPr>
          </a:p>
          <a:p>
            <a:pPr algn="l">
              <a:spcBef>
                <a:spcPts val="0"/>
              </a:spcBef>
            </a:pPr>
            <a:endParaRPr lang="en-US" sz="37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37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1471280" y="28911343"/>
            <a:ext cx="9254338" cy="53162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C4391AD-8883-46F4-4466-B1E7CC826FC8}"/>
              </a:ext>
            </a:extLst>
          </p:cNvPr>
          <p:cNvSpPr txBox="1">
            <a:spLocks/>
          </p:cNvSpPr>
          <p:nvPr/>
        </p:nvSpPr>
        <p:spPr>
          <a:xfrm>
            <a:off x="21471279" y="22428297"/>
            <a:ext cx="22191462" cy="62545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numCol="2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 algn="l">
              <a:spcBef>
                <a:spcPts val="1200"/>
              </a:spcBef>
            </a:pPr>
            <a:r>
              <a:rPr lang="en-US" sz="3600" b="1">
                <a:latin typeface="Times New Roman"/>
                <a:cs typeface="Times New Roman"/>
              </a:rPr>
              <a:t>Conclusions</a:t>
            </a:r>
            <a:br>
              <a:rPr lang="en-US" sz="3600">
                <a:latin typeface="Times New Roman"/>
                <a:cs typeface="Times New Roman"/>
              </a:rPr>
            </a:br>
            <a:r>
              <a:rPr lang="en-US" sz="3600">
                <a:latin typeface="Times New Roman"/>
                <a:cs typeface="Times New Roman"/>
              </a:rPr>
              <a:t>- Successfully fabricated </a:t>
            </a:r>
            <a:r>
              <a:rPr lang="en-US" sz="3600" err="1">
                <a:latin typeface="Times New Roman"/>
                <a:cs typeface="Times New Roman"/>
              </a:rPr>
              <a:t>electrospun</a:t>
            </a:r>
            <a:r>
              <a:rPr lang="en-US" sz="3600">
                <a:latin typeface="Times New Roman"/>
                <a:cs typeface="Times New Roman"/>
              </a:rPr>
              <a:t> </a:t>
            </a:r>
            <a:r>
              <a:rPr lang="en-US" sz="3600" err="1">
                <a:latin typeface="Times New Roman"/>
                <a:cs typeface="Times New Roman"/>
              </a:rPr>
              <a:t>DexMA</a:t>
            </a:r>
            <a:r>
              <a:rPr lang="en-US" sz="3600">
                <a:latin typeface="Times New Roman"/>
                <a:cs typeface="Times New Roman"/>
              </a:rPr>
              <a:t>–fibrinogen scaffolds</a:t>
            </a:r>
            <a:br>
              <a:rPr lang="en-US" sz="3600">
                <a:latin typeface="Times New Roman"/>
                <a:cs typeface="Times New Roman"/>
              </a:rPr>
            </a:br>
            <a:r>
              <a:rPr lang="en-US" sz="3600">
                <a:latin typeface="Times New Roman"/>
                <a:cs typeface="Times New Roman"/>
              </a:rPr>
              <a:t>- Demonstrated stable fiber formation and structural integrity</a:t>
            </a:r>
            <a:br>
              <a:rPr lang="en-US" sz="3600">
                <a:latin typeface="Times New Roman"/>
                <a:cs typeface="Times New Roman"/>
              </a:rPr>
            </a:br>
            <a:r>
              <a:rPr lang="en-US" sz="3600">
                <a:latin typeface="Times New Roman"/>
                <a:cs typeface="Times New Roman"/>
              </a:rPr>
              <a:t>- Preliminary biological results suggest potential for enhanced cell interaction</a:t>
            </a:r>
          </a:p>
          <a:p>
            <a:pPr marL="282575" indent="-282575" algn="l">
              <a:spcBef>
                <a:spcPts val="1200"/>
              </a:spcBef>
            </a:pPr>
            <a:r>
              <a:rPr lang="en-US" sz="3600" b="1">
                <a:latin typeface="Times New Roman"/>
                <a:cs typeface="Times New Roman"/>
              </a:rPr>
              <a:t>Limitations</a:t>
            </a:r>
            <a:br>
              <a:rPr lang="en-US" sz="3600">
                <a:latin typeface="Times New Roman"/>
                <a:cs typeface="Times New Roman"/>
              </a:rPr>
            </a:br>
            <a:r>
              <a:rPr lang="en-US" sz="3600">
                <a:latin typeface="Times New Roman"/>
                <a:cs typeface="Times New Roman"/>
              </a:rPr>
              <a:t>- Cytotoxicity not fully resolved</a:t>
            </a:r>
            <a:br>
              <a:rPr lang="en-US" sz="3600">
                <a:latin typeface="Times New Roman"/>
                <a:cs typeface="Times New Roman"/>
              </a:rPr>
            </a:br>
            <a:r>
              <a:rPr lang="en-US" sz="3600">
                <a:latin typeface="Times New Roman"/>
                <a:cs typeface="Times New Roman"/>
              </a:rPr>
              <a:t>- Imaging challenges</a:t>
            </a:r>
            <a:br>
              <a:rPr lang="en-US" sz="3600">
                <a:latin typeface="Times New Roman"/>
                <a:cs typeface="Times New Roman"/>
              </a:rPr>
            </a:br>
            <a:r>
              <a:rPr lang="en-US" sz="3600">
                <a:latin typeface="Times New Roman"/>
                <a:cs typeface="Times New Roman"/>
              </a:rPr>
              <a:t>- Lack of quantitative migration data</a:t>
            </a:r>
          </a:p>
          <a:p>
            <a:pPr marL="282575" indent="-282575" algn="l">
              <a:spcBef>
                <a:spcPts val="1200"/>
              </a:spcBef>
            </a:pPr>
            <a:endParaRPr lang="en-US" sz="3600">
              <a:latin typeface="Times New Roman"/>
              <a:cs typeface="Times New Roman"/>
            </a:endParaRPr>
          </a:p>
          <a:p>
            <a:pPr marL="282575" indent="-282575" algn="l">
              <a:spcBef>
                <a:spcPts val="1200"/>
              </a:spcBef>
            </a:pPr>
            <a:r>
              <a:rPr lang="en-US" sz="3600" b="1">
                <a:latin typeface="Times New Roman"/>
                <a:cs typeface="Times New Roman"/>
              </a:rPr>
              <a:t>Future Directions</a:t>
            </a:r>
            <a:br>
              <a:rPr lang="en-US" sz="3600">
                <a:latin typeface="Times New Roman"/>
                <a:cs typeface="Times New Roman"/>
              </a:rPr>
            </a:br>
            <a:r>
              <a:rPr lang="en-US" sz="3600">
                <a:latin typeface="Times New Roman"/>
                <a:cs typeface="Times New Roman"/>
              </a:rPr>
              <a:t>- Optimize thrombin utilization using dry delivery method</a:t>
            </a:r>
            <a:br>
              <a:rPr lang="en-US" sz="3600">
                <a:latin typeface="Times New Roman"/>
                <a:cs typeface="Times New Roman"/>
              </a:rPr>
            </a:br>
            <a:r>
              <a:rPr lang="en-US" sz="3600">
                <a:latin typeface="Times New Roman"/>
                <a:cs typeface="Times New Roman"/>
              </a:rPr>
              <a:t>- Improve assay design for direct visualization of cell migration</a:t>
            </a:r>
            <a:br>
              <a:rPr lang="en-US" sz="3600">
                <a:latin typeface="Times New Roman"/>
                <a:cs typeface="Times New Roman"/>
              </a:rPr>
            </a:br>
            <a:r>
              <a:rPr lang="en-US" sz="3600">
                <a:latin typeface="Times New Roman"/>
                <a:cs typeface="Times New Roman"/>
              </a:rPr>
              <a:t>- Perform quantitative ImageJ analysis of migration and viability</a:t>
            </a:r>
            <a:br>
              <a:rPr lang="en-US" sz="3600">
                <a:latin typeface="Times New Roman"/>
                <a:cs typeface="Times New Roman"/>
              </a:rPr>
            </a:br>
            <a:r>
              <a:rPr lang="en-US" sz="3600">
                <a:latin typeface="Times New Roman"/>
                <a:cs typeface="Times New Roman"/>
              </a:rPr>
              <a:t>- Expand to </a:t>
            </a:r>
            <a:r>
              <a:rPr lang="en-US" sz="3600" i="1">
                <a:latin typeface="Times New Roman"/>
                <a:cs typeface="Times New Roman"/>
              </a:rPr>
              <a:t>in vivo </a:t>
            </a:r>
            <a:r>
              <a:rPr lang="en-US" sz="3600">
                <a:latin typeface="Times New Roman"/>
                <a:cs typeface="Times New Roman"/>
              </a:rPr>
              <a:t>and mechanical testing</a:t>
            </a:r>
          </a:p>
          <a:p>
            <a:pPr marL="282575" indent="-282575" algn="l">
              <a:spcBef>
                <a:spcPts val="1200"/>
              </a:spcBef>
            </a:pPr>
            <a:r>
              <a:rPr lang="en-US" sz="3600">
                <a:latin typeface="Times New Roman"/>
                <a:cs typeface="Times New Roman"/>
              </a:rPr>
              <a:t>  - Optimize fabrication and processing for fiber quality, reproducibility and handling. </a:t>
            </a:r>
          </a:p>
          <a:p>
            <a:pPr marL="282575" indent="-282575" algn="l">
              <a:spcBef>
                <a:spcPts val="1200"/>
              </a:spcBef>
            </a:pPr>
            <a:r>
              <a:rPr lang="en-US" sz="3600">
                <a:latin typeface="Times New Roman"/>
                <a:cs typeface="Times New Roman"/>
              </a:rPr>
              <a:t> - Begin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preclinical evaluations using small animal wound models to assess wound healing efficacy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E45E21F-E394-2DF3-C113-3B841B555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7" b="35933"/>
          <a:stretch>
            <a:fillRect/>
          </a:stretch>
        </p:blipFill>
        <p:spPr>
          <a:xfrm>
            <a:off x="23777738" y="17473844"/>
            <a:ext cx="17666556" cy="428500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32E52BA-DD84-A7D6-97A7-BF51C496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943" y="24095780"/>
            <a:ext cx="3578494" cy="427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43D9E2-846F-1DEB-6A1E-44A3DE1340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090" y="6424963"/>
            <a:ext cx="3657600" cy="3657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DC1AE0-F953-9599-EC6F-D44AE1FA37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3352" y="6414314"/>
            <a:ext cx="3657600" cy="36576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0926660-1489-3C71-6C82-922AE7D551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090" y="10261017"/>
            <a:ext cx="3657600" cy="36576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2DC4DDA-9D2D-0B81-8FC3-DA0DD748ED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3353" y="10266052"/>
            <a:ext cx="3657600" cy="36576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F503C6E-9882-13A9-97A5-3754201B849B}"/>
              </a:ext>
            </a:extLst>
          </p:cNvPr>
          <p:cNvSpPr txBox="1"/>
          <p:nvPr/>
        </p:nvSpPr>
        <p:spPr>
          <a:xfrm>
            <a:off x="36962536" y="5663480"/>
            <a:ext cx="65392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DexMA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Fibrinogen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656D46-6360-C87E-2551-B982FF48F992}"/>
              </a:ext>
            </a:extLst>
          </p:cNvPr>
          <p:cNvSpPr txBox="1"/>
          <p:nvPr/>
        </p:nvSpPr>
        <p:spPr>
          <a:xfrm>
            <a:off x="33122274" y="5673809"/>
            <a:ext cx="65392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DexMA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87EC1DD-8F0A-1EE5-5C67-D3BF7F0A23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79396" y="23312787"/>
            <a:ext cx="3805954" cy="39071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4E4F4B8-F5B1-AF83-24E4-549A74789039}"/>
              </a:ext>
            </a:extLst>
          </p:cNvPr>
          <p:cNvSpPr txBox="1"/>
          <p:nvPr/>
        </p:nvSpPr>
        <p:spPr>
          <a:xfrm rot="5400000">
            <a:off x="13389609" y="30155264"/>
            <a:ext cx="441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50,000X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2E24FB2-DEF2-32EC-BF73-125C4E015433}"/>
              </a:ext>
            </a:extLst>
          </p:cNvPr>
          <p:cNvSpPr txBox="1"/>
          <p:nvPr/>
        </p:nvSpPr>
        <p:spPr>
          <a:xfrm rot="5400000">
            <a:off x="13379464" y="25565671"/>
            <a:ext cx="441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5,000X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1213A68-3905-EFB0-CB84-9EC2869F245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338" y="28454291"/>
            <a:ext cx="3578494" cy="42774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EC42C4-5CE5-252A-C37E-522E8266B16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55" y="28454292"/>
            <a:ext cx="3578494" cy="427741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F2C70FD-643B-1DF3-A4EB-7072B0DBD19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111" y="28448671"/>
            <a:ext cx="3578493" cy="427741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7968B78-545B-35DA-461B-A0908FBA12F0}"/>
              </a:ext>
            </a:extLst>
          </p:cNvPr>
          <p:cNvSpPr txBox="1"/>
          <p:nvPr/>
        </p:nvSpPr>
        <p:spPr>
          <a:xfrm>
            <a:off x="14937135" y="27133394"/>
            <a:ext cx="6752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 Showing Material Interfaces </a:t>
            </a:r>
          </a:p>
        </p:txBody>
      </p:sp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1F0ACCB19AA44AA72EC59C6846E776" ma:contentTypeVersion="17" ma:contentTypeDescription="Create a new document." ma:contentTypeScope="" ma:versionID="2bc1a78d0b4d731eba8c31af34454e01">
  <xsd:schema xmlns:xsd="http://www.w3.org/2001/XMLSchema" xmlns:xs="http://www.w3.org/2001/XMLSchema" xmlns:p="http://schemas.microsoft.com/office/2006/metadata/properties" xmlns:ns3="85d4234f-cdd5-4217-b8f0-d72e6201998d" xmlns:ns4="b6287ed8-80bb-4145-9a4b-bd09aba666f1" targetNamespace="http://schemas.microsoft.com/office/2006/metadata/properties" ma:root="true" ma:fieldsID="50acdec74486484104e3dc692f09199c" ns3:_="" ns4:_="">
    <xsd:import namespace="85d4234f-cdd5-4217-b8f0-d72e6201998d"/>
    <xsd:import namespace="b6287ed8-80bb-4145-9a4b-bd09aba666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LengthInSecond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4234f-cdd5-4217-b8f0-d72e620199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87ed8-80bb-4145-9a4b-bd09aba666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5d4234f-cdd5-4217-b8f0-d72e6201998d" xsi:nil="true"/>
  </documentManagement>
</p:properties>
</file>

<file path=customXml/itemProps1.xml><?xml version="1.0" encoding="utf-8"?>
<ds:datastoreItem xmlns:ds="http://schemas.openxmlformats.org/officeDocument/2006/customXml" ds:itemID="{A2D9FF51-3924-4F5C-BCFA-441E1BFE5A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7D2DDB-C33B-4AE6-A302-FBE2E247F860}">
  <ds:schemaRefs>
    <ds:schemaRef ds:uri="85d4234f-cdd5-4217-b8f0-d72e6201998d"/>
    <ds:schemaRef ds:uri="b6287ed8-80bb-4145-9a4b-bd09aba666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CAC90974-C305-4821-BC28-512C912EE25C}">
  <ds:schemaRefs>
    <ds:schemaRef ds:uri="http://schemas.microsoft.com/office/2006/documentManagement/types"/>
    <ds:schemaRef ds:uri="http://purl.org/dc/elements/1.1/"/>
    <ds:schemaRef ds:uri="http://www.w3.org/XML/1998/namespace"/>
    <ds:schemaRef ds:uri="b6287ed8-80bb-4145-9a4b-bd09aba666f1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85d4234f-cdd5-4217-b8f0-d72e6201998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1137</Words>
  <Application>Microsoft Office PowerPoint</Application>
  <PresentationFormat>Custom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Cambria</vt:lpstr>
      <vt:lpstr>Times New Roman</vt:lpstr>
      <vt:lpstr>Office Theme</vt:lpstr>
      <vt:lpstr>Fabrication of Electrospun Salmon-derived Fibrin Patch  for Accelerated Wound Healing Sean Boyle, Evan Guernelli, Trevor Convent, Jack Reynolds, Linqing Li Chemical and Bioengineering, University of New Hampshire, Durham, NH 03824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Sean Boyle</cp:lastModifiedBy>
  <cp:revision>1</cp:revision>
  <cp:lastPrinted>2026-04-17T18:28:49Z</cp:lastPrinted>
  <dcterms:created xsi:type="dcterms:W3CDTF">2016-03-05T16:55:12Z</dcterms:created>
  <dcterms:modified xsi:type="dcterms:W3CDTF">2026-04-17T18:44:33Z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0x010100EF1F0ACCB19AA44AA72EC59C6846E776</vt:lpwstr>
  </property>
</Properties>
</file>