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0" userDrawn="1">
          <p15:clr>
            <a:srgbClr val="A4A3A4"/>
          </p15:clr>
        </p15:guide>
        <p15:guide id="2" pos="27072" userDrawn="1">
          <p15:clr>
            <a:srgbClr val="A4A3A4"/>
          </p15:clr>
        </p15:guide>
        <p15:guide id="3" orient="horz" pos="576" userDrawn="1">
          <p15:clr>
            <a:srgbClr val="A4A3A4"/>
          </p15:clr>
        </p15:guide>
        <p15:guide id="4" pos="576" userDrawn="1">
          <p15:clr>
            <a:srgbClr val="A4A3A4"/>
          </p15:clr>
        </p15:guide>
        <p15:guide id="5" pos="9600" userDrawn="1">
          <p15:clr>
            <a:srgbClr val="A4A3A4"/>
          </p15:clr>
        </p15:guide>
        <p15:guide id="6" pos="9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1392" y="125"/>
      </p:cViewPr>
      <p:guideLst>
        <p:guide orient="horz" pos="20160"/>
        <p:guide pos="27072"/>
        <p:guide orient="horz" pos="576"/>
        <p:guide pos="576"/>
        <p:guide pos="9600"/>
        <p:guide pos="9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B866-99E3-41C9-ADAB-E1D21F91032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77FE-39CA-4DF2-A676-C384F383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7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B866-99E3-41C9-ADAB-E1D21F91032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77FE-39CA-4DF2-A676-C384F383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1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B866-99E3-41C9-ADAB-E1D21F91032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77FE-39CA-4DF2-A676-C384F383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B866-99E3-41C9-ADAB-E1D21F91032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77FE-39CA-4DF2-A676-C384F383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5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>
                    <a:tint val="82000"/>
                  </a:schemeClr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82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82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B866-99E3-41C9-ADAB-E1D21F91032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77FE-39CA-4DF2-A676-C384F383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9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B866-99E3-41C9-ADAB-E1D21F91032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77FE-39CA-4DF2-A676-C384F383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3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B866-99E3-41C9-ADAB-E1D21F91032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77FE-39CA-4DF2-A676-C384F383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5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B866-99E3-41C9-ADAB-E1D21F91032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77FE-39CA-4DF2-A676-C384F383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4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B866-99E3-41C9-ADAB-E1D21F91032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77FE-39CA-4DF2-A676-C384F383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7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B866-99E3-41C9-ADAB-E1D21F91032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77FE-39CA-4DF2-A676-C384F383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9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B866-99E3-41C9-ADAB-E1D21F91032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77FE-39CA-4DF2-A676-C384F383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5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FBB866-99E3-41C9-ADAB-E1D21F91032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E377FE-39CA-4DF2-A676-C384F383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0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7BC454-5A4B-4C06-4C74-6F3B3FE2EBE0}"/>
              </a:ext>
            </a:extLst>
          </p:cNvPr>
          <p:cNvSpPr/>
          <p:nvPr/>
        </p:nvSpPr>
        <p:spPr>
          <a:xfrm>
            <a:off x="914400" y="914400"/>
            <a:ext cx="42062400" cy="37602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D6541-FEFC-2F4D-D6B9-11B78002935B}"/>
              </a:ext>
            </a:extLst>
          </p:cNvPr>
          <p:cNvSpPr txBox="1"/>
          <p:nvPr/>
        </p:nvSpPr>
        <p:spPr>
          <a:xfrm>
            <a:off x="3512820" y="978624"/>
            <a:ext cx="368655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Design and Flight Qualification of Thermo5D for High-Resolution, Multidimensional Wind Measurements in the Thermosphere</a:t>
            </a:r>
          </a:p>
          <a:p>
            <a:pPr algn="ctr"/>
            <a:r>
              <a:rPr lang="en-US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Jackson Scheele advised by Dr. James Clemmons – University of New Hampshire, Experimental Space Research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81668C-EC04-4056-C80A-7B061A5B05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58" y="1145555"/>
            <a:ext cx="2738708" cy="3297902"/>
          </a:xfrm>
          <a:prstGeom prst="rect">
            <a:avLst/>
          </a:prstGeom>
        </p:spPr>
      </p:pic>
      <p:pic>
        <p:nvPicPr>
          <p:cNvPr id="7" name="Picture 6" descr="A logo with a yellow circle and a rocket&#10;&#10;Description automatically generated">
            <a:extLst>
              <a:ext uri="{FF2B5EF4-FFF2-40B4-BE49-F238E27FC236}">
                <a16:creationId xmlns:a16="http://schemas.microsoft.com/office/drawing/2014/main" id="{C32F71F8-A596-2864-96F1-E93D3BD61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6203" y="1201769"/>
            <a:ext cx="3113205" cy="3185474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B25E22C-3395-5C6D-8EA0-9EA7443F7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107590"/>
              </p:ext>
            </p:extLst>
          </p:nvPr>
        </p:nvGraphicFramePr>
        <p:xfrm>
          <a:off x="914400" y="5448300"/>
          <a:ext cx="13411200" cy="1283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1200">
                  <a:extLst>
                    <a:ext uri="{9D8B030D-6E8A-4147-A177-3AD203B41FA5}">
                      <a16:colId xmlns:a16="http://schemas.microsoft.com/office/drawing/2014/main" val="357039204"/>
                    </a:ext>
                  </a:extLst>
                </a:gridCol>
              </a:tblGrid>
              <a:tr h="849592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Overview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9114858"/>
                  </a:ext>
                </a:extLst>
              </a:tr>
              <a:tr h="11529060"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Thermospheric winds remain underexplored despite their importance in space and atmospheric science</a:t>
                      </a: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Upper-atmospheric winds are strongly influenced by space weather events (e.g., coronal mass ejections) and can impact lower-atmosphere dynamics</a:t>
                      </a: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understanding of thermospheric winds enables more accurate atmospheric and space weather modeling</a:t>
                      </a: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Existing instrumentation is often large, costly, and limited in its ability to capture a complete wind profile efficiently</a:t>
                      </a: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Thermo5D instrument offers a compact, cost-effective solution with enhanced measurement capability</a:t>
                      </a: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single instrument enables measurement of five key parameters: 3D wind velocity, density, and temperature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7820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9D4BB7-8510-0A88-93DC-1EC976FEE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611107"/>
              </p:ext>
            </p:extLst>
          </p:nvPr>
        </p:nvGraphicFramePr>
        <p:xfrm>
          <a:off x="914400" y="19202400"/>
          <a:ext cx="13411200" cy="1280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1200">
                  <a:extLst>
                    <a:ext uri="{9D8B030D-6E8A-4147-A177-3AD203B41FA5}">
                      <a16:colId xmlns:a16="http://schemas.microsoft.com/office/drawing/2014/main" val="357039204"/>
                    </a:ext>
                  </a:extLst>
                </a:gridCol>
              </a:tblGrid>
              <a:tr h="1490265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Requirements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9114858"/>
                  </a:ext>
                </a:extLst>
              </a:tr>
              <a:tr h="11311335"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Modulate atmospheric gas flow into an accommodation chamber to enable accurate pressure measurements along three orthogonal axes</a:t>
                      </a: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Compatible with multiple platforms: sounding rockets, 1U CubeSat, and ISS</a:t>
                      </a:r>
                    </a:p>
                    <a:p>
                      <a:pPr marL="276606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Envelope: 250mm x 150mm x 200mm for rocket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  <a:p>
                      <a:pPr marL="276606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Mass: &lt;1.5kg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Require a near-spherical chamber geometry to minimize disturbance to ambient gas flow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DFM to support scalable production and low barrier to entry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Enable effective sealing of the chamber from ambient flow during measurement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Achieve full measurement cycle time of 0.5s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7820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5F759FB-6182-4FAC-63EA-EBE7CBD11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157360"/>
              </p:ext>
            </p:extLst>
          </p:nvPr>
        </p:nvGraphicFramePr>
        <p:xfrm>
          <a:off x="15270480" y="5448300"/>
          <a:ext cx="13411200" cy="1283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1200">
                  <a:extLst>
                    <a:ext uri="{9D8B030D-6E8A-4147-A177-3AD203B41FA5}">
                      <a16:colId xmlns:a16="http://schemas.microsoft.com/office/drawing/2014/main" val="357039204"/>
                    </a:ext>
                  </a:extLst>
                </a:gridCol>
              </a:tblGrid>
              <a:tr h="1494701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Bistable Shutter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9114858"/>
                  </a:ext>
                </a:extLst>
              </a:tr>
              <a:tr h="11344999"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Takano Bistable Optical Shutter (BOS5-8-T)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Controls gas flow in/out of accommodation chamber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Actuated via bidirectional current through an internal solenoid, toggling a permanent magnet between open and closed states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Actuation time: &lt;50ms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Mass: 0.8g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power due to bistable operation (power required only during state transition)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7820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26EE80F-5D1A-5B54-D098-6BCFD6778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280772"/>
              </p:ext>
            </p:extLst>
          </p:nvPr>
        </p:nvGraphicFramePr>
        <p:xfrm>
          <a:off x="15270480" y="19202400"/>
          <a:ext cx="13411200" cy="1283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1200">
                  <a:extLst>
                    <a:ext uri="{9D8B030D-6E8A-4147-A177-3AD203B41FA5}">
                      <a16:colId xmlns:a16="http://schemas.microsoft.com/office/drawing/2014/main" val="357039204"/>
                    </a:ext>
                  </a:extLst>
                </a:gridCol>
              </a:tblGrid>
              <a:tr h="1494701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Aperture Plate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9114858"/>
                  </a:ext>
                </a:extLst>
              </a:tr>
              <a:tr h="11344999">
                <a:tc>
                  <a:txBody>
                    <a:bodyPr/>
                    <a:lstStyle/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Provides structural interface for mounting shutter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Mechanically joins and secures accommodation chamber hemispheres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Defines and controls aperture geometry and flow area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Modular design enables rapid replacement and aperture size interchangeability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Simplified geometry supports DFM requirement and scalable production</a:t>
                      </a:r>
                    </a:p>
                    <a:p>
                      <a:pPr algn="l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7820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985CD94-01E8-6713-5EC5-A03AD4A18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433892"/>
              </p:ext>
            </p:extLst>
          </p:nvPr>
        </p:nvGraphicFramePr>
        <p:xfrm>
          <a:off x="29626560" y="5448300"/>
          <a:ext cx="13411200" cy="1283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1200">
                  <a:extLst>
                    <a:ext uri="{9D8B030D-6E8A-4147-A177-3AD203B41FA5}">
                      <a16:colId xmlns:a16="http://schemas.microsoft.com/office/drawing/2014/main" val="357039204"/>
                    </a:ext>
                  </a:extLst>
                </a:gridCol>
              </a:tblGrid>
              <a:tr h="1494701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9114858"/>
                  </a:ext>
                </a:extLst>
              </a:tr>
              <a:tr h="11344999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Simulated flight environment with vacuum chamber and Nitrogen beam (790m/s)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Initial testing revealed accommodation chamber gas leak driving design of an aperture cap to better seal chamber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7820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2D7C2E2-D6C8-F778-C3E6-F51C47483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889176"/>
              </p:ext>
            </p:extLst>
          </p:nvPr>
        </p:nvGraphicFramePr>
        <p:xfrm>
          <a:off x="29565602" y="19202400"/>
          <a:ext cx="13411200" cy="1283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1200">
                  <a:extLst>
                    <a:ext uri="{9D8B030D-6E8A-4147-A177-3AD203B41FA5}">
                      <a16:colId xmlns:a16="http://schemas.microsoft.com/office/drawing/2014/main" val="357039204"/>
                    </a:ext>
                  </a:extLst>
                </a:gridCol>
              </a:tblGrid>
              <a:tr h="1494701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Outcome &amp; Future 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9114858"/>
                  </a:ext>
                </a:extLst>
              </a:tr>
              <a:tr h="11344999"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Thermo5D demonstrates accurate measurement of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thermospheric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winds with performance comparable to legacy systems at significantly reduced cost and complexity</a:t>
                      </a: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Scheduled for flight on sounding rocket mission 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Dynamo 3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summer 2027 (slipped from Summer 2026)</a:t>
                      </a: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Ongoing development of automated testing to enable faster actuation and higher-fidelity data acquisition</a:t>
                      </a:r>
                    </a:p>
                    <a:p>
                      <a:pPr marL="276606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LabView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I/O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H-bridge control system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Rev2 prototype in development, incorporating aperture cap and full system integration for baffle validation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of long-life shutter alternatives for extended missions (small-sat/ISS platforms)</a:t>
                      </a:r>
                    </a:p>
                    <a:p>
                      <a:pPr marL="276606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BOS5-8-T: 500,000 cycles at 0.8g</a:t>
                      </a:r>
                    </a:p>
                    <a:p>
                      <a:pPr marL="276606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BOS10/15-S: 5,000,000 cycles at 11g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Scalable design enables distribution to research groups for large-scale atmospheric modeling and improved space weather prediction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7820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279210A-ABCF-9D8A-CAB8-0F2598BDA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240" y="14977979"/>
            <a:ext cx="3050156" cy="31383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909328-0DD9-8FBA-4C78-B11BA76ED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387" y="15005904"/>
            <a:ext cx="3713580" cy="3110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DB309B-51F6-BA4E-3EB5-91AE015B54A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086" r="4572"/>
          <a:stretch>
            <a:fillRect/>
          </a:stretch>
        </p:blipFill>
        <p:spPr>
          <a:xfrm>
            <a:off x="10951670" y="14890044"/>
            <a:ext cx="3146192" cy="31383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76AF2F-85EF-D501-1EC6-247B09071A3D}"/>
              </a:ext>
            </a:extLst>
          </p:cNvPr>
          <p:cNvSpPr txBox="1"/>
          <p:nvPr/>
        </p:nvSpPr>
        <p:spPr>
          <a:xfrm>
            <a:off x="6106315" y="17457002"/>
            <a:ext cx="3676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WCT Instrument</a:t>
            </a:r>
          </a:p>
          <a:p>
            <a:pPr algn="ctr"/>
            <a:r>
              <a:rPr lang="en-US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 required ionization gauges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287E64-1F80-D086-11BE-840877C4CD62}"/>
              </a:ext>
            </a:extLst>
          </p:cNvPr>
          <p:cNvSpPr txBox="1"/>
          <p:nvPr/>
        </p:nvSpPr>
        <p:spPr>
          <a:xfrm>
            <a:off x="1155611" y="17457003"/>
            <a:ext cx="3849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IG Instrument </a:t>
            </a:r>
          </a:p>
          <a:p>
            <a:pPr algn="ctr"/>
            <a:r>
              <a:rPr lang="en-US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4+ required ionization gauges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604C53-AFDF-08BB-5E80-C6C536D8E74C}"/>
              </a:ext>
            </a:extLst>
          </p:cNvPr>
          <p:cNvSpPr txBox="1"/>
          <p:nvPr/>
        </p:nvSpPr>
        <p:spPr>
          <a:xfrm>
            <a:off x="10806057" y="17457001"/>
            <a:ext cx="3676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Thermo5D Instrument, </a:t>
            </a:r>
          </a:p>
          <a:p>
            <a:pPr algn="ctr"/>
            <a:r>
              <a:rPr lang="en-US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 required ionization gauges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06106C3-6C5D-8BFC-25EE-1BD8F44063F2}"/>
              </a:ext>
            </a:extLst>
          </p:cNvPr>
          <p:cNvSpPr/>
          <p:nvPr/>
        </p:nvSpPr>
        <p:spPr>
          <a:xfrm>
            <a:off x="4749132" y="16340904"/>
            <a:ext cx="1857943" cy="4403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37C4923-2BDD-C0DA-042C-35EF6A995843}"/>
              </a:ext>
            </a:extLst>
          </p:cNvPr>
          <p:cNvSpPr/>
          <p:nvPr/>
        </p:nvSpPr>
        <p:spPr>
          <a:xfrm>
            <a:off x="9328841" y="16322406"/>
            <a:ext cx="1857943" cy="4403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F4C856F-82A3-6F57-3031-D031C26B86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8661" y="28789991"/>
            <a:ext cx="3203030" cy="29064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2E5728-1785-B90C-9448-512D77E69E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1358" y="28799389"/>
            <a:ext cx="3047833" cy="2897056"/>
          </a:xfrm>
          <a:prstGeom prst="rect">
            <a:avLst/>
          </a:prstGeom>
        </p:spPr>
      </p:pic>
      <p:pic>
        <p:nvPicPr>
          <p:cNvPr id="28" name="Picture 2" descr="Sounding Rockets - NASA">
            <a:extLst>
              <a:ext uri="{FF2B5EF4-FFF2-40B4-BE49-F238E27FC236}">
                <a16:creationId xmlns:a16="http://schemas.microsoft.com/office/drawing/2014/main" id="{6D31D647-6727-5C33-250B-252F798E8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2" t="19877" r="19612"/>
          <a:stretch>
            <a:fillRect/>
          </a:stretch>
        </p:blipFill>
        <p:spPr bwMode="auto">
          <a:xfrm>
            <a:off x="8187174" y="28789991"/>
            <a:ext cx="3015713" cy="290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ESA - Technology CubeSats overview">
            <a:extLst>
              <a:ext uri="{FF2B5EF4-FFF2-40B4-BE49-F238E27FC236}">
                <a16:creationId xmlns:a16="http://schemas.microsoft.com/office/drawing/2014/main" id="{EC1B4488-C1BF-316E-3D2C-D098F6216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4" t="10165" r="19630" b="16845"/>
          <a:stretch>
            <a:fillRect/>
          </a:stretch>
        </p:blipFill>
        <p:spPr bwMode="auto">
          <a:xfrm>
            <a:off x="11444674" y="30321173"/>
            <a:ext cx="2177332" cy="136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Origins of the International Space Station - Wikipedia">
            <a:extLst>
              <a:ext uri="{FF2B5EF4-FFF2-40B4-BE49-F238E27FC236}">
                <a16:creationId xmlns:a16="http://schemas.microsoft.com/office/drawing/2014/main" id="{7FE820B2-7775-9511-EE33-4E5C92100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7"/>
          <a:stretch>
            <a:fillRect/>
          </a:stretch>
        </p:blipFill>
        <p:spPr bwMode="auto">
          <a:xfrm>
            <a:off x="11444674" y="28789991"/>
            <a:ext cx="2177332" cy="129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2CEFC8C0-3C46-90A7-B99D-7C1DC85CC281}"/>
              </a:ext>
            </a:extLst>
          </p:cNvPr>
          <p:cNvSpPr/>
          <p:nvPr/>
        </p:nvSpPr>
        <p:spPr>
          <a:xfrm>
            <a:off x="4398380" y="30087225"/>
            <a:ext cx="752354" cy="3657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9972EC-5C46-56A6-43B1-1F9EE20DFF36}"/>
              </a:ext>
            </a:extLst>
          </p:cNvPr>
          <p:cNvSpPr txBox="1"/>
          <p:nvPr/>
        </p:nvSpPr>
        <p:spPr>
          <a:xfrm>
            <a:off x="1563686" y="31211103"/>
            <a:ext cx="3079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Early Chamber Design </a:t>
            </a:r>
          </a:p>
          <a:p>
            <a:pPr algn="ctr"/>
            <a:r>
              <a:rPr lang="en-US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943CAB-EBE6-1336-6334-5F2AFA2A0B97}"/>
              </a:ext>
            </a:extLst>
          </p:cNvPr>
          <p:cNvSpPr txBox="1"/>
          <p:nvPr/>
        </p:nvSpPr>
        <p:spPr>
          <a:xfrm>
            <a:off x="4953798" y="31211103"/>
            <a:ext cx="3046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Final Chamber Design </a:t>
            </a:r>
          </a:p>
          <a:p>
            <a:pPr algn="ctr"/>
            <a:r>
              <a:rPr lang="en-US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</a:p>
        </p:txBody>
      </p:sp>
      <p:pic>
        <p:nvPicPr>
          <p:cNvPr id="34" name="Picture 2" descr="BI-STABLE OPTICAL SHUTTER - TAKANO-USA.com">
            <a:extLst>
              <a:ext uri="{FF2B5EF4-FFF2-40B4-BE49-F238E27FC236}">
                <a16:creationId xmlns:a16="http://schemas.microsoft.com/office/drawing/2014/main" id="{70C4F273-B140-46FF-D2DF-01BBD1B10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210" y="13087598"/>
            <a:ext cx="5022303" cy="436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6A4F6D7-7162-3E26-7BB5-8D4506AC4A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947063" y="26861280"/>
            <a:ext cx="5717238" cy="36641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1CFB76-1070-2371-1050-693AD971F4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471986" y="13087598"/>
            <a:ext cx="4208987" cy="386498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3A6643C-337D-8F00-FEB8-F424A62600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74383" y="13087598"/>
            <a:ext cx="4477138" cy="386498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A36ECA4-6FCB-55C9-D34B-901A0F9D57D1}"/>
              </a:ext>
            </a:extLst>
          </p:cNvPr>
          <p:cNvSpPr txBox="1"/>
          <p:nvPr/>
        </p:nvSpPr>
        <p:spPr>
          <a:xfrm>
            <a:off x="20012688" y="16476856"/>
            <a:ext cx="3337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Shutters in Open Position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C26D39-EBE0-0AF7-C064-B566ACD556CD}"/>
              </a:ext>
            </a:extLst>
          </p:cNvPr>
          <p:cNvSpPr txBox="1"/>
          <p:nvPr/>
        </p:nvSpPr>
        <p:spPr>
          <a:xfrm>
            <a:off x="24450291" y="16476856"/>
            <a:ext cx="352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Shutters in Closed Position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E51A797-B9DC-18D7-B405-31EFCA38B09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411517" y="25241215"/>
            <a:ext cx="5540220" cy="345215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8EE6EAD-2A6E-90C1-CABC-CF54BEA9FE5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456806" y="28693374"/>
            <a:ext cx="5494931" cy="3079181"/>
          </a:xfrm>
          <a:prstGeom prst="rect">
            <a:avLst/>
          </a:prstGeom>
        </p:spPr>
      </p:pic>
      <p:sp>
        <p:nvSpPr>
          <p:cNvPr id="47" name="Arrow: Right 46">
            <a:extLst>
              <a:ext uri="{FF2B5EF4-FFF2-40B4-BE49-F238E27FC236}">
                <a16:creationId xmlns:a16="http://schemas.microsoft.com/office/drawing/2014/main" id="{F9E1873D-03D9-4BF4-869E-9391F4AF1302}"/>
              </a:ext>
            </a:extLst>
          </p:cNvPr>
          <p:cNvSpPr/>
          <p:nvPr/>
        </p:nvSpPr>
        <p:spPr>
          <a:xfrm>
            <a:off x="21392016" y="27960328"/>
            <a:ext cx="1463040" cy="14782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B6F9D8-8516-034C-C1F2-4B4E2CA8C6C7}"/>
              </a:ext>
            </a:extLst>
          </p:cNvPr>
          <p:cNvSpPr txBox="1"/>
          <p:nvPr/>
        </p:nvSpPr>
        <p:spPr>
          <a:xfrm>
            <a:off x="17042151" y="30087225"/>
            <a:ext cx="3642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Early Aperture Plate Design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F1511BE-6BA2-86E5-2417-C407FD1E2EC9}"/>
              </a:ext>
            </a:extLst>
          </p:cNvPr>
          <p:cNvSpPr txBox="1"/>
          <p:nvPr/>
        </p:nvSpPr>
        <p:spPr>
          <a:xfrm>
            <a:off x="22989306" y="28231709"/>
            <a:ext cx="4365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Final Aperture Plate Design (Top)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FA86AE-D15F-8824-573D-8F392665886F}"/>
              </a:ext>
            </a:extLst>
          </p:cNvPr>
          <p:cNvSpPr txBox="1"/>
          <p:nvPr/>
        </p:nvSpPr>
        <p:spPr>
          <a:xfrm>
            <a:off x="22765368" y="31560984"/>
            <a:ext cx="4813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Final Aperture Plate Design (Bottom)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2EAFCC-A739-3651-06C1-7D0C6DA1694B}"/>
              </a:ext>
            </a:extLst>
          </p:cNvPr>
          <p:cNvSpPr txBox="1"/>
          <p:nvPr/>
        </p:nvSpPr>
        <p:spPr>
          <a:xfrm>
            <a:off x="27324292" y="29096464"/>
            <a:ext cx="152477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Shutter Mount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3C621CA-752C-6EC6-C4E7-CF5411DFD10F}"/>
              </a:ext>
            </a:extLst>
          </p:cNvPr>
          <p:cNvCxnSpPr>
            <a:cxnSpLocks/>
          </p:cNvCxnSpPr>
          <p:nvPr/>
        </p:nvCxnSpPr>
        <p:spPr>
          <a:xfrm flipH="1">
            <a:off x="26426160" y="29223934"/>
            <a:ext cx="888643" cy="1435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6957D9C-1AEB-03B7-C6EB-C96355068819}"/>
              </a:ext>
            </a:extLst>
          </p:cNvPr>
          <p:cNvCxnSpPr>
            <a:cxnSpLocks/>
          </p:cNvCxnSpPr>
          <p:nvPr/>
        </p:nvCxnSpPr>
        <p:spPr>
          <a:xfrm flipH="1">
            <a:off x="26967180" y="29465796"/>
            <a:ext cx="464820" cy="4198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C381447-4FB8-50DE-0640-D103AD82BEB4}"/>
              </a:ext>
            </a:extLst>
          </p:cNvPr>
          <p:cNvSpPr txBox="1"/>
          <p:nvPr/>
        </p:nvSpPr>
        <p:spPr>
          <a:xfrm>
            <a:off x="24794427" y="25252918"/>
            <a:ext cx="259558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Chamber Mounting Holes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CE5F645-D692-42F6-232C-345CFF8F09DD}"/>
              </a:ext>
            </a:extLst>
          </p:cNvPr>
          <p:cNvCxnSpPr>
            <a:cxnSpLocks/>
          </p:cNvCxnSpPr>
          <p:nvPr/>
        </p:nvCxnSpPr>
        <p:spPr>
          <a:xfrm flipH="1">
            <a:off x="23680973" y="25633953"/>
            <a:ext cx="1973027" cy="12273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9B2524E-09F4-0D2A-91BF-F84B9D25F5A3}"/>
              </a:ext>
            </a:extLst>
          </p:cNvPr>
          <p:cNvCxnSpPr>
            <a:cxnSpLocks/>
          </p:cNvCxnSpPr>
          <p:nvPr/>
        </p:nvCxnSpPr>
        <p:spPr>
          <a:xfrm flipH="1">
            <a:off x="25654000" y="25614502"/>
            <a:ext cx="162355" cy="2012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BCF99BD-BB37-849E-B12C-1AF783A389DC}"/>
              </a:ext>
            </a:extLst>
          </p:cNvPr>
          <p:cNvCxnSpPr>
            <a:cxnSpLocks/>
          </p:cNvCxnSpPr>
          <p:nvPr/>
        </p:nvCxnSpPr>
        <p:spPr>
          <a:xfrm>
            <a:off x="26100149" y="25614502"/>
            <a:ext cx="575779" cy="7731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D37F22F-053F-4B12-8A5F-BBEBE42858C3}"/>
              </a:ext>
            </a:extLst>
          </p:cNvPr>
          <p:cNvSpPr txBox="1"/>
          <p:nvPr/>
        </p:nvSpPr>
        <p:spPr>
          <a:xfrm>
            <a:off x="19892246" y="31138443"/>
            <a:ext cx="29995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Aperture Cap Mounting Holes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9031A29-FA65-E2E6-BD5A-5222BFE9A6BF}"/>
              </a:ext>
            </a:extLst>
          </p:cNvPr>
          <p:cNvCxnSpPr>
            <a:cxnSpLocks/>
          </p:cNvCxnSpPr>
          <p:nvPr/>
        </p:nvCxnSpPr>
        <p:spPr>
          <a:xfrm flipV="1">
            <a:off x="22548223" y="30385180"/>
            <a:ext cx="701473" cy="7408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99C01CD-4772-7C3B-973D-5530B16C15D6}"/>
              </a:ext>
            </a:extLst>
          </p:cNvPr>
          <p:cNvCxnSpPr>
            <a:cxnSpLocks/>
          </p:cNvCxnSpPr>
          <p:nvPr/>
        </p:nvCxnSpPr>
        <p:spPr>
          <a:xfrm flipV="1">
            <a:off x="22891082" y="31118992"/>
            <a:ext cx="1083301" cy="1724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40CC96E-0221-763D-15EE-BAC3BAFE7BB9}"/>
              </a:ext>
            </a:extLst>
          </p:cNvPr>
          <p:cNvCxnSpPr>
            <a:cxnSpLocks/>
          </p:cNvCxnSpPr>
          <p:nvPr/>
        </p:nvCxnSpPr>
        <p:spPr>
          <a:xfrm flipV="1">
            <a:off x="22891082" y="31319382"/>
            <a:ext cx="1903345" cy="582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098E877-FAD6-03CF-500B-D64613F1CD3C}"/>
              </a:ext>
            </a:extLst>
          </p:cNvPr>
          <p:cNvCxnSpPr>
            <a:cxnSpLocks/>
          </p:cNvCxnSpPr>
          <p:nvPr/>
        </p:nvCxnSpPr>
        <p:spPr>
          <a:xfrm flipV="1">
            <a:off x="22289418" y="29728890"/>
            <a:ext cx="1241142" cy="14052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836526E-7519-9F41-3E8C-C8D44CB412EE}"/>
              </a:ext>
            </a:extLst>
          </p:cNvPr>
          <p:cNvSpPr txBox="1"/>
          <p:nvPr/>
        </p:nvSpPr>
        <p:spPr>
          <a:xfrm>
            <a:off x="18299450" y="26861280"/>
            <a:ext cx="161454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Aperture (1cm)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1488AD9-50DA-829D-8CD3-8D4711547C3C}"/>
              </a:ext>
            </a:extLst>
          </p:cNvPr>
          <p:cNvCxnSpPr>
            <a:cxnSpLocks/>
          </p:cNvCxnSpPr>
          <p:nvPr/>
        </p:nvCxnSpPr>
        <p:spPr>
          <a:xfrm flipH="1">
            <a:off x="18938240" y="27230612"/>
            <a:ext cx="168483" cy="12319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884804F9-7934-9808-E97D-1A10EB145B2A}"/>
              </a:ext>
            </a:extLst>
          </p:cNvPr>
          <p:cNvSpPr txBox="1"/>
          <p:nvPr/>
        </p:nvSpPr>
        <p:spPr>
          <a:xfrm>
            <a:off x="16091322" y="17376020"/>
            <a:ext cx="392928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Shutter Housing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Solenoid &amp; Permanent Magnet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913567D-D761-FC8D-90C2-B9E3E493B6A5}"/>
              </a:ext>
            </a:extLst>
          </p:cNvPr>
          <p:cNvCxnSpPr>
            <a:stCxn id="84" idx="0"/>
          </p:cNvCxnSpPr>
          <p:nvPr/>
        </p:nvCxnSpPr>
        <p:spPr>
          <a:xfrm flipH="1" flipV="1">
            <a:off x="17778361" y="16100385"/>
            <a:ext cx="277602" cy="12756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51EF2F4A-FC9C-E38A-8FB6-D27A9E38E7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643932" y="15914448"/>
            <a:ext cx="2550580" cy="220184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0CE61DC2-D169-55EA-3817-362D316562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47891" y="15914448"/>
            <a:ext cx="2316436" cy="2201842"/>
          </a:xfrm>
          <a:prstGeom prst="rect">
            <a:avLst/>
          </a:prstGeom>
        </p:spPr>
      </p:pic>
      <p:pic>
        <p:nvPicPr>
          <p:cNvPr id="90" name="Picture 2">
            <a:extLst>
              <a:ext uri="{FF2B5EF4-FFF2-40B4-BE49-F238E27FC236}">
                <a16:creationId xmlns:a16="http://schemas.microsoft.com/office/drawing/2014/main" id="{114E87CB-F4C9-FDC5-4B93-9AF3E1E470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2" t="18438" r="31044" b="42717"/>
          <a:stretch>
            <a:fillRect/>
          </a:stretch>
        </p:blipFill>
        <p:spPr bwMode="auto">
          <a:xfrm>
            <a:off x="35176219" y="15891684"/>
            <a:ext cx="2189965" cy="220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Arrow: Right 93">
            <a:extLst>
              <a:ext uri="{FF2B5EF4-FFF2-40B4-BE49-F238E27FC236}">
                <a16:creationId xmlns:a16="http://schemas.microsoft.com/office/drawing/2014/main" id="{E4790492-6454-E7C8-5915-CDC1BC40C7C8}"/>
              </a:ext>
            </a:extLst>
          </p:cNvPr>
          <p:cNvSpPr/>
          <p:nvPr/>
        </p:nvSpPr>
        <p:spPr>
          <a:xfrm>
            <a:off x="32036417" y="17727341"/>
            <a:ext cx="8350933" cy="5606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Rev1 Design                   Proof of Concept Aperture Cap                  Final Design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C3282D38-C0CA-E80E-D32E-55DE712CA73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044218" y="9727975"/>
            <a:ext cx="6168823" cy="6186473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64C57F36-80BF-C633-FB3A-2124FFF37D1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421698" y="9727975"/>
            <a:ext cx="6168823" cy="618647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440FEE79-7289-E1B1-46C8-D61BECE31D78}"/>
              </a:ext>
            </a:extLst>
          </p:cNvPr>
          <p:cNvSpPr txBox="1"/>
          <p:nvPr/>
        </p:nvSpPr>
        <p:spPr>
          <a:xfrm>
            <a:off x="37157921" y="10094115"/>
            <a:ext cx="345748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 Settling Time Average: 0.617s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F502F01-E88C-50FC-87C3-F5AEDAD024C1}"/>
              </a:ext>
            </a:extLst>
          </p:cNvPr>
          <p:cNvCxnSpPr>
            <a:cxnSpLocks/>
          </p:cNvCxnSpPr>
          <p:nvPr/>
        </p:nvCxnSpPr>
        <p:spPr>
          <a:xfrm>
            <a:off x="37073840" y="14732000"/>
            <a:ext cx="5445760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B307888-C01A-44E6-0A8E-A01F18ABE713}"/>
              </a:ext>
            </a:extLst>
          </p:cNvPr>
          <p:cNvCxnSpPr>
            <a:cxnSpLocks/>
          </p:cNvCxnSpPr>
          <p:nvPr/>
        </p:nvCxnSpPr>
        <p:spPr>
          <a:xfrm>
            <a:off x="37073840" y="15292619"/>
            <a:ext cx="5445760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0BF57FB0-BDBB-3CFA-B58F-E5369AD3B375}"/>
              </a:ext>
            </a:extLst>
          </p:cNvPr>
          <p:cNvSpPr txBox="1"/>
          <p:nvPr/>
        </p:nvSpPr>
        <p:spPr>
          <a:xfrm>
            <a:off x="30737027" y="10094115"/>
            <a:ext cx="345748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 Settling Time Average: 0.174s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2BE11DD-4555-4617-EE01-C3F43750337A}"/>
              </a:ext>
            </a:extLst>
          </p:cNvPr>
          <p:cNvCxnSpPr>
            <a:cxnSpLocks/>
          </p:cNvCxnSpPr>
          <p:nvPr/>
        </p:nvCxnSpPr>
        <p:spPr>
          <a:xfrm>
            <a:off x="30676067" y="14703339"/>
            <a:ext cx="5445760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123E206-C55D-A861-8043-F354D7EE5162}"/>
              </a:ext>
            </a:extLst>
          </p:cNvPr>
          <p:cNvCxnSpPr>
            <a:cxnSpLocks/>
          </p:cNvCxnSpPr>
          <p:nvPr/>
        </p:nvCxnSpPr>
        <p:spPr>
          <a:xfrm>
            <a:off x="30676067" y="15263958"/>
            <a:ext cx="5445760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341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14011</TotalTime>
  <Words>568</Words>
  <Application>Microsoft Office PowerPoint</Application>
  <PresentationFormat>Custom</PresentationFormat>
  <Paragraphs>68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Jackson Scheele</dc:creator>
  <cp:lastModifiedBy>Jackson Scheele</cp:lastModifiedBy>
  <cp:revision>9</cp:revision>
  <dcterms:created xsi:type="dcterms:W3CDTF">2026-04-02T18:17:10Z</dcterms:created>
  <dcterms:modified xsi:type="dcterms:W3CDTF">2026-04-17T17:25:16Z</dcterms:modified>
</cp:coreProperties>
</file>