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67E89-A1EB-47CC-9E35-F57D068EB3CD}" v="32" dt="2026-04-07T20:22:14.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26" d="100"/>
          <a:sy n="26" d="100"/>
        </p:scale>
        <p:origin x="710" y="53"/>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ett Hardwick" userId="9b3dd47b-6f0f-429f-a5c0-4dd073679070" providerId="ADAL" clId="{C3B683B2-334F-45A3-A206-1DDDD9BCDDAF}"/>
    <pc:docChg chg="undo redo custSel delSld modSld">
      <pc:chgData name="Emmett Hardwick" userId="9b3dd47b-6f0f-429f-a5c0-4dd073679070" providerId="ADAL" clId="{C3B683B2-334F-45A3-A206-1DDDD9BCDDAF}" dt="2026-04-07T20:26:45.520" v="915" actId="3064"/>
      <pc:docMkLst>
        <pc:docMk/>
      </pc:docMkLst>
      <pc:sldChg chg="addSp delSp modSp mod">
        <pc:chgData name="Emmett Hardwick" userId="9b3dd47b-6f0f-429f-a5c0-4dd073679070" providerId="ADAL" clId="{C3B683B2-334F-45A3-A206-1DDDD9BCDDAF}" dt="2026-04-07T20:26:45.520" v="915" actId="3064"/>
        <pc:sldMkLst>
          <pc:docMk/>
          <pc:sldMk cId="376030445" sldId="256"/>
        </pc:sldMkLst>
        <pc:spChg chg="mod">
          <ac:chgData name="Emmett Hardwick" userId="9b3dd47b-6f0f-429f-a5c0-4dd073679070" providerId="ADAL" clId="{C3B683B2-334F-45A3-A206-1DDDD9BCDDAF}" dt="2026-04-06T00:08:57.227" v="862" actId="3064"/>
          <ac:spMkLst>
            <pc:docMk/>
            <pc:sldMk cId="376030445" sldId="256"/>
            <ac:spMk id="6" creationId="{00000000-0000-0000-0000-000000000000}"/>
          </ac:spMkLst>
        </pc:spChg>
        <pc:spChg chg="mod">
          <ac:chgData name="Emmett Hardwick" userId="9b3dd47b-6f0f-429f-a5c0-4dd073679070" providerId="ADAL" clId="{C3B683B2-334F-45A3-A206-1DDDD9BCDDAF}" dt="2026-04-03T19:05:39.721" v="495" actId="20577"/>
          <ac:spMkLst>
            <pc:docMk/>
            <pc:sldMk cId="376030445" sldId="256"/>
            <ac:spMk id="7" creationId="{00000000-0000-0000-0000-000000000000}"/>
          </ac:spMkLst>
        </pc:spChg>
        <pc:spChg chg="mod ord">
          <ac:chgData name="Emmett Hardwick" userId="9b3dd47b-6f0f-429f-a5c0-4dd073679070" providerId="ADAL" clId="{C3B683B2-334F-45A3-A206-1DDDD9BCDDAF}" dt="2026-04-03T19:12:39.789" v="580" actId="14100"/>
          <ac:spMkLst>
            <pc:docMk/>
            <pc:sldMk cId="376030445" sldId="256"/>
            <ac:spMk id="8" creationId="{00000000-0000-0000-0000-000000000000}"/>
          </ac:spMkLst>
        </pc:spChg>
        <pc:spChg chg="mod">
          <ac:chgData name="Emmett Hardwick" userId="9b3dd47b-6f0f-429f-a5c0-4dd073679070" providerId="ADAL" clId="{C3B683B2-334F-45A3-A206-1DDDD9BCDDAF}" dt="2026-04-07T20:24:31.968" v="912" actId="14100"/>
          <ac:spMkLst>
            <pc:docMk/>
            <pc:sldMk cId="376030445" sldId="256"/>
            <ac:spMk id="12" creationId="{00000000-0000-0000-0000-000000000000}"/>
          </ac:spMkLst>
        </pc:spChg>
        <pc:spChg chg="mod">
          <ac:chgData name="Emmett Hardwick" userId="9b3dd47b-6f0f-429f-a5c0-4dd073679070" providerId="ADAL" clId="{C3B683B2-334F-45A3-A206-1DDDD9BCDDAF}" dt="2026-04-03T19:33:40.164" v="679" actId="20577"/>
          <ac:spMkLst>
            <pc:docMk/>
            <pc:sldMk cId="376030445" sldId="256"/>
            <ac:spMk id="15" creationId="{00000000-0000-0000-0000-000000000000}"/>
          </ac:spMkLst>
        </pc:spChg>
        <pc:spChg chg="mod">
          <ac:chgData name="Emmett Hardwick" userId="9b3dd47b-6f0f-429f-a5c0-4dd073679070" providerId="ADAL" clId="{C3B683B2-334F-45A3-A206-1DDDD9BCDDAF}" dt="2026-04-03T19:17:40.490" v="601" actId="20577"/>
          <ac:spMkLst>
            <pc:docMk/>
            <pc:sldMk cId="376030445" sldId="256"/>
            <ac:spMk id="16" creationId="{00000000-0000-0000-0000-000000000000}"/>
          </ac:spMkLst>
        </pc:spChg>
        <pc:spChg chg="mod">
          <ac:chgData name="Emmett Hardwick" userId="9b3dd47b-6f0f-429f-a5c0-4dd073679070" providerId="ADAL" clId="{C3B683B2-334F-45A3-A206-1DDDD9BCDDAF}" dt="2026-04-03T19:49:41.926" v="835" actId="313"/>
          <ac:spMkLst>
            <pc:docMk/>
            <pc:sldMk cId="376030445" sldId="256"/>
            <ac:spMk id="17" creationId="{00000000-0000-0000-0000-000000000000}"/>
          </ac:spMkLst>
        </pc:spChg>
        <pc:spChg chg="mod">
          <ac:chgData name="Emmett Hardwick" userId="9b3dd47b-6f0f-429f-a5c0-4dd073679070" providerId="ADAL" clId="{C3B683B2-334F-45A3-A206-1DDDD9BCDDAF}" dt="2026-04-03T19:41:45.881" v="798" actId="14100"/>
          <ac:spMkLst>
            <pc:docMk/>
            <pc:sldMk cId="376030445" sldId="256"/>
            <ac:spMk id="19" creationId="{00000000-0000-0000-0000-000000000000}"/>
          </ac:spMkLst>
        </pc:spChg>
        <pc:spChg chg="mod">
          <ac:chgData name="Emmett Hardwick" userId="9b3dd47b-6f0f-429f-a5c0-4dd073679070" providerId="ADAL" clId="{C3B683B2-334F-45A3-A206-1DDDD9BCDDAF}" dt="2026-04-03T19:32:48.862" v="663" actId="20577"/>
          <ac:spMkLst>
            <pc:docMk/>
            <pc:sldMk cId="376030445" sldId="256"/>
            <ac:spMk id="33" creationId="{00000000-0000-0000-0000-000000000000}"/>
          </ac:spMkLst>
        </pc:spChg>
        <pc:spChg chg="mod">
          <ac:chgData name="Emmett Hardwick" userId="9b3dd47b-6f0f-429f-a5c0-4dd073679070" providerId="ADAL" clId="{C3B683B2-334F-45A3-A206-1DDDD9BCDDAF}" dt="2026-04-07T20:26:45.520" v="915" actId="3064"/>
          <ac:spMkLst>
            <pc:docMk/>
            <pc:sldMk cId="376030445" sldId="256"/>
            <ac:spMk id="85" creationId="{00000000-0000-0000-0000-000000000000}"/>
          </ac:spMkLst>
        </pc:spChg>
        <pc:spChg chg="mod">
          <ac:chgData name="Emmett Hardwick" userId="9b3dd47b-6f0f-429f-a5c0-4dd073679070" providerId="ADAL" clId="{C3B683B2-334F-45A3-A206-1DDDD9BCDDAF}" dt="2026-04-03T19:08:15.719" v="532" actId="20577"/>
          <ac:spMkLst>
            <pc:docMk/>
            <pc:sldMk cId="376030445" sldId="256"/>
            <ac:spMk id="99" creationId="{00000000-0000-0000-0000-000000000000}"/>
          </ac:spMkLst>
        </pc:spChg>
        <pc:picChg chg="add mod">
          <ac:chgData name="Emmett Hardwick" userId="9b3dd47b-6f0f-429f-a5c0-4dd073679070" providerId="ADAL" clId="{C3B683B2-334F-45A3-A206-1DDDD9BCDDAF}" dt="2026-04-03T18:59:55.421" v="457" actId="1076"/>
          <ac:picMkLst>
            <pc:docMk/>
            <pc:sldMk cId="376030445" sldId="256"/>
            <ac:picMk id="3" creationId="{B68DF3FE-C7D5-A661-C47D-4D450F50248A}"/>
          </ac:picMkLst>
        </pc:picChg>
        <pc:picChg chg="add mod">
          <ac:chgData name="Emmett Hardwick" userId="9b3dd47b-6f0f-429f-a5c0-4dd073679070" providerId="ADAL" clId="{C3B683B2-334F-45A3-A206-1DDDD9BCDDAF}" dt="2026-04-03T19:05:29.207" v="489" actId="1076"/>
          <ac:picMkLst>
            <pc:docMk/>
            <pc:sldMk cId="376030445" sldId="256"/>
            <ac:picMk id="5" creationId="{3220A832-F578-3106-8066-75C982EA2ADB}"/>
          </ac:picMkLst>
        </pc:picChg>
        <pc:picChg chg="add mod">
          <ac:chgData name="Emmett Hardwick" userId="9b3dd47b-6f0f-429f-a5c0-4dd073679070" providerId="ADAL" clId="{C3B683B2-334F-45A3-A206-1DDDD9BCDDAF}" dt="2026-04-03T19:13:02.898" v="585" actId="14100"/>
          <ac:picMkLst>
            <pc:docMk/>
            <pc:sldMk cId="376030445" sldId="256"/>
            <ac:picMk id="10" creationId="{5D59AD45-3A3B-2F97-C9D3-6747BEF49A6E}"/>
          </ac:picMkLst>
        </pc:picChg>
        <pc:picChg chg="add del mod">
          <ac:chgData name="Emmett Hardwick" userId="9b3dd47b-6f0f-429f-a5c0-4dd073679070" providerId="ADAL" clId="{C3B683B2-334F-45A3-A206-1DDDD9BCDDAF}" dt="2026-04-06T00:06:52.457" v="839" actId="478"/>
          <ac:picMkLst>
            <pc:docMk/>
            <pc:sldMk cId="376030445" sldId="256"/>
            <ac:picMk id="14" creationId="{14C188F0-8F83-3E4E-9756-3EF70C039746}"/>
          </ac:picMkLst>
        </pc:picChg>
        <pc:picChg chg="add mod">
          <ac:chgData name="Emmett Hardwick" userId="9b3dd47b-6f0f-429f-a5c0-4dd073679070" providerId="ADAL" clId="{C3B683B2-334F-45A3-A206-1DDDD9BCDDAF}" dt="2026-04-03T19:38:57.178" v="695" actId="1076"/>
          <ac:picMkLst>
            <pc:docMk/>
            <pc:sldMk cId="376030445" sldId="256"/>
            <ac:picMk id="23" creationId="{EB619E2D-1722-6246-36E3-7913D0BDDEF3}"/>
          </ac:picMkLst>
        </pc:picChg>
        <pc:picChg chg="add mod">
          <ac:chgData name="Emmett Hardwick" userId="9b3dd47b-6f0f-429f-a5c0-4dd073679070" providerId="ADAL" clId="{C3B683B2-334F-45A3-A206-1DDDD9BCDDAF}" dt="2026-04-06T00:07:26.690" v="845" actId="1076"/>
          <ac:picMkLst>
            <pc:docMk/>
            <pc:sldMk cId="376030445" sldId="256"/>
            <ac:picMk id="25" creationId="{17E9DC7D-A72A-F2A9-63B2-7B50A16686C2}"/>
          </ac:picMkLst>
        </pc:picChg>
        <pc:picChg chg="add mod">
          <ac:chgData name="Emmett Hardwick" userId="9b3dd47b-6f0f-429f-a5c0-4dd073679070" providerId="ADAL" clId="{C3B683B2-334F-45A3-A206-1DDDD9BCDDAF}" dt="2026-04-06T00:06:58.666" v="841" actId="1076"/>
          <ac:picMkLst>
            <pc:docMk/>
            <pc:sldMk cId="376030445" sldId="256"/>
            <ac:picMk id="28" creationId="{11F797ED-7BF6-996F-E573-AC5CD95B1CAA}"/>
          </ac:picMkLst>
        </pc:picChg>
        <pc:picChg chg="add mod">
          <ac:chgData name="Emmett Hardwick" userId="9b3dd47b-6f0f-429f-a5c0-4dd073679070" providerId="ADAL" clId="{C3B683B2-334F-45A3-A206-1DDDD9BCDDAF}" dt="2026-04-03T19:22:21.317" v="610" actId="1076"/>
          <ac:picMkLst>
            <pc:docMk/>
            <pc:sldMk cId="376030445" sldId="256"/>
            <ac:picMk id="1026" creationId="{AEA6B404-313E-7D51-296D-CFD9625AF91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4/3/2026</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4/3/2026</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code360.com/13226209"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maine.gov/dep/land/stormwater/stormwaterbmps/vol3/chapter8.pdf"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dirty="0">
                <a:solidFill>
                  <a:schemeClr val="bg1"/>
                </a:solidFill>
                <a:latin typeface="Cambria" panose="02040503050406030204" pitchFamily="18" charset="0"/>
                <a:cs typeface="Arial" panose="020B0604020202020204" pitchFamily="34" charset="0"/>
              </a:rPr>
              <a:t>Sanford, ME Public Works Garage Replacement and Facility Improvements</a:t>
            </a:r>
            <a:br>
              <a:rPr lang="en-US" sz="5500" dirty="0">
                <a:solidFill>
                  <a:schemeClr val="bg1"/>
                </a:solidFill>
                <a:latin typeface="Cambria" panose="02040503050406030204" pitchFamily="18" charset="0"/>
                <a:cs typeface="Arial" panose="020B0604020202020204" pitchFamily="34" charset="0"/>
              </a:rPr>
            </a:br>
            <a:r>
              <a:rPr lang="en-US" sz="3700" dirty="0">
                <a:solidFill>
                  <a:schemeClr val="bg1"/>
                </a:solidFill>
                <a:latin typeface="Cambria" panose="02040503050406030204" pitchFamily="18" charset="0"/>
                <a:cs typeface="Arial" panose="020B0604020202020204" pitchFamily="34" charset="0"/>
              </a:rPr>
              <a:t>Emmett Hardwick, Nathan Nicholson, Ryan Patten, Travis Perkins</a:t>
            </a:r>
            <a:br>
              <a:rPr lang="en-US" sz="3700"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Department of Civil and Environmental Engineering, University of New Hampshire, Durham, NH 03824</a:t>
            </a:r>
            <a:br>
              <a:rPr lang="en-US" sz="3700" i="1"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Faculty Advisor Anthony </a:t>
            </a:r>
            <a:r>
              <a:rPr lang="en-US" sz="3700" i="1" dirty="0" err="1">
                <a:solidFill>
                  <a:schemeClr val="bg1"/>
                </a:solidFill>
                <a:latin typeface="Cambria" panose="02040503050406030204" pitchFamily="18" charset="0"/>
                <a:cs typeface="Arial" panose="020B0604020202020204" pitchFamily="34" charset="0"/>
              </a:rPr>
              <a:t>Puntin</a:t>
            </a:r>
            <a:r>
              <a:rPr lang="en-US" sz="3700" i="1" dirty="0">
                <a:solidFill>
                  <a:schemeClr val="bg1"/>
                </a:solidFill>
                <a:latin typeface="Cambria" panose="02040503050406030204" pitchFamily="18" charset="0"/>
                <a:cs typeface="Arial" panose="020B0604020202020204" pitchFamily="34" charset="0"/>
              </a:rPr>
              <a:t>, P.E. &amp; Sanford Maine Director of Public Works Matthew Hill, P.E.</a:t>
            </a:r>
            <a:endParaRPr lang="en-US" sz="61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253752" y="4063942"/>
            <a:ext cx="8186057" cy="4754880"/>
          </a:xfrm>
          <a:prstGeom prst="rect">
            <a:avLst/>
          </a:prstGeom>
          <a:noFill/>
          <a:ln>
            <a:solidFill>
              <a:srgbClr val="002060"/>
            </a:solidFill>
          </a:ln>
        </p:spPr>
        <p:txBody>
          <a:bodyPr vert="horz" lIns="69562" tIns="91440" rIns="69562" bIns="34781" rtlCol="0" anchor="t">
            <a:normAutofit fontScale="2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9600" dirty="0">
                <a:latin typeface="Cambria" panose="02040503050406030204" pitchFamily="18" charset="0"/>
                <a:ea typeface="Cambria" panose="02040503050406030204" pitchFamily="18" charset="0"/>
              </a:rPr>
              <a:t>Project Team Four has been tasked by the Sanford Public Works Department, Sanford, Maine, to provide preliminary engineering and planning services for the replacement and upgrade of the Department of Public Works (DPW) facility. The existing 24-acre site currently supports a warehouse with office and support spaces, equipment storage, sand and salt storage, and gravel processing areas. To accommodate the continued growth of the City of Sanford and the operational needs of its DPW, the proposed project includes the acquisition of two additional parcels totaling approximately 8 acres and the development of new and expanded facilities. Services to be provided by Project Team Four include coordination with the Sanford Public Works Department and project stakeholders, site investigations, collection and review of background information, development of conceptual design features, preparation of preliminary layout and grading plans, identification of permitting considerations, and preparation of probable construction cost estimates.</a:t>
            </a: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p:txBody>
      </p:sp>
      <p:sp>
        <p:nvSpPr>
          <p:cNvPr id="7" name="Subtitle 2"/>
          <p:cNvSpPr txBox="1">
            <a:spLocks/>
          </p:cNvSpPr>
          <p:nvPr/>
        </p:nvSpPr>
        <p:spPr>
          <a:xfrm>
            <a:off x="277199" y="9185251"/>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Truck </a:t>
            </a:r>
            <a:r>
              <a:rPr lang="en-US" sz="3800" dirty="0">
                <a:solidFill>
                  <a:schemeClr val="bg1"/>
                </a:solidFill>
                <a:latin typeface="Cambria" panose="02040503050406030204" pitchFamily="18" charset="0"/>
              </a:rPr>
              <a:t>Wash Bay</a:t>
            </a:r>
          </a:p>
        </p:txBody>
      </p:sp>
      <p:sp>
        <p:nvSpPr>
          <p:cNvPr id="9" name="Subtitle 2"/>
          <p:cNvSpPr txBox="1">
            <a:spLocks/>
          </p:cNvSpPr>
          <p:nvPr/>
        </p:nvSpPr>
        <p:spPr>
          <a:xfrm>
            <a:off x="9235569" y="3291943"/>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Proposed Site Plan</a:t>
            </a:r>
          </a:p>
        </p:txBody>
      </p:sp>
      <p:sp>
        <p:nvSpPr>
          <p:cNvPr id="12" name="Subtitle 2"/>
          <p:cNvSpPr txBox="1">
            <a:spLocks/>
          </p:cNvSpPr>
          <p:nvPr/>
        </p:nvSpPr>
        <p:spPr>
          <a:xfrm>
            <a:off x="24544995" y="12781817"/>
            <a:ext cx="3767334" cy="4451142"/>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ea typeface="Cambria" panose="02040503050406030204" pitchFamily="18" charset="0"/>
              </a:rPr>
              <a:t>New utility infrastructure is required to support the proposed garage, including upgraded water, sewer, gas, and electric services. An extended water main will supply domestic use, a wash bay, and fire suppression, while a gravity-fed sewer connection will efficiently route wastewater to an existing manhole. </a:t>
            </a:r>
          </a:p>
        </p:txBody>
      </p:sp>
      <p:sp>
        <p:nvSpPr>
          <p:cNvPr id="13" name="Subtitle 2"/>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Grading Plan</a:t>
            </a:r>
          </a:p>
        </p:txBody>
      </p:sp>
      <p:sp>
        <p:nvSpPr>
          <p:cNvPr id="16" name="Subtitle 2"/>
          <p:cNvSpPr txBox="1">
            <a:spLocks/>
          </p:cNvSpPr>
          <p:nvPr/>
        </p:nvSpPr>
        <p:spPr>
          <a:xfrm>
            <a:off x="9225445" y="4000047"/>
            <a:ext cx="4717612" cy="7910369"/>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2400" dirty="0">
                <a:latin typeface="Cambria" panose="02040503050406030204" pitchFamily="18" charset="0"/>
                <a:ea typeface="Cambria" panose="02040503050406030204" pitchFamily="18" charset="0"/>
              </a:rPr>
              <a:t>Early challenges included existing gravel piles, required tree clearing and excavation, proximity to the Mousam River and protected areas, impacts on nearby residences, potential access to York Street, and maintaining proximity to the existing office building. The team ultimately selected the existing gravel pile area as the preferred garage location, accepting the need to relocate the material in order to reduce environmental impacts, improve security and accessibility, maintain distance from the river, and simplify site preparation. </a:t>
            </a:r>
          </a:p>
        </p:txBody>
      </p:sp>
      <p:sp>
        <p:nvSpPr>
          <p:cNvPr id="17" name="Subtitle 2"/>
          <p:cNvSpPr txBox="1">
            <a:spLocks/>
          </p:cNvSpPr>
          <p:nvPr/>
        </p:nvSpPr>
        <p:spPr>
          <a:xfrm>
            <a:off x="24434698" y="11617425"/>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Utilities Plan</a:t>
            </a:r>
          </a:p>
        </p:txBody>
      </p:sp>
      <p:sp>
        <p:nvSpPr>
          <p:cNvPr id="19" name="Subtitle 2"/>
          <p:cNvSpPr txBox="1">
            <a:spLocks/>
          </p:cNvSpPr>
          <p:nvPr/>
        </p:nvSpPr>
        <p:spPr>
          <a:xfrm>
            <a:off x="24455144" y="9147127"/>
            <a:ext cx="8145166" cy="2395008"/>
          </a:xfrm>
          <a:prstGeom prst="rect">
            <a:avLst/>
          </a:prstGeom>
          <a:noFill/>
          <a:ln>
            <a:solidFill>
              <a:srgbClr val="002060"/>
            </a:solid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ea typeface="Cambria" panose="02040503050406030204" pitchFamily="18" charset="0"/>
              </a:rPr>
              <a:t>Site grading directs stormwater runoff away from the building and paved areas to prevent ponding and protect structural integrity. Gradual elevation changes improve vehicle circulation and accessibility, while a retaining wall along the south side minimizes impacts to adjacent properties, reduces earthwork within setback limits, and enhances slope stability. </a:t>
            </a:r>
          </a:p>
        </p:txBody>
      </p:sp>
      <p:sp>
        <p:nvSpPr>
          <p:cNvPr id="33" name="Subtitle 2"/>
          <p:cNvSpPr txBox="1">
            <a:spLocks/>
          </p:cNvSpPr>
          <p:nvPr/>
        </p:nvSpPr>
        <p:spPr>
          <a:xfrm>
            <a:off x="9235569" y="17851830"/>
            <a:ext cx="14731336" cy="3570297"/>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2400" dirty="0">
                <a:latin typeface="Cambria" panose="02040503050406030204" pitchFamily="18" charset="0"/>
                <a:ea typeface="Cambria" panose="02040503050406030204" pitchFamily="18" charset="0"/>
              </a:rPr>
              <a:t>The Sanford DPW garage layout was developed to create a facility that supports rapid snowplow deployment, maintenance efficiency, and improved working conditions. The design incorporates required storage, maintenance, and emergency bays; office and support spaces; floor drains with oil-water separation; HVAC and exhaust systems; and functional considerations such as radiant floor heat, improved sun orientation, and protection from heat loss through open doors. The garage was organized with maintenance functions on one side, storage bays for front-line plows on the other, and an office core dividing the two, including space for administrative staff and a conference/situation room.</a:t>
            </a:r>
          </a:p>
        </p:txBody>
      </p:sp>
      <p:sp>
        <p:nvSpPr>
          <p:cNvPr id="149" name="Subtitle 2"/>
          <p:cNvSpPr txBox="1">
            <a:spLocks/>
          </p:cNvSpPr>
          <p:nvPr/>
        </p:nvSpPr>
        <p:spPr>
          <a:xfrm>
            <a:off x="9229088" y="12222093"/>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Proposed Garage Layout </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p:cNvSpPr txBox="1">
            <a:spLocks/>
          </p:cNvSpPr>
          <p:nvPr/>
        </p:nvSpPr>
        <p:spPr>
          <a:xfrm>
            <a:off x="24414252" y="18601607"/>
            <a:ext cx="8186057" cy="2792777"/>
          </a:xfrm>
          <a:prstGeom prst="rect">
            <a:avLst/>
          </a:prstGeom>
          <a:noFill/>
          <a:ln>
            <a:solidFill>
              <a:srgbClr val="002060"/>
            </a:solidFill>
          </a:ln>
        </p:spPr>
        <p:txBody>
          <a:bodyPr vert="horz" lIns="69562" tIns="91440" rIns="69562" bIns="34781"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600" dirty="0">
                <a:latin typeface="Cambria" panose="02040503050406030204" pitchFamily="18" charset="0"/>
                <a:ea typeface="Cambria" panose="02040503050406030204" pitchFamily="18" charset="0"/>
              </a:rPr>
              <a:t>City of Sanford, Me., Code of Ordinances pt. III, </a:t>
            </a:r>
            <a:r>
              <a:rPr lang="en-US" sz="2600" dirty="0" err="1">
                <a:latin typeface="Cambria" panose="02040503050406030204" pitchFamily="18" charset="0"/>
                <a:ea typeface="Cambria" panose="02040503050406030204" pitchFamily="18" charset="0"/>
              </a:rPr>
              <a:t>ch.</a:t>
            </a:r>
            <a:r>
              <a:rPr lang="en-US" sz="2600" dirty="0">
                <a:latin typeface="Cambria" panose="02040503050406030204" pitchFamily="18" charset="0"/>
                <a:ea typeface="Cambria" panose="02040503050406030204" pitchFamily="18" charset="0"/>
              </a:rPr>
              <a:t> 280 (Zoning) (adopted Nov. 21, 1995; amended in its entirety Aug. 16, 2016 by Order No. 16-106.04), </a:t>
            </a:r>
            <a:r>
              <a:rPr lang="en-US" sz="260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https://ecode360.com/13226209</a:t>
            </a:r>
            <a:endParaRPr lang="en-US" sz="2600" dirty="0">
              <a:latin typeface="Cambria" panose="02040503050406030204" pitchFamily="18" charset="0"/>
              <a:ea typeface="Cambria" panose="02040503050406030204" pitchFamily="18" charset="0"/>
            </a:endParaRPr>
          </a:p>
          <a:p>
            <a:pPr algn="l">
              <a:spcBef>
                <a:spcPts val="0"/>
              </a:spcBef>
            </a:pPr>
            <a:r>
              <a:rPr lang="en-US" sz="2600" dirty="0">
                <a:latin typeface="Cambria" panose="02040503050406030204" pitchFamily="18" charset="0"/>
                <a:ea typeface="Cambria" panose="02040503050406030204" pitchFamily="18" charset="0"/>
              </a:rPr>
              <a:t>Maine Department of Environmental Protection, </a:t>
            </a:r>
            <a:r>
              <a:rPr lang="en-US" sz="2600" i="1" dirty="0">
                <a:latin typeface="Cambria" panose="02040503050406030204" pitchFamily="18" charset="0"/>
                <a:ea typeface="Cambria" panose="02040503050406030204" pitchFamily="18" charset="0"/>
              </a:rPr>
              <a:t>Stormwater Best Management Practices Manual</a:t>
            </a:r>
            <a:r>
              <a:rPr lang="en-US" sz="2600" dirty="0">
                <a:latin typeface="Cambria" panose="02040503050406030204" pitchFamily="18" charset="0"/>
                <a:ea typeface="Cambria" panose="02040503050406030204" pitchFamily="18" charset="0"/>
              </a:rPr>
              <a:t>, Vol. III: Technical Design Manual, </a:t>
            </a:r>
            <a:r>
              <a:rPr lang="en-US" sz="2600" dirty="0" err="1">
                <a:latin typeface="Cambria" panose="02040503050406030204" pitchFamily="18" charset="0"/>
                <a:ea typeface="Cambria" panose="02040503050406030204" pitchFamily="18" charset="0"/>
              </a:rPr>
              <a:t>ch.</a:t>
            </a:r>
            <a:r>
              <a:rPr lang="en-US" sz="2600" dirty="0">
                <a:latin typeface="Cambria" panose="02040503050406030204" pitchFamily="18" charset="0"/>
                <a:ea typeface="Cambria" panose="02040503050406030204" pitchFamily="18" charset="0"/>
              </a:rPr>
              <a:t> 8.0, Conveyance and Distribution Systems (May 2016), </a:t>
            </a:r>
            <a:r>
              <a:rPr lang="en-US" sz="2600"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https://www.maine.gov/dep/land/stormwater/stormwaterbmps/vol3/chapter8.pdf</a:t>
            </a:r>
            <a:r>
              <a:rPr lang="en-US" sz="2600" dirty="0">
                <a:latin typeface="Cambria" panose="02040503050406030204" pitchFamily="18" charset="0"/>
                <a:ea typeface="Cambria" panose="02040503050406030204" pitchFamily="18" charset="0"/>
              </a:rPr>
              <a:t>.</a:t>
            </a: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93" name="Subtitle 2"/>
          <p:cNvSpPr txBox="1">
            <a:spLocks/>
          </p:cNvSpPr>
          <p:nvPr/>
        </p:nvSpPr>
        <p:spPr>
          <a:xfrm>
            <a:off x="24443588" y="17851830"/>
            <a:ext cx="8186057" cy="422417"/>
          </a:xfrm>
          <a:prstGeom prst="rect">
            <a:avLst/>
          </a:prstGeom>
          <a:solidFill>
            <a:srgbClr val="002060"/>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References</a:t>
            </a:r>
          </a:p>
        </p:txBody>
      </p: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98" name="Subtitle 2"/>
          <p:cNvSpPr txBox="1">
            <a:spLocks/>
          </p:cNvSpPr>
          <p:nvPr/>
        </p:nvSpPr>
        <p:spPr>
          <a:xfrm>
            <a:off x="277199" y="14971535"/>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a:t>
            </a:r>
            <a:r>
              <a:rPr lang="en-US" sz="3800" dirty="0">
                <a:solidFill>
                  <a:schemeClr val="bg1"/>
                </a:solidFill>
                <a:latin typeface="Cambria" panose="02040503050406030204" pitchFamily="18" charset="0"/>
              </a:rPr>
              <a:t>Snow Dump Relocation Map</a:t>
            </a:r>
          </a:p>
        </p:txBody>
      </p:sp>
      <p:sp>
        <p:nvSpPr>
          <p:cNvPr id="99" name="Subtitle 2"/>
          <p:cNvSpPr txBox="1">
            <a:spLocks/>
          </p:cNvSpPr>
          <p:nvPr/>
        </p:nvSpPr>
        <p:spPr>
          <a:xfrm>
            <a:off x="277199" y="13197840"/>
            <a:ext cx="8186057" cy="1603606"/>
          </a:xfrm>
          <a:prstGeom prst="rect">
            <a:avLst/>
          </a:prstGeom>
          <a:ln>
            <a:solidFill>
              <a:srgbClr val="002060"/>
            </a:solidFill>
          </a:ln>
        </p:spPr>
        <p:txBody>
          <a:bodyPr vert="horz" lIns="69562" tIns="34781" rIns="69562" bIns="34781"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ea typeface="Cambria" panose="02040503050406030204" pitchFamily="18" charset="0"/>
              </a:rPr>
              <a:t>An indoor, fully automated wash bay was selected as the preferred option to improve equipment cleaning efficiency, protect workers, and extend vehicle life, with integrated drainage directing runoff to an exterior oil-water separator before discharge to the municipal sewer.</a:t>
            </a:r>
          </a:p>
          <a:p>
            <a:pPr marL="260858" indent="-260858" algn="just">
              <a:spcBef>
                <a:spcPts val="0"/>
              </a:spcBef>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pic>
        <p:nvPicPr>
          <p:cNvPr id="3" name="Picture 2" descr="A map of a forest&#10;&#10;AI-generated content may be incorrect.">
            <a:extLst>
              <a:ext uri="{FF2B5EF4-FFF2-40B4-BE49-F238E27FC236}">
                <a16:creationId xmlns:a16="http://schemas.microsoft.com/office/drawing/2014/main" id="{B68DF3FE-C7D5-A661-C47D-4D450F50248A}"/>
              </a:ext>
            </a:extLst>
          </p:cNvPr>
          <p:cNvPicPr>
            <a:picLocks noChangeAspect="1"/>
          </p:cNvPicPr>
          <p:nvPr/>
        </p:nvPicPr>
        <p:blipFill>
          <a:blip r:embed="rId5"/>
          <a:srcRect l="1684" t="3820" r="-112" b="1570"/>
          <a:stretch>
            <a:fillRect/>
          </a:stretch>
        </p:blipFill>
        <p:spPr>
          <a:xfrm>
            <a:off x="13943058" y="4000047"/>
            <a:ext cx="10013723" cy="7921764"/>
          </a:xfrm>
          <a:prstGeom prst="rect">
            <a:avLst/>
          </a:prstGeom>
        </p:spPr>
      </p:pic>
      <p:pic>
        <p:nvPicPr>
          <p:cNvPr id="5" name="Picture 2" descr="Automated Semi Truck Wash - Time Efficient Heavy Duty Wash Cycles">
            <a:extLst>
              <a:ext uri="{FF2B5EF4-FFF2-40B4-BE49-F238E27FC236}">
                <a16:creationId xmlns:a16="http://schemas.microsoft.com/office/drawing/2014/main" id="{3220A832-F578-3106-8066-75C982EA2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7713" y="9790778"/>
            <a:ext cx="4544328" cy="340706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277199" y="15792028"/>
            <a:ext cx="4020481" cy="5621891"/>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1900" dirty="0">
              <a:latin typeface="Cambria" panose="02040503050406030204" pitchFamily="18" charset="0"/>
            </a:endParaRPr>
          </a:p>
          <a:p>
            <a:pPr algn="l">
              <a:spcBef>
                <a:spcPts val="0"/>
              </a:spcBef>
            </a:pPr>
            <a:r>
              <a:rPr lang="en-US" sz="2400" dirty="0">
                <a:latin typeface="Cambria" panose="02040503050406030204" pitchFamily="18" charset="0"/>
                <a:ea typeface="Cambria" panose="02040503050406030204" pitchFamily="18" charset="0"/>
              </a:rPr>
              <a:t>With the existing offsite location deemed environmentally unfavorable due to its proximity to wetlands and a wellhead protection zone; as a result, an onsite snow dump on lot I33-1, located farther from the Mousam River and outside required setbacks, was identified as the most practical solution, providing convenient access for drivers while minimizing potential impacts to water quality.</a:t>
            </a:r>
          </a:p>
          <a:p>
            <a:pPr algn="l">
              <a:spcBef>
                <a:spcPts val="0"/>
              </a:spcBef>
            </a:pPr>
            <a:endParaRPr lang="en-US" sz="1900" dirty="0">
              <a:latin typeface="Cambria" panose="02040503050406030204" pitchFamily="18" charset="0"/>
            </a:endParaRPr>
          </a:p>
        </p:txBody>
      </p:sp>
      <p:pic>
        <p:nvPicPr>
          <p:cNvPr id="10" name="Picture 9" descr="A map of a land with red lines&#10;&#10;AI-generated content may be incorrect.">
            <a:extLst>
              <a:ext uri="{FF2B5EF4-FFF2-40B4-BE49-F238E27FC236}">
                <a16:creationId xmlns:a16="http://schemas.microsoft.com/office/drawing/2014/main" id="{5D59AD45-3A3B-2F97-C9D3-6747BEF49A6E}"/>
              </a:ext>
            </a:extLst>
          </p:cNvPr>
          <p:cNvPicPr>
            <a:picLocks noChangeAspect="1"/>
          </p:cNvPicPr>
          <p:nvPr/>
        </p:nvPicPr>
        <p:blipFill>
          <a:blip r:embed="rId7">
            <a:extLst>
              <a:ext uri="{28A0092B-C50C-407E-A947-70E740481C1C}">
                <a14:useLocalDpi xmlns:a14="http://schemas.microsoft.com/office/drawing/2010/main" val="0"/>
              </a:ext>
            </a:extLst>
          </a:blip>
          <a:srcRect t="37" b="191"/>
          <a:stretch>
            <a:fillRect/>
          </a:stretch>
        </p:blipFill>
        <p:spPr>
          <a:xfrm>
            <a:off x="4273617" y="15792028"/>
            <a:ext cx="4189638" cy="5630100"/>
          </a:xfrm>
          <a:prstGeom prst="rect">
            <a:avLst/>
          </a:prstGeom>
        </p:spPr>
      </p:pic>
      <p:pic>
        <p:nvPicPr>
          <p:cNvPr id="1026" name="Picture 2" descr="Sanford ME - GIS Hub">
            <a:extLst>
              <a:ext uri="{FF2B5EF4-FFF2-40B4-BE49-F238E27FC236}">
                <a16:creationId xmlns:a16="http://schemas.microsoft.com/office/drawing/2014/main" id="{AEA6B404-313E-7D51-296D-CFD9625AF9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7908" y="471782"/>
            <a:ext cx="2256271" cy="22562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B619E2D-1722-6246-36E3-7913D0BDDEF3}"/>
              </a:ext>
            </a:extLst>
          </p:cNvPr>
          <p:cNvPicPr>
            <a:picLocks noChangeAspect="1"/>
          </p:cNvPicPr>
          <p:nvPr/>
        </p:nvPicPr>
        <p:blipFill>
          <a:blip r:embed="rId9"/>
          <a:stretch>
            <a:fillRect/>
          </a:stretch>
        </p:blipFill>
        <p:spPr>
          <a:xfrm>
            <a:off x="24429073" y="4064323"/>
            <a:ext cx="7766512" cy="5002389"/>
          </a:xfrm>
          <a:prstGeom prst="rect">
            <a:avLst/>
          </a:prstGeom>
        </p:spPr>
      </p:pic>
      <p:pic>
        <p:nvPicPr>
          <p:cNvPr id="25" name="Picture 24">
            <a:extLst>
              <a:ext uri="{FF2B5EF4-FFF2-40B4-BE49-F238E27FC236}">
                <a16:creationId xmlns:a16="http://schemas.microsoft.com/office/drawing/2014/main" id="{17E9DC7D-A72A-F2A9-63B2-7B50A16686C2}"/>
              </a:ext>
            </a:extLst>
          </p:cNvPr>
          <p:cNvPicPr>
            <a:picLocks noChangeAspect="1"/>
          </p:cNvPicPr>
          <p:nvPr/>
        </p:nvPicPr>
        <p:blipFill>
          <a:blip r:embed="rId10"/>
          <a:stretch>
            <a:fillRect/>
          </a:stretch>
        </p:blipFill>
        <p:spPr>
          <a:xfrm>
            <a:off x="28410671" y="12419376"/>
            <a:ext cx="4274568" cy="4939867"/>
          </a:xfrm>
          <a:prstGeom prst="rect">
            <a:avLst/>
          </a:prstGeom>
        </p:spPr>
      </p:pic>
      <p:pic>
        <p:nvPicPr>
          <p:cNvPr id="28" name="Picture 27">
            <a:extLst>
              <a:ext uri="{FF2B5EF4-FFF2-40B4-BE49-F238E27FC236}">
                <a16:creationId xmlns:a16="http://schemas.microsoft.com/office/drawing/2014/main" id="{11F797ED-7BF6-996F-E573-AC5CD95B1CAA}"/>
              </a:ext>
            </a:extLst>
          </p:cNvPr>
          <p:cNvPicPr>
            <a:picLocks noChangeAspect="1"/>
          </p:cNvPicPr>
          <p:nvPr/>
        </p:nvPicPr>
        <p:blipFill>
          <a:blip r:embed="rId11"/>
          <a:stretch>
            <a:fillRect/>
          </a:stretch>
        </p:blipFill>
        <p:spPr>
          <a:xfrm>
            <a:off x="9868614" y="12781817"/>
            <a:ext cx="13577540" cy="4742653"/>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8118</TotalTime>
  <Words>770</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Cambria</vt:lpstr>
      <vt:lpstr>Office Theme</vt:lpstr>
      <vt:lpstr>Custom Design</vt:lpstr>
      <vt:lpstr>Sanford, ME Public Works Garage Replacement and Facility Improvements Emmett Hardwick, Nathan Nicholson, Ryan Patten, Travis Perkins Department of Civil and Environmental Engineering, University of New Hampshire, Durham, NH 03824 Faculty Advisor Anthony Puntin, P.E. &amp; Sanford Maine Director of Public Works Matthew Hill, 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Emmett Hardwick</cp:lastModifiedBy>
  <cp:revision>154</cp:revision>
  <dcterms:created xsi:type="dcterms:W3CDTF">2016-03-05T16:55:12Z</dcterms:created>
  <dcterms:modified xsi:type="dcterms:W3CDTF">2026-04-07T20:26:54Z</dcterms:modified>
</cp:coreProperties>
</file>