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6_7F94A414.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62"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C19A4D-5EE7-6184-422B-A3A8BCB83EA7}" name="Ben Hogan" initials="BH" userId="S::bwh1015@usnh.edu::0bc83ddc-d918-4873-96c0-847583cf5e96" providerId="AD"/>
  <p188:author id="{10B23DAF-6D78-DA84-0306-6C5C6151F4E3}" name="Zachary Smith" initials="ZS" userId="S::zjs1034@usnh.edu::5655e6d4-4bad-44fc-91b2-1de49fee2e8b" providerId="AD"/>
  <p188:author id="{2B4D5ACD-398E-DB38-06DF-DD1A33DCD1D7}" name="Gabriel Pointer" initials="GP" userId="S::gmp1056@usnh.edu::bf8ac64b-ad19-4b76-9410-6f3845f31db7" providerId="AD"/>
  <p188:author id="{8E2392D8-A972-D8BE-590C-3E017393D05A}" name="David Fredriksson" initials="DF" userId="S::dwf@usnh.edu::34c3f922-1a93-4e91-918d-08ea72b8aa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DEC8EE"/>
    <a:srgbClr val="FFC9C9"/>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05D76-9172-D7B7-F67D-16BC445C6E7F}" v="5" dt="2026-04-16T19:25:20.833"/>
    <p1510:client id="{3698294D-EF5F-4035-832C-701DE7F1A549}" v="59" dt="2026-04-16T19:14:13.095"/>
    <p1510:client id="{575C6B7D-C3F4-C29E-BEF5-86B1D4EFDB11}" v="189" dt="2026-04-16T19:25:27.657"/>
    <p1510:client id="{6BCE0677-BD59-5374-7B01-D703179382A3}" v="62" dt="2026-04-16T18:39:48.386"/>
    <p1510:client id="{8D080BF3-C799-62C3-A790-4D70C80A962D}" v="14" dt="2026-04-16T19:23:38.516"/>
    <p1510:client id="{B7437C2E-C32F-4AC4-80E4-2296D785F303}" v="6072" dt="2026-04-17T02:22:13.601"/>
    <p1510:client id="{C3358AE2-B5E6-42AC-85EF-35F30A601E2F}" v="351" dt="2026-04-17T01:51:01.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60" autoAdjust="0"/>
  </p:normalViewPr>
  <p:slideViewPr>
    <p:cSldViewPr snapToGrid="0">
      <p:cViewPr varScale="1">
        <p:scale>
          <a:sx n="14" d="100"/>
          <a:sy n="14" d="100"/>
        </p:scale>
        <p:origin x="525" y="69"/>
      </p:cViewPr>
      <p:guideLst>
        <p:guide orient="horz" pos="10368"/>
        <p:guide pos="13824"/>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universitysystemnh.sharepoint.com/teams/MobileMuscleCraft/Shared%20Documents/Bio%20Side/Kiara/Kiara%20Summers-%20Mussel%20Raft%20Growth%20Projec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systemnh.sharepoint.com/teams/MobileMuscleCraft/Shared%20Documents/Bio%20Side/Kiara/Kiara%20Summers-%20Mussel%20Raft%20Growth%20Project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1"/>
          <c:order val="1"/>
          <c:tx>
            <c:strRef>
              <c:f>'calcs april bloom'!$B$1</c:f>
              <c:strCache>
                <c:ptCount val="1"/>
                <c:pt idx="0">
                  <c:v>Length (mm)</c:v>
                </c:pt>
              </c:strCache>
            </c:strRef>
          </c:tx>
          <c:spPr>
            <a:ln w="28575" cap="rnd">
              <a:solidFill>
                <a:schemeClr val="accent2"/>
              </a:solidFill>
              <a:round/>
            </a:ln>
            <a:effectLst/>
          </c:spPr>
          <c:marker>
            <c:symbol val="none"/>
          </c:marker>
          <c:cat>
            <c:strRef>
              <c:f>'calcs april bloom'!$D$2:$D$417</c:f>
              <c:strCache>
                <c:ptCount val="416"/>
                <c:pt idx="0">
                  <c:v>April</c:v>
                </c:pt>
                <c:pt idx="1">
                  <c:v>May</c:v>
                </c:pt>
                <c:pt idx="2">
                  <c:v>May</c:v>
                </c:pt>
                <c:pt idx="3">
                  <c:v>May</c:v>
                </c:pt>
                <c:pt idx="4">
                  <c:v>May</c:v>
                </c:pt>
                <c:pt idx="5">
                  <c:v>May</c:v>
                </c:pt>
                <c:pt idx="6">
                  <c:v>May</c:v>
                </c:pt>
                <c:pt idx="7">
                  <c:v>May</c:v>
                </c:pt>
                <c:pt idx="8">
                  <c:v>May</c:v>
                </c:pt>
                <c:pt idx="9">
                  <c:v>May</c:v>
                </c:pt>
                <c:pt idx="10">
                  <c:v>May</c:v>
                </c:pt>
                <c:pt idx="11">
                  <c:v>May</c:v>
                </c:pt>
                <c:pt idx="12">
                  <c:v>May</c:v>
                </c:pt>
                <c:pt idx="13">
                  <c:v>May</c:v>
                </c:pt>
                <c:pt idx="14">
                  <c:v>May</c:v>
                </c:pt>
                <c:pt idx="15">
                  <c:v>May</c:v>
                </c:pt>
                <c:pt idx="16">
                  <c:v>May</c:v>
                </c:pt>
                <c:pt idx="17">
                  <c:v>May</c:v>
                </c:pt>
                <c:pt idx="18">
                  <c:v>May</c:v>
                </c:pt>
                <c:pt idx="19">
                  <c:v>May</c:v>
                </c:pt>
                <c:pt idx="20">
                  <c:v>May</c:v>
                </c:pt>
                <c:pt idx="21">
                  <c:v>May</c:v>
                </c:pt>
                <c:pt idx="22">
                  <c:v>May</c:v>
                </c:pt>
                <c:pt idx="23">
                  <c:v>May</c:v>
                </c:pt>
                <c:pt idx="24">
                  <c:v>May</c:v>
                </c:pt>
                <c:pt idx="25">
                  <c:v>May</c:v>
                </c:pt>
                <c:pt idx="26">
                  <c:v>May</c:v>
                </c:pt>
                <c:pt idx="27">
                  <c:v>May</c:v>
                </c:pt>
                <c:pt idx="28">
                  <c:v>May</c:v>
                </c:pt>
                <c:pt idx="29">
                  <c:v>May</c:v>
                </c:pt>
                <c:pt idx="30">
                  <c:v>May</c:v>
                </c:pt>
                <c:pt idx="31">
                  <c:v>May</c:v>
                </c:pt>
                <c:pt idx="32">
                  <c:v>June</c:v>
                </c:pt>
                <c:pt idx="33">
                  <c:v>June</c:v>
                </c:pt>
                <c:pt idx="34">
                  <c:v>June</c:v>
                </c:pt>
                <c:pt idx="35">
                  <c:v>June</c:v>
                </c:pt>
                <c:pt idx="36">
                  <c:v>June</c:v>
                </c:pt>
                <c:pt idx="37">
                  <c:v>June</c:v>
                </c:pt>
                <c:pt idx="38">
                  <c:v>June</c:v>
                </c:pt>
                <c:pt idx="39">
                  <c:v>June</c:v>
                </c:pt>
                <c:pt idx="40">
                  <c:v>June</c:v>
                </c:pt>
                <c:pt idx="41">
                  <c:v>June</c:v>
                </c:pt>
                <c:pt idx="42">
                  <c:v>June</c:v>
                </c:pt>
                <c:pt idx="43">
                  <c:v>June</c:v>
                </c:pt>
                <c:pt idx="44">
                  <c:v>June</c:v>
                </c:pt>
                <c:pt idx="45">
                  <c:v>June</c:v>
                </c:pt>
                <c:pt idx="46">
                  <c:v>June</c:v>
                </c:pt>
                <c:pt idx="47">
                  <c:v>June</c:v>
                </c:pt>
                <c:pt idx="48">
                  <c:v>June</c:v>
                </c:pt>
                <c:pt idx="49">
                  <c:v>June</c:v>
                </c:pt>
                <c:pt idx="50">
                  <c:v>June</c:v>
                </c:pt>
                <c:pt idx="51">
                  <c:v>June</c:v>
                </c:pt>
                <c:pt idx="52">
                  <c:v>June</c:v>
                </c:pt>
                <c:pt idx="53">
                  <c:v>June</c:v>
                </c:pt>
                <c:pt idx="54">
                  <c:v>June</c:v>
                </c:pt>
                <c:pt idx="55">
                  <c:v>June</c:v>
                </c:pt>
                <c:pt idx="56">
                  <c:v>June</c:v>
                </c:pt>
                <c:pt idx="57">
                  <c:v>June</c:v>
                </c:pt>
                <c:pt idx="58">
                  <c:v>June</c:v>
                </c:pt>
                <c:pt idx="59">
                  <c:v>June</c:v>
                </c:pt>
                <c:pt idx="60">
                  <c:v>June</c:v>
                </c:pt>
                <c:pt idx="61">
                  <c:v>June</c:v>
                </c:pt>
                <c:pt idx="62">
                  <c:v>July</c:v>
                </c:pt>
                <c:pt idx="63">
                  <c:v>July</c:v>
                </c:pt>
                <c:pt idx="64">
                  <c:v>July</c:v>
                </c:pt>
                <c:pt idx="65">
                  <c:v>July</c:v>
                </c:pt>
                <c:pt idx="66">
                  <c:v>July</c:v>
                </c:pt>
                <c:pt idx="67">
                  <c:v>July</c:v>
                </c:pt>
                <c:pt idx="68">
                  <c:v>July</c:v>
                </c:pt>
                <c:pt idx="69">
                  <c:v>July</c:v>
                </c:pt>
                <c:pt idx="70">
                  <c:v>July</c:v>
                </c:pt>
                <c:pt idx="71">
                  <c:v>July</c:v>
                </c:pt>
                <c:pt idx="72">
                  <c:v>July</c:v>
                </c:pt>
                <c:pt idx="73">
                  <c:v>July</c:v>
                </c:pt>
                <c:pt idx="74">
                  <c:v>July</c:v>
                </c:pt>
                <c:pt idx="75">
                  <c:v>July</c:v>
                </c:pt>
                <c:pt idx="76">
                  <c:v>July</c:v>
                </c:pt>
                <c:pt idx="77">
                  <c:v>July</c:v>
                </c:pt>
                <c:pt idx="78">
                  <c:v>July</c:v>
                </c:pt>
                <c:pt idx="79">
                  <c:v>July</c:v>
                </c:pt>
                <c:pt idx="80">
                  <c:v>July</c:v>
                </c:pt>
                <c:pt idx="81">
                  <c:v>July</c:v>
                </c:pt>
                <c:pt idx="82">
                  <c:v>July</c:v>
                </c:pt>
                <c:pt idx="83">
                  <c:v>July</c:v>
                </c:pt>
                <c:pt idx="84">
                  <c:v>July</c:v>
                </c:pt>
                <c:pt idx="85">
                  <c:v>July</c:v>
                </c:pt>
                <c:pt idx="86">
                  <c:v>July</c:v>
                </c:pt>
                <c:pt idx="87">
                  <c:v>July</c:v>
                </c:pt>
                <c:pt idx="88">
                  <c:v>July</c:v>
                </c:pt>
                <c:pt idx="89">
                  <c:v>July</c:v>
                </c:pt>
                <c:pt idx="90">
                  <c:v>July</c:v>
                </c:pt>
                <c:pt idx="91">
                  <c:v>July</c:v>
                </c:pt>
                <c:pt idx="92">
                  <c:v>July</c:v>
                </c:pt>
                <c:pt idx="93">
                  <c:v>August</c:v>
                </c:pt>
                <c:pt idx="94">
                  <c:v>August</c:v>
                </c:pt>
                <c:pt idx="95">
                  <c:v>August</c:v>
                </c:pt>
                <c:pt idx="96">
                  <c:v>August</c:v>
                </c:pt>
                <c:pt idx="97">
                  <c:v>August</c:v>
                </c:pt>
                <c:pt idx="98">
                  <c:v>August</c:v>
                </c:pt>
                <c:pt idx="99">
                  <c:v>August</c:v>
                </c:pt>
                <c:pt idx="100">
                  <c:v>August</c:v>
                </c:pt>
                <c:pt idx="101">
                  <c:v>August</c:v>
                </c:pt>
                <c:pt idx="102">
                  <c:v>August</c:v>
                </c:pt>
                <c:pt idx="103">
                  <c:v>August</c:v>
                </c:pt>
                <c:pt idx="104">
                  <c:v>August</c:v>
                </c:pt>
                <c:pt idx="105">
                  <c:v>August</c:v>
                </c:pt>
                <c:pt idx="106">
                  <c:v>August</c:v>
                </c:pt>
                <c:pt idx="107">
                  <c:v>August</c:v>
                </c:pt>
                <c:pt idx="108">
                  <c:v>August</c:v>
                </c:pt>
                <c:pt idx="109">
                  <c:v>August</c:v>
                </c:pt>
                <c:pt idx="110">
                  <c:v>August</c:v>
                </c:pt>
                <c:pt idx="111">
                  <c:v>August</c:v>
                </c:pt>
                <c:pt idx="112">
                  <c:v>August</c:v>
                </c:pt>
                <c:pt idx="113">
                  <c:v>August</c:v>
                </c:pt>
                <c:pt idx="114">
                  <c:v>August</c:v>
                </c:pt>
                <c:pt idx="115">
                  <c:v>August</c:v>
                </c:pt>
                <c:pt idx="116">
                  <c:v>August</c:v>
                </c:pt>
                <c:pt idx="117">
                  <c:v>August</c:v>
                </c:pt>
                <c:pt idx="118">
                  <c:v>August</c:v>
                </c:pt>
                <c:pt idx="119">
                  <c:v>August</c:v>
                </c:pt>
                <c:pt idx="120">
                  <c:v>August</c:v>
                </c:pt>
                <c:pt idx="121">
                  <c:v>August</c:v>
                </c:pt>
                <c:pt idx="122">
                  <c:v>August</c:v>
                </c:pt>
                <c:pt idx="123">
                  <c:v>August</c:v>
                </c:pt>
                <c:pt idx="124">
                  <c:v>September</c:v>
                </c:pt>
                <c:pt idx="125">
                  <c:v>September</c:v>
                </c:pt>
                <c:pt idx="126">
                  <c:v>September</c:v>
                </c:pt>
                <c:pt idx="127">
                  <c:v>September</c:v>
                </c:pt>
                <c:pt idx="128">
                  <c:v>September</c:v>
                </c:pt>
                <c:pt idx="129">
                  <c:v>September</c:v>
                </c:pt>
                <c:pt idx="130">
                  <c:v>September</c:v>
                </c:pt>
                <c:pt idx="131">
                  <c:v>September</c:v>
                </c:pt>
                <c:pt idx="132">
                  <c:v>September</c:v>
                </c:pt>
                <c:pt idx="133">
                  <c:v>September</c:v>
                </c:pt>
                <c:pt idx="134">
                  <c:v>September</c:v>
                </c:pt>
                <c:pt idx="135">
                  <c:v>September</c:v>
                </c:pt>
                <c:pt idx="136">
                  <c:v>September</c:v>
                </c:pt>
                <c:pt idx="137">
                  <c:v>September</c:v>
                </c:pt>
                <c:pt idx="138">
                  <c:v>September</c:v>
                </c:pt>
                <c:pt idx="139">
                  <c:v>September</c:v>
                </c:pt>
                <c:pt idx="140">
                  <c:v>September</c:v>
                </c:pt>
                <c:pt idx="141">
                  <c:v>September</c:v>
                </c:pt>
                <c:pt idx="142">
                  <c:v>September</c:v>
                </c:pt>
                <c:pt idx="143">
                  <c:v>September</c:v>
                </c:pt>
                <c:pt idx="144">
                  <c:v>September</c:v>
                </c:pt>
                <c:pt idx="145">
                  <c:v>September</c:v>
                </c:pt>
                <c:pt idx="146">
                  <c:v>September</c:v>
                </c:pt>
                <c:pt idx="147">
                  <c:v>September</c:v>
                </c:pt>
                <c:pt idx="148">
                  <c:v>September</c:v>
                </c:pt>
                <c:pt idx="149">
                  <c:v>September</c:v>
                </c:pt>
                <c:pt idx="150">
                  <c:v>September</c:v>
                </c:pt>
                <c:pt idx="151">
                  <c:v>September</c:v>
                </c:pt>
                <c:pt idx="152">
                  <c:v>September</c:v>
                </c:pt>
                <c:pt idx="153">
                  <c:v>October</c:v>
                </c:pt>
                <c:pt idx="154">
                  <c:v>October</c:v>
                </c:pt>
                <c:pt idx="155">
                  <c:v>October</c:v>
                </c:pt>
                <c:pt idx="156">
                  <c:v>October</c:v>
                </c:pt>
                <c:pt idx="157">
                  <c:v>October</c:v>
                </c:pt>
                <c:pt idx="158">
                  <c:v>October</c:v>
                </c:pt>
                <c:pt idx="159">
                  <c:v>October</c:v>
                </c:pt>
                <c:pt idx="160">
                  <c:v>October</c:v>
                </c:pt>
                <c:pt idx="161">
                  <c:v>October</c:v>
                </c:pt>
                <c:pt idx="162">
                  <c:v>October</c:v>
                </c:pt>
                <c:pt idx="163">
                  <c:v>October</c:v>
                </c:pt>
                <c:pt idx="164">
                  <c:v>October</c:v>
                </c:pt>
                <c:pt idx="165">
                  <c:v>October</c:v>
                </c:pt>
                <c:pt idx="166">
                  <c:v>October</c:v>
                </c:pt>
                <c:pt idx="167">
                  <c:v>December</c:v>
                </c:pt>
                <c:pt idx="168">
                  <c:v>December</c:v>
                </c:pt>
                <c:pt idx="169">
                  <c:v>December</c:v>
                </c:pt>
                <c:pt idx="170">
                  <c:v>December</c:v>
                </c:pt>
                <c:pt idx="171">
                  <c:v>December</c:v>
                </c:pt>
                <c:pt idx="172">
                  <c:v>December</c:v>
                </c:pt>
                <c:pt idx="173">
                  <c:v>December</c:v>
                </c:pt>
                <c:pt idx="174">
                  <c:v>December</c:v>
                </c:pt>
                <c:pt idx="175">
                  <c:v>December</c:v>
                </c:pt>
                <c:pt idx="176">
                  <c:v>December</c:v>
                </c:pt>
                <c:pt idx="177">
                  <c:v>December</c:v>
                </c:pt>
                <c:pt idx="178">
                  <c:v>December</c:v>
                </c:pt>
                <c:pt idx="179">
                  <c:v>January</c:v>
                </c:pt>
                <c:pt idx="180">
                  <c:v>January</c:v>
                </c:pt>
                <c:pt idx="181">
                  <c:v>January</c:v>
                </c:pt>
                <c:pt idx="182">
                  <c:v>January</c:v>
                </c:pt>
                <c:pt idx="183">
                  <c:v>January</c:v>
                </c:pt>
                <c:pt idx="184">
                  <c:v>January</c:v>
                </c:pt>
                <c:pt idx="185">
                  <c:v>January</c:v>
                </c:pt>
                <c:pt idx="186">
                  <c:v>January</c:v>
                </c:pt>
                <c:pt idx="187">
                  <c:v>January</c:v>
                </c:pt>
                <c:pt idx="188">
                  <c:v>January</c:v>
                </c:pt>
                <c:pt idx="189">
                  <c:v>January</c:v>
                </c:pt>
                <c:pt idx="190">
                  <c:v>January</c:v>
                </c:pt>
                <c:pt idx="191">
                  <c:v>January</c:v>
                </c:pt>
                <c:pt idx="192">
                  <c:v>January</c:v>
                </c:pt>
                <c:pt idx="193">
                  <c:v>January</c:v>
                </c:pt>
                <c:pt idx="194">
                  <c:v>January</c:v>
                </c:pt>
                <c:pt idx="195">
                  <c:v>January</c:v>
                </c:pt>
                <c:pt idx="196">
                  <c:v>January</c:v>
                </c:pt>
                <c:pt idx="197">
                  <c:v>January</c:v>
                </c:pt>
                <c:pt idx="198">
                  <c:v>January</c:v>
                </c:pt>
                <c:pt idx="199">
                  <c:v>January</c:v>
                </c:pt>
                <c:pt idx="200">
                  <c:v>January</c:v>
                </c:pt>
                <c:pt idx="201">
                  <c:v>January</c:v>
                </c:pt>
                <c:pt idx="202">
                  <c:v>January</c:v>
                </c:pt>
                <c:pt idx="203">
                  <c:v>January</c:v>
                </c:pt>
                <c:pt idx="204">
                  <c:v>January</c:v>
                </c:pt>
                <c:pt idx="205">
                  <c:v>January</c:v>
                </c:pt>
                <c:pt idx="206">
                  <c:v>January</c:v>
                </c:pt>
                <c:pt idx="207">
                  <c:v>January</c:v>
                </c:pt>
                <c:pt idx="208">
                  <c:v>February</c:v>
                </c:pt>
                <c:pt idx="209">
                  <c:v>February</c:v>
                </c:pt>
                <c:pt idx="210">
                  <c:v>February</c:v>
                </c:pt>
                <c:pt idx="211">
                  <c:v>February</c:v>
                </c:pt>
                <c:pt idx="212">
                  <c:v>February</c:v>
                </c:pt>
                <c:pt idx="213">
                  <c:v>February</c:v>
                </c:pt>
                <c:pt idx="214">
                  <c:v>February</c:v>
                </c:pt>
                <c:pt idx="215">
                  <c:v>February</c:v>
                </c:pt>
                <c:pt idx="216">
                  <c:v>February</c:v>
                </c:pt>
                <c:pt idx="217">
                  <c:v>February</c:v>
                </c:pt>
                <c:pt idx="218">
                  <c:v>February</c:v>
                </c:pt>
                <c:pt idx="219">
                  <c:v>February</c:v>
                </c:pt>
                <c:pt idx="220">
                  <c:v>February</c:v>
                </c:pt>
                <c:pt idx="221">
                  <c:v>February</c:v>
                </c:pt>
                <c:pt idx="222">
                  <c:v>February</c:v>
                </c:pt>
                <c:pt idx="223">
                  <c:v>February</c:v>
                </c:pt>
                <c:pt idx="224">
                  <c:v>February</c:v>
                </c:pt>
                <c:pt idx="225">
                  <c:v>March</c:v>
                </c:pt>
                <c:pt idx="226">
                  <c:v>March</c:v>
                </c:pt>
                <c:pt idx="227">
                  <c:v>March</c:v>
                </c:pt>
                <c:pt idx="228">
                  <c:v>March</c:v>
                </c:pt>
                <c:pt idx="229">
                  <c:v>March</c:v>
                </c:pt>
                <c:pt idx="230">
                  <c:v>March</c:v>
                </c:pt>
                <c:pt idx="231">
                  <c:v>March</c:v>
                </c:pt>
                <c:pt idx="232">
                  <c:v>March</c:v>
                </c:pt>
                <c:pt idx="233">
                  <c:v>March</c:v>
                </c:pt>
                <c:pt idx="234">
                  <c:v>March</c:v>
                </c:pt>
                <c:pt idx="235">
                  <c:v>March</c:v>
                </c:pt>
                <c:pt idx="236">
                  <c:v>March</c:v>
                </c:pt>
                <c:pt idx="237">
                  <c:v>March</c:v>
                </c:pt>
                <c:pt idx="238">
                  <c:v>March</c:v>
                </c:pt>
                <c:pt idx="239">
                  <c:v>March</c:v>
                </c:pt>
                <c:pt idx="240">
                  <c:v>March</c:v>
                </c:pt>
                <c:pt idx="241">
                  <c:v>March</c:v>
                </c:pt>
                <c:pt idx="242">
                  <c:v>March</c:v>
                </c:pt>
                <c:pt idx="243">
                  <c:v>March</c:v>
                </c:pt>
                <c:pt idx="244">
                  <c:v>March</c:v>
                </c:pt>
                <c:pt idx="245">
                  <c:v>March</c:v>
                </c:pt>
                <c:pt idx="246">
                  <c:v>March</c:v>
                </c:pt>
                <c:pt idx="247">
                  <c:v>March</c:v>
                </c:pt>
                <c:pt idx="248">
                  <c:v>March</c:v>
                </c:pt>
                <c:pt idx="249">
                  <c:v>March</c:v>
                </c:pt>
                <c:pt idx="250">
                  <c:v>March</c:v>
                </c:pt>
                <c:pt idx="251">
                  <c:v>March</c:v>
                </c:pt>
                <c:pt idx="252">
                  <c:v>March</c:v>
                </c:pt>
                <c:pt idx="253">
                  <c:v>March</c:v>
                </c:pt>
                <c:pt idx="254">
                  <c:v>March</c:v>
                </c:pt>
                <c:pt idx="255">
                  <c:v>April</c:v>
                </c:pt>
                <c:pt idx="256">
                  <c:v>April</c:v>
                </c:pt>
                <c:pt idx="257">
                  <c:v>April</c:v>
                </c:pt>
                <c:pt idx="258">
                  <c:v>April</c:v>
                </c:pt>
                <c:pt idx="259">
                  <c:v>April</c:v>
                </c:pt>
                <c:pt idx="260">
                  <c:v>April</c:v>
                </c:pt>
                <c:pt idx="261">
                  <c:v>April</c:v>
                </c:pt>
                <c:pt idx="262">
                  <c:v>April</c:v>
                </c:pt>
                <c:pt idx="263">
                  <c:v>April</c:v>
                </c:pt>
                <c:pt idx="264">
                  <c:v>April</c:v>
                </c:pt>
                <c:pt idx="265">
                  <c:v>April</c:v>
                </c:pt>
                <c:pt idx="266">
                  <c:v>April</c:v>
                </c:pt>
                <c:pt idx="267">
                  <c:v>April</c:v>
                </c:pt>
                <c:pt idx="268">
                  <c:v>April</c:v>
                </c:pt>
                <c:pt idx="269">
                  <c:v>April</c:v>
                </c:pt>
                <c:pt idx="270">
                  <c:v>April</c:v>
                </c:pt>
                <c:pt idx="271">
                  <c:v>April</c:v>
                </c:pt>
                <c:pt idx="272">
                  <c:v>April</c:v>
                </c:pt>
                <c:pt idx="273">
                  <c:v>April</c:v>
                </c:pt>
                <c:pt idx="274">
                  <c:v>April</c:v>
                </c:pt>
                <c:pt idx="275">
                  <c:v>April</c:v>
                </c:pt>
                <c:pt idx="276">
                  <c:v>April</c:v>
                </c:pt>
                <c:pt idx="277">
                  <c:v>April</c:v>
                </c:pt>
                <c:pt idx="278">
                  <c:v>April</c:v>
                </c:pt>
                <c:pt idx="279">
                  <c:v>April</c:v>
                </c:pt>
                <c:pt idx="280">
                  <c:v>April</c:v>
                </c:pt>
                <c:pt idx="281">
                  <c:v>April</c:v>
                </c:pt>
                <c:pt idx="282">
                  <c:v>April</c:v>
                </c:pt>
                <c:pt idx="283">
                  <c:v>April</c:v>
                </c:pt>
                <c:pt idx="284">
                  <c:v>April</c:v>
                </c:pt>
                <c:pt idx="285">
                  <c:v>May</c:v>
                </c:pt>
                <c:pt idx="286">
                  <c:v>May</c:v>
                </c:pt>
                <c:pt idx="287">
                  <c:v>May</c:v>
                </c:pt>
                <c:pt idx="288">
                  <c:v>May</c:v>
                </c:pt>
                <c:pt idx="289">
                  <c:v>May</c:v>
                </c:pt>
                <c:pt idx="290">
                  <c:v>May</c:v>
                </c:pt>
                <c:pt idx="291">
                  <c:v>May</c:v>
                </c:pt>
                <c:pt idx="292">
                  <c:v>May</c:v>
                </c:pt>
                <c:pt idx="293">
                  <c:v>May</c:v>
                </c:pt>
                <c:pt idx="294">
                  <c:v>May</c:v>
                </c:pt>
                <c:pt idx="295">
                  <c:v>May</c:v>
                </c:pt>
                <c:pt idx="296">
                  <c:v>May</c:v>
                </c:pt>
                <c:pt idx="297">
                  <c:v>May</c:v>
                </c:pt>
                <c:pt idx="298">
                  <c:v>May</c:v>
                </c:pt>
                <c:pt idx="299">
                  <c:v>May</c:v>
                </c:pt>
                <c:pt idx="300">
                  <c:v>May</c:v>
                </c:pt>
                <c:pt idx="301">
                  <c:v>May</c:v>
                </c:pt>
                <c:pt idx="302">
                  <c:v>May</c:v>
                </c:pt>
                <c:pt idx="303">
                  <c:v>May</c:v>
                </c:pt>
                <c:pt idx="304">
                  <c:v>May</c:v>
                </c:pt>
                <c:pt idx="305">
                  <c:v>May</c:v>
                </c:pt>
                <c:pt idx="306">
                  <c:v>May</c:v>
                </c:pt>
                <c:pt idx="307">
                  <c:v>May</c:v>
                </c:pt>
                <c:pt idx="308">
                  <c:v>May</c:v>
                </c:pt>
                <c:pt idx="309">
                  <c:v>May</c:v>
                </c:pt>
                <c:pt idx="310">
                  <c:v>May</c:v>
                </c:pt>
                <c:pt idx="311">
                  <c:v>May</c:v>
                </c:pt>
                <c:pt idx="312">
                  <c:v>May</c:v>
                </c:pt>
                <c:pt idx="313">
                  <c:v>May</c:v>
                </c:pt>
                <c:pt idx="314">
                  <c:v>May</c:v>
                </c:pt>
                <c:pt idx="315">
                  <c:v>May</c:v>
                </c:pt>
                <c:pt idx="316">
                  <c:v>June</c:v>
                </c:pt>
                <c:pt idx="317">
                  <c:v>June</c:v>
                </c:pt>
                <c:pt idx="318">
                  <c:v>June</c:v>
                </c:pt>
                <c:pt idx="319">
                  <c:v>June</c:v>
                </c:pt>
                <c:pt idx="320">
                  <c:v>June</c:v>
                </c:pt>
                <c:pt idx="321">
                  <c:v>June</c:v>
                </c:pt>
                <c:pt idx="322">
                  <c:v>June</c:v>
                </c:pt>
                <c:pt idx="323">
                  <c:v>June</c:v>
                </c:pt>
                <c:pt idx="324">
                  <c:v>June</c:v>
                </c:pt>
                <c:pt idx="325">
                  <c:v>June</c:v>
                </c:pt>
                <c:pt idx="326">
                  <c:v>June</c:v>
                </c:pt>
                <c:pt idx="327">
                  <c:v>June</c:v>
                </c:pt>
                <c:pt idx="328">
                  <c:v>June</c:v>
                </c:pt>
                <c:pt idx="329">
                  <c:v>June</c:v>
                </c:pt>
                <c:pt idx="330">
                  <c:v>June</c:v>
                </c:pt>
                <c:pt idx="331">
                  <c:v>June</c:v>
                </c:pt>
                <c:pt idx="332">
                  <c:v>June</c:v>
                </c:pt>
                <c:pt idx="333">
                  <c:v>June</c:v>
                </c:pt>
                <c:pt idx="334">
                  <c:v>June</c:v>
                </c:pt>
                <c:pt idx="335">
                  <c:v>June</c:v>
                </c:pt>
                <c:pt idx="336">
                  <c:v>June</c:v>
                </c:pt>
                <c:pt idx="337">
                  <c:v>June</c:v>
                </c:pt>
                <c:pt idx="338">
                  <c:v>June</c:v>
                </c:pt>
                <c:pt idx="339">
                  <c:v>June</c:v>
                </c:pt>
                <c:pt idx="340">
                  <c:v>June</c:v>
                </c:pt>
                <c:pt idx="341">
                  <c:v>June</c:v>
                </c:pt>
                <c:pt idx="342">
                  <c:v>June</c:v>
                </c:pt>
                <c:pt idx="343">
                  <c:v>June</c:v>
                </c:pt>
                <c:pt idx="344">
                  <c:v>June</c:v>
                </c:pt>
                <c:pt idx="345">
                  <c:v>June</c:v>
                </c:pt>
                <c:pt idx="346">
                  <c:v>July</c:v>
                </c:pt>
                <c:pt idx="347">
                  <c:v>July</c:v>
                </c:pt>
                <c:pt idx="348">
                  <c:v>July</c:v>
                </c:pt>
                <c:pt idx="349">
                  <c:v>July</c:v>
                </c:pt>
                <c:pt idx="350">
                  <c:v>July</c:v>
                </c:pt>
                <c:pt idx="351">
                  <c:v>July</c:v>
                </c:pt>
                <c:pt idx="352">
                  <c:v>July</c:v>
                </c:pt>
                <c:pt idx="353">
                  <c:v>July</c:v>
                </c:pt>
                <c:pt idx="354">
                  <c:v>July</c:v>
                </c:pt>
                <c:pt idx="355">
                  <c:v>July</c:v>
                </c:pt>
                <c:pt idx="356">
                  <c:v>July</c:v>
                </c:pt>
                <c:pt idx="357">
                  <c:v>July</c:v>
                </c:pt>
                <c:pt idx="358">
                  <c:v>July</c:v>
                </c:pt>
                <c:pt idx="359">
                  <c:v>July</c:v>
                </c:pt>
                <c:pt idx="360">
                  <c:v>July</c:v>
                </c:pt>
                <c:pt idx="361">
                  <c:v>July</c:v>
                </c:pt>
                <c:pt idx="362">
                  <c:v>July</c:v>
                </c:pt>
                <c:pt idx="363">
                  <c:v>July</c:v>
                </c:pt>
                <c:pt idx="364">
                  <c:v>July</c:v>
                </c:pt>
                <c:pt idx="365">
                  <c:v>July</c:v>
                </c:pt>
                <c:pt idx="366">
                  <c:v>July</c:v>
                </c:pt>
                <c:pt idx="367">
                  <c:v>July</c:v>
                </c:pt>
                <c:pt idx="368">
                  <c:v>July</c:v>
                </c:pt>
                <c:pt idx="369">
                  <c:v>July</c:v>
                </c:pt>
                <c:pt idx="370">
                  <c:v>July</c:v>
                </c:pt>
                <c:pt idx="371">
                  <c:v>July</c:v>
                </c:pt>
                <c:pt idx="372">
                  <c:v>July</c:v>
                </c:pt>
                <c:pt idx="373">
                  <c:v>July</c:v>
                </c:pt>
                <c:pt idx="374">
                  <c:v>July</c:v>
                </c:pt>
                <c:pt idx="375">
                  <c:v>July</c:v>
                </c:pt>
                <c:pt idx="376">
                  <c:v>July</c:v>
                </c:pt>
                <c:pt idx="377">
                  <c:v>August</c:v>
                </c:pt>
                <c:pt idx="378">
                  <c:v>August</c:v>
                </c:pt>
                <c:pt idx="379">
                  <c:v>August</c:v>
                </c:pt>
                <c:pt idx="380">
                  <c:v>August</c:v>
                </c:pt>
                <c:pt idx="381">
                  <c:v>August</c:v>
                </c:pt>
                <c:pt idx="382">
                  <c:v>August</c:v>
                </c:pt>
                <c:pt idx="383">
                  <c:v>August</c:v>
                </c:pt>
                <c:pt idx="384">
                  <c:v>August</c:v>
                </c:pt>
                <c:pt idx="385">
                  <c:v>August</c:v>
                </c:pt>
                <c:pt idx="386">
                  <c:v>August</c:v>
                </c:pt>
                <c:pt idx="387">
                  <c:v>August</c:v>
                </c:pt>
                <c:pt idx="388">
                  <c:v>August</c:v>
                </c:pt>
                <c:pt idx="389">
                  <c:v>August</c:v>
                </c:pt>
                <c:pt idx="390">
                  <c:v>August</c:v>
                </c:pt>
                <c:pt idx="391">
                  <c:v>August</c:v>
                </c:pt>
                <c:pt idx="392">
                  <c:v>August</c:v>
                </c:pt>
                <c:pt idx="393">
                  <c:v>August</c:v>
                </c:pt>
                <c:pt idx="394">
                  <c:v>August</c:v>
                </c:pt>
                <c:pt idx="395">
                  <c:v>August</c:v>
                </c:pt>
                <c:pt idx="396">
                  <c:v>August</c:v>
                </c:pt>
                <c:pt idx="397">
                  <c:v>August</c:v>
                </c:pt>
                <c:pt idx="398">
                  <c:v>August</c:v>
                </c:pt>
                <c:pt idx="399">
                  <c:v>August</c:v>
                </c:pt>
                <c:pt idx="400">
                  <c:v>August</c:v>
                </c:pt>
                <c:pt idx="401">
                  <c:v>August</c:v>
                </c:pt>
                <c:pt idx="402">
                  <c:v>August</c:v>
                </c:pt>
                <c:pt idx="403">
                  <c:v>August</c:v>
                </c:pt>
                <c:pt idx="404">
                  <c:v>August</c:v>
                </c:pt>
                <c:pt idx="405">
                  <c:v>August</c:v>
                </c:pt>
                <c:pt idx="406">
                  <c:v>August</c:v>
                </c:pt>
                <c:pt idx="407">
                  <c:v>August</c:v>
                </c:pt>
                <c:pt idx="408">
                  <c:v>September</c:v>
                </c:pt>
                <c:pt idx="409">
                  <c:v>September</c:v>
                </c:pt>
                <c:pt idx="410">
                  <c:v>September</c:v>
                </c:pt>
                <c:pt idx="411">
                  <c:v>September</c:v>
                </c:pt>
                <c:pt idx="412">
                  <c:v>September</c:v>
                </c:pt>
                <c:pt idx="413">
                  <c:v>September</c:v>
                </c:pt>
                <c:pt idx="414">
                  <c:v>September</c:v>
                </c:pt>
                <c:pt idx="415">
                  <c:v>September</c:v>
                </c:pt>
              </c:strCache>
            </c:strRef>
          </c:cat>
          <c:val>
            <c:numRef>
              <c:f>'calcs april bloom'!$B$2:$B$417</c:f>
              <c:numCache>
                <c:formatCode>General</c:formatCode>
                <c:ptCount val="416"/>
                <c:pt idx="0">
                  <c:v>0.01</c:v>
                </c:pt>
                <c:pt idx="1">
                  <c:v>3.3929622094868339E-3</c:v>
                </c:pt>
                <c:pt idx="2">
                  <c:v>5.2087455823776148E-3</c:v>
                </c:pt>
                <c:pt idx="3">
                  <c:v>7.5882510336174958E-3</c:v>
                </c:pt>
                <c:pt idx="4">
                  <c:v>1.0611156911477489E-2</c:v>
                </c:pt>
                <c:pt idx="5">
                  <c:v>1.4357915030098208E-2</c:v>
                </c:pt>
                <c:pt idx="6">
                  <c:v>1.890967678919973E-2</c:v>
                </c:pt>
                <c:pt idx="7">
                  <c:v>2.434823270035923E-2</c:v>
                </c:pt>
                <c:pt idx="8">
                  <c:v>3.0755961929073095E-2</c:v>
                </c:pt>
                <c:pt idx="9">
                  <c:v>3.8215789523892277E-2</c:v>
                </c:pt>
                <c:pt idx="10">
                  <c:v>4.681114967858397E-2</c:v>
                </c:pt>
                <c:pt idx="11">
                  <c:v>5.6625953819096866E-2</c:v>
                </c:pt>
                <c:pt idx="12">
                  <c:v>6.7744562611597753E-2</c:v>
                </c:pt>
                <c:pt idx="13">
                  <c:v>8.0251761201715496E-2</c:v>
                </c:pt>
                <c:pt idx="14">
                  <c:v>9.4232737149019266E-2</c:v>
                </c:pt>
                <c:pt idx="15">
                  <c:v>0.10977306063383223</c:v>
                </c:pt>
                <c:pt idx="16">
                  <c:v>0.12695866659811775</c:v>
                </c:pt>
                <c:pt idx="17">
                  <c:v>0.14587583854656261</c:v>
                </c:pt>
                <c:pt idx="18">
                  <c:v>0.16661119378368994</c:v>
                </c:pt>
                <c:pt idx="19">
                  <c:v>0.18925166990170408</c:v>
                </c:pt>
                <c:pt idx="20">
                  <c:v>0.21388451236454328</c:v>
                </c:pt>
                <c:pt idx="21">
                  <c:v>0.24059726305821816</c:v>
                </c:pt>
                <c:pt idx="22">
                  <c:v>0.26947774969740274</c:v>
                </c:pt>
                <c:pt idx="23">
                  <c:v>0.3006140759944384</c:v>
                </c:pt>
                <c:pt idx="24">
                  <c:v>0.3340946125102342</c:v>
                </c:pt>
                <c:pt idx="25">
                  <c:v>0.37000798811757019</c:v>
                </c:pt>
                <c:pt idx="26">
                  <c:v>0.40844308201649793</c:v>
                </c:pt>
                <c:pt idx="27">
                  <c:v>0.44948901624925913</c:v>
                </c:pt>
                <c:pt idx="28">
                  <c:v>0.49323514866864887</c:v>
                </c:pt>
                <c:pt idx="29">
                  <c:v>0.53977106631928884</c:v>
                </c:pt>
                <c:pt idx="30">
                  <c:v>0.58918657919599482</c:v>
                </c:pt>
                <c:pt idx="31">
                  <c:v>0.64157171434747895</c:v>
                </c:pt>
                <c:pt idx="32">
                  <c:v>0.69701671029711876</c:v>
                </c:pt>
                <c:pt idx="33">
                  <c:v>0.75561201175554382</c:v>
                </c:pt>
                <c:pt idx="34">
                  <c:v>0.81744826460242526</c:v>
                </c:pt>
                <c:pt idx="35">
                  <c:v>0.88261631111714711</c:v>
                </c:pt>
                <c:pt idx="36">
                  <c:v>0.95120718544003835</c:v>
                </c:pt>
                <c:pt idx="37">
                  <c:v>1.0233121092476241</c:v>
                </c:pt>
                <c:pt idx="38">
                  <c:v>1.099022487626899</c:v>
                </c:pt>
                <c:pt idx="39">
                  <c:v>1.1784299051350093</c:v>
                </c:pt>
                <c:pt idx="40">
                  <c:v>1.2616261220319547</c:v>
                </c:pt>
                <c:pt idx="41">
                  <c:v>1.3487030706749998</c:v>
                </c:pt>
                <c:pt idx="42">
                  <c:v>1.4397528520644671</c:v>
                </c:pt>
                <c:pt idx="43">
                  <c:v>1.5348677325314404</c:v>
                </c:pt>
                <c:pt idx="44">
                  <c:v>1.6341401405586913</c:v>
                </c:pt>
                <c:pt idx="45">
                  <c:v>1.7376626637268444</c:v>
                </c:pt>
                <c:pt idx="46">
                  <c:v>1.8455280457784191</c:v>
                </c:pt>
                <c:pt idx="47">
                  <c:v>1.9578291837929604</c:v>
                </c:pt>
                <c:pt idx="48">
                  <c:v>2.0746591254669853</c:v>
                </c:pt>
                <c:pt idx="49">
                  <c:v>2.1961110664929393</c:v>
                </c:pt>
                <c:pt idx="50">
                  <c:v>2.3222783480317752</c:v>
                </c:pt>
                <c:pt idx="51">
                  <c:v>2.4532544542741648</c:v>
                </c:pt>
                <c:pt idx="52">
                  <c:v>2.5891330100856886</c:v>
                </c:pt>
                <c:pt idx="53">
                  <c:v>2.7300077787316912</c:v>
                </c:pt>
                <c:pt idx="54">
                  <c:v>2.8759726596777608</c:v>
                </c:pt>
                <c:pt idx="55">
                  <c:v>3.0271216864620714</c:v>
                </c:pt>
                <c:pt idx="56">
                  <c:v>3.1835490246360947</c:v>
                </c:pt>
                <c:pt idx="57">
                  <c:v>3.3453489697703618</c:v>
                </c:pt>
                <c:pt idx="58">
                  <c:v>3.5126159455222257</c:v>
                </c:pt>
                <c:pt idx="59">
                  <c:v>3.6854445017627113</c:v>
                </c:pt>
                <c:pt idx="60">
                  <c:v>3.8639293127597805</c:v>
                </c:pt>
                <c:pt idx="61">
                  <c:v>4.048165175415428</c:v>
                </c:pt>
                <c:pt idx="62">
                  <c:v>4.2382470075542455</c:v>
                </c:pt>
                <c:pt idx="63">
                  <c:v>4.4342698462611922</c:v>
                </c:pt>
                <c:pt idx="64">
                  <c:v>4.6363288462664407</c:v>
                </c:pt>
                <c:pt idx="65">
                  <c:v>4.8445192783753273</c:v>
                </c:pt>
                <c:pt idx="66">
                  <c:v>5.0589365279414595</c:v>
                </c:pt>
                <c:pt idx="67">
                  <c:v>5.2796760933813029</c:v>
                </c:pt>
                <c:pt idx="68">
                  <c:v>5.5068335847284109</c:v>
                </c:pt>
                <c:pt idx="69">
                  <c:v>5.7405047222258752</c:v>
                </c:pt>
                <c:pt idx="70">
                  <c:v>5.9807853349553186</c:v>
                </c:pt>
                <c:pt idx="71">
                  <c:v>6.2277713595011459</c:v>
                </c:pt>
                <c:pt idx="72">
                  <c:v>6.4815588386485858</c:v>
                </c:pt>
                <c:pt idx="73">
                  <c:v>6.742243920114305</c:v>
                </c:pt>
                <c:pt idx="74">
                  <c:v>7.0099228553083393</c:v>
                </c:pt>
                <c:pt idx="75">
                  <c:v>7.2846919981261866</c:v>
                </c:pt>
                <c:pt idx="76">
                  <c:v>7.5666478037699632</c:v>
                </c:pt>
                <c:pt idx="77">
                  <c:v>7.8558868275975646</c:v>
                </c:pt>
                <c:pt idx="78">
                  <c:v>8.1525057239988534</c:v>
                </c:pt>
                <c:pt idx="79">
                  <c:v>8.4566012452978647</c:v>
                </c:pt>
                <c:pt idx="80">
                  <c:v>8.7682702406802058</c:v>
                </c:pt>
                <c:pt idx="81">
                  <c:v>9.0876096551446857</c:v>
                </c:pt>
                <c:pt idx="82">
                  <c:v>9.4147165284784489</c:v>
                </c:pt>
                <c:pt idx="83">
                  <c:v>9.7496879942547299</c:v>
                </c:pt>
                <c:pt idx="84">
                  <c:v>10.09262127885256</c:v>
                </c:pt>
                <c:pt idx="85">
                  <c:v>10.443613700497622</c:v>
                </c:pt>
                <c:pt idx="86">
                  <c:v>10.802762668323631</c:v>
                </c:pt>
                <c:pt idx="87">
                  <c:v>11.170165681453552</c:v>
                </c:pt>
                <c:pt idx="88">
                  <c:v>11.545920328100037</c:v>
                </c:pt>
                <c:pt idx="89">
                  <c:v>11.930124284684423</c:v>
                </c:pt>
                <c:pt idx="90">
                  <c:v>12.322875314973825</c:v>
                </c:pt>
                <c:pt idx="91">
                  <c:v>12.319549969630584</c:v>
                </c:pt>
                <c:pt idx="92">
                  <c:v>12.450795828557807</c:v>
                </c:pt>
                <c:pt idx="93">
                  <c:v>12.576195143672402</c:v>
                </c:pt>
                <c:pt idx="94">
                  <c:v>12.713125020955516</c:v>
                </c:pt>
                <c:pt idx="95">
                  <c:v>12.914274318671325</c:v>
                </c:pt>
                <c:pt idx="96">
                  <c:v>13.185148105029878</c:v>
                </c:pt>
                <c:pt idx="97">
                  <c:v>13.445433294077727</c:v>
                </c:pt>
                <c:pt idx="98">
                  <c:v>13.67091936571946</c:v>
                </c:pt>
                <c:pt idx="99">
                  <c:v>13.936288183184342</c:v>
                </c:pt>
                <c:pt idx="100">
                  <c:v>14.128782749482186</c:v>
                </c:pt>
                <c:pt idx="101">
                  <c:v>14.157833312401344</c:v>
                </c:pt>
                <c:pt idx="102">
                  <c:v>14.17115076519806</c:v>
                </c:pt>
                <c:pt idx="103">
                  <c:v>14.195071806033495</c:v>
                </c:pt>
                <c:pt idx="104">
                  <c:v>14.248618592830212</c:v>
                </c:pt>
                <c:pt idx="105">
                  <c:v>14.275185697298516</c:v>
                </c:pt>
                <c:pt idx="106">
                  <c:v>14.34101326759947</c:v>
                </c:pt>
                <c:pt idx="107">
                  <c:v>14.409938018145443</c:v>
                </c:pt>
                <c:pt idx="108">
                  <c:v>14.481649937745015</c:v>
                </c:pt>
                <c:pt idx="109">
                  <c:v>14.630544870617022</c:v>
                </c:pt>
                <c:pt idx="110">
                  <c:v>14.755164083691055</c:v>
                </c:pt>
                <c:pt idx="111">
                  <c:v>14.908181387118688</c:v>
                </c:pt>
                <c:pt idx="112">
                  <c:v>15.182473831709171</c:v>
                </c:pt>
                <c:pt idx="113">
                  <c:v>15.356765394498323</c:v>
                </c:pt>
                <c:pt idx="114">
                  <c:v>15.684449039156577</c:v>
                </c:pt>
                <c:pt idx="115">
                  <c:v>15.976757063311132</c:v>
                </c:pt>
                <c:pt idx="116">
                  <c:v>16.202724147211224</c:v>
                </c:pt>
                <c:pt idx="117">
                  <c:v>16.264566232581593</c:v>
                </c:pt>
                <c:pt idx="118">
                  <c:v>16.328390928874043</c:v>
                </c:pt>
                <c:pt idx="119">
                  <c:v>16.392785403508526</c:v>
                </c:pt>
                <c:pt idx="120">
                  <c:v>16.564354663696204</c:v>
                </c:pt>
                <c:pt idx="121">
                  <c:v>16.811723068729226</c:v>
                </c:pt>
                <c:pt idx="122">
                  <c:v>17.324918103000027</c:v>
                </c:pt>
                <c:pt idx="123">
                  <c:v>18.547272025353568</c:v>
                </c:pt>
                <c:pt idx="124">
                  <c:v>19.084112684901243</c:v>
                </c:pt>
                <c:pt idx="125">
                  <c:v>19.547536284898847</c:v>
                </c:pt>
                <c:pt idx="126">
                  <c:v>19.963386374525168</c:v>
                </c:pt>
                <c:pt idx="127">
                  <c:v>20.38538368402423</c:v>
                </c:pt>
                <c:pt idx="128">
                  <c:v>21.04315959951694</c:v>
                </c:pt>
                <c:pt idx="129">
                  <c:v>21.715278869868015</c:v>
                </c:pt>
                <c:pt idx="130">
                  <c:v>22.696060180083549</c:v>
                </c:pt>
                <c:pt idx="131">
                  <c:v>23.305654467661828</c:v>
                </c:pt>
                <c:pt idx="132">
                  <c:v>23.791896600402591</c:v>
                </c:pt>
                <c:pt idx="133">
                  <c:v>24.242531868802818</c:v>
                </c:pt>
                <c:pt idx="134">
                  <c:v>24.644390641403451</c:v>
                </c:pt>
                <c:pt idx="135">
                  <c:v>24.958129374055812</c:v>
                </c:pt>
                <c:pt idx="136">
                  <c:v>25.279193280253264</c:v>
                </c:pt>
                <c:pt idx="137">
                  <c:v>25.543823610476199</c:v>
                </c:pt>
                <c:pt idx="138">
                  <c:v>25.817408362121721</c:v>
                </c:pt>
                <c:pt idx="139">
                  <c:v>26.308103364713901</c:v>
                </c:pt>
                <c:pt idx="140">
                  <c:v>26.513984703914897</c:v>
                </c:pt>
                <c:pt idx="141">
                  <c:v>26.678288709239084</c:v>
                </c:pt>
                <c:pt idx="142">
                  <c:v>26.90281368030514</c:v>
                </c:pt>
                <c:pt idx="143">
                  <c:v>27.080681028510359</c:v>
                </c:pt>
                <c:pt idx="144">
                  <c:v>27.262757845434205</c:v>
                </c:pt>
                <c:pt idx="145">
                  <c:v>27.430174508169081</c:v>
                </c:pt>
                <c:pt idx="146">
                  <c:v>27.734559383187847</c:v>
                </c:pt>
                <c:pt idx="147">
                  <c:v>28.170129439880256</c:v>
                </c:pt>
                <c:pt idx="148">
                  <c:v>28.329920875209364</c:v>
                </c:pt>
                <c:pt idx="149">
                  <c:v>28.586993519753268</c:v>
                </c:pt>
                <c:pt idx="150">
                  <c:v>28.899865282551843</c:v>
                </c:pt>
                <c:pt idx="151">
                  <c:v>29.03006929615352</c:v>
                </c:pt>
                <c:pt idx="152">
                  <c:v>29.201438616628216</c:v>
                </c:pt>
                <c:pt idx="153">
                  <c:v>29.565392506976153</c:v>
                </c:pt>
                <c:pt idx="154">
                  <c:v>29.898012138753259</c:v>
                </c:pt>
                <c:pt idx="155">
                  <c:v>30.097712908253467</c:v>
                </c:pt>
                <c:pt idx="156">
                  <c:v>30.221163521933583</c:v>
                </c:pt>
                <c:pt idx="157">
                  <c:v>30.33518051821757</c:v>
                </c:pt>
                <c:pt idx="158">
                  <c:v>30.455345657219389</c:v>
                </c:pt>
                <c:pt idx="159">
                  <c:v>30.52664608709836</c:v>
                </c:pt>
                <c:pt idx="160">
                  <c:v>30.596966436849122</c:v>
                </c:pt>
                <c:pt idx="161">
                  <c:v>30.65750196107016</c:v>
                </c:pt>
                <c:pt idx="162">
                  <c:v>30.846914945882634</c:v>
                </c:pt>
                <c:pt idx="163">
                  <c:v>31.014612911481791</c:v>
                </c:pt>
                <c:pt idx="164">
                  <c:v>31.113396445837299</c:v>
                </c:pt>
                <c:pt idx="165">
                  <c:v>31.486377282403794</c:v>
                </c:pt>
                <c:pt idx="166">
                  <c:v>31.978437585861968</c:v>
                </c:pt>
                <c:pt idx="167">
                  <c:v>31.978437585861968</c:v>
                </c:pt>
                <c:pt idx="168">
                  <c:v>31.978437585861968</c:v>
                </c:pt>
                <c:pt idx="169">
                  <c:v>31.982068440635757</c:v>
                </c:pt>
                <c:pt idx="170">
                  <c:v>31.986925347229377</c:v>
                </c:pt>
                <c:pt idx="171">
                  <c:v>31.989228029752532</c:v>
                </c:pt>
                <c:pt idx="172">
                  <c:v>31.991575592667512</c:v>
                </c:pt>
                <c:pt idx="173">
                  <c:v>31.99699699003871</c:v>
                </c:pt>
                <c:pt idx="174">
                  <c:v>32.015646823443227</c:v>
                </c:pt>
                <c:pt idx="175">
                  <c:v>32.05831751752288</c:v>
                </c:pt>
                <c:pt idx="176">
                  <c:v>32.102420898125345</c:v>
                </c:pt>
                <c:pt idx="177">
                  <c:v>32.15766567947356</c:v>
                </c:pt>
                <c:pt idx="178">
                  <c:v>32.211953349997295</c:v>
                </c:pt>
                <c:pt idx="179">
                  <c:v>32.298024662815656</c:v>
                </c:pt>
                <c:pt idx="180">
                  <c:v>32.375872162602647</c:v>
                </c:pt>
                <c:pt idx="181">
                  <c:v>32.470298837641067</c:v>
                </c:pt>
                <c:pt idx="182">
                  <c:v>32.538722710732472</c:v>
                </c:pt>
                <c:pt idx="183">
                  <c:v>32.594805085355119</c:v>
                </c:pt>
                <c:pt idx="184">
                  <c:v>32.643481415155996</c:v>
                </c:pt>
                <c:pt idx="185">
                  <c:v>32.644299707524794</c:v>
                </c:pt>
                <c:pt idx="186">
                  <c:v>32.650613339037832</c:v>
                </c:pt>
                <c:pt idx="187">
                  <c:v>32.664846120111157</c:v>
                </c:pt>
                <c:pt idx="188">
                  <c:v>32.686535330084752</c:v>
                </c:pt>
                <c:pt idx="189">
                  <c:v>32.715698465176729</c:v>
                </c:pt>
                <c:pt idx="190">
                  <c:v>32.735317321045521</c:v>
                </c:pt>
                <c:pt idx="191">
                  <c:v>32.775737011599048</c:v>
                </c:pt>
                <c:pt idx="192">
                  <c:v>32.8202234351266</c:v>
                </c:pt>
                <c:pt idx="193">
                  <c:v>32.852496285961777</c:v>
                </c:pt>
                <c:pt idx="194">
                  <c:v>32.887138125193729</c:v>
                </c:pt>
                <c:pt idx="195">
                  <c:v>32.928320168961754</c:v>
                </c:pt>
                <c:pt idx="196">
                  <c:v>32.967596809212175</c:v>
                </c:pt>
                <c:pt idx="197">
                  <c:v>33.009331286992683</c:v>
                </c:pt>
                <c:pt idx="198">
                  <c:v>33.027578621186898</c:v>
                </c:pt>
                <c:pt idx="199">
                  <c:v>33.060315838081848</c:v>
                </c:pt>
                <c:pt idx="200">
                  <c:v>33.078646123015631</c:v>
                </c:pt>
                <c:pt idx="201">
                  <c:v>33.101691959460979</c:v>
                </c:pt>
                <c:pt idx="202">
                  <c:v>33.131563577843032</c:v>
                </c:pt>
                <c:pt idx="203">
                  <c:v>33.167071333159733</c:v>
                </c:pt>
                <c:pt idx="204">
                  <c:v>33.206837626038428</c:v>
                </c:pt>
                <c:pt idx="205">
                  <c:v>33.249033303642868</c:v>
                </c:pt>
                <c:pt idx="206">
                  <c:v>33.284437210988095</c:v>
                </c:pt>
                <c:pt idx="207">
                  <c:v>33.335675695450107</c:v>
                </c:pt>
                <c:pt idx="208">
                  <c:v>34.212764039938172</c:v>
                </c:pt>
                <c:pt idx="209">
                  <c:v>34.259531525456701</c:v>
                </c:pt>
                <c:pt idx="210">
                  <c:v>34.285200508514436</c:v>
                </c:pt>
                <c:pt idx="211">
                  <c:v>34.330689845160421</c:v>
                </c:pt>
                <c:pt idx="212">
                  <c:v>34.404995107156303</c:v>
                </c:pt>
                <c:pt idx="213">
                  <c:v>34.42428572789791</c:v>
                </c:pt>
                <c:pt idx="214">
                  <c:v>34.466781621939056</c:v>
                </c:pt>
                <c:pt idx="215">
                  <c:v>34.50865148949881</c:v>
                </c:pt>
                <c:pt idx="216">
                  <c:v>34.547066579054068</c:v>
                </c:pt>
                <c:pt idx="217">
                  <c:v>34.559795768195826</c:v>
                </c:pt>
                <c:pt idx="218">
                  <c:v>34.579127543147315</c:v>
                </c:pt>
                <c:pt idx="219">
                  <c:v>34.607989939959914</c:v>
                </c:pt>
                <c:pt idx="220">
                  <c:v>34.647575541669909</c:v>
                </c:pt>
                <c:pt idx="221">
                  <c:v>34.698991259315406</c:v>
                </c:pt>
                <c:pt idx="222">
                  <c:v>34.743223985553662</c:v>
                </c:pt>
                <c:pt idx="223">
                  <c:v>34.869173875472143</c:v>
                </c:pt>
                <c:pt idx="224">
                  <c:v>34.916786554668732</c:v>
                </c:pt>
                <c:pt idx="225">
                  <c:v>34.972865101633282</c:v>
                </c:pt>
                <c:pt idx="226">
                  <c:v>35.00701485427696</c:v>
                </c:pt>
                <c:pt idx="227">
                  <c:v>35.070059374152336</c:v>
                </c:pt>
                <c:pt idx="228">
                  <c:v>35.104844780678029</c:v>
                </c:pt>
                <c:pt idx="229">
                  <c:v>35.164555129544787</c:v>
                </c:pt>
                <c:pt idx="230">
                  <c:v>35.238818756699139</c:v>
                </c:pt>
                <c:pt idx="231">
                  <c:v>35.312510982187455</c:v>
                </c:pt>
                <c:pt idx="232">
                  <c:v>35.482445138176246</c:v>
                </c:pt>
                <c:pt idx="233">
                  <c:v>35.721951386838562</c:v>
                </c:pt>
                <c:pt idx="234">
                  <c:v>35.947247890074209</c:v>
                </c:pt>
                <c:pt idx="235">
                  <c:v>36.178077072871311</c:v>
                </c:pt>
                <c:pt idx="236">
                  <c:v>36.455327889250086</c:v>
                </c:pt>
                <c:pt idx="237">
                  <c:v>36.863676387135492</c:v>
                </c:pt>
                <c:pt idx="238">
                  <c:v>37.259364494198906</c:v>
                </c:pt>
                <c:pt idx="239">
                  <c:v>37.589759062003218</c:v>
                </c:pt>
                <c:pt idx="240">
                  <c:v>37.89825274643561</c:v>
                </c:pt>
                <c:pt idx="241">
                  <c:v>38.274696282907655</c:v>
                </c:pt>
                <c:pt idx="242">
                  <c:v>38.512886978524229</c:v>
                </c:pt>
                <c:pt idx="243">
                  <c:v>38.710060401148183</c:v>
                </c:pt>
                <c:pt idx="244">
                  <c:v>38.855018284454857</c:v>
                </c:pt>
                <c:pt idx="245">
                  <c:v>38.936841656453851</c:v>
                </c:pt>
                <c:pt idx="246">
                  <c:v>38.958063387898768</c:v>
                </c:pt>
                <c:pt idx="247">
                  <c:v>38.96855510120028</c:v>
                </c:pt>
                <c:pt idx="248">
                  <c:v>39.004338899135767</c:v>
                </c:pt>
                <c:pt idx="249">
                  <c:v>39.015076351972056</c:v>
                </c:pt>
                <c:pt idx="250">
                  <c:v>39.029993951938572</c:v>
                </c:pt>
                <c:pt idx="251">
                  <c:v>39.076073900067534</c:v>
                </c:pt>
                <c:pt idx="252">
                  <c:v>39.133103443159698</c:v>
                </c:pt>
                <c:pt idx="253">
                  <c:v>39.24200009304905</c:v>
                </c:pt>
                <c:pt idx="254">
                  <c:v>39.390077413308695</c:v>
                </c:pt>
                <c:pt idx="255">
                  <c:v>39.569818278440216</c:v>
                </c:pt>
                <c:pt idx="256">
                  <c:v>39.757126289321754</c:v>
                </c:pt>
                <c:pt idx="257">
                  <c:v>39.963018529867789</c:v>
                </c:pt>
                <c:pt idx="258">
                  <c:v>40.045933818927011</c:v>
                </c:pt>
                <c:pt idx="259">
                  <c:v>40.122501686287862</c:v>
                </c:pt>
                <c:pt idx="260">
                  <c:v>40.221540101233089</c:v>
                </c:pt>
                <c:pt idx="261">
                  <c:v>40.315656081242423</c:v>
                </c:pt>
                <c:pt idx="262">
                  <c:v>40.482656948603356</c:v>
                </c:pt>
                <c:pt idx="263">
                  <c:v>40.540636301998369</c:v>
                </c:pt>
                <c:pt idx="264">
                  <c:v>40.571170573192276</c:v>
                </c:pt>
                <c:pt idx="265">
                  <c:v>40.61008513202642</c:v>
                </c:pt>
                <c:pt idx="266">
                  <c:v>40.662059282918882</c:v>
                </c:pt>
                <c:pt idx="267">
                  <c:v>40.741894447823228</c:v>
                </c:pt>
                <c:pt idx="268">
                  <c:v>40.800166743032889</c:v>
                </c:pt>
                <c:pt idx="269">
                  <c:v>40.882271475964266</c:v>
                </c:pt>
                <c:pt idx="270">
                  <c:v>40.92476420644838</c:v>
                </c:pt>
                <c:pt idx="271">
                  <c:v>40.939355932552417</c:v>
                </c:pt>
                <c:pt idx="272">
                  <c:v>40.959117370977161</c:v>
                </c:pt>
                <c:pt idx="273">
                  <c:v>40.991268602577115</c:v>
                </c:pt>
                <c:pt idx="274">
                  <c:v>41.02014167467258</c:v>
                </c:pt>
                <c:pt idx="275">
                  <c:v>41.068364183250416</c:v>
                </c:pt>
                <c:pt idx="276">
                  <c:v>41.150348254843294</c:v>
                </c:pt>
                <c:pt idx="277">
                  <c:v>41.269486041846598</c:v>
                </c:pt>
                <c:pt idx="278">
                  <c:v>41.409243079997637</c:v>
                </c:pt>
                <c:pt idx="279">
                  <c:v>41.603843102797882</c:v>
                </c:pt>
                <c:pt idx="280">
                  <c:v>41.828781703535284</c:v>
                </c:pt>
                <c:pt idx="281">
                  <c:v>41.951667621673415</c:v>
                </c:pt>
                <c:pt idx="282">
                  <c:v>42.026537489058725</c:v>
                </c:pt>
                <c:pt idx="283">
                  <c:v>42.352138310027016</c:v>
                </c:pt>
                <c:pt idx="284">
                  <c:v>42.846124965833738</c:v>
                </c:pt>
                <c:pt idx="285">
                  <c:v>43.208914071518066</c:v>
                </c:pt>
                <c:pt idx="286">
                  <c:v>43.676866128698606</c:v>
                </c:pt>
                <c:pt idx="287">
                  <c:v>44.058484862464084</c:v>
                </c:pt>
                <c:pt idx="288">
                  <c:v>44.218486081658519</c:v>
                </c:pt>
                <c:pt idx="289">
                  <c:v>44.324944532029875</c:v>
                </c:pt>
                <c:pt idx="290">
                  <c:v>44.407258014687947</c:v>
                </c:pt>
                <c:pt idx="291">
                  <c:v>44.489787580853147</c:v>
                </c:pt>
                <c:pt idx="292">
                  <c:v>44.532353747841725</c:v>
                </c:pt>
                <c:pt idx="293">
                  <c:v>44.569282427062895</c:v>
                </c:pt>
                <c:pt idx="294">
                  <c:v>44.586533007216843</c:v>
                </c:pt>
                <c:pt idx="295">
                  <c:v>44.592612845083636</c:v>
                </c:pt>
                <c:pt idx="296">
                  <c:v>44.614450878443662</c:v>
                </c:pt>
                <c:pt idx="297">
                  <c:v>44.631723932596167</c:v>
                </c:pt>
                <c:pt idx="298">
                  <c:v>44.642916109753287</c:v>
                </c:pt>
                <c:pt idx="299">
                  <c:v>44.661381670031396</c:v>
                </c:pt>
                <c:pt idx="300">
                  <c:v>44.679136187277244</c:v>
                </c:pt>
                <c:pt idx="301">
                  <c:v>44.70403517797093</c:v>
                </c:pt>
                <c:pt idx="302">
                  <c:v>44.71226380492061</c:v>
                </c:pt>
                <c:pt idx="303">
                  <c:v>44.71226380492061</c:v>
                </c:pt>
                <c:pt idx="304">
                  <c:v>44.71226380492061</c:v>
                </c:pt>
                <c:pt idx="305">
                  <c:v>44.746479337044399</c:v>
                </c:pt>
                <c:pt idx="306">
                  <c:v>44.821524426735969</c:v>
                </c:pt>
                <c:pt idx="307">
                  <c:v>44.876906010542051</c:v>
                </c:pt>
                <c:pt idx="308">
                  <c:v>44.906650090790023</c:v>
                </c:pt>
                <c:pt idx="309">
                  <c:v>44.924330954788786</c:v>
                </c:pt>
                <c:pt idx="310">
                  <c:v>44.924509262265275</c:v>
                </c:pt>
                <c:pt idx="311">
                  <c:v>44.924509262265275</c:v>
                </c:pt>
                <c:pt idx="312">
                  <c:v>44.924509262265275</c:v>
                </c:pt>
                <c:pt idx="313">
                  <c:v>44.924509262265275</c:v>
                </c:pt>
                <c:pt idx="314">
                  <c:v>44.93111930297799</c:v>
                </c:pt>
                <c:pt idx="315">
                  <c:v>44.966023110115444</c:v>
                </c:pt>
                <c:pt idx="316">
                  <c:v>45.014378474444968</c:v>
                </c:pt>
                <c:pt idx="317">
                  <c:v>45.014378474444968</c:v>
                </c:pt>
                <c:pt idx="318">
                  <c:v>45.014378474444968</c:v>
                </c:pt>
                <c:pt idx="319">
                  <c:v>45.016026377964586</c:v>
                </c:pt>
                <c:pt idx="320">
                  <c:v>45.080312348533646</c:v>
                </c:pt>
                <c:pt idx="321">
                  <c:v>45.220695279388913</c:v>
                </c:pt>
                <c:pt idx="322">
                  <c:v>45.348409720246941</c:v>
                </c:pt>
                <c:pt idx="323">
                  <c:v>45.388921504252735</c:v>
                </c:pt>
                <c:pt idx="324">
                  <c:v>45.412903138959962</c:v>
                </c:pt>
                <c:pt idx="325">
                  <c:v>45.464905131358869</c:v>
                </c:pt>
                <c:pt idx="326">
                  <c:v>45.527954398521821</c:v>
                </c:pt>
                <c:pt idx="327">
                  <c:v>45.618606180134435</c:v>
                </c:pt>
                <c:pt idx="328">
                  <c:v>45.737047652060895</c:v>
                </c:pt>
                <c:pt idx="329">
                  <c:v>45.834488179641568</c:v>
                </c:pt>
                <c:pt idx="330">
                  <c:v>45.93581449502949</c:v>
                </c:pt>
                <c:pt idx="331">
                  <c:v>46.034591399716504</c:v>
                </c:pt>
                <c:pt idx="332">
                  <c:v>46.186205464201876</c:v>
                </c:pt>
                <c:pt idx="333">
                  <c:v>46.381152394045152</c:v>
                </c:pt>
                <c:pt idx="334">
                  <c:v>46.569508256764102</c:v>
                </c:pt>
                <c:pt idx="335">
                  <c:v>46.729528725925846</c:v>
                </c:pt>
                <c:pt idx="336">
                  <c:v>46.841621459519438</c:v>
                </c:pt>
                <c:pt idx="337">
                  <c:v>46.992657497300691</c:v>
                </c:pt>
                <c:pt idx="338">
                  <c:v>47.204254261998976</c:v>
                </c:pt>
                <c:pt idx="339">
                  <c:v>47.450843779691226</c:v>
                </c:pt>
                <c:pt idx="340">
                  <c:v>47.686004605167511</c:v>
                </c:pt>
                <c:pt idx="341">
                  <c:v>47.902200692585815</c:v>
                </c:pt>
                <c:pt idx="342">
                  <c:v>47.973466544494514</c:v>
                </c:pt>
                <c:pt idx="343">
                  <c:v>48.061810974915019</c:v>
                </c:pt>
                <c:pt idx="344">
                  <c:v>48.128652551132006</c:v>
                </c:pt>
                <c:pt idx="345">
                  <c:v>48.149569675469628</c:v>
                </c:pt>
                <c:pt idx="346">
                  <c:v>48.177332961708281</c:v>
                </c:pt>
                <c:pt idx="347">
                  <c:v>48.251578845252872</c:v>
                </c:pt>
                <c:pt idx="348">
                  <c:v>48.337955069747537</c:v>
                </c:pt>
                <c:pt idx="349">
                  <c:v>48.40829582076379</c:v>
                </c:pt>
                <c:pt idx="350">
                  <c:v>48.469142326953509</c:v>
                </c:pt>
                <c:pt idx="351">
                  <c:v>48.510457214968817</c:v>
                </c:pt>
                <c:pt idx="352">
                  <c:v>48.578556728346797</c:v>
                </c:pt>
                <c:pt idx="353">
                  <c:v>48.664302491257168</c:v>
                </c:pt>
                <c:pt idx="354">
                  <c:v>48.785574203645638</c:v>
                </c:pt>
                <c:pt idx="355">
                  <c:v>48.933361642279337</c:v>
                </c:pt>
                <c:pt idx="356">
                  <c:v>49.026863309954017</c:v>
                </c:pt>
                <c:pt idx="357">
                  <c:v>49.079615119842202</c:v>
                </c:pt>
                <c:pt idx="358">
                  <c:v>49.13172464366005</c:v>
                </c:pt>
                <c:pt idx="359">
                  <c:v>49.258389100346605</c:v>
                </c:pt>
                <c:pt idx="360">
                  <c:v>49.453146045096148</c:v>
                </c:pt>
                <c:pt idx="361">
                  <c:v>49.669167409508326</c:v>
                </c:pt>
                <c:pt idx="362">
                  <c:v>49.959986869613793</c:v>
                </c:pt>
                <c:pt idx="363">
                  <c:v>50.191002197442558</c:v>
                </c:pt>
                <c:pt idx="364">
                  <c:v>50.299848744982256</c:v>
                </c:pt>
                <c:pt idx="365">
                  <c:v>50.428706577474436</c:v>
                </c:pt>
                <c:pt idx="366">
                  <c:v>50.540739541274938</c:v>
                </c:pt>
                <c:pt idx="367">
                  <c:v>50.609975223455137</c:v>
                </c:pt>
                <c:pt idx="368">
                  <c:v>50.672029637950367</c:v>
                </c:pt>
                <c:pt idx="369">
                  <c:v>50.77427932258815</c:v>
                </c:pt>
                <c:pt idx="370">
                  <c:v>50.947012941158299</c:v>
                </c:pt>
                <c:pt idx="371">
                  <c:v>51.086007727492074</c:v>
                </c:pt>
                <c:pt idx="372">
                  <c:v>51.276854703420454</c:v>
                </c:pt>
                <c:pt idx="373">
                  <c:v>51.391115058231051</c:v>
                </c:pt>
                <c:pt idx="374">
                  <c:v>51.496276885571184</c:v>
                </c:pt>
                <c:pt idx="375">
                  <c:v>51.551099618862636</c:v>
                </c:pt>
                <c:pt idx="376">
                  <c:v>51.656150563564935</c:v>
                </c:pt>
                <c:pt idx="377">
                  <c:v>51.756652189861015</c:v>
                </c:pt>
                <c:pt idx="378">
                  <c:v>51.866538821292806</c:v>
                </c:pt>
                <c:pt idx="379">
                  <c:v>52.028230343561361</c:v>
                </c:pt>
                <c:pt idx="380">
                  <c:v>52.246465392466213</c:v>
                </c:pt>
                <c:pt idx="381">
                  <c:v>52.456695173449496</c:v>
                </c:pt>
                <c:pt idx="382">
                  <c:v>52.639225812670553</c:v>
                </c:pt>
                <c:pt idx="383">
                  <c:v>52.854516473181405</c:v>
                </c:pt>
                <c:pt idx="384">
                  <c:v>53.011000588957984</c:v>
                </c:pt>
                <c:pt idx="385">
                  <c:v>53.034639327575356</c:v>
                </c:pt>
                <c:pt idx="386">
                  <c:v>53.045477855418127</c:v>
                </c:pt>
                <c:pt idx="387">
                  <c:v>53.06494933004879</c:v>
                </c:pt>
                <c:pt idx="388">
                  <c:v>53.108550352460192</c:v>
                </c:pt>
                <c:pt idx="389">
                  <c:v>53.130190311925389</c:v>
                </c:pt>
                <c:pt idx="390">
                  <c:v>53.183830601831303</c:v>
                </c:pt>
                <c:pt idx="391">
                  <c:v>53.240026784250645</c:v>
                </c:pt>
                <c:pt idx="392">
                  <c:v>53.298530112008478</c:v>
                </c:pt>
                <c:pt idx="393">
                  <c:v>53.420112281288667</c:v>
                </c:pt>
                <c:pt idx="394">
                  <c:v>53.521987108858177</c:v>
                </c:pt>
                <c:pt idx="395">
                  <c:v>53.647219225699608</c:v>
                </c:pt>
                <c:pt idx="396">
                  <c:v>53.87209182588802</c:v>
                </c:pt>
                <c:pt idx="397">
                  <c:v>54.015234974001842</c:v>
                </c:pt>
                <c:pt idx="398">
                  <c:v>54.284881039953582</c:v>
                </c:pt>
                <c:pt idx="399">
                  <c:v>54.525983355934741</c:v>
                </c:pt>
                <c:pt idx="400">
                  <c:v>54.712724633822496</c:v>
                </c:pt>
                <c:pt idx="401">
                  <c:v>54.763885224198106</c:v>
                </c:pt>
                <c:pt idx="402">
                  <c:v>54.816709989946844</c:v>
                </c:pt>
                <c:pt idx="403">
                  <c:v>54.870030934568277</c:v>
                </c:pt>
                <c:pt idx="404">
                  <c:v>55.012216223868208</c:v>
                </c:pt>
                <c:pt idx="405">
                  <c:v>55.217521937503349</c:v>
                </c:pt>
                <c:pt idx="406">
                  <c:v>55.644569961645288</c:v>
                </c:pt>
                <c:pt idx="407">
                  <c:v>56.667538734117038</c:v>
                </c:pt>
                <c:pt idx="408">
                  <c:v>57.119268911833252</c:v>
                </c:pt>
                <c:pt idx="409">
                  <c:v>57.51037061922063</c:v>
                </c:pt>
                <c:pt idx="410">
                  <c:v>57.862202920147674</c:v>
                </c:pt>
                <c:pt idx="411">
                  <c:v>58.220064256635062</c:v>
                </c:pt>
                <c:pt idx="412">
                  <c:v>58.77948401009759</c:v>
                </c:pt>
                <c:pt idx="413">
                  <c:v>59.353063971435354</c:v>
                </c:pt>
                <c:pt idx="414">
                  <c:v>60.193454763866463</c:v>
                </c:pt>
                <c:pt idx="415">
                  <c:v>60.717739682911592</c:v>
                </c:pt>
              </c:numCache>
            </c:numRef>
          </c:val>
          <c:smooth val="0"/>
          <c:extLst>
            <c:ext xmlns:c16="http://schemas.microsoft.com/office/drawing/2014/chart" uri="{C3380CC4-5D6E-409C-BE32-E72D297353CC}">
              <c16:uniqueId val="{00000000-ADF4-4897-B486-7BDC6AB82F4B}"/>
            </c:ext>
          </c:extLst>
        </c:ser>
        <c:dLbls>
          <c:showLegendKey val="0"/>
          <c:showVal val="0"/>
          <c:showCatName val="0"/>
          <c:showSerName val="0"/>
          <c:showPercent val="0"/>
          <c:showBubbleSize val="0"/>
        </c:dLbls>
        <c:marker val="1"/>
        <c:smooth val="0"/>
        <c:axId val="550371520"/>
        <c:axId val="550430272"/>
      </c:lineChart>
      <c:lineChart>
        <c:grouping val="stacked"/>
        <c:varyColors val="0"/>
        <c:ser>
          <c:idx val="0"/>
          <c:order val="0"/>
          <c:tx>
            <c:strRef>
              <c:f>'calcs april bloom'!$A$1</c:f>
              <c:strCache>
                <c:ptCount val="1"/>
                <c:pt idx="0">
                  <c:v>Weight (mg)</c:v>
                </c:pt>
              </c:strCache>
            </c:strRef>
          </c:tx>
          <c:spPr>
            <a:ln w="28575" cap="rnd">
              <a:solidFill>
                <a:schemeClr val="accent1"/>
              </a:solidFill>
              <a:round/>
            </a:ln>
            <a:effectLst/>
          </c:spPr>
          <c:marker>
            <c:symbol val="none"/>
          </c:marker>
          <c:val>
            <c:numRef>
              <c:f>'calcs april bloom'!$A$2:$A$417</c:f>
              <c:numCache>
                <c:formatCode>General</c:formatCode>
                <c:ptCount val="416"/>
                <c:pt idx="0">
                  <c:v>7.8220502539402128E-9</c:v>
                </c:pt>
                <c:pt idx="1">
                  <c:v>2.6103466680249541E-8</c:v>
                </c:pt>
                <c:pt idx="2">
                  <c:v>7.3653122693481118E-8</c:v>
                </c:pt>
                <c:pt idx="3">
                  <c:v>1.8307955258384161E-7</c:v>
                </c:pt>
                <c:pt idx="4">
                  <c:v>4.1213811079999483E-7</c:v>
                </c:pt>
                <c:pt idx="5">
                  <c:v>8.5675784560651982E-7</c:v>
                </c:pt>
                <c:pt idx="6">
                  <c:v>1.6682936213177841E-6</c:v>
                </c:pt>
                <c:pt idx="7">
                  <c:v>3.0757297054307824E-6</c:v>
                </c:pt>
                <c:pt idx="8">
                  <c:v>5.4135966496664364E-6</c:v>
                </c:pt>
                <c:pt idx="9">
                  <c:v>9.1563970607485654E-6</c:v>
                </c:pt>
                <c:pt idx="10">
                  <c:v>1.4960368028750376E-5</c:v>
                </c:pt>
                <c:pt idx="11">
                  <c:v>2.3713438757046684E-5</c:v>
                </c:pt>
                <c:pt idx="12">
                  <c:v>3.6594271479284537E-5</c:v>
                </c:pt>
                <c:pt idx="13">
                  <c:v>5.5141302187683072E-5</c:v>
                </c:pt>
                <c:pt idx="14">
                  <c:v>8.1332725143802806E-5</c:v>
                </c:pt>
                <c:pt idx="15">
                  <c:v>1.1767839169090903E-4</c:v>
                </c:pt>
                <c:pt idx="16">
                  <c:v>1.6732461961576085E-4</c:v>
                </c:pt>
                <c:pt idx="17">
                  <c:v>2.3417293428563895E-4</c:v>
                </c:pt>
                <c:pt idx="18">
                  <c:v>3.2301378707324602E-4</c:v>
                </c:pt>
                <c:pt idx="19">
                  <c:v>4.3967632022987762E-4</c:v>
                </c:pt>
                <c:pt idx="20">
                  <c:v>5.9119527042194708E-4</c:v>
                </c:pt>
                <c:pt idx="21">
                  <c:v>7.8599612564820903E-4</c:v>
                </c:pt>
                <c:pt idx="22">
                  <c:v>1.0340996722412528E-3</c:v>
                </c:pt>
                <c:pt idx="23">
                  <c:v>1.3473470901594184E-3</c:v>
                </c:pt>
                <c:pt idx="24">
                  <c:v>1.7396467758236385E-3</c:v>
                </c:pt>
                <c:pt idx="25">
                  <c:v>2.2272440923741788E-3</c:v>
                </c:pt>
                <c:pt idx="26">
                  <c:v>2.8290152674387958E-3</c:v>
                </c:pt>
                <c:pt idx="27">
                  <c:v>3.5667866783385275E-3</c:v>
                </c:pt>
                <c:pt idx="28">
                  <c:v>4.4656807841298102E-3</c:v>
                </c:pt>
                <c:pt idx="29">
                  <c:v>5.5544899830105203E-3</c:v>
                </c:pt>
                <c:pt idx="30">
                  <c:v>6.8660796924193699E-3</c:v>
                </c:pt>
                <c:pt idx="31">
                  <c:v>8.4378219676486902E-3</c:v>
                </c:pt>
                <c:pt idx="32">
                  <c:v>1.0312060992983971E-2</c:v>
                </c:pt>
                <c:pt idx="33">
                  <c:v>1.2536611797293136E-2</c:v>
                </c:pt>
                <c:pt idx="34">
                  <c:v>1.5165293563626588E-2</c:v>
                </c:pt>
                <c:pt idx="35">
                  <c:v>1.8258498919767295E-2</c:v>
                </c:pt>
                <c:pt idx="36">
                  <c:v>2.1883800613798462E-2</c:v>
                </c:pt>
                <c:pt idx="37">
                  <c:v>2.611659699564621E-2</c:v>
                </c:pt>
                <c:pt idx="38">
                  <c:v>3.1040797742213369E-2</c:v>
                </c:pt>
                <c:pt idx="39">
                  <c:v>3.6749551280158686E-2</c:v>
                </c:pt>
                <c:pt idx="40">
                  <c:v>4.3346015376600905E-2</c:v>
                </c:pt>
                <c:pt idx="41">
                  <c:v>5.0944172384045749E-2</c:v>
                </c:pt>
                <c:pt idx="42">
                  <c:v>5.9669690641656482E-2</c:v>
                </c:pt>
                <c:pt idx="43">
                  <c:v>6.9660833550617723E-2</c:v>
                </c:pt>
                <c:pt idx="44">
                  <c:v>8.106941785678784E-2</c:v>
                </c:pt>
                <c:pt idx="45">
                  <c:v>9.4061822689102792E-2</c:v>
                </c:pt>
                <c:pt idx="46">
                  <c:v>0.10882005091728644</c:v>
                </c:pt>
                <c:pt idx="47">
                  <c:v>0.12554284440735056</c:v>
                </c:pt>
                <c:pt idx="48">
                  <c:v>0.14444685476813049</c:v>
                </c:pt>
                <c:pt idx="49">
                  <c:v>0.16576787119671083</c:v>
                </c:pt>
                <c:pt idx="50">
                  <c:v>0.18976210704504831</c:v>
                </c:pt>
                <c:pt idx="51">
                  <c:v>0.21670754674440762</c:v>
                </c:pt>
                <c:pt idx="52">
                  <c:v>0.24690535473838632</c:v>
                </c:pt>
                <c:pt idx="53">
                  <c:v>0.28068134808932943</c:v>
                </c:pt>
                <c:pt idx="54">
                  <c:v>0.3183875344368205</c:v>
                </c:pt>
                <c:pt idx="55">
                  <c:v>0.36040371700069029</c:v>
                </c:pt>
                <c:pt idx="56">
                  <c:v>0.40713916833461355</c:v>
                </c:pt>
                <c:pt idx="57">
                  <c:v>0.45903437454985963</c:v>
                </c:pt>
                <c:pt idx="58">
                  <c:v>0.51656285174214633</c:v>
                </c:pt>
                <c:pt idx="59">
                  <c:v>0.58023303636780599</c:v>
                </c:pt>
                <c:pt idx="60">
                  <c:v>0.65059025132861337</c:v>
                </c:pt>
                <c:pt idx="61">
                  <c:v>0.72821874953766097</c:v>
                </c:pt>
                <c:pt idx="62">
                  <c:v>0.81374383675158313</c:v>
                </c:pt>
                <c:pt idx="63">
                  <c:v>0.90783407546724781</c:v>
                </c:pt>
                <c:pt idx="64">
                  <c:v>1.0112035716937375</c:v>
                </c:pt>
                <c:pt idx="65">
                  <c:v>1.1246143464230574</c:v>
                </c:pt>
                <c:pt idx="66">
                  <c:v>1.2488787936354786</c:v>
                </c:pt>
                <c:pt idx="67">
                  <c:v>1.3848622266879156</c:v>
                </c:pt>
                <c:pt idx="68">
                  <c:v>1.533485514945895</c:v>
                </c:pt>
                <c:pt idx="69">
                  <c:v>1.6957278125321045</c:v>
                </c:pt>
                <c:pt idx="70">
                  <c:v>1.8726293810763797</c:v>
                </c:pt>
                <c:pt idx="71">
                  <c:v>2.0652945083642864</c:v>
                </c:pt>
                <c:pt idx="72">
                  <c:v>2.2748945247931749</c:v>
                </c:pt>
                <c:pt idx="73">
                  <c:v>2.5026709195565928</c:v>
                </c:pt>
                <c:pt idx="74">
                  <c:v>2.7499385584896485</c:v>
                </c:pt>
                <c:pt idx="75">
                  <c:v>3.0180890055196392</c:v>
                </c:pt>
                <c:pt idx="76">
                  <c:v>3.3085939496778543</c:v>
                </c:pt>
                <c:pt idx="77">
                  <c:v>3.6230087396400048</c:v>
                </c:pt>
                <c:pt idx="78">
                  <c:v>3.9629760277741863</c:v>
                </c:pt>
                <c:pt idx="79">
                  <c:v>4.330229525686657</c:v>
                </c:pt>
                <c:pt idx="80">
                  <c:v>4.7265978732670169</c:v>
                </c:pt>
                <c:pt idx="81">
                  <c:v>5.1540086232456011</c:v>
                </c:pt>
                <c:pt idx="82">
                  <c:v>5.6144923432870684</c:v>
                </c:pt>
                <c:pt idx="83">
                  <c:v>6.1101868376552355</c:v>
                </c:pt>
                <c:pt idx="84">
                  <c:v>6.643341490495243</c:v>
                </c:pt>
                <c:pt idx="85">
                  <c:v>7.2163217327900631</c:v>
                </c:pt>
                <c:pt idx="86">
                  <c:v>7.8316136350592673</c:v>
                </c:pt>
                <c:pt idx="87">
                  <c:v>8.4918286278787818</c:v>
                </c:pt>
                <c:pt idx="88">
                  <c:v>9.199708352311065</c:v>
                </c:pt>
                <c:pt idx="89">
                  <c:v>9.9581296423459076</c:v>
                </c:pt>
                <c:pt idx="90">
                  <c:v>10.770109641462602</c:v>
                </c:pt>
                <c:pt idx="91">
                  <c:v>10.976425336702466</c:v>
                </c:pt>
                <c:pt idx="92">
                  <c:v>11.37911899582755</c:v>
                </c:pt>
                <c:pt idx="93">
                  <c:v>11.773510350546855</c:v>
                </c:pt>
                <c:pt idx="94">
                  <c:v>12.215080703864833</c:v>
                </c:pt>
                <c:pt idx="95">
                  <c:v>12.88476448038848</c:v>
                </c:pt>
                <c:pt idx="96">
                  <c:v>13.826985337016211</c:v>
                </c:pt>
                <c:pt idx="97">
                  <c:v>14.777221669116871</c:v>
                </c:pt>
                <c:pt idx="98">
                  <c:v>15.636901981169528</c:v>
                </c:pt>
                <c:pt idx="99">
                  <c:v>16.693164087787576</c:v>
                </c:pt>
                <c:pt idx="100">
                  <c:v>17.490192951867698</c:v>
                </c:pt>
                <c:pt idx="101">
                  <c:v>17.612765887025464</c:v>
                </c:pt>
                <c:pt idx="102">
                  <c:v>17.669158342844906</c:v>
                </c:pt>
                <c:pt idx="103">
                  <c:v>17.770771336777042</c:v>
                </c:pt>
                <c:pt idx="104">
                  <c:v>17.999724119905192</c:v>
                </c:pt>
                <c:pt idx="105">
                  <c:v>18.114087688074608</c:v>
                </c:pt>
                <c:pt idx="106">
                  <c:v>18.399664651953856</c:v>
                </c:pt>
                <c:pt idx="107">
                  <c:v>18.702068499995278</c:v>
                </c:pt>
                <c:pt idx="108">
                  <c:v>19.020407335667663</c:v>
                </c:pt>
                <c:pt idx="109">
                  <c:v>19.693556861769103</c:v>
                </c:pt>
                <c:pt idx="110">
                  <c:v>20.269741374498082</c:v>
                </c:pt>
                <c:pt idx="111">
                  <c:v>20.993378291381436</c:v>
                </c:pt>
                <c:pt idx="112">
                  <c:v>22.335881670364621</c:v>
                </c:pt>
                <c:pt idx="113">
                  <c:v>23.219753691185151</c:v>
                </c:pt>
                <c:pt idx="114">
                  <c:v>24.947898549522513</c:v>
                </c:pt>
                <c:pt idx="115">
                  <c:v>26.56438752052027</c:v>
                </c:pt>
                <c:pt idx="116">
                  <c:v>27.863636105187481</c:v>
                </c:pt>
                <c:pt idx="117">
                  <c:v>28.226882158446653</c:v>
                </c:pt>
                <c:pt idx="118">
                  <c:v>28.605265592931481</c:v>
                </c:pt>
                <c:pt idx="119">
                  <c:v>28.990641281233255</c:v>
                </c:pt>
                <c:pt idx="120">
                  <c:v>30.035290056612148</c:v>
                </c:pt>
                <c:pt idx="121">
                  <c:v>31.587847548349146</c:v>
                </c:pt>
                <c:pt idx="122">
                  <c:v>34.988111915650954</c:v>
                </c:pt>
                <c:pt idx="123">
                  <c:v>44.115438609445071</c:v>
                </c:pt>
                <c:pt idx="124">
                  <c:v>48.609725158563869</c:v>
                </c:pt>
                <c:pt idx="125">
                  <c:v>52.741363710900423</c:v>
                </c:pt>
                <c:pt idx="126">
                  <c:v>56.654548333701179</c:v>
                </c:pt>
                <c:pt idx="127">
                  <c:v>60.830682025938316</c:v>
                </c:pt>
                <c:pt idx="128">
                  <c:v>67.766598444987935</c:v>
                </c:pt>
                <c:pt idx="129">
                  <c:v>75.412069183142222</c:v>
                </c:pt>
                <c:pt idx="130">
                  <c:v>87.633482918797242</c:v>
                </c:pt>
                <c:pt idx="131">
                  <c:v>95.897412898471202</c:v>
                </c:pt>
                <c:pt idx="132">
                  <c:v>102.87202210306077</c:v>
                </c:pt>
                <c:pt idx="133">
                  <c:v>109.64872235956292</c:v>
                </c:pt>
                <c:pt idx="134">
                  <c:v>115.95245450635579</c:v>
                </c:pt>
                <c:pt idx="135">
                  <c:v>121.0484875259724</c:v>
                </c:pt>
                <c:pt idx="136">
                  <c:v>126.42512026910744</c:v>
                </c:pt>
                <c:pt idx="137">
                  <c:v>130.98167571604682</c:v>
                </c:pt>
                <c:pt idx="138">
                  <c:v>135.81303365062644</c:v>
                </c:pt>
                <c:pt idx="139">
                  <c:v>144.79144233364062</c:v>
                </c:pt>
                <c:pt idx="140">
                  <c:v>148.68031230684997</c:v>
                </c:pt>
                <c:pt idx="141">
                  <c:v>151.83627880114065</c:v>
                </c:pt>
                <c:pt idx="142">
                  <c:v>156.22504306589954</c:v>
                </c:pt>
                <c:pt idx="143">
                  <c:v>159.76477723408468</c:v>
                </c:pt>
                <c:pt idx="144">
                  <c:v>163.44654042434206</c:v>
                </c:pt>
                <c:pt idx="145">
                  <c:v>166.88434549157353</c:v>
                </c:pt>
                <c:pt idx="146">
                  <c:v>173.26497497424222</c:v>
                </c:pt>
                <c:pt idx="147">
                  <c:v>182.69241829083677</c:v>
                </c:pt>
                <c:pt idx="148">
                  <c:v>186.23988258936498</c:v>
                </c:pt>
                <c:pt idx="149">
                  <c:v>192.04866954986102</c:v>
                </c:pt>
                <c:pt idx="150">
                  <c:v>199.28941948226858</c:v>
                </c:pt>
                <c:pt idx="151">
                  <c:v>202.35871198857174</c:v>
                </c:pt>
                <c:pt idx="152">
                  <c:v>206.44905619261098</c:v>
                </c:pt>
                <c:pt idx="153">
                  <c:v>215.32917009844942</c:v>
                </c:pt>
                <c:pt idx="154">
                  <c:v>223.67751392768952</c:v>
                </c:pt>
                <c:pt idx="155">
                  <c:v>228.79806326506181</c:v>
                </c:pt>
                <c:pt idx="156">
                  <c:v>232.00453520021267</c:v>
                </c:pt>
                <c:pt idx="157">
                  <c:v>234.99403824123704</c:v>
                </c:pt>
                <c:pt idx="158">
                  <c:v>238.17406662768843</c:v>
                </c:pt>
                <c:pt idx="159">
                  <c:v>240.07523998574027</c:v>
                </c:pt>
                <c:pt idx="160">
                  <c:v>241.96074792277065</c:v>
                </c:pt>
                <c:pt idx="161">
                  <c:v>243.59224609995408</c:v>
                </c:pt>
                <c:pt idx="162">
                  <c:v>248.74729245741065</c:v>
                </c:pt>
                <c:pt idx="163">
                  <c:v>253.37519824796001</c:v>
                </c:pt>
                <c:pt idx="164">
                  <c:v>256.1295564263977</c:v>
                </c:pt>
                <c:pt idx="165">
                  <c:v>266.72002490558862</c:v>
                </c:pt>
                <c:pt idx="166">
                  <c:v>281.15970524620531</c:v>
                </c:pt>
                <c:pt idx="167">
                  <c:v>281.15970524620531</c:v>
                </c:pt>
                <c:pt idx="168">
                  <c:v>281.15970524620531</c:v>
                </c:pt>
                <c:pt idx="169">
                  <c:v>281.26825848986357</c:v>
                </c:pt>
                <c:pt idx="170">
                  <c:v>281.41351378957791</c:v>
                </c:pt>
                <c:pt idx="171">
                  <c:v>281.48239851799644</c:v>
                </c:pt>
                <c:pt idx="172">
                  <c:v>281.55263809468721</c:v>
                </c:pt>
                <c:pt idx="173">
                  <c:v>281.71489472164961</c:v>
                </c:pt>
                <c:pt idx="174">
                  <c:v>282.27356838630368</c:v>
                </c:pt>
                <c:pt idx="175">
                  <c:v>283.55475098347586</c:v>
                </c:pt>
                <c:pt idx="176">
                  <c:v>284.8832579340978</c:v>
                </c:pt>
                <c:pt idx="177">
                  <c:v>286.55356362716731</c:v>
                </c:pt>
                <c:pt idx="178">
                  <c:v>288.20165399030685</c:v>
                </c:pt>
                <c:pt idx="179">
                  <c:v>290.82834382142448</c:v>
                </c:pt>
                <c:pt idx="180">
                  <c:v>293.21857594855976</c:v>
                </c:pt>
                <c:pt idx="181">
                  <c:v>296.13642626996989</c:v>
                </c:pt>
                <c:pt idx="182">
                  <c:v>298.26353662182959</c:v>
                </c:pt>
                <c:pt idx="183">
                  <c:v>300.01500783966679</c:v>
                </c:pt>
                <c:pt idx="184">
                  <c:v>301.54106027863116</c:v>
                </c:pt>
                <c:pt idx="185">
                  <c:v>301.5667613051524</c:v>
                </c:pt>
                <c:pt idx="186">
                  <c:v>301.7651126072389</c:v>
                </c:pt>
                <c:pt idx="187">
                  <c:v>302.21259250996314</c:v>
                </c:pt>
                <c:pt idx="188">
                  <c:v>302.89540365518138</c:v>
                </c:pt>
                <c:pt idx="189">
                  <c:v>303.81522152295577</c:v>
                </c:pt>
                <c:pt idx="190">
                  <c:v>304.43511693843436</c:v>
                </c:pt>
                <c:pt idx="191">
                  <c:v>305.71506833300077</c:v>
                </c:pt>
                <c:pt idx="192">
                  <c:v>307.12818500480057</c:v>
                </c:pt>
                <c:pt idx="193">
                  <c:v>308.15621735685914</c:v>
                </c:pt>
                <c:pt idx="194">
                  <c:v>309.26241283724943</c:v>
                </c:pt>
                <c:pt idx="195">
                  <c:v>310.58109569886346</c:v>
                </c:pt>
                <c:pt idx="196">
                  <c:v>311.84245907948286</c:v>
                </c:pt>
                <c:pt idx="197">
                  <c:v>313.18671353993381</c:v>
                </c:pt>
                <c:pt idx="198">
                  <c:v>313.77573757311592</c:v>
                </c:pt>
                <c:pt idx="199">
                  <c:v>314.83445436238134</c:v>
                </c:pt>
                <c:pt idx="200">
                  <c:v>315.42835298850889</c:v>
                </c:pt>
                <c:pt idx="201">
                  <c:v>316.17615640963635</c:v>
                </c:pt>
                <c:pt idx="202">
                  <c:v>317.14730757291005</c:v>
                </c:pt>
                <c:pt idx="203">
                  <c:v>318.30443099076382</c:v>
                </c:pt>
                <c:pt idx="204">
                  <c:v>319.60386530242687</c:v>
                </c:pt>
                <c:pt idx="205">
                  <c:v>320.98677397560726</c:v>
                </c:pt>
                <c:pt idx="206">
                  <c:v>322.15034548327128</c:v>
                </c:pt>
                <c:pt idx="207">
                  <c:v>323.83959841534562</c:v>
                </c:pt>
                <c:pt idx="208">
                  <c:v>353.73514526681856</c:v>
                </c:pt>
                <c:pt idx="209">
                  <c:v>355.38188609235499</c:v>
                </c:pt>
                <c:pt idx="210">
                  <c:v>356.28801896058968</c:v>
                </c:pt>
                <c:pt idx="211">
                  <c:v>357.89782808767251</c:v>
                </c:pt>
                <c:pt idx="212">
                  <c:v>360.53842843980681</c:v>
                </c:pt>
                <c:pt idx="213">
                  <c:v>361.22620499194505</c:v>
                </c:pt>
                <c:pt idx="214">
                  <c:v>362.7445953689471</c:v>
                </c:pt>
                <c:pt idx="215">
                  <c:v>364.24501836257286</c:v>
                </c:pt>
                <c:pt idx="216">
                  <c:v>365.62548673800455</c:v>
                </c:pt>
                <c:pt idx="217">
                  <c:v>366.08373091576931</c:v>
                </c:pt>
                <c:pt idx="218">
                  <c:v>366.78043989220487</c:v>
                </c:pt>
                <c:pt idx="219">
                  <c:v>367.82236953074249</c:v>
                </c:pt>
                <c:pt idx="220">
                  <c:v>369.25480131427742</c:v>
                </c:pt>
                <c:pt idx="221">
                  <c:v>371.12118675902451</c:v>
                </c:pt>
                <c:pt idx="222">
                  <c:v>372.73215045490281</c:v>
                </c:pt>
                <c:pt idx="223">
                  <c:v>377.34630143061531</c:v>
                </c:pt>
                <c:pt idx="224">
                  <c:v>379.10103613084931</c:v>
                </c:pt>
                <c:pt idx="225">
                  <c:v>381.17515287848613</c:v>
                </c:pt>
                <c:pt idx="226">
                  <c:v>382.44212970388708</c:v>
                </c:pt>
                <c:pt idx="227">
                  <c:v>384.78892513067296</c:v>
                </c:pt>
                <c:pt idx="228">
                  <c:v>386.08813382392663</c:v>
                </c:pt>
                <c:pt idx="229">
                  <c:v>388.32548501232759</c:v>
                </c:pt>
                <c:pt idx="230">
                  <c:v>391.1208990891771</c:v>
                </c:pt>
                <c:pt idx="231">
                  <c:v>393.90881592060788</c:v>
                </c:pt>
                <c:pt idx="232">
                  <c:v>400.39117415988511</c:v>
                </c:pt>
                <c:pt idx="233">
                  <c:v>409.65480695663342</c:v>
                </c:pt>
                <c:pt idx="234">
                  <c:v>418.50597054580408</c:v>
                </c:pt>
                <c:pt idx="235">
                  <c:v>427.71363048474404</c:v>
                </c:pt>
                <c:pt idx="236">
                  <c:v>438.96095261373063</c:v>
                </c:pt>
                <c:pt idx="237">
                  <c:v>455.90447237815744</c:v>
                </c:pt>
                <c:pt idx="238">
                  <c:v>472.75808711186374</c:v>
                </c:pt>
                <c:pt idx="239">
                  <c:v>487.16368045163841</c:v>
                </c:pt>
                <c:pt idx="240">
                  <c:v>500.89154216391762</c:v>
                </c:pt>
                <c:pt idx="241">
                  <c:v>518.01033036897525</c:v>
                </c:pt>
                <c:pt idx="242">
                  <c:v>529.05291962752528</c:v>
                </c:pt>
                <c:pt idx="243">
                  <c:v>538.31879904586276</c:v>
                </c:pt>
                <c:pt idx="244">
                  <c:v>545.20353114143063</c:v>
                </c:pt>
                <c:pt idx="245">
                  <c:v>549.11702811347391</c:v>
                </c:pt>
                <c:pt idx="246">
                  <c:v>550.13526293549671</c:v>
                </c:pt>
                <c:pt idx="247">
                  <c:v>550.63915532703697</c:v>
                </c:pt>
                <c:pt idx="248">
                  <c:v>552.36021781913178</c:v>
                </c:pt>
                <c:pt idx="249">
                  <c:v>552.87738757523323</c:v>
                </c:pt>
                <c:pt idx="250">
                  <c:v>553.59646142607176</c:v>
                </c:pt>
                <c:pt idx="251">
                  <c:v>555.82182467747191</c:v>
                </c:pt>
                <c:pt idx="252">
                  <c:v>558.58471682004836</c:v>
                </c:pt>
                <c:pt idx="253">
                  <c:v>563.88730479104663</c:v>
                </c:pt>
                <c:pt idx="254">
                  <c:v>571.15462333215476</c:v>
                </c:pt>
                <c:pt idx="255">
                  <c:v>580.06444955379538</c:v>
                </c:pt>
                <c:pt idx="256">
                  <c:v>589.4533090471989</c:v>
                </c:pt>
                <c:pt idx="257">
                  <c:v>599.89691263598672</c:v>
                </c:pt>
                <c:pt idx="258">
                  <c:v>604.13932489044089</c:v>
                </c:pt>
                <c:pt idx="259">
                  <c:v>608.07573501558807</c:v>
                </c:pt>
                <c:pt idx="260">
                  <c:v>613.19418258957216</c:v>
                </c:pt>
                <c:pt idx="261">
                  <c:v>618.08634315742415</c:v>
                </c:pt>
                <c:pt idx="262">
                  <c:v>626.83478395281236</c:v>
                </c:pt>
                <c:pt idx="263">
                  <c:v>629.89239767631807</c:v>
                </c:pt>
                <c:pt idx="264">
                  <c:v>631.50688545836431</c:v>
                </c:pt>
                <c:pt idx="265">
                  <c:v>633.56870850493726</c:v>
                </c:pt>
                <c:pt idx="266">
                  <c:v>636.32987767389614</c:v>
                </c:pt>
                <c:pt idx="267">
                  <c:v>640.58771480537484</c:v>
                </c:pt>
                <c:pt idx="268">
                  <c:v>643.70821116527372</c:v>
                </c:pt>
                <c:pt idx="269">
                  <c:v>648.12312964589546</c:v>
                </c:pt>
                <c:pt idx="270">
                  <c:v>650.41641272323125</c:v>
                </c:pt>
                <c:pt idx="271">
                  <c:v>651.20523052033673</c:v>
                </c:pt>
                <c:pt idx="272">
                  <c:v>652.27459533258207</c:v>
                </c:pt>
                <c:pt idx="273">
                  <c:v>654.01706588281161</c:v>
                </c:pt>
                <c:pt idx="274">
                  <c:v>655.5846710455736</c:v>
                </c:pt>
                <c:pt idx="275">
                  <c:v>658.20872591777595</c:v>
                </c:pt>
                <c:pt idx="276">
                  <c:v>662.68693868130811</c:v>
                </c:pt>
                <c:pt idx="277">
                  <c:v>669.23287224489866</c:v>
                </c:pt>
                <c:pt idx="278">
                  <c:v>676.96973462772758</c:v>
                </c:pt>
                <c:pt idx="279">
                  <c:v>687.8475417654721</c:v>
                </c:pt>
                <c:pt idx="280">
                  <c:v>700.574286127086</c:v>
                </c:pt>
                <c:pt idx="281">
                  <c:v>707.59676552443773</c:v>
                </c:pt>
                <c:pt idx="282">
                  <c:v>711.89957836516101</c:v>
                </c:pt>
                <c:pt idx="283">
                  <c:v>730.82706695955244</c:v>
                </c:pt>
                <c:pt idx="284">
                  <c:v>760.21726831044543</c:v>
                </c:pt>
                <c:pt idx="285">
                  <c:v>782.32616554659887</c:v>
                </c:pt>
                <c:pt idx="286">
                  <c:v>811.50921663722693</c:v>
                </c:pt>
                <c:pt idx="287">
                  <c:v>835.87042114873736</c:v>
                </c:pt>
                <c:pt idx="288">
                  <c:v>846.23623231144438</c:v>
                </c:pt>
                <c:pt idx="289">
                  <c:v>853.18329321769374</c:v>
                </c:pt>
                <c:pt idx="290">
                  <c:v>858.58227176883884</c:v>
                </c:pt>
                <c:pt idx="291">
                  <c:v>864.01958992752009</c:v>
                </c:pt>
                <c:pt idx="292">
                  <c:v>866.83346799958701</c:v>
                </c:pt>
                <c:pt idx="293">
                  <c:v>869.27990949255241</c:v>
                </c:pt>
                <c:pt idx="294">
                  <c:v>870.42438980286829</c:v>
                </c:pt>
                <c:pt idx="295">
                  <c:v>870.82800668815025</c:v>
                </c:pt>
                <c:pt idx="296">
                  <c:v>872.27883864906437</c:v>
                </c:pt>
                <c:pt idx="297">
                  <c:v>873.42759942174837</c:v>
                </c:pt>
                <c:pt idx="298">
                  <c:v>874.17251563296804</c:v>
                </c:pt>
                <c:pt idx="299">
                  <c:v>875.40250554890667</c:v>
                </c:pt>
                <c:pt idx="300">
                  <c:v>876.58628441505095</c:v>
                </c:pt>
                <c:pt idx="301">
                  <c:v>878.24832250355701</c:v>
                </c:pt>
                <c:pt idx="302">
                  <c:v>878.79808210043939</c:v>
                </c:pt>
                <c:pt idx="303">
                  <c:v>878.79808210043939</c:v>
                </c:pt>
                <c:pt idx="304">
                  <c:v>878.79808210043939</c:v>
                </c:pt>
                <c:pt idx="305">
                  <c:v>881.08664800183146</c:v>
                </c:pt>
                <c:pt idx="306">
                  <c:v>886.12089809963391</c:v>
                </c:pt>
                <c:pt idx="307">
                  <c:v>889.84905753365069</c:v>
                </c:pt>
                <c:pt idx="308">
                  <c:v>891.85592311519019</c:v>
                </c:pt>
                <c:pt idx="309">
                  <c:v>893.05038314818478</c:v>
                </c:pt>
                <c:pt idx="310">
                  <c:v>893.06243475300221</c:v>
                </c:pt>
                <c:pt idx="311">
                  <c:v>893.06243475300221</c:v>
                </c:pt>
                <c:pt idx="312">
                  <c:v>893.06243475300221</c:v>
                </c:pt>
                <c:pt idx="313">
                  <c:v>893.06243475300221</c:v>
                </c:pt>
                <c:pt idx="314">
                  <c:v>893.50928109887195</c:v>
                </c:pt>
                <c:pt idx="315">
                  <c:v>895.87143588732056</c:v>
                </c:pt>
                <c:pt idx="316">
                  <c:v>899.15121912869256</c:v>
                </c:pt>
                <c:pt idx="317">
                  <c:v>899.15121912869256</c:v>
                </c:pt>
                <c:pt idx="318">
                  <c:v>899.15121912869256</c:v>
                </c:pt>
                <c:pt idx="319">
                  <c:v>899.26314004476819</c:v>
                </c:pt>
                <c:pt idx="320">
                  <c:v>903.63693942767861</c:v>
                </c:pt>
                <c:pt idx="321">
                  <c:v>913.24028399894394</c:v>
                </c:pt>
                <c:pt idx="322">
                  <c:v>922.03938007894874</c:v>
                </c:pt>
                <c:pt idx="323">
                  <c:v>924.84296172523852</c:v>
                </c:pt>
                <c:pt idx="324">
                  <c:v>926.50542159011309</c:v>
                </c:pt>
                <c:pt idx="325">
                  <c:v>930.11755911791522</c:v>
                </c:pt>
                <c:pt idx="326">
                  <c:v>934.51037599389849</c:v>
                </c:pt>
                <c:pt idx="327">
                  <c:v>940.85197323442776</c:v>
                </c:pt>
                <c:pt idx="328">
                  <c:v>949.18330875096888</c:v>
                </c:pt>
                <c:pt idx="329">
                  <c:v>956.0763437748102</c:v>
                </c:pt>
                <c:pt idx="330">
                  <c:v>963.28166136401592</c:v>
                </c:pt>
                <c:pt idx="331">
                  <c:v>970.34250393130151</c:v>
                </c:pt>
                <c:pt idx="332">
                  <c:v>981.25124980177225</c:v>
                </c:pt>
                <c:pt idx="333">
                  <c:v>995.4046813544046</c:v>
                </c:pt>
                <c:pt idx="334">
                  <c:v>1009.2158835274151</c:v>
                </c:pt>
                <c:pt idx="335">
                  <c:v>1021.0552054253363</c:v>
                </c:pt>
                <c:pt idx="336">
                  <c:v>1029.4066945463819</c:v>
                </c:pt>
                <c:pt idx="337">
                  <c:v>1040.7357643365717</c:v>
                </c:pt>
                <c:pt idx="338">
                  <c:v>1056.7550679611941</c:v>
                </c:pt>
                <c:pt idx="339">
                  <c:v>1075.6422546144086</c:v>
                </c:pt>
                <c:pt idx="340">
                  <c:v>1093.8748659498483</c:v>
                </c:pt>
                <c:pt idx="341">
                  <c:v>1110.8285778951633</c:v>
                </c:pt>
                <c:pt idx="342">
                  <c:v>1116.4575249185345</c:v>
                </c:pt>
                <c:pt idx="343">
                  <c:v>1123.4633401300755</c:v>
                </c:pt>
                <c:pt idx="344">
                  <c:v>1128.7845333554062</c:v>
                </c:pt>
                <c:pt idx="345">
                  <c:v>1130.4533734553356</c:v>
                </c:pt>
                <c:pt idx="346">
                  <c:v>1132.6711128362101</c:v>
                </c:pt>
                <c:pt idx="347">
                  <c:v>1138.6169820108894</c:v>
                </c:pt>
                <c:pt idx="348">
                  <c:v>1145.5619774997124</c:v>
                </c:pt>
                <c:pt idx="349">
                  <c:v>1151.2397039287964</c:v>
                </c:pt>
                <c:pt idx="350">
                  <c:v>1156.1670773781082</c:v>
                </c:pt>
                <c:pt idx="351">
                  <c:v>1159.5212463637527</c:v>
                </c:pt>
                <c:pt idx="352">
                  <c:v>1165.0649209894927</c:v>
                </c:pt>
                <c:pt idx="353">
                  <c:v>1172.0716734210557</c:v>
                </c:pt>
                <c:pt idx="354">
                  <c:v>1182.0321559814511</c:v>
                </c:pt>
                <c:pt idx="355">
                  <c:v>1194.2510645537243</c:v>
                </c:pt>
                <c:pt idx="356">
                  <c:v>1202.0275689679991</c:v>
                </c:pt>
                <c:pt idx="357">
                  <c:v>1206.4306560085292</c:v>
                </c:pt>
                <c:pt idx="358">
                  <c:v>1210.7912985339856</c:v>
                </c:pt>
                <c:pt idx="359">
                  <c:v>1221.4372397886866</c:v>
                </c:pt>
                <c:pt idx="360">
                  <c:v>1237.9348964652065</c:v>
                </c:pt>
                <c:pt idx="361">
                  <c:v>1256.4171395715546</c:v>
                </c:pt>
                <c:pt idx="362">
                  <c:v>1281.605412384034</c:v>
                </c:pt>
                <c:pt idx="363">
                  <c:v>1301.866374286865</c:v>
                </c:pt>
                <c:pt idx="364">
                  <c:v>1311.4905598533919</c:v>
                </c:pt>
                <c:pt idx="365">
                  <c:v>1322.9489303250725</c:v>
                </c:pt>
                <c:pt idx="366">
                  <c:v>1332.9684626188027</c:v>
                </c:pt>
                <c:pt idx="367">
                  <c:v>1339.1871821656644</c:v>
                </c:pt>
                <c:pt idx="368">
                  <c:v>1344.7782615145493</c:v>
                </c:pt>
                <c:pt idx="369">
                  <c:v>1354.0268320297882</c:v>
                </c:pt>
                <c:pt idx="370">
                  <c:v>1369.7525848424609</c:v>
                </c:pt>
                <c:pt idx="371">
                  <c:v>1382.5000001331766</c:v>
                </c:pt>
                <c:pt idx="372">
                  <c:v>1400.1389744472383</c:v>
                </c:pt>
                <c:pt idx="373">
                  <c:v>1410.7751425968786</c:v>
                </c:pt>
                <c:pt idx="374">
                  <c:v>1420.6146406933328</c:v>
                </c:pt>
                <c:pt idx="375">
                  <c:v>1425.7633075916356</c:v>
                </c:pt>
                <c:pt idx="376">
                  <c:v>1435.6659272397503</c:v>
                </c:pt>
                <c:pt idx="377">
                  <c:v>1445.1850526310866</c:v>
                </c:pt>
                <c:pt idx="378">
                  <c:v>1455.6439819951365</c:v>
                </c:pt>
                <c:pt idx="379">
                  <c:v>1471.1306527074121</c:v>
                </c:pt>
                <c:pt idx="380">
                  <c:v>1492.2169530448289</c:v>
                </c:pt>
                <c:pt idx="381">
                  <c:v>1512.7306580189208</c:v>
                </c:pt>
                <c:pt idx="382">
                  <c:v>1530.7023083728081</c:v>
                </c:pt>
                <c:pt idx="383">
                  <c:v>1552.0925488689381</c:v>
                </c:pt>
                <c:pt idx="384">
                  <c:v>1567.7718620255732</c:v>
                </c:pt>
                <c:pt idx="385">
                  <c:v>1570.150084391372</c:v>
                </c:pt>
                <c:pt idx="386">
                  <c:v>1571.2413670788394</c:v>
                </c:pt>
                <c:pt idx="387">
                  <c:v>1573.2032070997468</c:v>
                </c:pt>
                <c:pt idx="388">
                  <c:v>1577.602479158083</c:v>
                </c:pt>
                <c:pt idx="389">
                  <c:v>1579.7891370102418</c:v>
                </c:pt>
                <c:pt idx="390">
                  <c:v>1585.218562420738</c:v>
                </c:pt>
                <c:pt idx="391">
                  <c:v>1590.9208072413708</c:v>
                </c:pt>
                <c:pt idx="392">
                  <c:v>1596.872525635526</c:v>
                </c:pt>
                <c:pt idx="393">
                  <c:v>1609.2916876056095</c:v>
                </c:pt>
                <c:pt idx="394">
                  <c:v>1619.75018729867</c:v>
                </c:pt>
                <c:pt idx="395">
                  <c:v>1632.6721795368042</c:v>
                </c:pt>
                <c:pt idx="396">
                  <c:v>1656.0578878133824</c:v>
                </c:pt>
                <c:pt idx="397">
                  <c:v>1671.0666687075707</c:v>
                </c:pt>
                <c:pt idx="398">
                  <c:v>1699.5998631482328</c:v>
                </c:pt>
                <c:pt idx="399">
                  <c:v>1725.4023394852663</c:v>
                </c:pt>
                <c:pt idx="400">
                  <c:v>1745.5762530750133</c:v>
                </c:pt>
                <c:pt idx="401">
                  <c:v>1751.1321247278916</c:v>
                </c:pt>
                <c:pt idx="402">
                  <c:v>1756.8818063344231</c:v>
                </c:pt>
                <c:pt idx="403">
                  <c:v>1762.6989956517098</c:v>
                </c:pt>
                <c:pt idx="404">
                  <c:v>1778.2775279260341</c:v>
                </c:pt>
                <c:pt idx="405">
                  <c:v>1800.9429770331869</c:v>
                </c:pt>
                <c:pt idx="406">
                  <c:v>1848.7404657145566</c:v>
                </c:pt>
                <c:pt idx="407">
                  <c:v>1966.8681621365047</c:v>
                </c:pt>
                <c:pt idx="408">
                  <c:v>2020.6888094211113</c:v>
                </c:pt>
                <c:pt idx="409">
                  <c:v>2068.1185287296203</c:v>
                </c:pt>
                <c:pt idx="410">
                  <c:v>2111.4526056850682</c:v>
                </c:pt>
                <c:pt idx="411">
                  <c:v>2156.1827803629153</c:v>
                </c:pt>
                <c:pt idx="412">
                  <c:v>2227.4403143746345</c:v>
                </c:pt>
                <c:pt idx="413">
                  <c:v>2302.2111203921581</c:v>
                </c:pt>
                <c:pt idx="414">
                  <c:v>2414.937960278723</c:v>
                </c:pt>
                <c:pt idx="415">
                  <c:v>2487.2044488817755</c:v>
                </c:pt>
              </c:numCache>
            </c:numRef>
          </c:val>
          <c:smooth val="0"/>
          <c:extLst>
            <c:ext xmlns:c16="http://schemas.microsoft.com/office/drawing/2014/chart" uri="{C3380CC4-5D6E-409C-BE32-E72D297353CC}">
              <c16:uniqueId val="{00000001-ADF4-4897-B486-7BDC6AB82F4B}"/>
            </c:ext>
          </c:extLst>
        </c:ser>
        <c:dLbls>
          <c:showLegendKey val="0"/>
          <c:showVal val="0"/>
          <c:showCatName val="0"/>
          <c:showSerName val="0"/>
          <c:showPercent val="0"/>
          <c:showBubbleSize val="0"/>
        </c:dLbls>
        <c:marker val="1"/>
        <c:smooth val="0"/>
        <c:axId val="581617072"/>
        <c:axId val="254791440"/>
      </c:lineChart>
      <c:catAx>
        <c:axId val="5503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430272"/>
        <c:crosses val="autoZero"/>
        <c:auto val="1"/>
        <c:lblAlgn val="ctr"/>
        <c:lblOffset val="100"/>
        <c:tickLblSkip val="30"/>
        <c:tickMarkSkip val="1"/>
        <c:noMultiLvlLbl val="0"/>
      </c:catAx>
      <c:valAx>
        <c:axId val="550430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Length (mm)</a:t>
                </a:r>
                <a:endParaRPr lang="en-US" sz="12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371520"/>
        <c:crosses val="autoZero"/>
        <c:crossBetween val="between"/>
      </c:valAx>
      <c:valAx>
        <c:axId val="2547914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Weight (mg)</a:t>
                </a:r>
                <a:endParaRPr lang="en-US" sz="12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617072"/>
        <c:crosses val="max"/>
        <c:crossBetween val="between"/>
      </c:valAx>
      <c:catAx>
        <c:axId val="581617072"/>
        <c:scaling>
          <c:orientation val="minMax"/>
        </c:scaling>
        <c:delete val="1"/>
        <c:axPos val="b"/>
        <c:majorTickMark val="out"/>
        <c:minorTickMark val="none"/>
        <c:tickLblPos val="nextTo"/>
        <c:crossAx val="254791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1270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'calcs april bloom'!$B$1</c:f>
              <c:strCache>
                <c:ptCount val="1"/>
                <c:pt idx="0">
                  <c:v>Length (mm)</c:v>
                </c:pt>
              </c:strCache>
            </c:strRef>
          </c:tx>
          <c:spPr>
            <a:ln w="28575" cap="rnd">
              <a:solidFill>
                <a:schemeClr val="accent2"/>
              </a:solidFill>
              <a:round/>
            </a:ln>
            <a:effectLst/>
          </c:spPr>
          <c:marker>
            <c:symbol val="none"/>
          </c:marker>
          <c:cat>
            <c:strRef>
              <c:f>'calcs april bloom'!$D$2:$D$417</c:f>
              <c:strCache>
                <c:ptCount val="416"/>
                <c:pt idx="0">
                  <c:v>April</c:v>
                </c:pt>
                <c:pt idx="1">
                  <c:v>May</c:v>
                </c:pt>
                <c:pt idx="2">
                  <c:v>May</c:v>
                </c:pt>
                <c:pt idx="3">
                  <c:v>May</c:v>
                </c:pt>
                <c:pt idx="4">
                  <c:v>May</c:v>
                </c:pt>
                <c:pt idx="5">
                  <c:v>May</c:v>
                </c:pt>
                <c:pt idx="6">
                  <c:v>May</c:v>
                </c:pt>
                <c:pt idx="7">
                  <c:v>May</c:v>
                </c:pt>
                <c:pt idx="8">
                  <c:v>May</c:v>
                </c:pt>
                <c:pt idx="9">
                  <c:v>May</c:v>
                </c:pt>
                <c:pt idx="10">
                  <c:v>May</c:v>
                </c:pt>
                <c:pt idx="11">
                  <c:v>May</c:v>
                </c:pt>
                <c:pt idx="12">
                  <c:v>May</c:v>
                </c:pt>
                <c:pt idx="13">
                  <c:v>May</c:v>
                </c:pt>
                <c:pt idx="14">
                  <c:v>May</c:v>
                </c:pt>
                <c:pt idx="15">
                  <c:v>May</c:v>
                </c:pt>
                <c:pt idx="16">
                  <c:v>May</c:v>
                </c:pt>
                <c:pt idx="17">
                  <c:v>May</c:v>
                </c:pt>
                <c:pt idx="18">
                  <c:v>May</c:v>
                </c:pt>
                <c:pt idx="19">
                  <c:v>May</c:v>
                </c:pt>
                <c:pt idx="20">
                  <c:v>May</c:v>
                </c:pt>
                <c:pt idx="21">
                  <c:v>May</c:v>
                </c:pt>
                <c:pt idx="22">
                  <c:v>May</c:v>
                </c:pt>
                <c:pt idx="23">
                  <c:v>May</c:v>
                </c:pt>
                <c:pt idx="24">
                  <c:v>May</c:v>
                </c:pt>
                <c:pt idx="25">
                  <c:v>May</c:v>
                </c:pt>
                <c:pt idx="26">
                  <c:v>May</c:v>
                </c:pt>
                <c:pt idx="27">
                  <c:v>May</c:v>
                </c:pt>
                <c:pt idx="28">
                  <c:v>May</c:v>
                </c:pt>
                <c:pt idx="29">
                  <c:v>May</c:v>
                </c:pt>
                <c:pt idx="30">
                  <c:v>May</c:v>
                </c:pt>
                <c:pt idx="31">
                  <c:v>May</c:v>
                </c:pt>
                <c:pt idx="32">
                  <c:v>June</c:v>
                </c:pt>
                <c:pt idx="33">
                  <c:v>June</c:v>
                </c:pt>
                <c:pt idx="34">
                  <c:v>June</c:v>
                </c:pt>
                <c:pt idx="35">
                  <c:v>June</c:v>
                </c:pt>
                <c:pt idx="36">
                  <c:v>June</c:v>
                </c:pt>
                <c:pt idx="37">
                  <c:v>June</c:v>
                </c:pt>
                <c:pt idx="38">
                  <c:v>June</c:v>
                </c:pt>
                <c:pt idx="39">
                  <c:v>June</c:v>
                </c:pt>
                <c:pt idx="40">
                  <c:v>June</c:v>
                </c:pt>
                <c:pt idx="41">
                  <c:v>June</c:v>
                </c:pt>
                <c:pt idx="42">
                  <c:v>June</c:v>
                </c:pt>
                <c:pt idx="43">
                  <c:v>June</c:v>
                </c:pt>
                <c:pt idx="44">
                  <c:v>June</c:v>
                </c:pt>
                <c:pt idx="45">
                  <c:v>June</c:v>
                </c:pt>
                <c:pt idx="46">
                  <c:v>June</c:v>
                </c:pt>
                <c:pt idx="47">
                  <c:v>June</c:v>
                </c:pt>
                <c:pt idx="48">
                  <c:v>June</c:v>
                </c:pt>
                <c:pt idx="49">
                  <c:v>June</c:v>
                </c:pt>
                <c:pt idx="50">
                  <c:v>June</c:v>
                </c:pt>
                <c:pt idx="51">
                  <c:v>June</c:v>
                </c:pt>
                <c:pt idx="52">
                  <c:v>June</c:v>
                </c:pt>
                <c:pt idx="53">
                  <c:v>June</c:v>
                </c:pt>
                <c:pt idx="54">
                  <c:v>June</c:v>
                </c:pt>
                <c:pt idx="55">
                  <c:v>June</c:v>
                </c:pt>
                <c:pt idx="56">
                  <c:v>June</c:v>
                </c:pt>
                <c:pt idx="57">
                  <c:v>June</c:v>
                </c:pt>
                <c:pt idx="58">
                  <c:v>June</c:v>
                </c:pt>
                <c:pt idx="59">
                  <c:v>June</c:v>
                </c:pt>
                <c:pt idx="60">
                  <c:v>June</c:v>
                </c:pt>
                <c:pt idx="61">
                  <c:v>June</c:v>
                </c:pt>
                <c:pt idx="62">
                  <c:v>July</c:v>
                </c:pt>
                <c:pt idx="63">
                  <c:v>July</c:v>
                </c:pt>
                <c:pt idx="64">
                  <c:v>July</c:v>
                </c:pt>
                <c:pt idx="65">
                  <c:v>July</c:v>
                </c:pt>
                <c:pt idx="66">
                  <c:v>July</c:v>
                </c:pt>
                <c:pt idx="67">
                  <c:v>July</c:v>
                </c:pt>
                <c:pt idx="68">
                  <c:v>July</c:v>
                </c:pt>
                <c:pt idx="69">
                  <c:v>July</c:v>
                </c:pt>
                <c:pt idx="70">
                  <c:v>July</c:v>
                </c:pt>
                <c:pt idx="71">
                  <c:v>July</c:v>
                </c:pt>
                <c:pt idx="72">
                  <c:v>July</c:v>
                </c:pt>
                <c:pt idx="73">
                  <c:v>July</c:v>
                </c:pt>
                <c:pt idx="74">
                  <c:v>July</c:v>
                </c:pt>
                <c:pt idx="75">
                  <c:v>July</c:v>
                </c:pt>
                <c:pt idx="76">
                  <c:v>July</c:v>
                </c:pt>
                <c:pt idx="77">
                  <c:v>July</c:v>
                </c:pt>
                <c:pt idx="78">
                  <c:v>July</c:v>
                </c:pt>
                <c:pt idx="79">
                  <c:v>July</c:v>
                </c:pt>
                <c:pt idx="80">
                  <c:v>July</c:v>
                </c:pt>
                <c:pt idx="81">
                  <c:v>July</c:v>
                </c:pt>
                <c:pt idx="82">
                  <c:v>July</c:v>
                </c:pt>
                <c:pt idx="83">
                  <c:v>July</c:v>
                </c:pt>
                <c:pt idx="84">
                  <c:v>July</c:v>
                </c:pt>
                <c:pt idx="85">
                  <c:v>July</c:v>
                </c:pt>
                <c:pt idx="86">
                  <c:v>July</c:v>
                </c:pt>
                <c:pt idx="87">
                  <c:v>July</c:v>
                </c:pt>
                <c:pt idx="88">
                  <c:v>July</c:v>
                </c:pt>
                <c:pt idx="89">
                  <c:v>July</c:v>
                </c:pt>
                <c:pt idx="90">
                  <c:v>July</c:v>
                </c:pt>
                <c:pt idx="91">
                  <c:v>July</c:v>
                </c:pt>
                <c:pt idx="92">
                  <c:v>July</c:v>
                </c:pt>
                <c:pt idx="93">
                  <c:v>August</c:v>
                </c:pt>
                <c:pt idx="94">
                  <c:v>August</c:v>
                </c:pt>
                <c:pt idx="95">
                  <c:v>August</c:v>
                </c:pt>
                <c:pt idx="96">
                  <c:v>August</c:v>
                </c:pt>
                <c:pt idx="97">
                  <c:v>August</c:v>
                </c:pt>
                <c:pt idx="98">
                  <c:v>August</c:v>
                </c:pt>
                <c:pt idx="99">
                  <c:v>August</c:v>
                </c:pt>
                <c:pt idx="100">
                  <c:v>August</c:v>
                </c:pt>
                <c:pt idx="101">
                  <c:v>August</c:v>
                </c:pt>
                <c:pt idx="102">
                  <c:v>August</c:v>
                </c:pt>
                <c:pt idx="103">
                  <c:v>August</c:v>
                </c:pt>
                <c:pt idx="104">
                  <c:v>August</c:v>
                </c:pt>
                <c:pt idx="105">
                  <c:v>August</c:v>
                </c:pt>
                <c:pt idx="106">
                  <c:v>August</c:v>
                </c:pt>
                <c:pt idx="107">
                  <c:v>August</c:v>
                </c:pt>
                <c:pt idx="108">
                  <c:v>August</c:v>
                </c:pt>
                <c:pt idx="109">
                  <c:v>August</c:v>
                </c:pt>
                <c:pt idx="110">
                  <c:v>August</c:v>
                </c:pt>
                <c:pt idx="111">
                  <c:v>August</c:v>
                </c:pt>
                <c:pt idx="112">
                  <c:v>August</c:v>
                </c:pt>
                <c:pt idx="113">
                  <c:v>August</c:v>
                </c:pt>
                <c:pt idx="114">
                  <c:v>August</c:v>
                </c:pt>
                <c:pt idx="115">
                  <c:v>August</c:v>
                </c:pt>
                <c:pt idx="116">
                  <c:v>August</c:v>
                </c:pt>
                <c:pt idx="117">
                  <c:v>August</c:v>
                </c:pt>
                <c:pt idx="118">
                  <c:v>August</c:v>
                </c:pt>
                <c:pt idx="119">
                  <c:v>August</c:v>
                </c:pt>
                <c:pt idx="120">
                  <c:v>August</c:v>
                </c:pt>
                <c:pt idx="121">
                  <c:v>August</c:v>
                </c:pt>
                <c:pt idx="122">
                  <c:v>August</c:v>
                </c:pt>
                <c:pt idx="123">
                  <c:v>August</c:v>
                </c:pt>
                <c:pt idx="124">
                  <c:v>September</c:v>
                </c:pt>
                <c:pt idx="125">
                  <c:v>September</c:v>
                </c:pt>
                <c:pt idx="126">
                  <c:v>September</c:v>
                </c:pt>
                <c:pt idx="127">
                  <c:v>September</c:v>
                </c:pt>
                <c:pt idx="128">
                  <c:v>September</c:v>
                </c:pt>
                <c:pt idx="129">
                  <c:v>September</c:v>
                </c:pt>
                <c:pt idx="130">
                  <c:v>September</c:v>
                </c:pt>
                <c:pt idx="131">
                  <c:v>September</c:v>
                </c:pt>
                <c:pt idx="132">
                  <c:v>September</c:v>
                </c:pt>
                <c:pt idx="133">
                  <c:v>September</c:v>
                </c:pt>
                <c:pt idx="134">
                  <c:v>September</c:v>
                </c:pt>
                <c:pt idx="135">
                  <c:v>September</c:v>
                </c:pt>
                <c:pt idx="136">
                  <c:v>September</c:v>
                </c:pt>
                <c:pt idx="137">
                  <c:v>September</c:v>
                </c:pt>
                <c:pt idx="138">
                  <c:v>September</c:v>
                </c:pt>
                <c:pt idx="139">
                  <c:v>September</c:v>
                </c:pt>
                <c:pt idx="140">
                  <c:v>September</c:v>
                </c:pt>
                <c:pt idx="141">
                  <c:v>September</c:v>
                </c:pt>
                <c:pt idx="142">
                  <c:v>September</c:v>
                </c:pt>
                <c:pt idx="143">
                  <c:v>September</c:v>
                </c:pt>
                <c:pt idx="144">
                  <c:v>September</c:v>
                </c:pt>
                <c:pt idx="145">
                  <c:v>September</c:v>
                </c:pt>
                <c:pt idx="146">
                  <c:v>September</c:v>
                </c:pt>
                <c:pt idx="147">
                  <c:v>September</c:v>
                </c:pt>
                <c:pt idx="148">
                  <c:v>September</c:v>
                </c:pt>
                <c:pt idx="149">
                  <c:v>September</c:v>
                </c:pt>
                <c:pt idx="150">
                  <c:v>September</c:v>
                </c:pt>
                <c:pt idx="151">
                  <c:v>September</c:v>
                </c:pt>
                <c:pt idx="152">
                  <c:v>September</c:v>
                </c:pt>
                <c:pt idx="153">
                  <c:v>October</c:v>
                </c:pt>
                <c:pt idx="154">
                  <c:v>October</c:v>
                </c:pt>
                <c:pt idx="155">
                  <c:v>October</c:v>
                </c:pt>
                <c:pt idx="156">
                  <c:v>October</c:v>
                </c:pt>
                <c:pt idx="157">
                  <c:v>October</c:v>
                </c:pt>
                <c:pt idx="158">
                  <c:v>October</c:v>
                </c:pt>
                <c:pt idx="159">
                  <c:v>October</c:v>
                </c:pt>
                <c:pt idx="160">
                  <c:v>October</c:v>
                </c:pt>
                <c:pt idx="161">
                  <c:v>October</c:v>
                </c:pt>
                <c:pt idx="162">
                  <c:v>October</c:v>
                </c:pt>
                <c:pt idx="163">
                  <c:v>October</c:v>
                </c:pt>
                <c:pt idx="164">
                  <c:v>October</c:v>
                </c:pt>
                <c:pt idx="165">
                  <c:v>October</c:v>
                </c:pt>
                <c:pt idx="166">
                  <c:v>October</c:v>
                </c:pt>
                <c:pt idx="167">
                  <c:v>December</c:v>
                </c:pt>
                <c:pt idx="168">
                  <c:v>December</c:v>
                </c:pt>
                <c:pt idx="169">
                  <c:v>December</c:v>
                </c:pt>
                <c:pt idx="170">
                  <c:v>December</c:v>
                </c:pt>
                <c:pt idx="171">
                  <c:v>December</c:v>
                </c:pt>
                <c:pt idx="172">
                  <c:v>December</c:v>
                </c:pt>
                <c:pt idx="173">
                  <c:v>December</c:v>
                </c:pt>
                <c:pt idx="174">
                  <c:v>December</c:v>
                </c:pt>
                <c:pt idx="175">
                  <c:v>December</c:v>
                </c:pt>
                <c:pt idx="176">
                  <c:v>December</c:v>
                </c:pt>
                <c:pt idx="177">
                  <c:v>December</c:v>
                </c:pt>
                <c:pt idx="178">
                  <c:v>December</c:v>
                </c:pt>
                <c:pt idx="179">
                  <c:v>January</c:v>
                </c:pt>
                <c:pt idx="180">
                  <c:v>January</c:v>
                </c:pt>
                <c:pt idx="181">
                  <c:v>January</c:v>
                </c:pt>
                <c:pt idx="182">
                  <c:v>January</c:v>
                </c:pt>
                <c:pt idx="183">
                  <c:v>January</c:v>
                </c:pt>
                <c:pt idx="184">
                  <c:v>January</c:v>
                </c:pt>
                <c:pt idx="185">
                  <c:v>January</c:v>
                </c:pt>
                <c:pt idx="186">
                  <c:v>January</c:v>
                </c:pt>
                <c:pt idx="187">
                  <c:v>January</c:v>
                </c:pt>
                <c:pt idx="188">
                  <c:v>January</c:v>
                </c:pt>
                <c:pt idx="189">
                  <c:v>January</c:v>
                </c:pt>
                <c:pt idx="190">
                  <c:v>January</c:v>
                </c:pt>
                <c:pt idx="191">
                  <c:v>January</c:v>
                </c:pt>
                <c:pt idx="192">
                  <c:v>January</c:v>
                </c:pt>
                <c:pt idx="193">
                  <c:v>January</c:v>
                </c:pt>
                <c:pt idx="194">
                  <c:v>January</c:v>
                </c:pt>
                <c:pt idx="195">
                  <c:v>January</c:v>
                </c:pt>
                <c:pt idx="196">
                  <c:v>January</c:v>
                </c:pt>
                <c:pt idx="197">
                  <c:v>January</c:v>
                </c:pt>
                <c:pt idx="198">
                  <c:v>January</c:v>
                </c:pt>
                <c:pt idx="199">
                  <c:v>January</c:v>
                </c:pt>
                <c:pt idx="200">
                  <c:v>January</c:v>
                </c:pt>
                <c:pt idx="201">
                  <c:v>January</c:v>
                </c:pt>
                <c:pt idx="202">
                  <c:v>January</c:v>
                </c:pt>
                <c:pt idx="203">
                  <c:v>January</c:v>
                </c:pt>
                <c:pt idx="204">
                  <c:v>January</c:v>
                </c:pt>
                <c:pt idx="205">
                  <c:v>January</c:v>
                </c:pt>
                <c:pt idx="206">
                  <c:v>January</c:v>
                </c:pt>
                <c:pt idx="207">
                  <c:v>January</c:v>
                </c:pt>
                <c:pt idx="208">
                  <c:v>February</c:v>
                </c:pt>
                <c:pt idx="209">
                  <c:v>February</c:v>
                </c:pt>
                <c:pt idx="210">
                  <c:v>February</c:v>
                </c:pt>
                <c:pt idx="211">
                  <c:v>February</c:v>
                </c:pt>
                <c:pt idx="212">
                  <c:v>February</c:v>
                </c:pt>
                <c:pt idx="213">
                  <c:v>February</c:v>
                </c:pt>
                <c:pt idx="214">
                  <c:v>February</c:v>
                </c:pt>
                <c:pt idx="215">
                  <c:v>February</c:v>
                </c:pt>
                <c:pt idx="216">
                  <c:v>February</c:v>
                </c:pt>
                <c:pt idx="217">
                  <c:v>February</c:v>
                </c:pt>
                <c:pt idx="218">
                  <c:v>February</c:v>
                </c:pt>
                <c:pt idx="219">
                  <c:v>February</c:v>
                </c:pt>
                <c:pt idx="220">
                  <c:v>February</c:v>
                </c:pt>
                <c:pt idx="221">
                  <c:v>February</c:v>
                </c:pt>
                <c:pt idx="222">
                  <c:v>February</c:v>
                </c:pt>
                <c:pt idx="223">
                  <c:v>February</c:v>
                </c:pt>
                <c:pt idx="224">
                  <c:v>February</c:v>
                </c:pt>
                <c:pt idx="225">
                  <c:v>March</c:v>
                </c:pt>
                <c:pt idx="226">
                  <c:v>March</c:v>
                </c:pt>
                <c:pt idx="227">
                  <c:v>March</c:v>
                </c:pt>
                <c:pt idx="228">
                  <c:v>March</c:v>
                </c:pt>
                <c:pt idx="229">
                  <c:v>March</c:v>
                </c:pt>
                <c:pt idx="230">
                  <c:v>March</c:v>
                </c:pt>
                <c:pt idx="231">
                  <c:v>March</c:v>
                </c:pt>
                <c:pt idx="232">
                  <c:v>March</c:v>
                </c:pt>
                <c:pt idx="233">
                  <c:v>March</c:v>
                </c:pt>
                <c:pt idx="234">
                  <c:v>March</c:v>
                </c:pt>
                <c:pt idx="235">
                  <c:v>March</c:v>
                </c:pt>
                <c:pt idx="236">
                  <c:v>March</c:v>
                </c:pt>
                <c:pt idx="237">
                  <c:v>March</c:v>
                </c:pt>
                <c:pt idx="238">
                  <c:v>March</c:v>
                </c:pt>
                <c:pt idx="239">
                  <c:v>March</c:v>
                </c:pt>
                <c:pt idx="240">
                  <c:v>March</c:v>
                </c:pt>
                <c:pt idx="241">
                  <c:v>March</c:v>
                </c:pt>
                <c:pt idx="242">
                  <c:v>March</c:v>
                </c:pt>
                <c:pt idx="243">
                  <c:v>March</c:v>
                </c:pt>
                <c:pt idx="244">
                  <c:v>March</c:v>
                </c:pt>
                <c:pt idx="245">
                  <c:v>March</c:v>
                </c:pt>
                <c:pt idx="246">
                  <c:v>March</c:v>
                </c:pt>
                <c:pt idx="247">
                  <c:v>March</c:v>
                </c:pt>
                <c:pt idx="248">
                  <c:v>March</c:v>
                </c:pt>
                <c:pt idx="249">
                  <c:v>March</c:v>
                </c:pt>
                <c:pt idx="250">
                  <c:v>March</c:v>
                </c:pt>
                <c:pt idx="251">
                  <c:v>March</c:v>
                </c:pt>
                <c:pt idx="252">
                  <c:v>March</c:v>
                </c:pt>
                <c:pt idx="253">
                  <c:v>March</c:v>
                </c:pt>
                <c:pt idx="254">
                  <c:v>March</c:v>
                </c:pt>
                <c:pt idx="255">
                  <c:v>April</c:v>
                </c:pt>
                <c:pt idx="256">
                  <c:v>April</c:v>
                </c:pt>
                <c:pt idx="257">
                  <c:v>April</c:v>
                </c:pt>
                <c:pt idx="258">
                  <c:v>April</c:v>
                </c:pt>
                <c:pt idx="259">
                  <c:v>April</c:v>
                </c:pt>
                <c:pt idx="260">
                  <c:v>April</c:v>
                </c:pt>
                <c:pt idx="261">
                  <c:v>April</c:v>
                </c:pt>
                <c:pt idx="262">
                  <c:v>April</c:v>
                </c:pt>
                <c:pt idx="263">
                  <c:v>April</c:v>
                </c:pt>
                <c:pt idx="264">
                  <c:v>April</c:v>
                </c:pt>
                <c:pt idx="265">
                  <c:v>April</c:v>
                </c:pt>
                <c:pt idx="266">
                  <c:v>April</c:v>
                </c:pt>
                <c:pt idx="267">
                  <c:v>April</c:v>
                </c:pt>
                <c:pt idx="268">
                  <c:v>April</c:v>
                </c:pt>
                <c:pt idx="269">
                  <c:v>April</c:v>
                </c:pt>
                <c:pt idx="270">
                  <c:v>April</c:v>
                </c:pt>
                <c:pt idx="271">
                  <c:v>April</c:v>
                </c:pt>
                <c:pt idx="272">
                  <c:v>April</c:v>
                </c:pt>
                <c:pt idx="273">
                  <c:v>April</c:v>
                </c:pt>
                <c:pt idx="274">
                  <c:v>April</c:v>
                </c:pt>
                <c:pt idx="275">
                  <c:v>April</c:v>
                </c:pt>
                <c:pt idx="276">
                  <c:v>April</c:v>
                </c:pt>
                <c:pt idx="277">
                  <c:v>April</c:v>
                </c:pt>
                <c:pt idx="278">
                  <c:v>April</c:v>
                </c:pt>
                <c:pt idx="279">
                  <c:v>April</c:v>
                </c:pt>
                <c:pt idx="280">
                  <c:v>April</c:v>
                </c:pt>
                <c:pt idx="281">
                  <c:v>April</c:v>
                </c:pt>
                <c:pt idx="282">
                  <c:v>April</c:v>
                </c:pt>
                <c:pt idx="283">
                  <c:v>April</c:v>
                </c:pt>
                <c:pt idx="284">
                  <c:v>April</c:v>
                </c:pt>
                <c:pt idx="285">
                  <c:v>May</c:v>
                </c:pt>
                <c:pt idx="286">
                  <c:v>May</c:v>
                </c:pt>
                <c:pt idx="287">
                  <c:v>May</c:v>
                </c:pt>
                <c:pt idx="288">
                  <c:v>May</c:v>
                </c:pt>
                <c:pt idx="289">
                  <c:v>May</c:v>
                </c:pt>
                <c:pt idx="290">
                  <c:v>May</c:v>
                </c:pt>
                <c:pt idx="291">
                  <c:v>May</c:v>
                </c:pt>
                <c:pt idx="292">
                  <c:v>May</c:v>
                </c:pt>
                <c:pt idx="293">
                  <c:v>May</c:v>
                </c:pt>
                <c:pt idx="294">
                  <c:v>May</c:v>
                </c:pt>
                <c:pt idx="295">
                  <c:v>May</c:v>
                </c:pt>
                <c:pt idx="296">
                  <c:v>May</c:v>
                </c:pt>
                <c:pt idx="297">
                  <c:v>May</c:v>
                </c:pt>
                <c:pt idx="298">
                  <c:v>May</c:v>
                </c:pt>
                <c:pt idx="299">
                  <c:v>May</c:v>
                </c:pt>
                <c:pt idx="300">
                  <c:v>May</c:v>
                </c:pt>
                <c:pt idx="301">
                  <c:v>May</c:v>
                </c:pt>
                <c:pt idx="302">
                  <c:v>May</c:v>
                </c:pt>
                <c:pt idx="303">
                  <c:v>May</c:v>
                </c:pt>
                <c:pt idx="304">
                  <c:v>May</c:v>
                </c:pt>
                <c:pt idx="305">
                  <c:v>May</c:v>
                </c:pt>
                <c:pt idx="306">
                  <c:v>May</c:v>
                </c:pt>
                <c:pt idx="307">
                  <c:v>May</c:v>
                </c:pt>
                <c:pt idx="308">
                  <c:v>May</c:v>
                </c:pt>
                <c:pt idx="309">
                  <c:v>May</c:v>
                </c:pt>
                <c:pt idx="310">
                  <c:v>May</c:v>
                </c:pt>
                <c:pt idx="311">
                  <c:v>May</c:v>
                </c:pt>
                <c:pt idx="312">
                  <c:v>May</c:v>
                </c:pt>
                <c:pt idx="313">
                  <c:v>May</c:v>
                </c:pt>
                <c:pt idx="314">
                  <c:v>May</c:v>
                </c:pt>
                <c:pt idx="315">
                  <c:v>May</c:v>
                </c:pt>
                <c:pt idx="316">
                  <c:v>June</c:v>
                </c:pt>
                <c:pt idx="317">
                  <c:v>June</c:v>
                </c:pt>
                <c:pt idx="318">
                  <c:v>June</c:v>
                </c:pt>
                <c:pt idx="319">
                  <c:v>June</c:v>
                </c:pt>
                <c:pt idx="320">
                  <c:v>June</c:v>
                </c:pt>
                <c:pt idx="321">
                  <c:v>June</c:v>
                </c:pt>
                <c:pt idx="322">
                  <c:v>June</c:v>
                </c:pt>
                <c:pt idx="323">
                  <c:v>June</c:v>
                </c:pt>
                <c:pt idx="324">
                  <c:v>June</c:v>
                </c:pt>
                <c:pt idx="325">
                  <c:v>June</c:v>
                </c:pt>
                <c:pt idx="326">
                  <c:v>June</c:v>
                </c:pt>
                <c:pt idx="327">
                  <c:v>June</c:v>
                </c:pt>
                <c:pt idx="328">
                  <c:v>June</c:v>
                </c:pt>
                <c:pt idx="329">
                  <c:v>June</c:v>
                </c:pt>
                <c:pt idx="330">
                  <c:v>June</c:v>
                </c:pt>
                <c:pt idx="331">
                  <c:v>June</c:v>
                </c:pt>
                <c:pt idx="332">
                  <c:v>June</c:v>
                </c:pt>
                <c:pt idx="333">
                  <c:v>June</c:v>
                </c:pt>
                <c:pt idx="334">
                  <c:v>June</c:v>
                </c:pt>
                <c:pt idx="335">
                  <c:v>June</c:v>
                </c:pt>
                <c:pt idx="336">
                  <c:v>June</c:v>
                </c:pt>
                <c:pt idx="337">
                  <c:v>June</c:v>
                </c:pt>
                <c:pt idx="338">
                  <c:v>June</c:v>
                </c:pt>
                <c:pt idx="339">
                  <c:v>June</c:v>
                </c:pt>
                <c:pt idx="340">
                  <c:v>June</c:v>
                </c:pt>
                <c:pt idx="341">
                  <c:v>June</c:v>
                </c:pt>
                <c:pt idx="342">
                  <c:v>June</c:v>
                </c:pt>
                <c:pt idx="343">
                  <c:v>June</c:v>
                </c:pt>
                <c:pt idx="344">
                  <c:v>June</c:v>
                </c:pt>
                <c:pt idx="345">
                  <c:v>June</c:v>
                </c:pt>
                <c:pt idx="346">
                  <c:v>July</c:v>
                </c:pt>
                <c:pt idx="347">
                  <c:v>July</c:v>
                </c:pt>
                <c:pt idx="348">
                  <c:v>July</c:v>
                </c:pt>
                <c:pt idx="349">
                  <c:v>July</c:v>
                </c:pt>
                <c:pt idx="350">
                  <c:v>July</c:v>
                </c:pt>
                <c:pt idx="351">
                  <c:v>July</c:v>
                </c:pt>
                <c:pt idx="352">
                  <c:v>July</c:v>
                </c:pt>
                <c:pt idx="353">
                  <c:v>July</c:v>
                </c:pt>
                <c:pt idx="354">
                  <c:v>July</c:v>
                </c:pt>
                <c:pt idx="355">
                  <c:v>July</c:v>
                </c:pt>
                <c:pt idx="356">
                  <c:v>July</c:v>
                </c:pt>
                <c:pt idx="357">
                  <c:v>July</c:v>
                </c:pt>
                <c:pt idx="358">
                  <c:v>July</c:v>
                </c:pt>
                <c:pt idx="359">
                  <c:v>July</c:v>
                </c:pt>
                <c:pt idx="360">
                  <c:v>July</c:v>
                </c:pt>
                <c:pt idx="361">
                  <c:v>July</c:v>
                </c:pt>
                <c:pt idx="362">
                  <c:v>July</c:v>
                </c:pt>
                <c:pt idx="363">
                  <c:v>July</c:v>
                </c:pt>
                <c:pt idx="364">
                  <c:v>July</c:v>
                </c:pt>
                <c:pt idx="365">
                  <c:v>July</c:v>
                </c:pt>
                <c:pt idx="366">
                  <c:v>July</c:v>
                </c:pt>
                <c:pt idx="367">
                  <c:v>July</c:v>
                </c:pt>
                <c:pt idx="368">
                  <c:v>July</c:v>
                </c:pt>
                <c:pt idx="369">
                  <c:v>July</c:v>
                </c:pt>
                <c:pt idx="370">
                  <c:v>July</c:v>
                </c:pt>
                <c:pt idx="371">
                  <c:v>July</c:v>
                </c:pt>
                <c:pt idx="372">
                  <c:v>July</c:v>
                </c:pt>
                <c:pt idx="373">
                  <c:v>July</c:v>
                </c:pt>
                <c:pt idx="374">
                  <c:v>July</c:v>
                </c:pt>
                <c:pt idx="375">
                  <c:v>July</c:v>
                </c:pt>
                <c:pt idx="376">
                  <c:v>July</c:v>
                </c:pt>
                <c:pt idx="377">
                  <c:v>August</c:v>
                </c:pt>
                <c:pt idx="378">
                  <c:v>August</c:v>
                </c:pt>
                <c:pt idx="379">
                  <c:v>August</c:v>
                </c:pt>
                <c:pt idx="380">
                  <c:v>August</c:v>
                </c:pt>
                <c:pt idx="381">
                  <c:v>August</c:v>
                </c:pt>
                <c:pt idx="382">
                  <c:v>August</c:v>
                </c:pt>
                <c:pt idx="383">
                  <c:v>August</c:v>
                </c:pt>
                <c:pt idx="384">
                  <c:v>August</c:v>
                </c:pt>
                <c:pt idx="385">
                  <c:v>August</c:v>
                </c:pt>
                <c:pt idx="386">
                  <c:v>August</c:v>
                </c:pt>
                <c:pt idx="387">
                  <c:v>August</c:v>
                </c:pt>
                <c:pt idx="388">
                  <c:v>August</c:v>
                </c:pt>
                <c:pt idx="389">
                  <c:v>August</c:v>
                </c:pt>
                <c:pt idx="390">
                  <c:v>August</c:v>
                </c:pt>
                <c:pt idx="391">
                  <c:v>August</c:v>
                </c:pt>
                <c:pt idx="392">
                  <c:v>August</c:v>
                </c:pt>
                <c:pt idx="393">
                  <c:v>August</c:v>
                </c:pt>
                <c:pt idx="394">
                  <c:v>August</c:v>
                </c:pt>
                <c:pt idx="395">
                  <c:v>August</c:v>
                </c:pt>
                <c:pt idx="396">
                  <c:v>August</c:v>
                </c:pt>
                <c:pt idx="397">
                  <c:v>August</c:v>
                </c:pt>
                <c:pt idx="398">
                  <c:v>August</c:v>
                </c:pt>
                <c:pt idx="399">
                  <c:v>August</c:v>
                </c:pt>
                <c:pt idx="400">
                  <c:v>August</c:v>
                </c:pt>
                <c:pt idx="401">
                  <c:v>August</c:v>
                </c:pt>
                <c:pt idx="402">
                  <c:v>August</c:v>
                </c:pt>
                <c:pt idx="403">
                  <c:v>August</c:v>
                </c:pt>
                <c:pt idx="404">
                  <c:v>August</c:v>
                </c:pt>
                <c:pt idx="405">
                  <c:v>August</c:v>
                </c:pt>
                <c:pt idx="406">
                  <c:v>August</c:v>
                </c:pt>
                <c:pt idx="407">
                  <c:v>August</c:v>
                </c:pt>
                <c:pt idx="408">
                  <c:v>September</c:v>
                </c:pt>
                <c:pt idx="409">
                  <c:v>September</c:v>
                </c:pt>
                <c:pt idx="410">
                  <c:v>September</c:v>
                </c:pt>
                <c:pt idx="411">
                  <c:v>September</c:v>
                </c:pt>
                <c:pt idx="412">
                  <c:v>September</c:v>
                </c:pt>
                <c:pt idx="413">
                  <c:v>September</c:v>
                </c:pt>
                <c:pt idx="414">
                  <c:v>September</c:v>
                </c:pt>
                <c:pt idx="415">
                  <c:v>September</c:v>
                </c:pt>
              </c:strCache>
            </c:strRef>
          </c:cat>
          <c:val>
            <c:numRef>
              <c:f>'calcs april bloom'!$B$2:$B$417</c:f>
              <c:numCache>
                <c:formatCode>General</c:formatCode>
                <c:ptCount val="416"/>
                <c:pt idx="0">
                  <c:v>0.01</c:v>
                </c:pt>
                <c:pt idx="1">
                  <c:v>3.3929622094868339E-3</c:v>
                </c:pt>
                <c:pt idx="2">
                  <c:v>5.2087455823776148E-3</c:v>
                </c:pt>
                <c:pt idx="3">
                  <c:v>7.5882510336174958E-3</c:v>
                </c:pt>
                <c:pt idx="4">
                  <c:v>1.0611156911477489E-2</c:v>
                </c:pt>
                <c:pt idx="5">
                  <c:v>1.4357915030098208E-2</c:v>
                </c:pt>
                <c:pt idx="6">
                  <c:v>1.890967678919973E-2</c:v>
                </c:pt>
                <c:pt idx="7">
                  <c:v>2.434823270035923E-2</c:v>
                </c:pt>
                <c:pt idx="8">
                  <c:v>3.0755961929073095E-2</c:v>
                </c:pt>
                <c:pt idx="9">
                  <c:v>3.8215789523892277E-2</c:v>
                </c:pt>
                <c:pt idx="10">
                  <c:v>4.681114967858397E-2</c:v>
                </c:pt>
                <c:pt idx="11">
                  <c:v>5.6625953819096866E-2</c:v>
                </c:pt>
                <c:pt idx="12">
                  <c:v>6.7744562611597753E-2</c:v>
                </c:pt>
                <c:pt idx="13">
                  <c:v>8.0251761201715496E-2</c:v>
                </c:pt>
                <c:pt idx="14">
                  <c:v>9.4232737149019266E-2</c:v>
                </c:pt>
                <c:pt idx="15">
                  <c:v>0.10977306063383223</c:v>
                </c:pt>
                <c:pt idx="16">
                  <c:v>0.12695866659811775</c:v>
                </c:pt>
                <c:pt idx="17">
                  <c:v>0.14587583854656261</c:v>
                </c:pt>
                <c:pt idx="18">
                  <c:v>0.16661119378368994</c:v>
                </c:pt>
                <c:pt idx="19">
                  <c:v>0.18925166990170408</c:v>
                </c:pt>
                <c:pt idx="20">
                  <c:v>0.21388451236454328</c:v>
                </c:pt>
                <c:pt idx="21">
                  <c:v>0.24059726305821816</c:v>
                </c:pt>
                <c:pt idx="22">
                  <c:v>0.26947774969740274</c:v>
                </c:pt>
                <c:pt idx="23">
                  <c:v>0.3006140759944384</c:v>
                </c:pt>
                <c:pt idx="24">
                  <c:v>0.3340946125102342</c:v>
                </c:pt>
                <c:pt idx="25">
                  <c:v>0.37000798811757019</c:v>
                </c:pt>
                <c:pt idx="26">
                  <c:v>0.40844308201649793</c:v>
                </c:pt>
                <c:pt idx="27">
                  <c:v>0.44948901624925913</c:v>
                </c:pt>
                <c:pt idx="28">
                  <c:v>0.49323514866864887</c:v>
                </c:pt>
                <c:pt idx="29">
                  <c:v>0.53977106631928884</c:v>
                </c:pt>
                <c:pt idx="30">
                  <c:v>0.58918657919599482</c:v>
                </c:pt>
                <c:pt idx="31">
                  <c:v>0.64157171434747895</c:v>
                </c:pt>
                <c:pt idx="32">
                  <c:v>0.69701671029711876</c:v>
                </c:pt>
                <c:pt idx="33">
                  <c:v>0.75561201175554382</c:v>
                </c:pt>
                <c:pt idx="34">
                  <c:v>0.81744826460242526</c:v>
                </c:pt>
                <c:pt idx="35">
                  <c:v>0.88261631111714711</c:v>
                </c:pt>
                <c:pt idx="36">
                  <c:v>0.95120718544003835</c:v>
                </c:pt>
                <c:pt idx="37">
                  <c:v>1.0233121092476241</c:v>
                </c:pt>
                <c:pt idx="38">
                  <c:v>1.099022487626899</c:v>
                </c:pt>
                <c:pt idx="39">
                  <c:v>1.1784299051350093</c:v>
                </c:pt>
                <c:pt idx="40">
                  <c:v>1.2616261220319547</c:v>
                </c:pt>
                <c:pt idx="41">
                  <c:v>1.3487030706749998</c:v>
                </c:pt>
                <c:pt idx="42">
                  <c:v>1.4397528520644671</c:v>
                </c:pt>
                <c:pt idx="43">
                  <c:v>1.5348677325314404</c:v>
                </c:pt>
                <c:pt idx="44">
                  <c:v>1.6341401405586913</c:v>
                </c:pt>
                <c:pt idx="45">
                  <c:v>1.7376626637268444</c:v>
                </c:pt>
                <c:pt idx="46">
                  <c:v>1.8455280457784191</c:v>
                </c:pt>
                <c:pt idx="47">
                  <c:v>1.9578291837929604</c:v>
                </c:pt>
                <c:pt idx="48">
                  <c:v>2.0746591254669853</c:v>
                </c:pt>
                <c:pt idx="49">
                  <c:v>2.1961110664929393</c:v>
                </c:pt>
                <c:pt idx="50">
                  <c:v>2.3222783480317752</c:v>
                </c:pt>
                <c:pt idx="51">
                  <c:v>2.4532544542741648</c:v>
                </c:pt>
                <c:pt idx="52">
                  <c:v>2.5891330100856886</c:v>
                </c:pt>
                <c:pt idx="53">
                  <c:v>2.7300077787316912</c:v>
                </c:pt>
                <c:pt idx="54">
                  <c:v>2.8759726596777608</c:v>
                </c:pt>
                <c:pt idx="55">
                  <c:v>3.0271216864620714</c:v>
                </c:pt>
                <c:pt idx="56">
                  <c:v>3.1835490246360947</c:v>
                </c:pt>
                <c:pt idx="57">
                  <c:v>3.3453489697703618</c:v>
                </c:pt>
                <c:pt idx="58">
                  <c:v>3.5126159455222257</c:v>
                </c:pt>
                <c:pt idx="59">
                  <c:v>3.6854445017627113</c:v>
                </c:pt>
                <c:pt idx="60">
                  <c:v>3.8639293127597805</c:v>
                </c:pt>
                <c:pt idx="61">
                  <c:v>4.048165175415428</c:v>
                </c:pt>
                <c:pt idx="62">
                  <c:v>4.2382470075542455</c:v>
                </c:pt>
                <c:pt idx="63">
                  <c:v>4.4342698462611922</c:v>
                </c:pt>
                <c:pt idx="64">
                  <c:v>4.6363288462664407</c:v>
                </c:pt>
                <c:pt idx="65">
                  <c:v>4.8445192783753273</c:v>
                </c:pt>
                <c:pt idx="66">
                  <c:v>5.0589365279414595</c:v>
                </c:pt>
                <c:pt idx="67">
                  <c:v>5.2796760933813029</c:v>
                </c:pt>
                <c:pt idx="68">
                  <c:v>5.5068335847284109</c:v>
                </c:pt>
                <c:pt idx="69">
                  <c:v>5.7405047222258752</c:v>
                </c:pt>
                <c:pt idx="70">
                  <c:v>5.9807853349553186</c:v>
                </c:pt>
                <c:pt idx="71">
                  <c:v>6.2277713595011459</c:v>
                </c:pt>
                <c:pt idx="72">
                  <c:v>6.4815588386485858</c:v>
                </c:pt>
                <c:pt idx="73">
                  <c:v>6.742243920114305</c:v>
                </c:pt>
                <c:pt idx="74">
                  <c:v>7.0099228553083393</c:v>
                </c:pt>
                <c:pt idx="75">
                  <c:v>7.2846919981261866</c:v>
                </c:pt>
                <c:pt idx="76">
                  <c:v>7.5666478037699632</c:v>
                </c:pt>
                <c:pt idx="77">
                  <c:v>7.8558868275975646</c:v>
                </c:pt>
                <c:pt idx="78">
                  <c:v>8.1525057239988534</c:v>
                </c:pt>
                <c:pt idx="79">
                  <c:v>8.4566012452978647</c:v>
                </c:pt>
                <c:pt idx="80">
                  <c:v>8.7682702406802058</c:v>
                </c:pt>
                <c:pt idx="81">
                  <c:v>9.0876096551446857</c:v>
                </c:pt>
                <c:pt idx="82">
                  <c:v>9.4147165284784489</c:v>
                </c:pt>
                <c:pt idx="83">
                  <c:v>9.7496879942547299</c:v>
                </c:pt>
                <c:pt idx="84">
                  <c:v>10.09262127885256</c:v>
                </c:pt>
                <c:pt idx="85">
                  <c:v>10.443613700497622</c:v>
                </c:pt>
                <c:pt idx="86">
                  <c:v>10.802762668323631</c:v>
                </c:pt>
                <c:pt idx="87">
                  <c:v>11.170165681453552</c:v>
                </c:pt>
                <c:pt idx="88">
                  <c:v>11.545920328100037</c:v>
                </c:pt>
                <c:pt idx="89">
                  <c:v>11.930124284684423</c:v>
                </c:pt>
                <c:pt idx="90">
                  <c:v>12.322875314973825</c:v>
                </c:pt>
                <c:pt idx="91">
                  <c:v>12.319549969630584</c:v>
                </c:pt>
                <c:pt idx="92">
                  <c:v>12.450795828557807</c:v>
                </c:pt>
                <c:pt idx="93">
                  <c:v>12.576195143672402</c:v>
                </c:pt>
                <c:pt idx="94">
                  <c:v>12.713125020955516</c:v>
                </c:pt>
                <c:pt idx="95">
                  <c:v>12.914274318671325</c:v>
                </c:pt>
                <c:pt idx="96">
                  <c:v>13.185148105029878</c:v>
                </c:pt>
                <c:pt idx="97">
                  <c:v>13.445433294077727</c:v>
                </c:pt>
                <c:pt idx="98">
                  <c:v>13.67091936571946</c:v>
                </c:pt>
                <c:pt idx="99">
                  <c:v>13.936288183184342</c:v>
                </c:pt>
                <c:pt idx="100">
                  <c:v>14.128782749482186</c:v>
                </c:pt>
                <c:pt idx="101">
                  <c:v>14.157833312401344</c:v>
                </c:pt>
                <c:pt idx="102">
                  <c:v>14.17115076519806</c:v>
                </c:pt>
                <c:pt idx="103">
                  <c:v>14.195071806033495</c:v>
                </c:pt>
                <c:pt idx="104">
                  <c:v>14.248618592830212</c:v>
                </c:pt>
                <c:pt idx="105">
                  <c:v>14.275185697298516</c:v>
                </c:pt>
                <c:pt idx="106">
                  <c:v>14.34101326759947</c:v>
                </c:pt>
                <c:pt idx="107">
                  <c:v>14.409938018145443</c:v>
                </c:pt>
                <c:pt idx="108">
                  <c:v>14.481649937745015</c:v>
                </c:pt>
                <c:pt idx="109">
                  <c:v>14.630544870617022</c:v>
                </c:pt>
                <c:pt idx="110">
                  <c:v>14.755164083691055</c:v>
                </c:pt>
                <c:pt idx="111">
                  <c:v>14.908181387118688</c:v>
                </c:pt>
                <c:pt idx="112">
                  <c:v>15.182473831709171</c:v>
                </c:pt>
                <c:pt idx="113">
                  <c:v>15.356765394498323</c:v>
                </c:pt>
                <c:pt idx="114">
                  <c:v>15.684449039156577</c:v>
                </c:pt>
                <c:pt idx="115">
                  <c:v>15.976757063311132</c:v>
                </c:pt>
                <c:pt idx="116">
                  <c:v>16.202724147211224</c:v>
                </c:pt>
                <c:pt idx="117">
                  <c:v>16.264566232581593</c:v>
                </c:pt>
                <c:pt idx="118">
                  <c:v>16.328390928874043</c:v>
                </c:pt>
                <c:pt idx="119">
                  <c:v>16.392785403508526</c:v>
                </c:pt>
                <c:pt idx="120">
                  <c:v>16.564354663696204</c:v>
                </c:pt>
                <c:pt idx="121">
                  <c:v>16.811723068729226</c:v>
                </c:pt>
                <c:pt idx="122">
                  <c:v>17.324918103000027</c:v>
                </c:pt>
                <c:pt idx="123">
                  <c:v>18.547272025353568</c:v>
                </c:pt>
                <c:pt idx="124">
                  <c:v>19.084112684901243</c:v>
                </c:pt>
                <c:pt idx="125">
                  <c:v>19.547536284898847</c:v>
                </c:pt>
                <c:pt idx="126">
                  <c:v>19.963386374525168</c:v>
                </c:pt>
                <c:pt idx="127">
                  <c:v>20.38538368402423</c:v>
                </c:pt>
                <c:pt idx="128">
                  <c:v>21.04315959951694</c:v>
                </c:pt>
                <c:pt idx="129">
                  <c:v>21.715278869868015</c:v>
                </c:pt>
                <c:pt idx="130">
                  <c:v>22.696060180083549</c:v>
                </c:pt>
                <c:pt idx="131">
                  <c:v>23.305654467661828</c:v>
                </c:pt>
                <c:pt idx="132">
                  <c:v>23.791896600402591</c:v>
                </c:pt>
                <c:pt idx="133">
                  <c:v>24.242531868802818</c:v>
                </c:pt>
                <c:pt idx="134">
                  <c:v>24.644390641403451</c:v>
                </c:pt>
                <c:pt idx="135">
                  <c:v>24.958129374055812</c:v>
                </c:pt>
                <c:pt idx="136">
                  <c:v>25.279193280253264</c:v>
                </c:pt>
                <c:pt idx="137">
                  <c:v>25.543823610476199</c:v>
                </c:pt>
                <c:pt idx="138">
                  <c:v>25.817408362121721</c:v>
                </c:pt>
                <c:pt idx="139">
                  <c:v>26.308103364713901</c:v>
                </c:pt>
                <c:pt idx="140">
                  <c:v>26.513984703914897</c:v>
                </c:pt>
                <c:pt idx="141">
                  <c:v>26.678288709239084</c:v>
                </c:pt>
                <c:pt idx="142">
                  <c:v>26.90281368030514</c:v>
                </c:pt>
                <c:pt idx="143">
                  <c:v>27.080681028510359</c:v>
                </c:pt>
                <c:pt idx="144">
                  <c:v>27.262757845434205</c:v>
                </c:pt>
                <c:pt idx="145">
                  <c:v>27.430174508169081</c:v>
                </c:pt>
                <c:pt idx="146">
                  <c:v>27.734559383187847</c:v>
                </c:pt>
                <c:pt idx="147">
                  <c:v>28.170129439880256</c:v>
                </c:pt>
                <c:pt idx="148">
                  <c:v>28.329920875209364</c:v>
                </c:pt>
                <c:pt idx="149">
                  <c:v>28.586993519753268</c:v>
                </c:pt>
                <c:pt idx="150">
                  <c:v>28.899865282551843</c:v>
                </c:pt>
                <c:pt idx="151">
                  <c:v>29.03006929615352</c:v>
                </c:pt>
                <c:pt idx="152">
                  <c:v>29.201438616628216</c:v>
                </c:pt>
                <c:pt idx="153">
                  <c:v>29.565392506976153</c:v>
                </c:pt>
                <c:pt idx="154">
                  <c:v>29.898012138753259</c:v>
                </c:pt>
                <c:pt idx="155">
                  <c:v>30.097712908253467</c:v>
                </c:pt>
                <c:pt idx="156">
                  <c:v>30.221163521933583</c:v>
                </c:pt>
                <c:pt idx="157">
                  <c:v>30.33518051821757</c:v>
                </c:pt>
                <c:pt idx="158">
                  <c:v>30.455345657219389</c:v>
                </c:pt>
                <c:pt idx="159">
                  <c:v>30.52664608709836</c:v>
                </c:pt>
                <c:pt idx="160">
                  <c:v>30.596966436849122</c:v>
                </c:pt>
                <c:pt idx="161">
                  <c:v>30.65750196107016</c:v>
                </c:pt>
                <c:pt idx="162">
                  <c:v>30.846914945882634</c:v>
                </c:pt>
                <c:pt idx="163">
                  <c:v>31.014612911481791</c:v>
                </c:pt>
                <c:pt idx="164">
                  <c:v>31.113396445837299</c:v>
                </c:pt>
                <c:pt idx="165">
                  <c:v>31.486377282403794</c:v>
                </c:pt>
                <c:pt idx="166">
                  <c:v>31.978437585861968</c:v>
                </c:pt>
                <c:pt idx="167">
                  <c:v>31.978437585861968</c:v>
                </c:pt>
                <c:pt idx="168">
                  <c:v>31.978437585861968</c:v>
                </c:pt>
                <c:pt idx="169">
                  <c:v>31.982068440635757</c:v>
                </c:pt>
                <c:pt idx="170">
                  <c:v>31.986925347229377</c:v>
                </c:pt>
                <c:pt idx="171">
                  <c:v>31.989228029752532</c:v>
                </c:pt>
                <c:pt idx="172">
                  <c:v>31.991575592667512</c:v>
                </c:pt>
                <c:pt idx="173">
                  <c:v>31.99699699003871</c:v>
                </c:pt>
                <c:pt idx="174">
                  <c:v>32.015646823443227</c:v>
                </c:pt>
                <c:pt idx="175">
                  <c:v>32.05831751752288</c:v>
                </c:pt>
                <c:pt idx="176">
                  <c:v>32.102420898125345</c:v>
                </c:pt>
                <c:pt idx="177">
                  <c:v>32.15766567947356</c:v>
                </c:pt>
                <c:pt idx="178">
                  <c:v>32.211953349997295</c:v>
                </c:pt>
                <c:pt idx="179">
                  <c:v>32.298024662815656</c:v>
                </c:pt>
                <c:pt idx="180">
                  <c:v>32.375872162602647</c:v>
                </c:pt>
                <c:pt idx="181">
                  <c:v>32.470298837641067</c:v>
                </c:pt>
                <c:pt idx="182">
                  <c:v>32.538722710732472</c:v>
                </c:pt>
                <c:pt idx="183">
                  <c:v>32.594805085355119</c:v>
                </c:pt>
                <c:pt idx="184">
                  <c:v>32.643481415155996</c:v>
                </c:pt>
                <c:pt idx="185">
                  <c:v>32.644299707524794</c:v>
                </c:pt>
                <c:pt idx="186">
                  <c:v>32.650613339037832</c:v>
                </c:pt>
                <c:pt idx="187">
                  <c:v>32.664846120111157</c:v>
                </c:pt>
                <c:pt idx="188">
                  <c:v>32.686535330084752</c:v>
                </c:pt>
                <c:pt idx="189">
                  <c:v>32.715698465176729</c:v>
                </c:pt>
                <c:pt idx="190">
                  <c:v>32.735317321045521</c:v>
                </c:pt>
                <c:pt idx="191">
                  <c:v>32.775737011599048</c:v>
                </c:pt>
                <c:pt idx="192">
                  <c:v>32.8202234351266</c:v>
                </c:pt>
                <c:pt idx="193">
                  <c:v>32.852496285961777</c:v>
                </c:pt>
                <c:pt idx="194">
                  <c:v>32.887138125193729</c:v>
                </c:pt>
                <c:pt idx="195">
                  <c:v>32.928320168961754</c:v>
                </c:pt>
                <c:pt idx="196">
                  <c:v>32.967596809212175</c:v>
                </c:pt>
                <c:pt idx="197">
                  <c:v>33.009331286992683</c:v>
                </c:pt>
                <c:pt idx="198">
                  <c:v>33.027578621186898</c:v>
                </c:pt>
                <c:pt idx="199">
                  <c:v>33.060315838081848</c:v>
                </c:pt>
                <c:pt idx="200">
                  <c:v>33.078646123015631</c:v>
                </c:pt>
                <c:pt idx="201">
                  <c:v>33.101691959460979</c:v>
                </c:pt>
                <c:pt idx="202">
                  <c:v>33.131563577843032</c:v>
                </c:pt>
                <c:pt idx="203">
                  <c:v>33.167071333159733</c:v>
                </c:pt>
                <c:pt idx="204">
                  <c:v>33.206837626038428</c:v>
                </c:pt>
                <c:pt idx="205">
                  <c:v>33.249033303642868</c:v>
                </c:pt>
                <c:pt idx="206">
                  <c:v>33.284437210988095</c:v>
                </c:pt>
                <c:pt idx="207">
                  <c:v>33.335675695450107</c:v>
                </c:pt>
                <c:pt idx="208">
                  <c:v>34.212764039938172</c:v>
                </c:pt>
                <c:pt idx="209">
                  <c:v>34.259531525456701</c:v>
                </c:pt>
                <c:pt idx="210">
                  <c:v>34.285200508514436</c:v>
                </c:pt>
                <c:pt idx="211">
                  <c:v>34.330689845160421</c:v>
                </c:pt>
                <c:pt idx="212">
                  <c:v>34.404995107156303</c:v>
                </c:pt>
                <c:pt idx="213">
                  <c:v>34.42428572789791</c:v>
                </c:pt>
                <c:pt idx="214">
                  <c:v>34.466781621939056</c:v>
                </c:pt>
                <c:pt idx="215">
                  <c:v>34.50865148949881</c:v>
                </c:pt>
                <c:pt idx="216">
                  <c:v>34.547066579054068</c:v>
                </c:pt>
                <c:pt idx="217">
                  <c:v>34.559795768195826</c:v>
                </c:pt>
                <c:pt idx="218">
                  <c:v>34.579127543147315</c:v>
                </c:pt>
                <c:pt idx="219">
                  <c:v>34.607989939959914</c:v>
                </c:pt>
                <c:pt idx="220">
                  <c:v>34.647575541669909</c:v>
                </c:pt>
                <c:pt idx="221">
                  <c:v>34.698991259315406</c:v>
                </c:pt>
                <c:pt idx="222">
                  <c:v>34.743223985553662</c:v>
                </c:pt>
                <c:pt idx="223">
                  <c:v>34.869173875472143</c:v>
                </c:pt>
                <c:pt idx="224">
                  <c:v>34.916786554668732</c:v>
                </c:pt>
                <c:pt idx="225">
                  <c:v>34.972865101633282</c:v>
                </c:pt>
                <c:pt idx="226">
                  <c:v>35.00701485427696</c:v>
                </c:pt>
                <c:pt idx="227">
                  <c:v>35.070059374152336</c:v>
                </c:pt>
                <c:pt idx="228">
                  <c:v>35.104844780678029</c:v>
                </c:pt>
                <c:pt idx="229">
                  <c:v>35.164555129544787</c:v>
                </c:pt>
                <c:pt idx="230">
                  <c:v>35.238818756699139</c:v>
                </c:pt>
                <c:pt idx="231">
                  <c:v>35.312510982187455</c:v>
                </c:pt>
                <c:pt idx="232">
                  <c:v>35.482445138176246</c:v>
                </c:pt>
                <c:pt idx="233">
                  <c:v>35.721951386838562</c:v>
                </c:pt>
                <c:pt idx="234">
                  <c:v>35.947247890074209</c:v>
                </c:pt>
                <c:pt idx="235">
                  <c:v>36.178077072871311</c:v>
                </c:pt>
                <c:pt idx="236">
                  <c:v>36.455327889250086</c:v>
                </c:pt>
                <c:pt idx="237">
                  <c:v>36.863676387135492</c:v>
                </c:pt>
                <c:pt idx="238">
                  <c:v>37.259364494198906</c:v>
                </c:pt>
                <c:pt idx="239">
                  <c:v>37.589759062003218</c:v>
                </c:pt>
                <c:pt idx="240">
                  <c:v>37.89825274643561</c:v>
                </c:pt>
                <c:pt idx="241">
                  <c:v>38.274696282907655</c:v>
                </c:pt>
                <c:pt idx="242">
                  <c:v>38.512886978524229</c:v>
                </c:pt>
                <c:pt idx="243">
                  <c:v>38.710060401148183</c:v>
                </c:pt>
                <c:pt idx="244">
                  <c:v>38.855018284454857</c:v>
                </c:pt>
                <c:pt idx="245">
                  <c:v>38.936841656453851</c:v>
                </c:pt>
                <c:pt idx="246">
                  <c:v>38.958063387898768</c:v>
                </c:pt>
                <c:pt idx="247">
                  <c:v>38.96855510120028</c:v>
                </c:pt>
                <c:pt idx="248">
                  <c:v>39.004338899135767</c:v>
                </c:pt>
                <c:pt idx="249">
                  <c:v>39.015076351972056</c:v>
                </c:pt>
                <c:pt idx="250">
                  <c:v>39.029993951938572</c:v>
                </c:pt>
                <c:pt idx="251">
                  <c:v>39.076073900067534</c:v>
                </c:pt>
                <c:pt idx="252">
                  <c:v>39.133103443159698</c:v>
                </c:pt>
                <c:pt idx="253">
                  <c:v>39.24200009304905</c:v>
                </c:pt>
                <c:pt idx="254">
                  <c:v>39.390077413308695</c:v>
                </c:pt>
                <c:pt idx="255">
                  <c:v>39.569818278440216</c:v>
                </c:pt>
                <c:pt idx="256">
                  <c:v>39.757126289321754</c:v>
                </c:pt>
                <c:pt idx="257">
                  <c:v>39.963018529867789</c:v>
                </c:pt>
                <c:pt idx="258">
                  <c:v>40.045933818927011</c:v>
                </c:pt>
                <c:pt idx="259">
                  <c:v>40.122501686287862</c:v>
                </c:pt>
                <c:pt idx="260">
                  <c:v>40.221540101233089</c:v>
                </c:pt>
                <c:pt idx="261">
                  <c:v>40.315656081242423</c:v>
                </c:pt>
                <c:pt idx="262">
                  <c:v>40.482656948603356</c:v>
                </c:pt>
                <c:pt idx="263">
                  <c:v>40.540636301998369</c:v>
                </c:pt>
                <c:pt idx="264">
                  <c:v>40.571170573192276</c:v>
                </c:pt>
                <c:pt idx="265">
                  <c:v>40.61008513202642</c:v>
                </c:pt>
                <c:pt idx="266">
                  <c:v>40.662059282918882</c:v>
                </c:pt>
                <c:pt idx="267">
                  <c:v>40.741894447823228</c:v>
                </c:pt>
                <c:pt idx="268">
                  <c:v>40.800166743032889</c:v>
                </c:pt>
                <c:pt idx="269">
                  <c:v>40.882271475964266</c:v>
                </c:pt>
                <c:pt idx="270">
                  <c:v>40.92476420644838</c:v>
                </c:pt>
                <c:pt idx="271">
                  <c:v>40.939355932552417</c:v>
                </c:pt>
                <c:pt idx="272">
                  <c:v>40.959117370977161</c:v>
                </c:pt>
                <c:pt idx="273">
                  <c:v>40.991268602577115</c:v>
                </c:pt>
                <c:pt idx="274">
                  <c:v>41.02014167467258</c:v>
                </c:pt>
                <c:pt idx="275">
                  <c:v>41.068364183250416</c:v>
                </c:pt>
                <c:pt idx="276">
                  <c:v>41.150348254843294</c:v>
                </c:pt>
                <c:pt idx="277">
                  <c:v>41.269486041846598</c:v>
                </c:pt>
                <c:pt idx="278">
                  <c:v>41.409243079997637</c:v>
                </c:pt>
                <c:pt idx="279">
                  <c:v>41.603843102797882</c:v>
                </c:pt>
                <c:pt idx="280">
                  <c:v>41.828781703535284</c:v>
                </c:pt>
                <c:pt idx="281">
                  <c:v>41.951667621673415</c:v>
                </c:pt>
                <c:pt idx="282">
                  <c:v>42.026537489058725</c:v>
                </c:pt>
                <c:pt idx="283">
                  <c:v>42.352138310027016</c:v>
                </c:pt>
                <c:pt idx="284">
                  <c:v>42.846124965833738</c:v>
                </c:pt>
                <c:pt idx="285">
                  <c:v>43.208914071518066</c:v>
                </c:pt>
                <c:pt idx="286">
                  <c:v>43.676866128698606</c:v>
                </c:pt>
                <c:pt idx="287">
                  <c:v>44.058484862464084</c:v>
                </c:pt>
                <c:pt idx="288">
                  <c:v>44.218486081658519</c:v>
                </c:pt>
                <c:pt idx="289">
                  <c:v>44.324944532029875</c:v>
                </c:pt>
                <c:pt idx="290">
                  <c:v>44.407258014687947</c:v>
                </c:pt>
                <c:pt idx="291">
                  <c:v>44.489787580853147</c:v>
                </c:pt>
                <c:pt idx="292">
                  <c:v>44.532353747841725</c:v>
                </c:pt>
                <c:pt idx="293">
                  <c:v>44.569282427062895</c:v>
                </c:pt>
                <c:pt idx="294">
                  <c:v>44.586533007216843</c:v>
                </c:pt>
                <c:pt idx="295">
                  <c:v>44.592612845083636</c:v>
                </c:pt>
                <c:pt idx="296">
                  <c:v>44.614450878443662</c:v>
                </c:pt>
                <c:pt idx="297">
                  <c:v>44.631723932596167</c:v>
                </c:pt>
                <c:pt idx="298">
                  <c:v>44.642916109753287</c:v>
                </c:pt>
                <c:pt idx="299">
                  <c:v>44.661381670031396</c:v>
                </c:pt>
                <c:pt idx="300">
                  <c:v>44.679136187277244</c:v>
                </c:pt>
                <c:pt idx="301">
                  <c:v>44.70403517797093</c:v>
                </c:pt>
                <c:pt idx="302">
                  <c:v>44.71226380492061</c:v>
                </c:pt>
                <c:pt idx="303">
                  <c:v>44.71226380492061</c:v>
                </c:pt>
                <c:pt idx="304">
                  <c:v>44.71226380492061</c:v>
                </c:pt>
                <c:pt idx="305">
                  <c:v>44.746479337044399</c:v>
                </c:pt>
                <c:pt idx="306">
                  <c:v>44.821524426735969</c:v>
                </c:pt>
                <c:pt idx="307">
                  <c:v>44.876906010542051</c:v>
                </c:pt>
                <c:pt idx="308">
                  <c:v>44.906650090790023</c:v>
                </c:pt>
                <c:pt idx="309">
                  <c:v>44.924330954788786</c:v>
                </c:pt>
                <c:pt idx="310">
                  <c:v>44.924509262265275</c:v>
                </c:pt>
                <c:pt idx="311">
                  <c:v>44.924509262265275</c:v>
                </c:pt>
                <c:pt idx="312">
                  <c:v>44.924509262265275</c:v>
                </c:pt>
                <c:pt idx="313">
                  <c:v>44.924509262265275</c:v>
                </c:pt>
                <c:pt idx="314">
                  <c:v>44.93111930297799</c:v>
                </c:pt>
                <c:pt idx="315">
                  <c:v>44.966023110115444</c:v>
                </c:pt>
                <c:pt idx="316">
                  <c:v>45.014378474444968</c:v>
                </c:pt>
                <c:pt idx="317">
                  <c:v>45.014378474444968</c:v>
                </c:pt>
                <c:pt idx="318">
                  <c:v>45.014378474444968</c:v>
                </c:pt>
                <c:pt idx="319">
                  <c:v>45.016026377964586</c:v>
                </c:pt>
                <c:pt idx="320">
                  <c:v>45.080312348533646</c:v>
                </c:pt>
                <c:pt idx="321">
                  <c:v>45.220695279388913</c:v>
                </c:pt>
                <c:pt idx="322">
                  <c:v>45.348409720246941</c:v>
                </c:pt>
                <c:pt idx="323">
                  <c:v>45.388921504252735</c:v>
                </c:pt>
                <c:pt idx="324">
                  <c:v>45.412903138959962</c:v>
                </c:pt>
                <c:pt idx="325">
                  <c:v>45.464905131358869</c:v>
                </c:pt>
                <c:pt idx="326">
                  <c:v>45.527954398521821</c:v>
                </c:pt>
                <c:pt idx="327">
                  <c:v>45.618606180134435</c:v>
                </c:pt>
                <c:pt idx="328">
                  <c:v>45.737047652060895</c:v>
                </c:pt>
                <c:pt idx="329">
                  <c:v>45.834488179641568</c:v>
                </c:pt>
                <c:pt idx="330">
                  <c:v>45.93581449502949</c:v>
                </c:pt>
                <c:pt idx="331">
                  <c:v>46.034591399716504</c:v>
                </c:pt>
                <c:pt idx="332">
                  <c:v>46.186205464201876</c:v>
                </c:pt>
                <c:pt idx="333">
                  <c:v>46.381152394045152</c:v>
                </c:pt>
                <c:pt idx="334">
                  <c:v>46.569508256764102</c:v>
                </c:pt>
                <c:pt idx="335">
                  <c:v>46.729528725925846</c:v>
                </c:pt>
                <c:pt idx="336">
                  <c:v>46.841621459519438</c:v>
                </c:pt>
                <c:pt idx="337">
                  <c:v>46.992657497300691</c:v>
                </c:pt>
                <c:pt idx="338">
                  <c:v>47.204254261998976</c:v>
                </c:pt>
                <c:pt idx="339">
                  <c:v>47.450843779691226</c:v>
                </c:pt>
                <c:pt idx="340">
                  <c:v>47.686004605167511</c:v>
                </c:pt>
                <c:pt idx="341">
                  <c:v>47.902200692585815</c:v>
                </c:pt>
                <c:pt idx="342">
                  <c:v>47.973466544494514</c:v>
                </c:pt>
                <c:pt idx="343">
                  <c:v>48.061810974915019</c:v>
                </c:pt>
                <c:pt idx="344">
                  <c:v>48.128652551132006</c:v>
                </c:pt>
                <c:pt idx="345">
                  <c:v>48.149569675469628</c:v>
                </c:pt>
                <c:pt idx="346">
                  <c:v>48.177332961708281</c:v>
                </c:pt>
                <c:pt idx="347">
                  <c:v>48.251578845252872</c:v>
                </c:pt>
                <c:pt idx="348">
                  <c:v>48.337955069747537</c:v>
                </c:pt>
                <c:pt idx="349">
                  <c:v>48.40829582076379</c:v>
                </c:pt>
                <c:pt idx="350">
                  <c:v>48.469142326953509</c:v>
                </c:pt>
                <c:pt idx="351">
                  <c:v>48.510457214968817</c:v>
                </c:pt>
                <c:pt idx="352">
                  <c:v>48.578556728346797</c:v>
                </c:pt>
                <c:pt idx="353">
                  <c:v>48.664302491257168</c:v>
                </c:pt>
                <c:pt idx="354">
                  <c:v>48.785574203645638</c:v>
                </c:pt>
                <c:pt idx="355">
                  <c:v>48.933361642279337</c:v>
                </c:pt>
                <c:pt idx="356">
                  <c:v>49.026863309954017</c:v>
                </c:pt>
                <c:pt idx="357">
                  <c:v>49.079615119842202</c:v>
                </c:pt>
                <c:pt idx="358">
                  <c:v>49.13172464366005</c:v>
                </c:pt>
                <c:pt idx="359">
                  <c:v>49.258389100346605</c:v>
                </c:pt>
                <c:pt idx="360">
                  <c:v>49.453146045096148</c:v>
                </c:pt>
                <c:pt idx="361">
                  <c:v>49.669167409508326</c:v>
                </c:pt>
                <c:pt idx="362">
                  <c:v>49.959986869613793</c:v>
                </c:pt>
                <c:pt idx="363">
                  <c:v>50.191002197442558</c:v>
                </c:pt>
                <c:pt idx="364">
                  <c:v>50.299848744982256</c:v>
                </c:pt>
                <c:pt idx="365">
                  <c:v>50.428706577474436</c:v>
                </c:pt>
                <c:pt idx="366">
                  <c:v>50.540739541274938</c:v>
                </c:pt>
                <c:pt idx="367">
                  <c:v>50.609975223455137</c:v>
                </c:pt>
                <c:pt idx="368">
                  <c:v>50.672029637950367</c:v>
                </c:pt>
                <c:pt idx="369">
                  <c:v>50.77427932258815</c:v>
                </c:pt>
                <c:pt idx="370">
                  <c:v>50.947012941158299</c:v>
                </c:pt>
                <c:pt idx="371">
                  <c:v>51.086007727492074</c:v>
                </c:pt>
                <c:pt idx="372">
                  <c:v>51.276854703420454</c:v>
                </c:pt>
                <c:pt idx="373">
                  <c:v>51.391115058231051</c:v>
                </c:pt>
                <c:pt idx="374">
                  <c:v>51.496276885571184</c:v>
                </c:pt>
                <c:pt idx="375">
                  <c:v>51.551099618862636</c:v>
                </c:pt>
                <c:pt idx="376">
                  <c:v>51.656150563564935</c:v>
                </c:pt>
                <c:pt idx="377">
                  <c:v>51.756652189861015</c:v>
                </c:pt>
                <c:pt idx="378">
                  <c:v>51.866538821292806</c:v>
                </c:pt>
                <c:pt idx="379">
                  <c:v>52.028230343561361</c:v>
                </c:pt>
                <c:pt idx="380">
                  <c:v>52.246465392466213</c:v>
                </c:pt>
                <c:pt idx="381">
                  <c:v>52.456695173449496</c:v>
                </c:pt>
                <c:pt idx="382">
                  <c:v>52.639225812670553</c:v>
                </c:pt>
                <c:pt idx="383">
                  <c:v>52.854516473181405</c:v>
                </c:pt>
                <c:pt idx="384">
                  <c:v>53.011000588957984</c:v>
                </c:pt>
                <c:pt idx="385">
                  <c:v>53.034639327575356</c:v>
                </c:pt>
                <c:pt idx="386">
                  <c:v>53.045477855418127</c:v>
                </c:pt>
                <c:pt idx="387">
                  <c:v>53.06494933004879</c:v>
                </c:pt>
                <c:pt idx="388">
                  <c:v>53.108550352460192</c:v>
                </c:pt>
                <c:pt idx="389">
                  <c:v>53.130190311925389</c:v>
                </c:pt>
                <c:pt idx="390">
                  <c:v>53.183830601831303</c:v>
                </c:pt>
                <c:pt idx="391">
                  <c:v>53.240026784250645</c:v>
                </c:pt>
                <c:pt idx="392">
                  <c:v>53.298530112008478</c:v>
                </c:pt>
                <c:pt idx="393">
                  <c:v>53.420112281288667</c:v>
                </c:pt>
                <c:pt idx="394">
                  <c:v>53.521987108858177</c:v>
                </c:pt>
                <c:pt idx="395">
                  <c:v>53.647219225699608</c:v>
                </c:pt>
                <c:pt idx="396">
                  <c:v>53.87209182588802</c:v>
                </c:pt>
                <c:pt idx="397">
                  <c:v>54.015234974001842</c:v>
                </c:pt>
                <c:pt idx="398">
                  <c:v>54.284881039953582</c:v>
                </c:pt>
                <c:pt idx="399">
                  <c:v>54.525983355934741</c:v>
                </c:pt>
                <c:pt idx="400">
                  <c:v>54.712724633822496</c:v>
                </c:pt>
                <c:pt idx="401">
                  <c:v>54.763885224198106</c:v>
                </c:pt>
                <c:pt idx="402">
                  <c:v>54.816709989946844</c:v>
                </c:pt>
                <c:pt idx="403">
                  <c:v>54.870030934568277</c:v>
                </c:pt>
                <c:pt idx="404">
                  <c:v>55.012216223868208</c:v>
                </c:pt>
                <c:pt idx="405">
                  <c:v>55.217521937503349</c:v>
                </c:pt>
                <c:pt idx="406">
                  <c:v>55.644569961645288</c:v>
                </c:pt>
                <c:pt idx="407">
                  <c:v>56.667538734117038</c:v>
                </c:pt>
                <c:pt idx="408">
                  <c:v>57.119268911833252</c:v>
                </c:pt>
                <c:pt idx="409">
                  <c:v>57.51037061922063</c:v>
                </c:pt>
                <c:pt idx="410">
                  <c:v>57.862202920147674</c:v>
                </c:pt>
                <c:pt idx="411">
                  <c:v>58.220064256635062</c:v>
                </c:pt>
                <c:pt idx="412">
                  <c:v>58.77948401009759</c:v>
                </c:pt>
                <c:pt idx="413">
                  <c:v>59.353063971435354</c:v>
                </c:pt>
                <c:pt idx="414">
                  <c:v>60.193454763866463</c:v>
                </c:pt>
                <c:pt idx="415">
                  <c:v>60.717739682911592</c:v>
                </c:pt>
              </c:numCache>
            </c:numRef>
          </c:val>
          <c:smooth val="0"/>
          <c:extLst>
            <c:ext xmlns:c16="http://schemas.microsoft.com/office/drawing/2014/chart" uri="{C3380CC4-5D6E-409C-BE32-E72D297353CC}">
              <c16:uniqueId val="{00000000-C9A9-4A6D-BB76-D3E89D8CBCB0}"/>
            </c:ext>
          </c:extLst>
        </c:ser>
        <c:dLbls>
          <c:showLegendKey val="0"/>
          <c:showVal val="0"/>
          <c:showCatName val="0"/>
          <c:showSerName val="0"/>
          <c:showPercent val="0"/>
          <c:showBubbleSize val="0"/>
        </c:dLbls>
        <c:marker val="1"/>
        <c:smooth val="0"/>
        <c:axId val="298675456"/>
        <c:axId val="585713648"/>
      </c:lineChart>
      <c:lineChart>
        <c:grouping val="stacked"/>
        <c:varyColors val="0"/>
        <c:ser>
          <c:idx val="2"/>
          <c:order val="1"/>
          <c:tx>
            <c:strRef>
              <c:f>'calcs april bloom'!$H$1</c:f>
              <c:strCache>
                <c:ptCount val="1"/>
                <c:pt idx="0">
                  <c:v>Average Chlorophyll a Concentration (μg/L)</c:v>
                </c:pt>
              </c:strCache>
            </c:strRef>
          </c:tx>
          <c:spPr>
            <a:ln w="28575" cap="rnd">
              <a:solidFill>
                <a:schemeClr val="accent6"/>
              </a:solidFill>
              <a:round/>
            </a:ln>
            <a:effectLst/>
          </c:spPr>
          <c:marker>
            <c:symbol val="none"/>
          </c:marker>
          <c:val>
            <c:numRef>
              <c:f>'calcs april bloom'!$H$2:$H$417</c:f>
              <c:numCache>
                <c:formatCode>General</c:formatCode>
                <c:ptCount val="416"/>
                <c:pt idx="0">
                  <c:v>4.8229166666666652</c:v>
                </c:pt>
                <c:pt idx="1">
                  <c:v>3.7559375000000017</c:v>
                </c:pt>
                <c:pt idx="2">
                  <c:v>4.5914583333333328</c:v>
                </c:pt>
                <c:pt idx="3">
                  <c:v>3.905937499999999</c:v>
                </c:pt>
                <c:pt idx="4">
                  <c:v>2.0947916666666662</c:v>
                </c:pt>
                <c:pt idx="5">
                  <c:v>1.6484375</c:v>
                </c:pt>
                <c:pt idx="6">
                  <c:v>1.4422105263157894</c:v>
                </c:pt>
                <c:pt idx="7">
                  <c:v>1.4440625000000002</c:v>
                </c:pt>
                <c:pt idx="8">
                  <c:v>1.0767708333333337</c:v>
                </c:pt>
                <c:pt idx="9">
                  <c:v>1.0208333333333328</c:v>
                </c:pt>
                <c:pt idx="10">
                  <c:v>0.79947916666666663</c:v>
                </c:pt>
                <c:pt idx="11">
                  <c:v>0.64010416666666659</c:v>
                </c:pt>
                <c:pt idx="12">
                  <c:v>0.8548958333333333</c:v>
                </c:pt>
                <c:pt idx="13">
                  <c:v>0.80052083333333324</c:v>
                </c:pt>
                <c:pt idx="14">
                  <c:v>0.72364583333333332</c:v>
                </c:pt>
                <c:pt idx="15">
                  <c:v>0.81968749999999979</c:v>
                </c:pt>
                <c:pt idx="16">
                  <c:v>0.8202083333333331</c:v>
                </c:pt>
                <c:pt idx="17">
                  <c:v>0.90104166666666707</c:v>
                </c:pt>
                <c:pt idx="18">
                  <c:v>0.69260416666666658</c:v>
                </c:pt>
                <c:pt idx="19">
                  <c:v>0.49489583333333315</c:v>
                </c:pt>
                <c:pt idx="20">
                  <c:v>0.48093750000000002</c:v>
                </c:pt>
                <c:pt idx="21">
                  <c:v>0.99072916666666677</c:v>
                </c:pt>
                <c:pt idx="22">
                  <c:v>1.38</c:v>
                </c:pt>
                <c:pt idx="23">
                  <c:v>1.2008333333333336</c:v>
                </c:pt>
                <c:pt idx="24">
                  <c:v>0.94145833333333317</c:v>
                </c:pt>
                <c:pt idx="25">
                  <c:v>0.79833333333333367</c:v>
                </c:pt>
                <c:pt idx="26">
                  <c:v>0.5389583333333331</c:v>
                </c:pt>
                <c:pt idx="27">
                  <c:v>0.47624999999999967</c:v>
                </c:pt>
                <c:pt idx="28">
                  <c:v>0.44364583333333329</c:v>
                </c:pt>
                <c:pt idx="29">
                  <c:v>0.47635416666666663</c:v>
                </c:pt>
                <c:pt idx="30">
                  <c:v>0.63885416666666639</c:v>
                </c:pt>
                <c:pt idx="31">
                  <c:v>0.99197916666666675</c:v>
                </c:pt>
                <c:pt idx="32">
                  <c:v>1.1291578947368417</c:v>
                </c:pt>
                <c:pt idx="33">
                  <c:v>0.39489583333333328</c:v>
                </c:pt>
                <c:pt idx="34">
                  <c:v>0.35979166666666679</c:v>
                </c:pt>
                <c:pt idx="35">
                  <c:v>0.56437499999999996</c:v>
                </c:pt>
                <c:pt idx="36">
                  <c:v>1.2837500000000002</c:v>
                </c:pt>
                <c:pt idx="37">
                  <c:v>1.9217708333333341</c:v>
                </c:pt>
                <c:pt idx="38">
                  <c:v>1.8181250000000002</c:v>
                </c:pt>
                <c:pt idx="39">
                  <c:v>1.0712499999999996</c:v>
                </c:pt>
                <c:pt idx="40">
                  <c:v>0.91708333333333336</c:v>
                </c:pt>
                <c:pt idx="41">
                  <c:v>1.2007291666666666</c:v>
                </c:pt>
                <c:pt idx="42">
                  <c:v>1.2996875000000001</c:v>
                </c:pt>
                <c:pt idx="43">
                  <c:v>1.5230208333333337</c:v>
                </c:pt>
                <c:pt idx="44">
                  <c:v>1.7391666666666665</c:v>
                </c:pt>
                <c:pt idx="45">
                  <c:v>1.5741666666666665</c:v>
                </c:pt>
                <c:pt idx="46">
                  <c:v>1.605520833333334</c:v>
                </c:pt>
                <c:pt idx="47">
                  <c:v>1.5872916666666665</c:v>
                </c:pt>
                <c:pt idx="48">
                  <c:v>1.991770833333333</c:v>
                </c:pt>
                <c:pt idx="49">
                  <c:v>2.3196875000000001</c:v>
                </c:pt>
                <c:pt idx="50">
                  <c:v>2.2851041666666663</c:v>
                </c:pt>
                <c:pt idx="51">
                  <c:v>2.071979166666666</c:v>
                </c:pt>
                <c:pt idx="52">
                  <c:v>1.6970833333333335</c:v>
                </c:pt>
                <c:pt idx="53">
                  <c:v>2.0098958333333332</c:v>
                </c:pt>
                <c:pt idx="54">
                  <c:v>2.4738541666666669</c:v>
                </c:pt>
                <c:pt idx="55">
                  <c:v>2.7327083333333344</c:v>
                </c:pt>
                <c:pt idx="56">
                  <c:v>2.631250000000001</c:v>
                </c:pt>
                <c:pt idx="57">
                  <c:v>2.4689583333333318</c:v>
                </c:pt>
                <c:pt idx="58">
                  <c:v>1.3757291666666662</c:v>
                </c:pt>
                <c:pt idx="59">
                  <c:v>1.5188541666666666</c:v>
                </c:pt>
                <c:pt idx="60">
                  <c:v>1.3418750000000006</c:v>
                </c:pt>
                <c:pt idx="61">
                  <c:v>0.91937500000000016</c:v>
                </c:pt>
                <c:pt idx="62">
                  <c:v>0.99427083333333321</c:v>
                </c:pt>
                <c:pt idx="63">
                  <c:v>1.3993749999999998</c:v>
                </c:pt>
                <c:pt idx="64">
                  <c:v>1.4921875</c:v>
                </c:pt>
                <c:pt idx="65">
                  <c:v>1.3619791666666667</c:v>
                </c:pt>
                <c:pt idx="66">
                  <c:v>1.2820833333333341</c:v>
                </c:pt>
                <c:pt idx="67">
                  <c:v>1.1157291666666669</c:v>
                </c:pt>
                <c:pt idx="68">
                  <c:v>1.3469791666666662</c:v>
                </c:pt>
                <c:pt idx="69">
                  <c:v>1.4885416666666667</c:v>
                </c:pt>
                <c:pt idx="70">
                  <c:v>1.7706249999999999</c:v>
                </c:pt>
                <c:pt idx="71">
                  <c:v>1.9701041666666663</c:v>
                </c:pt>
                <c:pt idx="72">
                  <c:v>1.5601041666666664</c:v>
                </c:pt>
                <c:pt idx="73">
                  <c:v>1.2366666666666666</c:v>
                </c:pt>
                <c:pt idx="74">
                  <c:v>1.2416666666666669</c:v>
                </c:pt>
                <c:pt idx="75">
                  <c:v>1.8152083333333329</c:v>
                </c:pt>
                <c:pt idx="76">
                  <c:v>2.3214583333333345</c:v>
                </c:pt>
                <c:pt idx="77">
                  <c:v>2.4781250000000008</c:v>
                </c:pt>
                <c:pt idx="78">
                  <c:v>3.0044791666666657</c:v>
                </c:pt>
                <c:pt idx="79">
                  <c:v>2.5881250000000002</c:v>
                </c:pt>
                <c:pt idx="80">
                  <c:v>1.6793750000000003</c:v>
                </c:pt>
                <c:pt idx="81">
                  <c:v>1.8354166666666665</c:v>
                </c:pt>
                <c:pt idx="82">
                  <c:v>1.7072916666666675</c:v>
                </c:pt>
                <c:pt idx="83">
                  <c:v>1.3683333333333334</c:v>
                </c:pt>
                <c:pt idx="84">
                  <c:v>1.3215624999999998</c:v>
                </c:pt>
                <c:pt idx="85">
                  <c:v>1.6351041666666666</c:v>
                </c:pt>
                <c:pt idx="86">
                  <c:v>2.167291666666666</c:v>
                </c:pt>
                <c:pt idx="87">
                  <c:v>1.9158333333333333</c:v>
                </c:pt>
                <c:pt idx="88">
                  <c:v>2.3179166666666675</c:v>
                </c:pt>
                <c:pt idx="89">
                  <c:v>1.7240624999999996</c:v>
                </c:pt>
                <c:pt idx="90">
                  <c:v>1.6505208333333332</c:v>
                </c:pt>
                <c:pt idx="91">
                  <c:v>1.2302083333333331</c:v>
                </c:pt>
                <c:pt idx="92">
                  <c:v>1.653229166666667</c:v>
                </c:pt>
                <c:pt idx="93">
                  <c:v>1.6272916666666666</c:v>
                </c:pt>
                <c:pt idx="94">
                  <c:v>1.7076041666666668</c:v>
                </c:pt>
                <c:pt idx="95">
                  <c:v>2.0833333333333335</c:v>
                </c:pt>
                <c:pt idx="96">
                  <c:v>2.4825000000000004</c:v>
                </c:pt>
                <c:pt idx="97">
                  <c:v>2.4298958333333327</c:v>
                </c:pt>
                <c:pt idx="98">
                  <c:v>2.2316666666666665</c:v>
                </c:pt>
                <c:pt idx="99">
                  <c:v>2.4581250000000008</c:v>
                </c:pt>
                <c:pt idx="100">
                  <c:v>2.0482291666666677</c:v>
                </c:pt>
                <c:pt idx="101">
                  <c:v>0.95531250000000034</c:v>
                </c:pt>
                <c:pt idx="102">
                  <c:v>0.78927083333333392</c:v>
                </c:pt>
                <c:pt idx="103">
                  <c:v>0.90218750000000025</c:v>
                </c:pt>
                <c:pt idx="104">
                  <c:v>1.1543750000000002</c:v>
                </c:pt>
                <c:pt idx="105">
                  <c:v>0.93312500000000043</c:v>
                </c:pt>
                <c:pt idx="106">
                  <c:v>1.2409374999999998</c:v>
                </c:pt>
                <c:pt idx="107">
                  <c:v>1.2726041666666672</c:v>
                </c:pt>
                <c:pt idx="108">
                  <c:v>1.3131250000000001</c:v>
                </c:pt>
                <c:pt idx="109">
                  <c:v>1.7983333333333338</c:v>
                </c:pt>
                <c:pt idx="110">
                  <c:v>1.649375</c:v>
                </c:pt>
                <c:pt idx="111">
                  <c:v>1.8290625000000003</c:v>
                </c:pt>
                <c:pt idx="112">
                  <c:v>2.5280208333333327</c:v>
                </c:pt>
                <c:pt idx="113">
                  <c:v>1.9597916666666662</c:v>
                </c:pt>
                <c:pt idx="114">
                  <c:v>2.8369791666666679</c:v>
                </c:pt>
                <c:pt idx="115">
                  <c:v>2.6416666666666671</c:v>
                </c:pt>
                <c:pt idx="116">
                  <c:v>2.2690625</c:v>
                </c:pt>
                <c:pt idx="117">
                  <c:v>1.2367708333333336</c:v>
                </c:pt>
                <c:pt idx="118">
                  <c:v>1.2319791666666673</c:v>
                </c:pt>
                <c:pt idx="119">
                  <c:v>1.2262499999999998</c:v>
                </c:pt>
                <c:pt idx="120">
                  <c:v>1.9485416666666664</c:v>
                </c:pt>
                <c:pt idx="121">
                  <c:v>2.4172916666666655</c:v>
                </c:pt>
                <c:pt idx="122">
                  <c:v>4.0219791666666671</c:v>
                </c:pt>
                <c:pt idx="123">
                  <c:v>8.3080208333333374</c:v>
                </c:pt>
                <c:pt idx="124">
                  <c:v>4.1922916666666676</c:v>
                </c:pt>
                <c:pt idx="125">
                  <c:v>3.7283333333333322</c:v>
                </c:pt>
                <c:pt idx="126">
                  <c:v>3.4414583333333346</c:v>
                </c:pt>
                <c:pt idx="127">
                  <c:v>3.5046874999999988</c:v>
                </c:pt>
                <c:pt idx="128">
                  <c:v>4.9693750000000039</c:v>
                </c:pt>
                <c:pt idx="129">
                  <c:v>5.121979166666665</c:v>
                </c:pt>
                <c:pt idx="130">
                  <c:v>7.1042708333333344</c:v>
                </c:pt>
                <c:pt idx="131">
                  <c:v>4.8291666666666666</c:v>
                </c:pt>
                <c:pt idx="132">
                  <c:v>4.0438541666666667</c:v>
                </c:pt>
                <c:pt idx="133">
                  <c:v>3.7873958333333335</c:v>
                </c:pt>
                <c:pt idx="134">
                  <c:v>3.4655208333333327</c:v>
                </c:pt>
                <c:pt idx="135">
                  <c:v>2.9119791666666663</c:v>
                </c:pt>
                <c:pt idx="136">
                  <c:v>2.9565625</c:v>
                </c:pt>
                <c:pt idx="137">
                  <c:v>2.6106250000000002</c:v>
                </c:pt>
                <c:pt idx="138">
                  <c:v>2.6686458333333323</c:v>
                </c:pt>
                <c:pt idx="139">
                  <c:v>2.4928125000000008</c:v>
                </c:pt>
                <c:pt idx="140">
                  <c:v>2.2484375000000001</c:v>
                </c:pt>
                <c:pt idx="141">
                  <c:v>1.9842708333333343</c:v>
                </c:pt>
                <c:pt idx="142">
                  <c:v>2.3699999999999997</c:v>
                </c:pt>
                <c:pt idx="143">
                  <c:v>2.0740624999999997</c:v>
                </c:pt>
                <c:pt idx="144">
                  <c:v>2.1022916666666656</c:v>
                </c:pt>
                <c:pt idx="145">
                  <c:v>2.0078125000000004</c:v>
                </c:pt>
                <c:pt idx="146">
                  <c:v>2.8857291666666662</c:v>
                </c:pt>
                <c:pt idx="147">
                  <c:v>3.7017708333333328</c:v>
                </c:pt>
                <c:pt idx="148">
                  <c:v>1.9641666666666671</c:v>
                </c:pt>
                <c:pt idx="149">
                  <c:v>2.5880208333333337</c:v>
                </c:pt>
                <c:pt idx="150">
                  <c:v>2.9387500000000006</c:v>
                </c:pt>
                <c:pt idx="151">
                  <c:v>1.7702083333333334</c:v>
                </c:pt>
                <c:pt idx="152">
                  <c:v>2.0444791666666666</c:v>
                </c:pt>
                <c:pt idx="153">
                  <c:v>3.2868750000000007</c:v>
                </c:pt>
                <c:pt idx="154">
                  <c:v>3.0918750000000004</c:v>
                </c:pt>
                <c:pt idx="155">
                  <c:v>2.236979166666667</c:v>
                </c:pt>
                <c:pt idx="156">
                  <c:v>1.7253125000000002</c:v>
                </c:pt>
                <c:pt idx="157">
                  <c:v>1.6601041666666674</c:v>
                </c:pt>
                <c:pt idx="158">
                  <c:v>1.7033333333333349</c:v>
                </c:pt>
                <c:pt idx="159">
                  <c:v>1.3441052631578947</c:v>
                </c:pt>
                <c:pt idx="160">
                  <c:v>1.3285416666666665</c:v>
                </c:pt>
                <c:pt idx="161">
                  <c:v>1.2423958333333329</c:v>
                </c:pt>
                <c:pt idx="162">
                  <c:v>2.1821874999999999</c:v>
                </c:pt>
                <c:pt idx="163">
                  <c:v>2.033854166666667</c:v>
                </c:pt>
                <c:pt idx="164">
                  <c:v>1.5401041666666666</c:v>
                </c:pt>
                <c:pt idx="165">
                  <c:v>3.4348958333333339</c:v>
                </c:pt>
                <c:pt idx="166">
                  <c:v>4.2498666666666676</c:v>
                </c:pt>
                <c:pt idx="167">
                  <c:v>0.41195121951219521</c:v>
                </c:pt>
                <c:pt idx="168">
                  <c:v>0.43760416666666663</c:v>
                </c:pt>
                <c:pt idx="169">
                  <c:v>0.54083333333333328</c:v>
                </c:pt>
                <c:pt idx="170">
                  <c:v>0.55718749999999984</c:v>
                </c:pt>
                <c:pt idx="171">
                  <c:v>0.50833333333333353</c:v>
                </c:pt>
                <c:pt idx="172">
                  <c:v>0.50958333333333339</c:v>
                </c:pt>
                <c:pt idx="173">
                  <c:v>0.56270833333333348</c:v>
                </c:pt>
                <c:pt idx="174">
                  <c:v>0.75968750000000018</c:v>
                </c:pt>
                <c:pt idx="175">
                  <c:v>1.0422916666666664</c:v>
                </c:pt>
                <c:pt idx="176">
                  <c:v>1.0571874999999999</c:v>
                </c:pt>
                <c:pt idx="177">
                  <c:v>1.170520833333333</c:v>
                </c:pt>
                <c:pt idx="178">
                  <c:v>1.1605208333333323</c:v>
                </c:pt>
                <c:pt idx="179">
                  <c:v>1.4596874999999994</c:v>
                </c:pt>
                <c:pt idx="180">
                  <c:v>1.3859374999999998</c:v>
                </c:pt>
                <c:pt idx="181">
                  <c:v>1.5400000000000007</c:v>
                </c:pt>
                <c:pt idx="182">
                  <c:v>1.301770833333334</c:v>
                </c:pt>
                <c:pt idx="183">
                  <c:v>1.1812499999999999</c:v>
                </c:pt>
                <c:pt idx="184">
                  <c:v>1.1068750000000012</c:v>
                </c:pt>
                <c:pt idx="185">
                  <c:v>0.48020833333333329</c:v>
                </c:pt>
                <c:pt idx="186">
                  <c:v>0.57260416666666647</c:v>
                </c:pt>
                <c:pt idx="187">
                  <c:v>0.69437499999999996</c:v>
                </c:pt>
                <c:pt idx="188">
                  <c:v>0.79760416666666645</c:v>
                </c:pt>
                <c:pt idx="189">
                  <c:v>0.89239583333333339</c:v>
                </c:pt>
                <c:pt idx="190">
                  <c:v>0.77052083333333343</c:v>
                </c:pt>
                <c:pt idx="191">
                  <c:v>1.0227083333333338</c:v>
                </c:pt>
                <c:pt idx="192">
                  <c:v>1.0666666666666664</c:v>
                </c:pt>
                <c:pt idx="193">
                  <c:v>0.9292708333333336</c:v>
                </c:pt>
                <c:pt idx="194">
                  <c:v>0.95729166666666676</c:v>
                </c:pt>
                <c:pt idx="195">
                  <c:v>1.0311340206185564</c:v>
                </c:pt>
                <c:pt idx="196">
                  <c:v>1.0101041666666666</c:v>
                </c:pt>
                <c:pt idx="197">
                  <c:v>1.0378125000000005</c:v>
                </c:pt>
                <c:pt idx="198">
                  <c:v>0.75250000000000006</c:v>
                </c:pt>
                <c:pt idx="199">
                  <c:v>0.93614583333333334</c:v>
                </c:pt>
                <c:pt idx="200">
                  <c:v>0.75270833333333353</c:v>
                </c:pt>
                <c:pt idx="201">
                  <c:v>0.81604166666666644</c:v>
                </c:pt>
                <c:pt idx="202">
                  <c:v>0.90239583333333362</c:v>
                </c:pt>
                <c:pt idx="203">
                  <c:v>0.9705208333333335</c:v>
                </c:pt>
                <c:pt idx="204">
                  <c:v>1.0193283582089556</c:v>
                </c:pt>
                <c:pt idx="205">
                  <c:v>1.0476041666666662</c:v>
                </c:pt>
                <c:pt idx="206">
                  <c:v>0.96880681818181846</c:v>
                </c:pt>
                <c:pt idx="207">
                  <c:v>1.1426041666666664</c:v>
                </c:pt>
                <c:pt idx="208">
                  <c:v>1.273684210526316</c:v>
                </c:pt>
                <c:pt idx="209">
                  <c:v>1.1062499999999997</c:v>
                </c:pt>
                <c:pt idx="210">
                  <c:v>0.85312500000000024</c:v>
                </c:pt>
                <c:pt idx="211">
                  <c:v>1.0929166666666672</c:v>
                </c:pt>
                <c:pt idx="212">
                  <c:v>1.4011458333333333</c:v>
                </c:pt>
                <c:pt idx="213">
                  <c:v>0.76750000000000007</c:v>
                </c:pt>
                <c:pt idx="214">
                  <c:v>1.0650000000000004</c:v>
                </c:pt>
                <c:pt idx="215">
                  <c:v>1.0593750000000004</c:v>
                </c:pt>
                <c:pt idx="216">
                  <c:v>1.017708333333333</c:v>
                </c:pt>
                <c:pt idx="217">
                  <c:v>0.66947916666666663</c:v>
                </c:pt>
                <c:pt idx="218">
                  <c:v>0.76916666666666622</c:v>
                </c:pt>
                <c:pt idx="219">
                  <c:v>0.89802083333333338</c:v>
                </c:pt>
                <c:pt idx="220">
                  <c:v>1.0278124999999998</c:v>
                </c:pt>
                <c:pt idx="221">
                  <c:v>1.1596875000000006</c:v>
                </c:pt>
                <c:pt idx="222">
                  <c:v>1.0782291666666668</c:v>
                </c:pt>
                <c:pt idx="223">
                  <c:v>1.895416666666667</c:v>
                </c:pt>
                <c:pt idx="224">
                  <c:v>1.1142105263157898</c:v>
                </c:pt>
                <c:pt idx="225">
                  <c:v>1.2048958333333328</c:v>
                </c:pt>
                <c:pt idx="226">
                  <c:v>0.95916666666666639</c:v>
                </c:pt>
                <c:pt idx="227">
                  <c:v>1.2823958333333338</c:v>
                </c:pt>
                <c:pt idx="228">
                  <c:v>0.96812500000000057</c:v>
                </c:pt>
                <c:pt idx="229">
                  <c:v>1.2458333333333333</c:v>
                </c:pt>
                <c:pt idx="230">
                  <c:v>1.3930208333333338</c:v>
                </c:pt>
                <c:pt idx="231">
                  <c:v>1.3868750000000005</c:v>
                </c:pt>
                <c:pt idx="232">
                  <c:v>2.2951041666666665</c:v>
                </c:pt>
                <c:pt idx="233">
                  <c:v>2.9220833333333336</c:v>
                </c:pt>
                <c:pt idx="234">
                  <c:v>2.7779166666666661</c:v>
                </c:pt>
                <c:pt idx="235">
                  <c:v>2.8143750000000001</c:v>
                </c:pt>
                <c:pt idx="236">
                  <c:v>3.2148958333333328</c:v>
                </c:pt>
                <c:pt idx="237">
                  <c:v>4.3571874999999984</c:v>
                </c:pt>
                <c:pt idx="238">
                  <c:v>4.245520833333333</c:v>
                </c:pt>
                <c:pt idx="239">
                  <c:v>3.6690625000000003</c:v>
                </c:pt>
                <c:pt idx="240">
                  <c:v>3.4667708333333338</c:v>
                </c:pt>
                <c:pt idx="241">
                  <c:v>4.0267708333333339</c:v>
                </c:pt>
                <c:pt idx="242">
                  <c:v>2.8384374999999995</c:v>
                </c:pt>
                <c:pt idx="243">
                  <c:v>2.4762499999999998</c:v>
                </c:pt>
                <c:pt idx="244">
                  <c:v>2.0186458333333328</c:v>
                </c:pt>
                <c:pt idx="245">
                  <c:v>1.4487499999999998</c:v>
                </c:pt>
                <c:pt idx="246">
                  <c:v>0.80229166666666696</c:v>
                </c:pt>
                <c:pt idx="247">
                  <c:v>0.64916666666666656</c:v>
                </c:pt>
                <c:pt idx="248">
                  <c:v>0.97999999999999987</c:v>
                </c:pt>
                <c:pt idx="249">
                  <c:v>0.65166666666666651</c:v>
                </c:pt>
                <c:pt idx="250">
                  <c:v>0.71468750000000014</c:v>
                </c:pt>
                <c:pt idx="251">
                  <c:v>0.82541666666666635</c:v>
                </c:pt>
                <c:pt idx="252">
                  <c:v>1.2088541666666668</c:v>
                </c:pt>
                <c:pt idx="253">
                  <c:v>1.7053125000000005</c:v>
                </c:pt>
                <c:pt idx="254">
                  <c:v>2.0552083333333337</c:v>
                </c:pt>
                <c:pt idx="255">
                  <c:v>2.3271875000000013</c:v>
                </c:pt>
                <c:pt idx="256">
                  <c:v>2.3880208333333317</c:v>
                </c:pt>
                <c:pt idx="257">
                  <c:v>2.5487500000000001</c:v>
                </c:pt>
                <c:pt idx="258">
                  <c:v>1.4620833333333334</c:v>
                </c:pt>
                <c:pt idx="259">
                  <c:v>1.4011458333333333</c:v>
                </c:pt>
                <c:pt idx="260">
                  <c:v>1.6102083333333335</c:v>
                </c:pt>
                <c:pt idx="261">
                  <c:v>1.5654166666666667</c:v>
                </c:pt>
                <c:pt idx="262">
                  <c:v>2.211250000000001</c:v>
                </c:pt>
                <c:pt idx="263">
                  <c:v>1.2207291666666664</c:v>
                </c:pt>
                <c:pt idx="264">
                  <c:v>0.92062499999999947</c:v>
                </c:pt>
                <c:pt idx="265">
                  <c:v>1.0172916666666667</c:v>
                </c:pt>
                <c:pt idx="266">
                  <c:v>1.1584375000000002</c:v>
                </c:pt>
                <c:pt idx="267">
                  <c:v>1.4368749999999997</c:v>
                </c:pt>
                <c:pt idx="268">
                  <c:v>1.2238541666666662</c:v>
                </c:pt>
                <c:pt idx="269">
                  <c:v>1.4545833333333336</c:v>
                </c:pt>
                <c:pt idx="270">
                  <c:v>1.0572916666666659</c:v>
                </c:pt>
                <c:pt idx="271">
                  <c:v>0.71416666666666695</c:v>
                </c:pt>
                <c:pt idx="272">
                  <c:v>0.78697916666666679</c:v>
                </c:pt>
                <c:pt idx="273">
                  <c:v>0.94125000000000014</c:v>
                </c:pt>
                <c:pt idx="274">
                  <c:v>0.90281249999999968</c:v>
                </c:pt>
                <c:pt idx="275">
                  <c:v>1.1179166666666667</c:v>
                </c:pt>
                <c:pt idx="276">
                  <c:v>1.4454166666666666</c:v>
                </c:pt>
                <c:pt idx="277">
                  <c:v>1.7742708333333332</c:v>
                </c:pt>
                <c:pt idx="278">
                  <c:v>1.9474999999999996</c:v>
                </c:pt>
                <c:pt idx="279">
                  <c:v>2.3978125000000001</c:v>
                </c:pt>
                <c:pt idx="280">
                  <c:v>2.6640625000000013</c:v>
                </c:pt>
                <c:pt idx="281">
                  <c:v>1.8180208333333348</c:v>
                </c:pt>
                <c:pt idx="282">
                  <c:v>1.3834374999999997</c:v>
                </c:pt>
                <c:pt idx="283">
                  <c:v>3.4551041666666671</c:v>
                </c:pt>
                <c:pt idx="284">
                  <c:v>4.8229166666666652</c:v>
                </c:pt>
                <c:pt idx="285">
                  <c:v>3.7559375000000017</c:v>
                </c:pt>
                <c:pt idx="286">
                  <c:v>4.5914583333333328</c:v>
                </c:pt>
                <c:pt idx="287">
                  <c:v>3.905937499999999</c:v>
                </c:pt>
                <c:pt idx="288">
                  <c:v>2.0947916666666662</c:v>
                </c:pt>
                <c:pt idx="289">
                  <c:v>1.6484375</c:v>
                </c:pt>
                <c:pt idx="290">
                  <c:v>1.4422105263157894</c:v>
                </c:pt>
                <c:pt idx="291">
                  <c:v>1.4440625000000002</c:v>
                </c:pt>
                <c:pt idx="292">
                  <c:v>1.0767708333333337</c:v>
                </c:pt>
                <c:pt idx="293">
                  <c:v>1.0208333333333328</c:v>
                </c:pt>
                <c:pt idx="294">
                  <c:v>0.79947916666666663</c:v>
                </c:pt>
                <c:pt idx="295">
                  <c:v>0.64010416666666659</c:v>
                </c:pt>
                <c:pt idx="296">
                  <c:v>0.8548958333333333</c:v>
                </c:pt>
                <c:pt idx="297">
                  <c:v>0.80052083333333324</c:v>
                </c:pt>
                <c:pt idx="298">
                  <c:v>0.72364583333333332</c:v>
                </c:pt>
                <c:pt idx="299">
                  <c:v>0.81968749999999979</c:v>
                </c:pt>
                <c:pt idx="300">
                  <c:v>0.8202083333333331</c:v>
                </c:pt>
                <c:pt idx="301">
                  <c:v>0.90104166666666707</c:v>
                </c:pt>
                <c:pt idx="302">
                  <c:v>0.69260416666666658</c:v>
                </c:pt>
                <c:pt idx="303">
                  <c:v>0.49489583333333315</c:v>
                </c:pt>
                <c:pt idx="304">
                  <c:v>0.48093750000000002</c:v>
                </c:pt>
                <c:pt idx="305">
                  <c:v>0.99072916666666677</c:v>
                </c:pt>
                <c:pt idx="306">
                  <c:v>1.38</c:v>
                </c:pt>
                <c:pt idx="307">
                  <c:v>1.2008333333333336</c:v>
                </c:pt>
                <c:pt idx="308">
                  <c:v>0.94145833333333317</c:v>
                </c:pt>
                <c:pt idx="309">
                  <c:v>0.79833333333333367</c:v>
                </c:pt>
                <c:pt idx="310">
                  <c:v>0.5389583333333331</c:v>
                </c:pt>
                <c:pt idx="311">
                  <c:v>0.47624999999999967</c:v>
                </c:pt>
                <c:pt idx="312">
                  <c:v>0.44364583333333329</c:v>
                </c:pt>
                <c:pt idx="313">
                  <c:v>0.47635416666666663</c:v>
                </c:pt>
                <c:pt idx="314">
                  <c:v>0.63885416666666639</c:v>
                </c:pt>
                <c:pt idx="315">
                  <c:v>0.99197916666666675</c:v>
                </c:pt>
                <c:pt idx="316">
                  <c:v>1.1291578947368417</c:v>
                </c:pt>
                <c:pt idx="317">
                  <c:v>0.39489583333333328</c:v>
                </c:pt>
                <c:pt idx="318">
                  <c:v>0.35979166666666679</c:v>
                </c:pt>
                <c:pt idx="319">
                  <c:v>0.56437499999999996</c:v>
                </c:pt>
                <c:pt idx="320">
                  <c:v>1.2837500000000002</c:v>
                </c:pt>
                <c:pt idx="321">
                  <c:v>1.9217708333333341</c:v>
                </c:pt>
                <c:pt idx="322">
                  <c:v>1.8181250000000002</c:v>
                </c:pt>
                <c:pt idx="323">
                  <c:v>1.0712499999999996</c:v>
                </c:pt>
                <c:pt idx="324">
                  <c:v>0.91708333333333336</c:v>
                </c:pt>
                <c:pt idx="325">
                  <c:v>1.2007291666666666</c:v>
                </c:pt>
                <c:pt idx="326">
                  <c:v>1.2996875000000001</c:v>
                </c:pt>
                <c:pt idx="327">
                  <c:v>1.5230208333333337</c:v>
                </c:pt>
                <c:pt idx="328">
                  <c:v>1.7391666666666665</c:v>
                </c:pt>
                <c:pt idx="329">
                  <c:v>1.5741666666666665</c:v>
                </c:pt>
                <c:pt idx="330">
                  <c:v>1.605520833333334</c:v>
                </c:pt>
                <c:pt idx="331">
                  <c:v>1.5872916666666665</c:v>
                </c:pt>
                <c:pt idx="332">
                  <c:v>1.991770833333333</c:v>
                </c:pt>
                <c:pt idx="333">
                  <c:v>2.3196875000000001</c:v>
                </c:pt>
                <c:pt idx="334">
                  <c:v>2.2851041666666663</c:v>
                </c:pt>
                <c:pt idx="335">
                  <c:v>2.071979166666666</c:v>
                </c:pt>
                <c:pt idx="336">
                  <c:v>1.6970833333333335</c:v>
                </c:pt>
                <c:pt idx="337">
                  <c:v>2.0098958333333332</c:v>
                </c:pt>
                <c:pt idx="338">
                  <c:v>2.4738541666666669</c:v>
                </c:pt>
                <c:pt idx="339">
                  <c:v>2.7327083333333344</c:v>
                </c:pt>
                <c:pt idx="340">
                  <c:v>2.631250000000001</c:v>
                </c:pt>
                <c:pt idx="341">
                  <c:v>2.4689583333333318</c:v>
                </c:pt>
                <c:pt idx="342">
                  <c:v>1.3757291666666662</c:v>
                </c:pt>
                <c:pt idx="343">
                  <c:v>1.5188541666666666</c:v>
                </c:pt>
                <c:pt idx="344">
                  <c:v>1.3418750000000006</c:v>
                </c:pt>
                <c:pt idx="345">
                  <c:v>0.91937500000000016</c:v>
                </c:pt>
                <c:pt idx="346">
                  <c:v>0.99427083333333321</c:v>
                </c:pt>
                <c:pt idx="347">
                  <c:v>1.3993749999999998</c:v>
                </c:pt>
                <c:pt idx="348">
                  <c:v>1.4921875</c:v>
                </c:pt>
                <c:pt idx="349">
                  <c:v>1.3619791666666667</c:v>
                </c:pt>
                <c:pt idx="350">
                  <c:v>1.2820833333333341</c:v>
                </c:pt>
                <c:pt idx="351">
                  <c:v>1.1157291666666669</c:v>
                </c:pt>
                <c:pt idx="352">
                  <c:v>1.3469791666666662</c:v>
                </c:pt>
                <c:pt idx="353">
                  <c:v>1.4885416666666667</c:v>
                </c:pt>
                <c:pt idx="354">
                  <c:v>1.7706249999999999</c:v>
                </c:pt>
                <c:pt idx="355">
                  <c:v>1.9701041666666663</c:v>
                </c:pt>
                <c:pt idx="356">
                  <c:v>1.5601041666666664</c:v>
                </c:pt>
                <c:pt idx="357">
                  <c:v>1.2366666666666666</c:v>
                </c:pt>
                <c:pt idx="358">
                  <c:v>1.2416666666666669</c:v>
                </c:pt>
                <c:pt idx="359">
                  <c:v>1.8152083333333329</c:v>
                </c:pt>
                <c:pt idx="360">
                  <c:v>2.3214583333333345</c:v>
                </c:pt>
                <c:pt idx="361">
                  <c:v>2.4781250000000008</c:v>
                </c:pt>
                <c:pt idx="362">
                  <c:v>3.0044791666666657</c:v>
                </c:pt>
                <c:pt idx="363">
                  <c:v>2.5881250000000002</c:v>
                </c:pt>
                <c:pt idx="364">
                  <c:v>1.6793750000000003</c:v>
                </c:pt>
                <c:pt idx="365">
                  <c:v>1.8354166666666665</c:v>
                </c:pt>
                <c:pt idx="366">
                  <c:v>1.7072916666666675</c:v>
                </c:pt>
                <c:pt idx="367">
                  <c:v>1.3683333333333334</c:v>
                </c:pt>
                <c:pt idx="368">
                  <c:v>1.3215624999999998</c:v>
                </c:pt>
                <c:pt idx="369">
                  <c:v>1.6351041666666666</c:v>
                </c:pt>
                <c:pt idx="370">
                  <c:v>2.167291666666666</c:v>
                </c:pt>
                <c:pt idx="371">
                  <c:v>1.9158333333333333</c:v>
                </c:pt>
                <c:pt idx="372">
                  <c:v>2.3179166666666675</c:v>
                </c:pt>
                <c:pt idx="373">
                  <c:v>1.7240624999999996</c:v>
                </c:pt>
                <c:pt idx="374">
                  <c:v>1.6505208333333332</c:v>
                </c:pt>
                <c:pt idx="375">
                  <c:v>1.2302083333333331</c:v>
                </c:pt>
                <c:pt idx="376">
                  <c:v>1.653229166666667</c:v>
                </c:pt>
                <c:pt idx="377">
                  <c:v>1.6272916666666666</c:v>
                </c:pt>
                <c:pt idx="378">
                  <c:v>1.7076041666666668</c:v>
                </c:pt>
                <c:pt idx="379">
                  <c:v>2.0833333333333335</c:v>
                </c:pt>
                <c:pt idx="380">
                  <c:v>2.4825000000000004</c:v>
                </c:pt>
                <c:pt idx="381">
                  <c:v>2.4298958333333327</c:v>
                </c:pt>
                <c:pt idx="382">
                  <c:v>2.2316666666666665</c:v>
                </c:pt>
                <c:pt idx="383">
                  <c:v>2.4581250000000008</c:v>
                </c:pt>
                <c:pt idx="384">
                  <c:v>2.0482291666666677</c:v>
                </c:pt>
                <c:pt idx="385">
                  <c:v>0.95531250000000034</c:v>
                </c:pt>
                <c:pt idx="386">
                  <c:v>0.78927083333333392</c:v>
                </c:pt>
                <c:pt idx="387">
                  <c:v>0.90218750000000025</c:v>
                </c:pt>
                <c:pt idx="388">
                  <c:v>1.1543750000000002</c:v>
                </c:pt>
                <c:pt idx="389">
                  <c:v>0.93312500000000043</c:v>
                </c:pt>
                <c:pt idx="390">
                  <c:v>1.2409374999999998</c:v>
                </c:pt>
                <c:pt idx="391">
                  <c:v>1.2726041666666672</c:v>
                </c:pt>
                <c:pt idx="392">
                  <c:v>1.3131250000000001</c:v>
                </c:pt>
                <c:pt idx="393">
                  <c:v>1.7983333333333338</c:v>
                </c:pt>
                <c:pt idx="394">
                  <c:v>1.649375</c:v>
                </c:pt>
                <c:pt idx="395">
                  <c:v>1.8290625000000003</c:v>
                </c:pt>
                <c:pt idx="396">
                  <c:v>2.5280208333333327</c:v>
                </c:pt>
                <c:pt idx="397">
                  <c:v>1.9597916666666662</c:v>
                </c:pt>
                <c:pt idx="398">
                  <c:v>2.8369791666666679</c:v>
                </c:pt>
                <c:pt idx="399">
                  <c:v>2.6416666666666671</c:v>
                </c:pt>
                <c:pt idx="400">
                  <c:v>2.2690625</c:v>
                </c:pt>
                <c:pt idx="401">
                  <c:v>1.2367708333333336</c:v>
                </c:pt>
                <c:pt idx="402">
                  <c:v>1.2319791666666673</c:v>
                </c:pt>
                <c:pt idx="403">
                  <c:v>1.2262499999999998</c:v>
                </c:pt>
                <c:pt idx="404">
                  <c:v>1.9485416666666664</c:v>
                </c:pt>
                <c:pt idx="405">
                  <c:v>2.4172916666666655</c:v>
                </c:pt>
                <c:pt idx="406">
                  <c:v>4.0219791666666671</c:v>
                </c:pt>
                <c:pt idx="407">
                  <c:v>8.3080208333333374</c:v>
                </c:pt>
                <c:pt idx="408">
                  <c:v>4.1922916666666676</c:v>
                </c:pt>
                <c:pt idx="409">
                  <c:v>3.7283333333333322</c:v>
                </c:pt>
                <c:pt idx="410">
                  <c:v>3.4414583333333346</c:v>
                </c:pt>
                <c:pt idx="411">
                  <c:v>3.5046874999999988</c:v>
                </c:pt>
                <c:pt idx="412">
                  <c:v>4.9693750000000039</c:v>
                </c:pt>
                <c:pt idx="413">
                  <c:v>5.121979166666665</c:v>
                </c:pt>
                <c:pt idx="414">
                  <c:v>7.1042708333333344</c:v>
                </c:pt>
                <c:pt idx="415">
                  <c:v>4.8291666666666666</c:v>
                </c:pt>
              </c:numCache>
            </c:numRef>
          </c:val>
          <c:smooth val="0"/>
          <c:extLst>
            <c:ext xmlns:c16="http://schemas.microsoft.com/office/drawing/2014/chart" uri="{C3380CC4-5D6E-409C-BE32-E72D297353CC}">
              <c16:uniqueId val="{00000001-C9A9-4A6D-BB76-D3E89D8CBCB0}"/>
            </c:ext>
          </c:extLst>
        </c:ser>
        <c:dLbls>
          <c:showLegendKey val="0"/>
          <c:showVal val="0"/>
          <c:showCatName val="0"/>
          <c:showSerName val="0"/>
          <c:showPercent val="0"/>
          <c:showBubbleSize val="0"/>
        </c:dLbls>
        <c:marker val="1"/>
        <c:smooth val="0"/>
        <c:axId val="59135936"/>
        <c:axId val="58353760"/>
      </c:lineChart>
      <c:catAx>
        <c:axId val="29867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713648"/>
        <c:crosses val="autoZero"/>
        <c:auto val="1"/>
        <c:lblAlgn val="ctr"/>
        <c:lblOffset val="100"/>
        <c:tickLblSkip val="30"/>
        <c:noMultiLvlLbl val="0"/>
      </c:catAx>
      <c:valAx>
        <c:axId val="585713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Length (mm)</a:t>
                </a:r>
                <a:endParaRPr lang="en-US" sz="12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675456"/>
        <c:crosses val="autoZero"/>
        <c:crossBetween val="between"/>
      </c:valAx>
      <c:valAx>
        <c:axId val="5835376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Chlorophyll a Concentration </a:t>
                </a:r>
                <a:r>
                  <a:rPr lang="el-GR" sz="1200" b="0" i="0" baseline="0">
                    <a:effectLst/>
                  </a:rPr>
                  <a:t>(μ</a:t>
                </a:r>
                <a:r>
                  <a:rPr lang="en-US" sz="1200" b="0" i="0" baseline="0">
                    <a:effectLst/>
                  </a:rPr>
                  <a:t>g/L) </a:t>
                </a:r>
                <a:endParaRPr lang="en-US" sz="12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35936"/>
        <c:crosses val="max"/>
        <c:crossBetween val="between"/>
      </c:valAx>
      <c:catAx>
        <c:axId val="59135936"/>
        <c:scaling>
          <c:orientation val="minMax"/>
        </c:scaling>
        <c:delete val="1"/>
        <c:axPos val="b"/>
        <c:majorTickMark val="out"/>
        <c:minorTickMark val="none"/>
        <c:tickLblPos val="nextTo"/>
        <c:crossAx val="58353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6_7F94A414.xml><?xml version="1.0" encoding="utf-8"?>
<p188:cmLst xmlns:a="http://schemas.openxmlformats.org/drawingml/2006/main" xmlns:r="http://schemas.openxmlformats.org/officeDocument/2006/relationships" xmlns:p188="http://schemas.microsoft.com/office/powerpoint/2018/8/main">
  <p188:cm id="{EDFD1FCB-DBF4-4A77-90BA-10700E3B009C}" authorId="{0DC19A4D-5EE7-6184-422B-A3A8BCB83EA7}" created="2026-04-14T14:56:52.898">
    <ac:deMkLst xmlns:ac="http://schemas.microsoft.com/office/drawing/2013/main/command">
      <pc:docMk xmlns:pc="http://schemas.microsoft.com/office/powerpoint/2013/main/command"/>
      <pc:sldMk xmlns:pc="http://schemas.microsoft.com/office/powerpoint/2013/main/command" cId="2140447764" sldId="262"/>
      <ac:spMk id="12" creationId="{9DC42C1E-DE70-ADF1-45D3-755D02A44165}"/>
    </ac:deMkLst>
    <p188:txBody>
      <a:bodyPr/>
      <a:lstStyle/>
      <a:p>
        <a:r>
          <a:rPr lang="en-US"/>
          <a:t>I can Clean this up</a:t>
        </a:r>
      </a:p>
    </p188:txBody>
  </p188:cm>
  <p188:cm id="{EA099D9C-32AD-475E-AE4F-77F2D6EDE07B}" authorId="{8E2392D8-A972-D8BE-590C-3E017393D05A}" created="2026-04-15T14:09:14.559">
    <ac:txMkLst xmlns:ac="http://schemas.microsoft.com/office/drawing/2013/main/command">
      <pc:docMk xmlns:pc="http://schemas.microsoft.com/office/powerpoint/2013/main/command"/>
      <pc:sldMk xmlns:pc="http://schemas.microsoft.com/office/powerpoint/2013/main/command" cId="2140447764" sldId="262"/>
      <ac:spMk id="9" creationId="{97C5F549-6657-9477-E145-1A1126A117F0}"/>
      <ac:txMk cp="15">
        <ac:context len="16" hash="360435475"/>
      </ac:txMk>
    </ac:txMkLst>
    <p188:txBody>
      <a:bodyPr/>
      <a:lstStyle/>
      <a:p>
        <a:r>
          <a:rPr lang="en-US"/>
          <a:t>It is a bit confusing between MOMUR and Murdoch</a:t>
        </a:r>
      </a:p>
    </p188:txBody>
    <p188:extLst>
      <p:ext xmlns:p="http://schemas.openxmlformats.org/presentationml/2006/main" uri="{57CB4572-C831-44C2-8A1C-0ADB6CCDFE69}">
        <p223:reactions xmlns:p223="http://schemas.microsoft.com/office/powerpoint/2022/03/main">
          <p223:rxn type="👍">
            <p223:instance time="2026-04-16T18:08:35.636" authorId="{0DC19A4D-5EE7-6184-422B-A3A8BCB83EA7}"/>
          </p223:rxn>
        </p223:reactions>
      </p:ext>
    </p188:extLst>
  </p188:cm>
  <p188:cm id="{779C2CF7-E82A-44D7-92DA-0F44602AE8D9}" authorId="{8E2392D8-A972-D8BE-590C-3E017393D05A}" created="2026-04-15T14:13:48.065">
    <ac:txMkLst xmlns:ac="http://schemas.microsoft.com/office/drawing/2013/main/command">
      <pc:docMk xmlns:pc="http://schemas.microsoft.com/office/powerpoint/2013/main/command"/>
      <pc:sldMk xmlns:pc="http://schemas.microsoft.com/office/powerpoint/2013/main/command" cId="2140447764" sldId="262"/>
      <ac:spMk id="34" creationId="{27357225-E878-480F-4B6A-3FB11A353F04}"/>
      <ac:txMk cp="0">
        <ac:context len="462" hash="1137121066"/>
      </ac:txMk>
    </ac:txMkLst>
    <p188:pos x="1314450" y="2724150"/>
    <p188:txBody>
      <a:bodyPr/>
      <a:lstStyle/>
      <a:p>
        <a:r>
          <a:rPr lang="en-US"/>
          <a:t>Lets get the waves/currents input to OrcaFlex and get these tension/force values and we can finalized the mooring system</a:t>
        </a:r>
      </a:p>
    </p188:txBody>
    <p188:extLst>
      <p:ext xmlns:p="http://schemas.openxmlformats.org/presentationml/2006/main" uri="{57CB4572-C831-44C2-8A1C-0ADB6CCDFE69}">
        <p223:reactions xmlns:p223="http://schemas.microsoft.com/office/powerpoint/2022/03/main">
          <p223:rxn type="👍">
            <p223:instance time="2026-04-17T00:52:06.569" authorId="{0DC19A4D-5EE7-6184-422B-A3A8BCB83EA7}"/>
          </p223:rxn>
        </p223:reactions>
      </p:ext>
    </p188:extLst>
  </p188:cm>
  <p188:cm id="{797F2719-1670-4FB3-9B5F-6E977E9BAA20}" authorId="{8E2392D8-A972-D8BE-590C-3E017393D05A}" created="2026-04-15T14:15:55.457">
    <ac:txMkLst xmlns:ac="http://schemas.microsoft.com/office/drawing/2013/main/command">
      <pc:docMk xmlns:pc="http://schemas.microsoft.com/office/powerpoint/2013/main/command"/>
      <pc:sldMk xmlns:pc="http://schemas.microsoft.com/office/powerpoint/2013/main/command" cId="2140447764" sldId="262"/>
      <ac:spMk id="24" creationId="{065C8868-25CA-8FA8-98F9-0ED95581EBD8}"/>
      <ac:txMk cp="0">
        <ac:context len="244" hash="1850436503"/>
      </ac:txMk>
    </ac:txMkLst>
    <p188:txBody>
      <a:bodyPr/>
      <a:lstStyle/>
      <a:p>
        <a:r>
          <a:rPr lang="en-US"/>
          <a:t>Let me know if we need to talk more about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71129E0-4D1D-4581-A784-0877E92BE75C}" type="datetimeFigureOut">
              <a:rPr lang="en-US" smtClean="0"/>
              <a:t>4/16/2026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32C3994-164B-43CB-90FD-2E9B89D40878}" type="slidenum">
              <a:rPr lang="en-US" smtClean="0"/>
              <a:t>‹#›</a:t>
            </a:fld>
            <a:endParaRPr lang="en-US"/>
          </a:p>
        </p:txBody>
      </p:sp>
    </p:spTree>
    <p:extLst>
      <p:ext uri="{BB962C8B-B14F-4D97-AF65-F5344CB8AC3E}">
        <p14:creationId xmlns:p14="http://schemas.microsoft.com/office/powerpoint/2010/main" val="193781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38B8E-20C0-82BF-2936-9EE3406D3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3A838-F6F7-2108-E31F-989954DC91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DF8175-EA83-6227-DE48-53C7BBEEBD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8E469E-7AEC-073A-E8A5-1107D8D8D8EA}"/>
              </a:ext>
            </a:extLst>
          </p:cNvPr>
          <p:cNvSpPr>
            <a:spLocks noGrp="1"/>
          </p:cNvSpPr>
          <p:nvPr>
            <p:ph type="sldNum" sz="quarter" idx="5"/>
          </p:nvPr>
        </p:nvSpPr>
        <p:spPr/>
        <p:txBody>
          <a:bodyPr/>
          <a:lstStyle/>
          <a:p>
            <a:fld id="{A32C3994-164B-43CB-90FD-2E9B89D40878}" type="slidenum">
              <a:rPr lang="en-US" smtClean="0"/>
              <a:t>1</a:t>
            </a:fld>
            <a:endParaRPr lang="en-US"/>
          </a:p>
        </p:txBody>
      </p:sp>
    </p:spTree>
    <p:extLst>
      <p:ext uri="{BB962C8B-B14F-4D97-AF65-F5344CB8AC3E}">
        <p14:creationId xmlns:p14="http://schemas.microsoft.com/office/powerpoint/2010/main" val="405107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4/16/2026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12.png"/><Relationship Id="rId26" Type="http://schemas.openxmlformats.org/officeDocument/2006/relationships/chart" Target="../charts/chart1.xml"/><Relationship Id="rId39" Type="http://schemas.openxmlformats.org/officeDocument/2006/relationships/image" Target="../media/image31.jpeg"/><Relationship Id="rId21" Type="http://schemas.openxmlformats.org/officeDocument/2006/relationships/image" Target="../media/image15.emf"/><Relationship Id="rId34" Type="http://schemas.openxmlformats.org/officeDocument/2006/relationships/image" Target="../media/image26.jpeg"/><Relationship Id="rId42" Type="http://schemas.openxmlformats.org/officeDocument/2006/relationships/image" Target="../media/image34.png"/><Relationship Id="rId7" Type="http://schemas.openxmlformats.org/officeDocument/2006/relationships/image" Target="../media/image4.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29" Type="http://schemas.openxmlformats.org/officeDocument/2006/relationships/image" Target="../media/image21.png"/><Relationship Id="rId41"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doi.org/10.3390/jmse4030042" TargetMode="External"/><Relationship Id="rId24" Type="http://schemas.openxmlformats.org/officeDocument/2006/relationships/image" Target="../media/image18.png"/><Relationship Id="rId32" Type="http://schemas.openxmlformats.org/officeDocument/2006/relationships/image" Target="../media/image24.jpeg"/><Relationship Id="rId37" Type="http://schemas.openxmlformats.org/officeDocument/2006/relationships/image" Target="../media/image29.jpeg"/><Relationship Id="rId40" Type="http://schemas.openxmlformats.org/officeDocument/2006/relationships/image" Target="../media/image32.jpeg"/><Relationship Id="rId5" Type="http://schemas.openxmlformats.org/officeDocument/2006/relationships/image" Target="../media/image2.png"/><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0.emf"/><Relationship Id="rId36" Type="http://schemas.openxmlformats.org/officeDocument/2006/relationships/image" Target="../media/image28.jpeg"/><Relationship Id="rId10" Type="http://schemas.openxmlformats.org/officeDocument/2006/relationships/hyperlink" Target="https://doi.org/10.1016/j.aquaculture.2024.740540" TargetMode="External"/><Relationship Id="rId19" Type="http://schemas.openxmlformats.org/officeDocument/2006/relationships/image" Target="../media/image13.png"/><Relationship Id="rId31" Type="http://schemas.openxmlformats.org/officeDocument/2006/relationships/image" Target="../media/image23.jpe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8.png"/><Relationship Id="rId22" Type="http://schemas.openxmlformats.org/officeDocument/2006/relationships/image" Target="../media/image16.jpeg"/><Relationship Id="rId27" Type="http://schemas.openxmlformats.org/officeDocument/2006/relationships/chart" Target="../charts/chart2.xml"/><Relationship Id="rId30" Type="http://schemas.openxmlformats.org/officeDocument/2006/relationships/image" Target="../media/image22.jpeg"/><Relationship Id="rId35" Type="http://schemas.openxmlformats.org/officeDocument/2006/relationships/image" Target="../media/image27.jpeg"/><Relationship Id="rId43" Type="http://schemas.openxmlformats.org/officeDocument/2006/relationships/image" Target="../media/image35.emf"/><Relationship Id="rId8" Type="http://schemas.openxmlformats.org/officeDocument/2006/relationships/image" Target="../media/image5.png"/><Relationship Id="rId3" Type="http://schemas.microsoft.com/office/2018/10/relationships/comments" Target="../comments/modernComment_106_7F94A414.xml"/><Relationship Id="rId12" Type="http://schemas.openxmlformats.org/officeDocument/2006/relationships/hyperlink" Target="https://doi.org/10.1016/j.aquaeng.2024.102476" TargetMode="External"/><Relationship Id="rId17" Type="http://schemas.openxmlformats.org/officeDocument/2006/relationships/image" Target="../media/image11.png"/><Relationship Id="rId25" Type="http://schemas.openxmlformats.org/officeDocument/2006/relationships/image" Target="../media/image19.png"/><Relationship Id="rId33" Type="http://schemas.openxmlformats.org/officeDocument/2006/relationships/image" Target="../media/image25.jpeg"/><Relationship Id="rId38"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9BB9E-1A04-0B28-7BAF-F0B00D85DFF9}"/>
            </a:ext>
          </a:extLst>
        </p:cNvPr>
        <p:cNvGrpSpPr/>
        <p:nvPr/>
      </p:nvGrpSpPr>
      <p:grpSpPr>
        <a:xfrm>
          <a:off x="0" y="0"/>
          <a:ext cx="0" cy="0"/>
          <a:chOff x="0" y="0"/>
          <a:chExt cx="0" cy="0"/>
        </a:xfrm>
      </p:grpSpPr>
      <p:sp>
        <p:nvSpPr>
          <p:cNvPr id="88" name="Subtitle 2">
            <a:extLst>
              <a:ext uri="{FF2B5EF4-FFF2-40B4-BE49-F238E27FC236}">
                <a16:creationId xmlns:a16="http://schemas.microsoft.com/office/drawing/2014/main" id="{931D37FB-C1A7-3769-CDA1-74BF4B1940AD}"/>
              </a:ext>
            </a:extLst>
          </p:cNvPr>
          <p:cNvSpPr txBox="1">
            <a:spLocks noGrp="1" noRot="1" noMove="1" noResize="1" noEditPoints="1" noAdjustHandles="1" noChangeArrowheads="1" noChangeShapeType="1"/>
          </p:cNvSpPr>
          <p:nvPr/>
        </p:nvSpPr>
        <p:spPr>
          <a:xfrm>
            <a:off x="21945600" y="25146000"/>
            <a:ext cx="10058400" cy="731520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b="1" dirty="0">
              <a:latin typeface="Cambria" panose="02040503050406030204" pitchFamily="18" charset="0"/>
            </a:endParaRPr>
          </a:p>
        </p:txBody>
      </p:sp>
      <p:sp>
        <p:nvSpPr>
          <p:cNvPr id="68" name="Subtitle 2">
            <a:extLst>
              <a:ext uri="{FF2B5EF4-FFF2-40B4-BE49-F238E27FC236}">
                <a16:creationId xmlns:a16="http://schemas.microsoft.com/office/drawing/2014/main" id="{09067704-E584-83DD-E579-847A1016C232}"/>
              </a:ext>
            </a:extLst>
          </p:cNvPr>
          <p:cNvSpPr txBox="1">
            <a:spLocks noGrp="1" noRot="1" noMove="1" noResize="1" noEditPoints="1" noAdjustHandles="1" noChangeArrowheads="1" noChangeShapeType="1"/>
          </p:cNvSpPr>
          <p:nvPr/>
        </p:nvSpPr>
        <p:spPr>
          <a:xfrm>
            <a:off x="21945600" y="14630400"/>
            <a:ext cx="10058400" cy="9144000"/>
          </a:xfrm>
          <a:prstGeom prst="rect">
            <a:avLst/>
          </a:prstGeom>
          <a:noFill/>
          <a:ln>
            <a:solidFill>
              <a:srgbClr val="002060"/>
            </a:solidFill>
          </a:ln>
        </p:spPr>
        <p:txBody>
          <a:bodyPr vert="horz" lIns="91440" tIns="0" rIns="0"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endParaRPr lang="en-US" sz="2400" dirty="0">
              <a:latin typeface="Cambria"/>
              <a:ea typeface="Cambria"/>
            </a:endParaRPr>
          </a:p>
        </p:txBody>
      </p:sp>
      <p:sp>
        <p:nvSpPr>
          <p:cNvPr id="89" name="TextBox 88">
            <a:extLst>
              <a:ext uri="{FF2B5EF4-FFF2-40B4-BE49-F238E27FC236}">
                <a16:creationId xmlns:a16="http://schemas.microsoft.com/office/drawing/2014/main" id="{E94F45C3-AFA0-81E4-1269-53150C893A77}"/>
              </a:ext>
            </a:extLst>
          </p:cNvPr>
          <p:cNvSpPr txBox="1">
            <a:spLocks noGrp="1" noRot="1" noMove="1" noResize="1" noEditPoints="1" noAdjustHandles="1" noChangeArrowheads="1" noChangeShapeType="1"/>
          </p:cNvSpPr>
          <p:nvPr/>
        </p:nvSpPr>
        <p:spPr>
          <a:xfrm>
            <a:off x="457200" y="24003000"/>
            <a:ext cx="10972800" cy="8458200"/>
          </a:xfrm>
          <a:prstGeom prst="rect">
            <a:avLst/>
          </a:prstGeom>
          <a:noFill/>
          <a:ln>
            <a:solidFill>
              <a:schemeClr val="tx1"/>
            </a:solidFill>
          </a:ln>
        </p:spPr>
        <p:txBody>
          <a:bodyPr wrap="square" lIns="91440" tIns="45720" rIns="91440" bIns="45720" rtlCol="0" anchor="t">
            <a:spAutoFit/>
          </a:bodyPr>
          <a:lstStyle/>
          <a:p>
            <a:endParaRPr lang="en-US"/>
          </a:p>
        </p:txBody>
      </p:sp>
      <p:sp>
        <p:nvSpPr>
          <p:cNvPr id="50" name="TextBox 49">
            <a:extLst>
              <a:ext uri="{FF2B5EF4-FFF2-40B4-BE49-F238E27FC236}">
                <a16:creationId xmlns:a16="http://schemas.microsoft.com/office/drawing/2014/main" id="{6EE42E33-4C1D-BE30-9774-F1442AF66894}"/>
              </a:ext>
            </a:extLst>
          </p:cNvPr>
          <p:cNvSpPr txBox="1">
            <a:spLocks noGrp="1" noRot="1" noMove="1" noResize="1" noEditPoints="1" noAdjustHandles="1" noChangeArrowheads="1" noChangeShapeType="1"/>
          </p:cNvSpPr>
          <p:nvPr/>
        </p:nvSpPr>
        <p:spPr>
          <a:xfrm>
            <a:off x="32461200" y="5943600"/>
            <a:ext cx="10972800" cy="8229600"/>
          </a:xfrm>
          <a:prstGeom prst="rect">
            <a:avLst/>
          </a:prstGeom>
          <a:noFill/>
          <a:ln>
            <a:solidFill>
              <a:schemeClr val="tx1"/>
            </a:solidFill>
          </a:ln>
        </p:spPr>
        <p:txBody>
          <a:bodyPr wrap="square" rtlCol="0">
            <a:spAutoFit/>
          </a:bodyPr>
          <a:lstStyle/>
          <a:p>
            <a:endParaRPr lang="en-US"/>
          </a:p>
        </p:txBody>
      </p:sp>
      <p:pic>
        <p:nvPicPr>
          <p:cNvPr id="13" name="Picture 12" descr="A pie chart with numbers and a few different colored sections&#10;&#10;AI-generated content may be incorrect.">
            <a:extLst>
              <a:ext uri="{FF2B5EF4-FFF2-40B4-BE49-F238E27FC236}">
                <a16:creationId xmlns:a16="http://schemas.microsoft.com/office/drawing/2014/main" id="{6E1883F0-8487-FDB6-A28B-AB486AFA2D82}"/>
              </a:ext>
            </a:extLst>
          </p:cNvPr>
          <p:cNvPicPr>
            <a:picLocks noChangeAspect="1"/>
          </p:cNvPicPr>
          <p:nvPr/>
        </p:nvPicPr>
        <p:blipFill>
          <a:blip r:embed="rId4"/>
          <a:stretch>
            <a:fillRect/>
          </a:stretch>
        </p:blipFill>
        <p:spPr>
          <a:xfrm>
            <a:off x="38225194" y="10188898"/>
            <a:ext cx="5190293" cy="3399536"/>
          </a:xfrm>
          <a:prstGeom prst="rect">
            <a:avLst/>
          </a:prstGeom>
        </p:spPr>
      </p:pic>
      <p:sp>
        <p:nvSpPr>
          <p:cNvPr id="51" name="Subtitle 2">
            <a:extLst>
              <a:ext uri="{FF2B5EF4-FFF2-40B4-BE49-F238E27FC236}">
                <a16:creationId xmlns:a16="http://schemas.microsoft.com/office/drawing/2014/main" id="{ED8DF8EF-EBCB-4AEC-746B-67FCCAE1D574}"/>
              </a:ext>
            </a:extLst>
          </p:cNvPr>
          <p:cNvSpPr txBox="1">
            <a:spLocks noGrp="1" noRot="1" noMove="1" noResize="1" noEditPoints="1" noAdjustHandles="1" noChangeArrowheads="1" noChangeShapeType="1"/>
          </p:cNvSpPr>
          <p:nvPr/>
        </p:nvSpPr>
        <p:spPr>
          <a:xfrm>
            <a:off x="11887199" y="25145999"/>
            <a:ext cx="10058400" cy="731520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b="1">
              <a:latin typeface="Cambria" panose="02040503050406030204" pitchFamily="18" charset="0"/>
              <a:ea typeface="Cambria"/>
            </a:endParaRPr>
          </a:p>
        </p:txBody>
      </p:sp>
      <p:sp>
        <p:nvSpPr>
          <p:cNvPr id="9" name="Subtitle 2">
            <a:extLst>
              <a:ext uri="{FF2B5EF4-FFF2-40B4-BE49-F238E27FC236}">
                <a16:creationId xmlns:a16="http://schemas.microsoft.com/office/drawing/2014/main" id="{97C5F549-6657-9477-E145-1A1126A117F0}"/>
              </a:ext>
            </a:extLst>
          </p:cNvPr>
          <p:cNvSpPr txBox="1">
            <a:spLocks noGrp="1" noRot="1" noChangeAspect="1" noMove="1" noResize="1" noEditPoints="1" noAdjustHandles="1" noChangeArrowheads="1" noChangeShapeType="1"/>
          </p:cNvSpPr>
          <p:nvPr/>
        </p:nvSpPr>
        <p:spPr>
          <a:xfrm>
            <a:off x="11887200" y="5029200"/>
            <a:ext cx="20116800" cy="914400"/>
          </a:xfrm>
          <a:prstGeom prst="rect">
            <a:avLst/>
          </a:prstGeom>
          <a:solidFill>
            <a:schemeClr val="tx2"/>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a:ea typeface="Cambria"/>
              </a:rPr>
              <a:t>MOMUR Prototype</a:t>
            </a:r>
          </a:p>
        </p:txBody>
      </p:sp>
      <mc:AlternateContent xmlns:mc="http://schemas.openxmlformats.org/markup-compatibility/2006">
        <mc:Choice xmlns:a14="http://schemas.microsoft.com/office/drawing/2010/main" Requires="a14">
          <p:sp>
            <p:nvSpPr>
              <p:cNvPr id="43" name="Subtitle 2">
                <a:extLst>
                  <a:ext uri="{FF2B5EF4-FFF2-40B4-BE49-F238E27FC236}">
                    <a16:creationId xmlns:a16="http://schemas.microsoft.com/office/drawing/2014/main" id="{410CF368-7DA5-5A06-2C00-CCF80FE61738}"/>
                  </a:ext>
                </a:extLst>
              </p:cNvPr>
              <p:cNvSpPr txBox="1">
                <a:spLocks noGrp="1" noRot="1" noMove="1" noResize="1" noEditPoints="1" noAdjustHandles="1" noChangeArrowheads="1" noChangeShapeType="1"/>
              </p:cNvSpPr>
              <p:nvPr/>
            </p:nvSpPr>
            <p:spPr>
              <a:xfrm>
                <a:off x="11887200" y="5943600"/>
                <a:ext cx="10058400" cy="7315200"/>
              </a:xfrm>
              <a:prstGeom prst="rect">
                <a:avLst/>
              </a:prstGeom>
              <a:noFill/>
              <a:ln>
                <a:solidFill>
                  <a:schemeClr val="tx1"/>
                </a:solidFill>
              </a:ln>
            </p:spPr>
            <p:txBody>
              <a:bodyPr vert="horz" lIns="91440" tIns="91440" rIns="3840480"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b="1" dirty="0">
                    <a:latin typeface="Cambria" panose="02040503050406030204" pitchFamily="18" charset="0"/>
                  </a:rPr>
                  <a:t>Structural Design</a:t>
                </a: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Initial prototype named Murdoch, translating to “Sea Warrior” </a:t>
                </a: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Three-pontoon platform: 48’ long by 24’ wide</a:t>
                </a: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Pine-wood framing: 8’x8’ beams, 6’x6’ joists, 6’x6’ brace</a:t>
                </a: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Eco-friendly pine-tar sealant </a:t>
                </a: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24” ⌀ high density polyethylene (HDPE) pontoons</a:t>
                </a: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152, 10’ mussel droppers</a:t>
                </a: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Buoyancy with 12’ draft: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𝑏</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𝑤</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𝑠𝑤</m:t>
                        </m:r>
                      </m:sub>
                    </m:sSub>
                    <m:r>
                      <a:rPr lang="en-US" sz="2400" b="0" i="1" smtClean="0">
                        <a:latin typeface="Cambria Math" panose="02040503050406030204" pitchFamily="18" charset="0"/>
                      </a:rPr>
                      <m:t>𝑔</m:t>
                    </m:r>
                    <m:r>
                      <a:rPr lang="en-US" sz="2400" b="0" i="1" smtClean="0">
                        <a:latin typeface="Cambria Math" panose="02040503050406030204" pitchFamily="18" charset="0"/>
                      </a:rPr>
                      <m:t>=14,500 </m:t>
                    </m:r>
                    <m:r>
                      <a:rPr lang="en-US" sz="2400" b="0" i="1" smtClean="0">
                        <a:latin typeface="Cambria Math" panose="02040503050406030204" pitchFamily="18" charset="0"/>
                      </a:rPr>
                      <m:t>𝑙𝑏𝑠</m:t>
                    </m:r>
                  </m:oMath>
                </a14:m>
                <a:endParaRPr lang="en-US" sz="2400" dirty="0">
                  <a:latin typeface="Cambria" panose="02040503050406030204" pitchFamily="18" charset="0"/>
                </a:endParaRP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Total weight of structure: 8,800 </a:t>
                </a:r>
                <a:r>
                  <a:rPr lang="en-US" sz="2400" i="1" dirty="0">
                    <a:latin typeface="Cambria" panose="02040503050406030204" pitchFamily="18" charset="0"/>
                  </a:rPr>
                  <a:t>lbs</a:t>
                </a:r>
                <a:r>
                  <a:rPr lang="en-US" sz="2400" dirty="0">
                    <a:latin typeface="Cambria" panose="02040503050406030204" pitchFamily="18" charset="0"/>
                  </a:rPr>
                  <a:t>.</a:t>
                </a: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Wet weight of mussels: 4,054 </a:t>
                </a:r>
                <a:r>
                  <a:rPr lang="en-US" sz="2400" i="1" dirty="0">
                    <a:latin typeface="Cambria" panose="02040503050406030204" pitchFamily="18" charset="0"/>
                  </a:rPr>
                  <a:t>lbs.</a:t>
                </a:r>
              </a:p>
              <a:p>
                <a:pPr marL="342900" indent="-342900" algn="l">
                  <a:lnSpc>
                    <a:spcPct val="100000"/>
                  </a:lnSpc>
                  <a:spcBef>
                    <a:spcPts val="0"/>
                  </a:spcBef>
                  <a:buFont typeface="Arial" panose="020B0604020202020204" pitchFamily="34" charset="0"/>
                  <a:buChar char="•"/>
                </a:pPr>
                <a:r>
                  <a:rPr lang="en-US" sz="2400" dirty="0">
                    <a:latin typeface="Cambria" panose="02040503050406030204" pitchFamily="18" charset="0"/>
                  </a:rPr>
                  <a:t>Total dry (harvest) weight of mussels: 12,160 </a:t>
                </a:r>
                <a:r>
                  <a:rPr lang="en-US" sz="2400" i="1" dirty="0">
                    <a:latin typeface="Cambria" panose="02040503050406030204" pitchFamily="18" charset="0"/>
                  </a:rPr>
                  <a:t>lbs.</a:t>
                </a:r>
                <a:endParaRPr lang="en-US" sz="2400" dirty="0">
                  <a:latin typeface="Cambria" panose="02040503050406030204" pitchFamily="18" charset="0"/>
                </a:endParaRPr>
              </a:p>
              <a:p>
                <a:pPr marL="571500" indent="-571500" algn="l">
                  <a:lnSpc>
                    <a:spcPct val="100000"/>
                  </a:lnSpc>
                  <a:spcBef>
                    <a:spcPts val="0"/>
                  </a:spcBef>
                  <a:buFont typeface="Arial" panose="020B0604020202020204" pitchFamily="34" charset="0"/>
                  <a:buChar char="•"/>
                </a:pPr>
                <a:endParaRPr lang="en-US" sz="2400" dirty="0">
                  <a:latin typeface="Cambria" panose="02040503050406030204" pitchFamily="18" charset="0"/>
                </a:endParaRPr>
              </a:p>
              <a:p>
                <a:pPr algn="l">
                  <a:spcBef>
                    <a:spcPts val="0"/>
                  </a:spcBef>
                </a:pPr>
                <a:endParaRPr lang="en-US" sz="3700" b="1" dirty="0">
                  <a:latin typeface="Cambria" panose="02040503050406030204" pitchFamily="18" charset="0"/>
                </a:endParaRPr>
              </a:p>
            </p:txBody>
          </p:sp>
        </mc:Choice>
        <mc:Fallback>
          <p:sp>
            <p:nvSpPr>
              <p:cNvPr id="43" name="Subtitle 2">
                <a:extLst>
                  <a:ext uri="{FF2B5EF4-FFF2-40B4-BE49-F238E27FC236}">
                    <a16:creationId xmlns:a16="http://schemas.microsoft.com/office/drawing/2014/main" id="{410CF368-7DA5-5A06-2C00-CCF80FE61738}"/>
                  </a:ext>
                </a:extLst>
              </p:cNvPr>
              <p:cNvSpPr txBox="1">
                <a:spLocks noGrp="1" noRot="1" noChangeAspect="1" noMove="1" noResize="1" noEditPoints="1" noAdjustHandles="1" noChangeArrowheads="1" noChangeShapeType="1" noTextEdit="1"/>
              </p:cNvSpPr>
              <p:nvPr/>
            </p:nvSpPr>
            <p:spPr>
              <a:xfrm>
                <a:off x="11887200" y="5943600"/>
                <a:ext cx="10058400" cy="7315200"/>
              </a:xfrm>
              <a:prstGeom prst="rect">
                <a:avLst/>
              </a:prstGeom>
              <a:blipFill>
                <a:blip r:embed="rId5"/>
                <a:stretch>
                  <a:fillRect l="-1453" t="-998"/>
                </a:stretch>
              </a:blipFill>
              <a:ln>
                <a:solidFill>
                  <a:schemeClr val="tx1"/>
                </a:solidFill>
              </a:ln>
            </p:spPr>
            <p:txBody>
              <a:bodyPr/>
              <a:lstStyle/>
              <a:p>
                <a:r>
                  <a:rPr lang="en-US">
                    <a:noFill/>
                  </a:rPr>
                  <a:t> </a:t>
                </a:r>
              </a:p>
            </p:txBody>
          </p:sp>
        </mc:Fallback>
      </mc:AlternateContent>
      <p:sp>
        <p:nvSpPr>
          <p:cNvPr id="45" name="Subtitle 2">
            <a:extLst>
              <a:ext uri="{FF2B5EF4-FFF2-40B4-BE49-F238E27FC236}">
                <a16:creationId xmlns:a16="http://schemas.microsoft.com/office/drawing/2014/main" id="{FBF64BBD-96F9-8A8B-F7FB-EAB4FB1601F1}"/>
              </a:ext>
            </a:extLst>
          </p:cNvPr>
          <p:cNvSpPr txBox="1">
            <a:spLocks noGrp="1" noRot="1" noMove="1" noResize="1" noEditPoints="1" noAdjustHandles="1" noChangeArrowheads="1" noChangeShapeType="1"/>
          </p:cNvSpPr>
          <p:nvPr/>
        </p:nvSpPr>
        <p:spPr>
          <a:xfrm>
            <a:off x="11887200" y="14630400"/>
            <a:ext cx="10058400" cy="9144000"/>
          </a:xfrm>
          <a:prstGeom prst="rect">
            <a:avLst/>
          </a:prstGeom>
          <a:noFill/>
          <a:ln>
            <a:solidFill>
              <a:srgbClr val="002060"/>
            </a:solidFill>
          </a:ln>
        </p:spPr>
        <p:txBody>
          <a:bodyPr vert="horz" lIns="106674" tIns="53337" rIns="4023360"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b="1" dirty="0">
                <a:latin typeface="Cambria"/>
                <a:ea typeface="Cambria"/>
              </a:rPr>
              <a:t>Physical Scale Model</a:t>
            </a:r>
            <a:endParaRPr lang="en-US" sz="3200" dirty="0">
              <a:latin typeface="Cambria"/>
              <a:ea typeface="Cambria"/>
            </a:endParaRPr>
          </a:p>
          <a:p>
            <a:pPr marL="342900" indent="-342900" algn="l">
              <a:spcBef>
                <a:spcPts val="0"/>
              </a:spcBef>
              <a:buFont typeface="Arial,Sans-Serif"/>
              <a:buChar char="•"/>
            </a:pPr>
            <a:r>
              <a:rPr lang="en-US" sz="2400" dirty="0">
                <a:latin typeface="Cambria"/>
                <a:ea typeface="Cambria"/>
              </a:rPr>
              <a:t>1:8 Scale model using Froude scaling (Table 1)</a:t>
            </a:r>
          </a:p>
          <a:p>
            <a:pPr marL="342900" indent="-342900" algn="l">
              <a:spcBef>
                <a:spcPts val="0"/>
              </a:spcBef>
              <a:buFont typeface="Arial,Sans-Serif"/>
              <a:buChar char="•"/>
            </a:pPr>
            <a:r>
              <a:rPr lang="en-US" sz="2400" dirty="0">
                <a:latin typeface="Cambria"/>
                <a:ea typeface="Cambria"/>
              </a:rPr>
              <a:t>3’ by 6’ platform dimensions</a:t>
            </a:r>
          </a:p>
          <a:p>
            <a:pPr marL="342900" indent="-342900" algn="l">
              <a:spcBef>
                <a:spcPts val="0"/>
              </a:spcBef>
              <a:buFont typeface="Arial,Sans-Serif"/>
              <a:buChar char="•"/>
            </a:pPr>
            <a:r>
              <a:rPr lang="en-US" sz="2400" dirty="0">
                <a:latin typeface="Cambria"/>
                <a:ea typeface="Cambria"/>
              </a:rPr>
              <a:t>152 scaled mussel droppers</a:t>
            </a:r>
          </a:p>
          <a:p>
            <a:pPr marL="342900" indent="-342900" algn="l">
              <a:spcBef>
                <a:spcPts val="0"/>
              </a:spcBef>
              <a:buFont typeface="Arial,Sans-Serif"/>
              <a:buChar char="•"/>
            </a:pPr>
            <a:r>
              <a:rPr lang="en-US" sz="2400" dirty="0">
                <a:latin typeface="Cambria"/>
                <a:ea typeface="Cambria"/>
              </a:rPr>
              <a:t>Low profile, lightweight bridal system</a:t>
            </a:r>
          </a:p>
          <a:p>
            <a:pPr algn="l">
              <a:spcBef>
                <a:spcPts val="0"/>
              </a:spcBef>
            </a:pPr>
            <a:r>
              <a:rPr lang="en-US" sz="3200" b="1" dirty="0">
                <a:latin typeface="Cambria"/>
                <a:ea typeface="Cambria"/>
              </a:rPr>
              <a:t>Instrumentation</a:t>
            </a:r>
            <a:endParaRPr lang="en-US" sz="3200" dirty="0">
              <a:latin typeface="Cambria"/>
              <a:ea typeface="Cambria"/>
            </a:endParaRPr>
          </a:p>
          <a:p>
            <a:pPr marL="342900" indent="-342900" algn="l">
              <a:spcBef>
                <a:spcPts val="0"/>
              </a:spcBef>
              <a:buFont typeface="Arial,Sans-Serif"/>
              <a:buChar char="•"/>
            </a:pPr>
            <a:r>
              <a:rPr lang="en-US" sz="2400" dirty="0">
                <a:latin typeface="Cambria"/>
                <a:ea typeface="Cambria"/>
              </a:rPr>
              <a:t>Submersible in-line FUTEK load cell</a:t>
            </a:r>
          </a:p>
          <a:p>
            <a:pPr marL="342900" indent="-342900" algn="l">
              <a:spcBef>
                <a:spcPts val="0"/>
              </a:spcBef>
              <a:buFont typeface="Arial,Sans-Serif"/>
              <a:buChar char="•"/>
            </a:pPr>
            <a:r>
              <a:rPr lang="en-US" sz="2400" dirty="0">
                <a:latin typeface="Cambria"/>
                <a:ea typeface="Cambria"/>
              </a:rPr>
              <a:t>NI cDAQ system for real-time force</a:t>
            </a:r>
            <a:br>
              <a:rPr lang="en-US" sz="2400" dirty="0">
                <a:latin typeface="Cambria"/>
                <a:ea typeface="Cambria"/>
              </a:rPr>
            </a:br>
            <a:r>
              <a:rPr lang="en-US" sz="2400" dirty="0">
                <a:latin typeface="Cambria"/>
                <a:ea typeface="Cambria"/>
              </a:rPr>
              <a:t>acquisition</a:t>
            </a:r>
          </a:p>
          <a:p>
            <a:pPr algn="l">
              <a:spcBef>
                <a:spcPts val="0"/>
              </a:spcBef>
            </a:pPr>
            <a:r>
              <a:rPr lang="en-US" sz="3200" b="1" dirty="0">
                <a:latin typeface="Cambria"/>
                <a:ea typeface="Cambria"/>
              </a:rPr>
              <a:t>Testing Procedure</a:t>
            </a:r>
            <a:endParaRPr lang="en-US" sz="3200" dirty="0">
              <a:latin typeface="Cambria"/>
              <a:ea typeface="Cambria"/>
            </a:endParaRPr>
          </a:p>
          <a:p>
            <a:pPr marL="342900" indent="-342900" algn="l">
              <a:spcBef>
                <a:spcPts val="0"/>
              </a:spcBef>
              <a:buFont typeface="Arial,Sans-Serif"/>
              <a:buChar char="•"/>
            </a:pPr>
            <a:r>
              <a:rPr lang="en-US" sz="2400" dirty="0">
                <a:latin typeface="Cambria"/>
                <a:ea typeface="Cambria"/>
              </a:rPr>
              <a:t>Tow in UNH Tow Tank (10-15m)</a:t>
            </a:r>
          </a:p>
          <a:p>
            <a:pPr marL="342900" indent="-342900" algn="l">
              <a:spcBef>
                <a:spcPts val="0"/>
              </a:spcBef>
              <a:buFont typeface="Arial,Sans-Serif"/>
              <a:buChar char="•"/>
            </a:pPr>
            <a:r>
              <a:rPr lang="en-US" sz="2400" dirty="0">
                <a:latin typeface="Cambria"/>
                <a:ea typeface="Cambria"/>
              </a:rPr>
              <a:t>6 tow velocities derived  from environmental conditions (Table 2)</a:t>
            </a:r>
          </a:p>
          <a:p>
            <a:pPr marL="342900" indent="-342900" algn="l">
              <a:spcBef>
                <a:spcPts val="0"/>
              </a:spcBef>
              <a:buFont typeface="Arial" panose="020B0604020202020204" pitchFamily="34" charset="0"/>
              <a:buChar char="•"/>
            </a:pPr>
            <a:r>
              <a:rPr lang="en-US" sz="2400" dirty="0">
                <a:latin typeface="Cambria"/>
                <a:ea typeface="Cambria"/>
              </a:rPr>
              <a:t>2 orientations:</a:t>
            </a:r>
          </a:p>
          <a:p>
            <a:pPr algn="l">
              <a:spcBef>
                <a:spcPts val="0"/>
              </a:spcBef>
            </a:pPr>
            <a:r>
              <a:rPr lang="en-US" sz="2400" b="1" dirty="0">
                <a:latin typeface="Cambria"/>
                <a:ea typeface="Cambria"/>
              </a:rPr>
              <a:t>Orientation Narrow:</a:t>
            </a:r>
          </a:p>
          <a:p>
            <a:pPr algn="l">
              <a:spcBef>
                <a:spcPts val="0"/>
              </a:spcBef>
            </a:pPr>
            <a:r>
              <a:rPr lang="en-US" sz="2400" dirty="0">
                <a:latin typeface="Cambria"/>
                <a:ea typeface="Cambria"/>
              </a:rPr>
              <a:t>     - 3’ width perpendicular to the flow</a:t>
            </a:r>
          </a:p>
          <a:p>
            <a:pPr algn="l">
              <a:spcBef>
                <a:spcPts val="0"/>
              </a:spcBef>
            </a:pPr>
            <a:r>
              <a:rPr lang="en-US" sz="2400" b="1" dirty="0">
                <a:latin typeface="Cambria"/>
                <a:ea typeface="Cambria"/>
              </a:rPr>
              <a:t>Orientation Wide:</a:t>
            </a:r>
          </a:p>
          <a:p>
            <a:pPr algn="l">
              <a:spcBef>
                <a:spcPts val="0"/>
              </a:spcBef>
            </a:pPr>
            <a:r>
              <a:rPr lang="en-US" sz="2400" dirty="0">
                <a:latin typeface="Cambria"/>
                <a:ea typeface="Cambria"/>
              </a:rPr>
              <a:t>     - 6’ width perpendicular to the flow</a:t>
            </a:r>
          </a:p>
          <a:p>
            <a:pPr marL="342900" indent="-342900" algn="l">
              <a:spcBef>
                <a:spcPts val="0"/>
              </a:spcBef>
              <a:buFont typeface="Arial" panose="020B0604020202020204" pitchFamily="34" charset="0"/>
              <a:buChar char="•"/>
            </a:pPr>
            <a:r>
              <a:rPr lang="en-US" sz="2400" dirty="0">
                <a:latin typeface="Cambria"/>
                <a:ea typeface="Cambria"/>
              </a:rPr>
              <a:t>3 runs each combination of speed and orientation</a:t>
            </a:r>
          </a:p>
          <a:p>
            <a:pPr algn="l">
              <a:spcBef>
                <a:spcPts val="0"/>
              </a:spcBef>
            </a:pPr>
            <a:endParaRPr lang="en-US" sz="2400" dirty="0">
              <a:latin typeface="Cambria"/>
              <a:ea typeface="Cambria"/>
            </a:endParaRPr>
          </a:p>
          <a:p>
            <a:pPr algn="l">
              <a:spcBef>
                <a:spcPts val="0"/>
              </a:spcBef>
            </a:pPr>
            <a:r>
              <a:rPr lang="en-US" sz="3200" b="1" dirty="0">
                <a:latin typeface="Cambria"/>
                <a:ea typeface="Cambria"/>
              </a:rPr>
              <a:t>Objectives</a:t>
            </a:r>
            <a:endParaRPr lang="en-US" sz="3200" dirty="0">
              <a:latin typeface="Cambria"/>
              <a:ea typeface="Cambria"/>
            </a:endParaRPr>
          </a:p>
          <a:p>
            <a:pPr marL="342900" indent="-342900" algn="l">
              <a:spcBef>
                <a:spcPts val="0"/>
              </a:spcBef>
              <a:buFont typeface="Arial,Sans-Serif"/>
              <a:buChar char="•"/>
            </a:pPr>
            <a:r>
              <a:rPr lang="en-US" sz="2400" dirty="0">
                <a:latin typeface="Cambria"/>
                <a:ea typeface="Cambria"/>
              </a:rPr>
              <a:t>Quantify system's drag coefficient, C</a:t>
            </a:r>
            <a:r>
              <a:rPr lang="en-US" sz="2400" baseline="-25000" dirty="0">
                <a:latin typeface="Cambria"/>
                <a:ea typeface="Cambria"/>
              </a:rPr>
              <a:t>d</a:t>
            </a:r>
            <a:endParaRPr lang="en-US" sz="1600" baseline="-25000" dirty="0">
              <a:latin typeface="Cambria"/>
              <a:ea typeface="Cambria"/>
            </a:endParaRPr>
          </a:p>
          <a:p>
            <a:pPr marL="342900" indent="-342900" algn="l">
              <a:spcBef>
                <a:spcPts val="0"/>
              </a:spcBef>
              <a:buFont typeface="Arial,Sans-Serif"/>
              <a:buChar char="•"/>
            </a:pPr>
            <a:r>
              <a:rPr lang="en-US" sz="2400" dirty="0">
                <a:latin typeface="Cambria"/>
                <a:ea typeface="Cambria"/>
              </a:rPr>
              <a:t>Determine current influence on area </a:t>
            </a:r>
          </a:p>
          <a:p>
            <a:pPr marL="342900" indent="-342900" algn="l">
              <a:spcBef>
                <a:spcPts val="0"/>
              </a:spcBef>
              <a:buFont typeface="Arial,Sans-Serif"/>
              <a:buChar char="•"/>
            </a:pPr>
            <a:r>
              <a:rPr lang="en-US" sz="2400" dirty="0">
                <a:latin typeface="Cambria"/>
                <a:ea typeface="Cambria"/>
              </a:rPr>
              <a:t>Qualitative understanding of flow </a:t>
            </a:r>
            <a:endParaRPr lang="en-US" dirty="0"/>
          </a:p>
          <a:p>
            <a:pPr algn="l">
              <a:spcBef>
                <a:spcPts val="0"/>
              </a:spcBef>
            </a:pPr>
            <a:endParaRPr lang="en-US" sz="2400" dirty="0">
              <a:latin typeface="Cambria"/>
              <a:ea typeface="Cambria"/>
            </a:endParaRPr>
          </a:p>
        </p:txBody>
      </p:sp>
      <p:sp>
        <p:nvSpPr>
          <p:cNvPr id="52" name="Subtitle 2">
            <a:extLst>
              <a:ext uri="{FF2B5EF4-FFF2-40B4-BE49-F238E27FC236}">
                <a16:creationId xmlns:a16="http://schemas.microsoft.com/office/drawing/2014/main" id="{2DA24002-2DF9-D42D-112F-E2C80A9817C9}"/>
              </a:ext>
            </a:extLst>
          </p:cNvPr>
          <p:cNvSpPr txBox="1">
            <a:spLocks noChangeAspect="1"/>
          </p:cNvSpPr>
          <p:nvPr/>
        </p:nvSpPr>
        <p:spPr>
          <a:xfrm>
            <a:off x="11887200" y="24231600"/>
            <a:ext cx="20116800" cy="914400"/>
          </a:xfrm>
          <a:prstGeom prst="rect">
            <a:avLst/>
          </a:prstGeom>
          <a:solidFill>
            <a:schemeClr val="tx2"/>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a:ea typeface="Cambria"/>
              </a:rPr>
              <a:t>Mooring System Design</a:t>
            </a:r>
          </a:p>
        </p:txBody>
      </p:sp>
      <p:sp>
        <p:nvSpPr>
          <p:cNvPr id="26" name="Subtitle 2">
            <a:extLst>
              <a:ext uri="{FF2B5EF4-FFF2-40B4-BE49-F238E27FC236}">
                <a16:creationId xmlns:a16="http://schemas.microsoft.com/office/drawing/2014/main" id="{23AF60B4-A0CC-8BD6-63D1-8E0F727AE8C1}"/>
              </a:ext>
            </a:extLst>
          </p:cNvPr>
          <p:cNvSpPr txBox="1">
            <a:spLocks/>
          </p:cNvSpPr>
          <p:nvPr/>
        </p:nvSpPr>
        <p:spPr>
          <a:xfrm>
            <a:off x="11887200" y="13716000"/>
            <a:ext cx="20116800" cy="902297"/>
          </a:xfrm>
          <a:prstGeom prst="rect">
            <a:avLst/>
          </a:prstGeom>
          <a:solidFill>
            <a:schemeClr val="tx2"/>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a:ea typeface="Cambria"/>
              </a:rPr>
              <a:t>Drag Force Testing</a:t>
            </a:r>
          </a:p>
        </p:txBody>
      </p:sp>
      <p:sp>
        <p:nvSpPr>
          <p:cNvPr id="28" name="TextBox 27">
            <a:extLst>
              <a:ext uri="{FF2B5EF4-FFF2-40B4-BE49-F238E27FC236}">
                <a16:creationId xmlns:a16="http://schemas.microsoft.com/office/drawing/2014/main" id="{2B3C60D9-CCDF-9BD8-0862-58CEB3D8DB70}"/>
              </a:ext>
            </a:extLst>
          </p:cNvPr>
          <p:cNvSpPr txBox="1">
            <a:spLocks noGrp="1" noRot="1" noMove="1" noResize="1" noEditPoints="1" noAdjustHandles="1" noChangeArrowheads="1" noChangeShapeType="1"/>
          </p:cNvSpPr>
          <p:nvPr/>
        </p:nvSpPr>
        <p:spPr>
          <a:xfrm>
            <a:off x="457200" y="14630399"/>
            <a:ext cx="10972800" cy="8001000"/>
          </a:xfrm>
          <a:prstGeom prst="rect">
            <a:avLst/>
          </a:prstGeom>
          <a:noFill/>
          <a:ln>
            <a:solidFill>
              <a:schemeClr val="tx1"/>
            </a:solidFill>
          </a:ln>
        </p:spPr>
        <p:txBody>
          <a:bodyPr wrap="square" rtlCol="0">
            <a:spAutoFit/>
          </a:bodyPr>
          <a:lstStyle/>
          <a:p>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611F211-31B8-0E29-C6C0-B661B2E26F74}"/>
                  </a:ext>
                </a:extLst>
              </p:cNvPr>
              <p:cNvSpPr txBox="1">
                <a:spLocks noGrp="1" noRot="1" noMove="1" noResize="1" noEditPoints="1" noAdjustHandles="1" noChangeArrowheads="1" noChangeShapeType="1"/>
              </p:cNvSpPr>
              <p:nvPr/>
            </p:nvSpPr>
            <p:spPr>
              <a:xfrm>
                <a:off x="21945600" y="5943600"/>
                <a:ext cx="10058400" cy="7315200"/>
              </a:xfrm>
              <a:prstGeom prst="rect">
                <a:avLst/>
              </a:prstGeom>
              <a:noFill/>
              <a:ln>
                <a:solidFill>
                  <a:schemeClr val="tx1"/>
                </a:solidFill>
              </a:ln>
            </p:spPr>
            <p:txBody>
              <a:bodyPr wrap="square" lIns="91440" tIns="45720" rIns="4846320" bIns="45720" rtlCol="0" anchor="t">
                <a:noAutofit/>
              </a:bodyPr>
              <a:lstStyle/>
              <a:p>
                <a:r>
                  <a:rPr lang="en-US" sz="3200" b="1" dirty="0">
                    <a:latin typeface="Cambria"/>
                    <a:ea typeface="Cambria"/>
                  </a:rPr>
                  <a:t>Environment Conditions</a:t>
                </a:r>
              </a:p>
              <a:p>
                <a:pPr marL="342900" indent="-342900">
                  <a:buFont typeface="Arial"/>
                  <a:buChar char="•"/>
                </a:pPr>
                <a:r>
                  <a:rPr lang="en-US" sz="2400" dirty="0">
                    <a:latin typeface="Cambria"/>
                    <a:ea typeface="Cambria"/>
                    <a:cs typeface="Calibri"/>
                  </a:rPr>
                  <a:t>Acoustic Doppler and Wave Current Profiler (AWAC) data from Jan 1 – Feb 16, 2024.</a:t>
                </a:r>
              </a:p>
              <a:p>
                <a:pPr marL="342900" indent="-342900">
                  <a:buFont typeface="Arial"/>
                  <a:buChar char="•"/>
                </a:pPr>
                <a:r>
                  <a:rPr lang="en-US" sz="2400" dirty="0">
                    <a:latin typeface="Cambria"/>
                    <a:ea typeface="Cambria"/>
                    <a:cs typeface="Calibri"/>
                  </a:rPr>
                  <a:t>Three sea state conditions based on </a:t>
                </a:r>
                <a14:m>
                  <m:oMath xmlns:m="http://schemas.openxmlformats.org/officeDocument/2006/math">
                    <m:sSub>
                      <m:sSubPr>
                        <m:ctrlPr>
                          <a:rPr lang="en-US" sz="2400" i="1">
                            <a:latin typeface="Cambria Math" panose="02040503050406030204" pitchFamily="18" charset="0"/>
                            <a:ea typeface="Cambria"/>
                            <a:cs typeface="Calibri"/>
                          </a:rPr>
                        </m:ctrlPr>
                      </m:sSubPr>
                      <m:e>
                        <m:r>
                          <a:rPr lang="en-US" sz="2400" i="1">
                            <a:latin typeface="Cambria Math" panose="02040503050406030204" pitchFamily="18" charset="0"/>
                            <a:ea typeface="Cambria"/>
                            <a:cs typeface="Calibri"/>
                          </a:rPr>
                          <m:t>𝐻</m:t>
                        </m:r>
                      </m:e>
                      <m:sub>
                        <m:r>
                          <a:rPr lang="en-US" sz="2400" i="1">
                            <a:latin typeface="Cambria Math" panose="02040503050406030204" pitchFamily="18" charset="0"/>
                            <a:ea typeface="Cambria"/>
                            <a:cs typeface="Calibri"/>
                          </a:rPr>
                          <m:t>𝑠</m:t>
                        </m:r>
                      </m:sub>
                    </m:sSub>
                  </m:oMath>
                </a14:m>
                <a:r>
                  <a:rPr lang="en-US" sz="2400" dirty="0">
                    <a:latin typeface="Cambria"/>
                    <a:ea typeface="Cambria"/>
                    <a:cs typeface="Calibri"/>
                  </a:rPr>
                  <a:t> percentile (Fig. 8):</a:t>
                </a:r>
              </a:p>
              <a:p>
                <a:r>
                  <a:rPr lang="en-US" sz="2400" b="1" dirty="0">
                    <a:latin typeface="Cambria"/>
                    <a:ea typeface="Cambria"/>
                    <a:cs typeface="Calibri"/>
                  </a:rPr>
                  <a:t>      Calm </a:t>
                </a:r>
                <a:r>
                  <a:rPr lang="en-US" sz="2400" dirty="0">
                    <a:latin typeface="Cambria"/>
                    <a:ea typeface="Cambria"/>
                    <a:cs typeface="Calibri"/>
                  </a:rPr>
                  <a:t>– 1</a:t>
                </a:r>
                <a:r>
                  <a:rPr lang="en-US" sz="2400" baseline="30000" dirty="0">
                    <a:latin typeface="Cambria"/>
                    <a:ea typeface="Cambria"/>
                    <a:cs typeface="Calibri"/>
                  </a:rPr>
                  <a:t>st</a:t>
                </a:r>
                <a:r>
                  <a:rPr lang="en-US" sz="2400" dirty="0">
                    <a:latin typeface="Cambria"/>
                    <a:ea typeface="Cambria"/>
                    <a:cs typeface="Calibri"/>
                  </a:rPr>
                  <a:t>  percentile</a:t>
                </a:r>
              </a:p>
              <a:p>
                <a:r>
                  <a:rPr lang="en-US" sz="2400" b="1" dirty="0">
                    <a:latin typeface="Cambria"/>
                    <a:ea typeface="Cambria"/>
                    <a:cs typeface="Calibri"/>
                  </a:rPr>
                  <a:t>    </a:t>
                </a:r>
                <a:r>
                  <a:rPr lang="en-US" sz="2400" dirty="0">
                    <a:latin typeface="Cambria"/>
                    <a:ea typeface="Cambria"/>
                    <a:cs typeface="Calibri"/>
                  </a:rPr>
                  <a:t> - </a:t>
                </a:r>
                <a14:m>
                  <m:oMath xmlns:m="http://schemas.openxmlformats.org/officeDocument/2006/math">
                    <m:sSub>
                      <m:sSubPr>
                        <m:ctrlPr>
                          <a:rPr lang="en-US" sz="2400" i="1">
                            <a:latin typeface="Cambria Math" panose="02040503050406030204" pitchFamily="18" charset="0"/>
                            <a:ea typeface="Cambria"/>
                            <a:cs typeface="Calibri"/>
                          </a:rPr>
                        </m:ctrlPr>
                      </m:sSubPr>
                      <m:e>
                        <m:r>
                          <a:rPr lang="en-US" sz="2400" i="1">
                            <a:latin typeface="Cambria Math" panose="02040503050406030204" pitchFamily="18" charset="0"/>
                            <a:ea typeface="Cambria"/>
                            <a:cs typeface="Calibri"/>
                          </a:rPr>
                          <m:t>𝑈</m:t>
                        </m:r>
                      </m:e>
                      <m:sub>
                        <m:r>
                          <a:rPr lang="en-US" sz="2400" i="1">
                            <a:latin typeface="Cambria Math" panose="02040503050406030204" pitchFamily="18" charset="0"/>
                            <a:ea typeface="Cambria"/>
                            <a:cs typeface="Calibri"/>
                          </a:rPr>
                          <m:t>𝑝</m:t>
                        </m:r>
                      </m:sub>
                    </m:sSub>
                    <m:r>
                      <a:rPr lang="en-US" sz="2400" i="1">
                        <a:latin typeface="Cambria Math" panose="02040503050406030204" pitchFamily="18" charset="0"/>
                        <a:ea typeface="Cambria"/>
                        <a:cs typeface="Calibri"/>
                      </a:rPr>
                      <m:t>=0.</m:t>
                    </m:r>
                    <m:r>
                      <a:rPr lang="en-US" sz="2400" i="1">
                        <a:latin typeface="Cambria Math" panose="02040503050406030204" pitchFamily="18" charset="0"/>
                        <a:ea typeface="Cambria"/>
                        <a:cs typeface="Calibri"/>
                      </a:rPr>
                      <m:t>757</m:t>
                    </m:r>
                    <m:f>
                      <m:fPr>
                        <m:ctrlPr>
                          <a:rPr lang="en-US" sz="2400" i="1">
                            <a:latin typeface="Cambria Math" panose="02040503050406030204" pitchFamily="18" charset="0"/>
                            <a:ea typeface="Cambria"/>
                            <a:cs typeface="Calibri"/>
                          </a:rPr>
                        </m:ctrlPr>
                      </m:fPr>
                      <m:num>
                        <m:r>
                          <a:rPr lang="en-US" sz="2400" i="1">
                            <a:latin typeface="Cambria Math" panose="02040503050406030204" pitchFamily="18" charset="0"/>
                            <a:ea typeface="Cambria"/>
                            <a:cs typeface="Calibri"/>
                          </a:rPr>
                          <m:t>𝑚</m:t>
                        </m:r>
                      </m:num>
                      <m:den>
                        <m:r>
                          <a:rPr lang="en-US" sz="2400" i="1">
                            <a:latin typeface="Cambria Math" panose="02040503050406030204" pitchFamily="18" charset="0"/>
                            <a:ea typeface="Cambria"/>
                            <a:cs typeface="Calibri"/>
                          </a:rPr>
                          <m:t>𝑠</m:t>
                        </m:r>
                      </m:den>
                    </m:f>
                  </m:oMath>
                </a14:m>
                <a:r>
                  <a:rPr lang="en-US" sz="2400" b="1" dirty="0">
                    <a:latin typeface="Cambria"/>
                    <a:ea typeface="Cambria"/>
                    <a:cs typeface="Calibri"/>
                  </a:rPr>
                  <a:t>  </a:t>
                </a:r>
              </a:p>
              <a:p>
                <a:r>
                  <a:rPr lang="en-US" sz="2400" b="1" dirty="0">
                    <a:latin typeface="Cambria"/>
                    <a:ea typeface="Cambria"/>
                    <a:cs typeface="Calibri"/>
                  </a:rPr>
                  <a:t>     - </a:t>
                </a:r>
                <a14:m>
                  <m:oMath xmlns:m="http://schemas.openxmlformats.org/officeDocument/2006/math">
                    <m:sSub>
                      <m:sSubPr>
                        <m:ctrlPr>
                          <a:rPr lang="en-US" sz="2400" i="1">
                            <a:latin typeface="Cambria Math" panose="02040503050406030204" pitchFamily="18" charset="0"/>
                            <a:ea typeface="Cambria"/>
                            <a:cs typeface="Calibri"/>
                          </a:rPr>
                        </m:ctrlPr>
                      </m:sSubPr>
                      <m:e>
                        <m:r>
                          <a:rPr lang="en-US" sz="2400" i="1">
                            <a:latin typeface="Cambria Math" panose="02040503050406030204" pitchFamily="18" charset="0"/>
                            <a:ea typeface="Cambria"/>
                            <a:cs typeface="Calibri"/>
                          </a:rPr>
                          <m:t>𝐻</m:t>
                        </m:r>
                      </m:e>
                      <m:sub>
                        <m:r>
                          <a:rPr lang="en-US" sz="2400" i="1">
                            <a:latin typeface="Cambria Math" panose="02040503050406030204" pitchFamily="18" charset="0"/>
                            <a:ea typeface="Cambria"/>
                            <a:cs typeface="Calibri"/>
                          </a:rPr>
                          <m:t>𝑠</m:t>
                        </m:r>
                      </m:sub>
                    </m:sSub>
                    <m:r>
                      <a:rPr lang="en-US" sz="2400" i="1">
                        <a:latin typeface="Cambria Math" panose="02040503050406030204" pitchFamily="18" charset="0"/>
                        <a:ea typeface="Cambria"/>
                        <a:cs typeface="Calibri"/>
                      </a:rPr>
                      <m:t>=0.06 </m:t>
                    </m:r>
                    <m:r>
                      <a:rPr lang="en-US" sz="2400" i="1">
                        <a:latin typeface="Cambria Math" panose="02040503050406030204" pitchFamily="18" charset="0"/>
                        <a:ea typeface="Cambria"/>
                        <a:cs typeface="Calibri"/>
                      </a:rPr>
                      <m:t>𝑚</m:t>
                    </m:r>
                  </m:oMath>
                </a14:m>
                <a:endParaRPr lang="en-US" sz="2400" dirty="0">
                  <a:latin typeface="Cambria"/>
                  <a:ea typeface="Cambria"/>
                  <a:cs typeface="Calibri"/>
                </a:endParaRPr>
              </a:p>
              <a:p>
                <a:r>
                  <a:rPr lang="en-US" sz="2400" b="1" dirty="0">
                    <a:latin typeface="Cambria"/>
                    <a:ea typeface="Cambria"/>
                    <a:cs typeface="Calibri"/>
                  </a:rPr>
                  <a:t>      Typical </a:t>
                </a:r>
                <a:r>
                  <a:rPr lang="en-US" sz="2400" dirty="0">
                    <a:latin typeface="Cambria"/>
                    <a:ea typeface="Cambria"/>
                    <a:cs typeface="Calibri"/>
                  </a:rPr>
                  <a:t>– 50</a:t>
                </a:r>
                <a:r>
                  <a:rPr lang="en-US" sz="2400" baseline="30000" dirty="0">
                    <a:latin typeface="Cambria"/>
                    <a:ea typeface="Cambria"/>
                    <a:cs typeface="Calibri"/>
                  </a:rPr>
                  <a:t>th</a:t>
                </a:r>
                <a:r>
                  <a:rPr lang="en-US" sz="2400" dirty="0">
                    <a:latin typeface="Cambria"/>
                    <a:ea typeface="Cambria"/>
                    <a:cs typeface="Calibri"/>
                  </a:rPr>
                  <a:t> percentile </a:t>
                </a:r>
              </a:p>
              <a:p>
                <a:r>
                  <a:rPr lang="en-US" sz="2400" b="1" dirty="0">
                    <a:latin typeface="Cambria"/>
                    <a:ea typeface="Cambria"/>
                    <a:cs typeface="Calibri"/>
                  </a:rPr>
                  <a:t>    </a:t>
                </a:r>
                <a:r>
                  <a:rPr lang="en-US" sz="2400" dirty="0">
                    <a:latin typeface="Cambria"/>
                    <a:ea typeface="Cambria"/>
                    <a:cs typeface="Calibri"/>
                  </a:rPr>
                  <a:t> - </a:t>
                </a:r>
                <a14:m>
                  <m:oMath xmlns:m="http://schemas.openxmlformats.org/officeDocument/2006/math">
                    <m:sSub>
                      <m:sSubPr>
                        <m:ctrlPr>
                          <a:rPr lang="en-US" sz="2400" i="1">
                            <a:latin typeface="Cambria Math" panose="02040503050406030204" pitchFamily="18" charset="0"/>
                            <a:ea typeface="Cambria"/>
                            <a:cs typeface="Calibri"/>
                          </a:rPr>
                        </m:ctrlPr>
                      </m:sSubPr>
                      <m:e>
                        <m:r>
                          <a:rPr lang="en-US" sz="2400" i="1">
                            <a:latin typeface="Cambria Math" panose="02040503050406030204" pitchFamily="18" charset="0"/>
                            <a:ea typeface="Cambria"/>
                            <a:cs typeface="Calibri"/>
                          </a:rPr>
                          <m:t>𝑈</m:t>
                        </m:r>
                      </m:e>
                      <m:sub>
                        <m:r>
                          <a:rPr lang="en-US" sz="2400" i="1">
                            <a:latin typeface="Cambria Math" panose="02040503050406030204" pitchFamily="18" charset="0"/>
                            <a:ea typeface="Cambria"/>
                            <a:cs typeface="Calibri"/>
                          </a:rPr>
                          <m:t>𝑝</m:t>
                        </m:r>
                      </m:sub>
                    </m:sSub>
                    <m:r>
                      <a:rPr lang="en-US" sz="2400" i="1">
                        <a:latin typeface="Cambria Math" panose="02040503050406030204" pitchFamily="18" charset="0"/>
                        <a:ea typeface="Cambria"/>
                        <a:cs typeface="Calibri"/>
                      </a:rPr>
                      <m:t>=0.</m:t>
                    </m:r>
                    <m:r>
                      <a:rPr lang="en-US" sz="2400" i="1">
                        <a:latin typeface="Cambria Math" panose="02040503050406030204" pitchFamily="18" charset="0"/>
                        <a:ea typeface="Cambria"/>
                        <a:cs typeface="Calibri"/>
                      </a:rPr>
                      <m:t>815</m:t>
                    </m:r>
                    <m:f>
                      <m:fPr>
                        <m:ctrlPr>
                          <a:rPr lang="en-US" sz="2400" i="1">
                            <a:latin typeface="Cambria Math" panose="02040503050406030204" pitchFamily="18" charset="0"/>
                            <a:ea typeface="Cambria"/>
                            <a:cs typeface="Calibri"/>
                          </a:rPr>
                        </m:ctrlPr>
                      </m:fPr>
                      <m:num>
                        <m:r>
                          <a:rPr lang="en-US" sz="2400" i="1">
                            <a:latin typeface="Cambria Math" panose="02040503050406030204" pitchFamily="18" charset="0"/>
                            <a:ea typeface="Cambria"/>
                            <a:cs typeface="Calibri"/>
                          </a:rPr>
                          <m:t>𝑚</m:t>
                        </m:r>
                      </m:num>
                      <m:den>
                        <m:r>
                          <a:rPr lang="en-US" sz="2400" i="1">
                            <a:latin typeface="Cambria Math" panose="02040503050406030204" pitchFamily="18" charset="0"/>
                            <a:ea typeface="Cambria"/>
                            <a:cs typeface="Calibri"/>
                          </a:rPr>
                          <m:t>𝑠</m:t>
                        </m:r>
                      </m:den>
                    </m:f>
                  </m:oMath>
                </a14:m>
                <a:endParaRPr lang="en-US" sz="2400" b="1" dirty="0">
                  <a:latin typeface="Cambria"/>
                  <a:ea typeface="Cambria"/>
                  <a:cs typeface="Calibri"/>
                </a:endParaRPr>
              </a:p>
              <a:p>
                <a:r>
                  <a:rPr lang="en-US" sz="2400" b="1" dirty="0">
                    <a:latin typeface="Cambria"/>
                    <a:ea typeface="Cambria"/>
                    <a:cs typeface="Calibri"/>
                  </a:rPr>
                  <a:t>     -  </a:t>
                </a:r>
                <a14:m>
                  <m:oMath xmlns:m="http://schemas.openxmlformats.org/officeDocument/2006/math">
                    <m:sSub>
                      <m:sSubPr>
                        <m:ctrlPr>
                          <a:rPr lang="en-US" sz="2400" i="1">
                            <a:latin typeface="Cambria Math" panose="02040503050406030204" pitchFamily="18" charset="0"/>
                            <a:ea typeface="Cambria"/>
                            <a:cs typeface="Calibri"/>
                          </a:rPr>
                        </m:ctrlPr>
                      </m:sSubPr>
                      <m:e>
                        <m:r>
                          <a:rPr lang="en-US" sz="2400" i="1">
                            <a:latin typeface="Cambria Math" panose="02040503050406030204" pitchFamily="18" charset="0"/>
                            <a:ea typeface="Cambria"/>
                            <a:cs typeface="Calibri"/>
                          </a:rPr>
                          <m:t>𝐻</m:t>
                        </m:r>
                      </m:e>
                      <m:sub>
                        <m:r>
                          <a:rPr lang="en-US" sz="2400" i="1">
                            <a:latin typeface="Cambria Math" panose="02040503050406030204" pitchFamily="18" charset="0"/>
                            <a:ea typeface="Cambria"/>
                            <a:cs typeface="Calibri"/>
                          </a:rPr>
                          <m:t>𝑠</m:t>
                        </m:r>
                      </m:sub>
                    </m:sSub>
                    <m:r>
                      <a:rPr lang="en-US" sz="2400" i="1">
                        <a:latin typeface="Cambria Math" panose="02040503050406030204" pitchFamily="18" charset="0"/>
                        <a:ea typeface="Cambria"/>
                        <a:cs typeface="Calibri"/>
                      </a:rPr>
                      <m:t>=0.</m:t>
                    </m:r>
                    <m:r>
                      <a:rPr lang="en-US" sz="2400" i="1">
                        <a:latin typeface="Cambria Math" panose="02040503050406030204" pitchFamily="18" charset="0"/>
                        <a:ea typeface="Cambria"/>
                        <a:cs typeface="Calibri"/>
                      </a:rPr>
                      <m:t>27</m:t>
                    </m:r>
                    <m:r>
                      <a:rPr lang="en-US" sz="2400" i="1">
                        <a:latin typeface="Cambria Math" panose="02040503050406030204" pitchFamily="18" charset="0"/>
                        <a:ea typeface="Cambria"/>
                        <a:cs typeface="Calibri"/>
                      </a:rPr>
                      <m:t> </m:t>
                    </m:r>
                    <m:r>
                      <a:rPr lang="en-US" sz="2400" i="1">
                        <a:latin typeface="Cambria Math" panose="02040503050406030204" pitchFamily="18" charset="0"/>
                        <a:ea typeface="Cambria"/>
                        <a:cs typeface="Calibri"/>
                      </a:rPr>
                      <m:t>𝑚</m:t>
                    </m:r>
                  </m:oMath>
                </a14:m>
                <a:endParaRPr lang="en-US" sz="2400" b="1" dirty="0">
                  <a:latin typeface="Cambria"/>
                  <a:ea typeface="Cambria"/>
                  <a:cs typeface="Calibri"/>
                </a:endParaRPr>
              </a:p>
              <a:p>
                <a:r>
                  <a:rPr lang="en-US" sz="2400" b="1" dirty="0">
                    <a:latin typeface="Cambria"/>
                    <a:ea typeface="Cambria"/>
                    <a:cs typeface="Calibri"/>
                  </a:rPr>
                  <a:t>      Storm</a:t>
                </a:r>
                <a:r>
                  <a:rPr lang="en-US" sz="2400" dirty="0">
                    <a:latin typeface="Cambria"/>
                    <a:ea typeface="Cambria"/>
                    <a:cs typeface="Calibri"/>
                  </a:rPr>
                  <a:t> – 99</a:t>
                </a:r>
                <a:r>
                  <a:rPr lang="en-US" sz="2400" baseline="30000" dirty="0">
                    <a:latin typeface="Cambria"/>
                    <a:ea typeface="Cambria"/>
                    <a:cs typeface="Calibri"/>
                  </a:rPr>
                  <a:t>th</a:t>
                </a:r>
                <a:r>
                  <a:rPr lang="en-US" sz="2400" dirty="0">
                    <a:latin typeface="Cambria"/>
                    <a:ea typeface="Cambria"/>
                    <a:cs typeface="Calibri"/>
                  </a:rPr>
                  <a:t> percentile</a:t>
                </a:r>
              </a:p>
              <a:p>
                <a:r>
                  <a:rPr lang="en-US" sz="2400" dirty="0">
                    <a:latin typeface="Cambria"/>
                    <a:ea typeface="Cambria"/>
                    <a:cs typeface="Calibri"/>
                  </a:rPr>
                  <a:t>     - </a:t>
                </a:r>
                <a14:m>
                  <m:oMath xmlns:m="http://schemas.openxmlformats.org/officeDocument/2006/math">
                    <m:sSub>
                      <m:sSubPr>
                        <m:ctrlPr>
                          <a:rPr lang="en-US" sz="2400" i="1">
                            <a:latin typeface="Cambria Math" panose="02040503050406030204" pitchFamily="18" charset="0"/>
                            <a:ea typeface="Cambria"/>
                            <a:cs typeface="Calibri"/>
                          </a:rPr>
                        </m:ctrlPr>
                      </m:sSubPr>
                      <m:e>
                        <m:r>
                          <a:rPr lang="en-US" sz="2400" i="1">
                            <a:latin typeface="Cambria Math" panose="02040503050406030204" pitchFamily="18" charset="0"/>
                            <a:ea typeface="Cambria"/>
                            <a:cs typeface="Calibri"/>
                          </a:rPr>
                          <m:t>𝑈</m:t>
                        </m:r>
                      </m:e>
                      <m:sub>
                        <m:r>
                          <a:rPr lang="en-US" sz="2400" i="1">
                            <a:latin typeface="Cambria Math" panose="02040503050406030204" pitchFamily="18" charset="0"/>
                            <a:ea typeface="Cambria"/>
                            <a:cs typeface="Calibri"/>
                          </a:rPr>
                          <m:t>𝑝</m:t>
                        </m:r>
                      </m:sub>
                    </m:sSub>
                    <m:r>
                      <a:rPr lang="en-US" sz="2400" i="1">
                        <a:latin typeface="Cambria Math" panose="02040503050406030204" pitchFamily="18" charset="0"/>
                        <a:ea typeface="Cambria"/>
                        <a:cs typeface="Calibri"/>
                      </a:rPr>
                      <m:t>=0.864</m:t>
                    </m:r>
                    <m:f>
                      <m:fPr>
                        <m:ctrlPr>
                          <a:rPr lang="en-US" sz="2400" i="1">
                            <a:latin typeface="Cambria Math" panose="02040503050406030204" pitchFamily="18" charset="0"/>
                            <a:ea typeface="Cambria"/>
                            <a:cs typeface="Calibri"/>
                          </a:rPr>
                        </m:ctrlPr>
                      </m:fPr>
                      <m:num>
                        <m:r>
                          <a:rPr lang="en-US" sz="2400" i="1">
                            <a:latin typeface="Cambria Math" panose="02040503050406030204" pitchFamily="18" charset="0"/>
                            <a:ea typeface="Cambria"/>
                            <a:cs typeface="Calibri"/>
                          </a:rPr>
                          <m:t>𝑚</m:t>
                        </m:r>
                      </m:num>
                      <m:den>
                        <m:r>
                          <a:rPr lang="en-US" sz="2400" i="1">
                            <a:latin typeface="Cambria Math" panose="02040503050406030204" pitchFamily="18" charset="0"/>
                            <a:ea typeface="Cambria"/>
                            <a:cs typeface="Calibri"/>
                          </a:rPr>
                          <m:t>𝑠</m:t>
                        </m:r>
                      </m:den>
                    </m:f>
                  </m:oMath>
                </a14:m>
                <a:endParaRPr lang="en-US" sz="2400" dirty="0">
                  <a:latin typeface="Cambria"/>
                  <a:ea typeface="Cambria"/>
                  <a:cs typeface="Calibri"/>
                </a:endParaRPr>
              </a:p>
              <a:p>
                <a:r>
                  <a:rPr lang="en-US" sz="2400" b="1" dirty="0">
                    <a:latin typeface="Cambria"/>
                    <a:ea typeface="Cambria"/>
                    <a:cs typeface="Calibri"/>
                  </a:rPr>
                  <a:t>     - </a:t>
                </a:r>
                <a14:m>
                  <m:oMath xmlns:m="http://schemas.openxmlformats.org/officeDocument/2006/math">
                    <m:sSub>
                      <m:sSubPr>
                        <m:ctrlPr>
                          <a:rPr lang="en-US" sz="2400" i="1">
                            <a:latin typeface="Cambria Math" panose="02040503050406030204" pitchFamily="18" charset="0"/>
                            <a:ea typeface="Cambria"/>
                            <a:cs typeface="Calibri"/>
                          </a:rPr>
                        </m:ctrlPr>
                      </m:sSubPr>
                      <m:e>
                        <m:r>
                          <a:rPr lang="en-US" sz="2400" i="1">
                            <a:latin typeface="Cambria Math" panose="02040503050406030204" pitchFamily="18" charset="0"/>
                            <a:ea typeface="Cambria"/>
                            <a:cs typeface="Calibri"/>
                          </a:rPr>
                          <m:t>𝐻</m:t>
                        </m:r>
                      </m:e>
                      <m:sub>
                        <m:r>
                          <a:rPr lang="en-US" sz="2400" i="1">
                            <a:latin typeface="Cambria Math" panose="02040503050406030204" pitchFamily="18" charset="0"/>
                            <a:ea typeface="Cambria"/>
                            <a:cs typeface="Calibri"/>
                          </a:rPr>
                          <m:t>𝑠</m:t>
                        </m:r>
                      </m:sub>
                    </m:sSub>
                    <m:r>
                      <a:rPr lang="en-US" sz="2400" i="1">
                        <a:latin typeface="Cambria Math" panose="02040503050406030204" pitchFamily="18" charset="0"/>
                        <a:ea typeface="Cambria"/>
                        <a:cs typeface="Calibri"/>
                      </a:rPr>
                      <m:t>=</m:t>
                    </m:r>
                    <m:r>
                      <a:rPr lang="en-US" sz="2400" i="1">
                        <a:latin typeface="Cambria Math" panose="02040503050406030204" pitchFamily="18" charset="0"/>
                        <a:ea typeface="Cambria"/>
                        <a:cs typeface="Calibri"/>
                      </a:rPr>
                      <m:t>1.30</m:t>
                    </m:r>
                    <m:r>
                      <a:rPr lang="en-US" sz="2400" i="1">
                        <a:latin typeface="Cambria Math" panose="02040503050406030204" pitchFamily="18" charset="0"/>
                        <a:ea typeface="Cambria"/>
                        <a:cs typeface="Calibri"/>
                      </a:rPr>
                      <m:t> </m:t>
                    </m:r>
                    <m:r>
                      <a:rPr lang="en-US" sz="2400" i="1">
                        <a:latin typeface="Cambria Math" panose="02040503050406030204" pitchFamily="18" charset="0"/>
                        <a:ea typeface="Cambria"/>
                        <a:cs typeface="Calibri"/>
                      </a:rPr>
                      <m:t>𝑚</m:t>
                    </m:r>
                  </m:oMath>
                </a14:m>
                <a:endParaRPr lang="en-US" sz="2400" dirty="0">
                  <a:latin typeface="Cambria"/>
                  <a:ea typeface="Cambria"/>
                  <a:cs typeface="Calibri"/>
                </a:endParaRPr>
              </a:p>
              <a:p>
                <a:pPr marL="342900" indent="-342900">
                  <a:buFont typeface="Arial" panose="020B0604020202020204" pitchFamily="34" charset="0"/>
                  <a:buChar char="•"/>
                </a:pPr>
                <a:r>
                  <a:rPr lang="en-US" sz="2400" dirty="0">
                    <a:latin typeface="Cambria"/>
                    <a:ea typeface="Cambria"/>
                    <a:cs typeface="Calibri"/>
                  </a:rPr>
                  <a:t>AWAC Analysis gave the basis for physical model drag testing &amp; numerical modeling </a:t>
                </a:r>
              </a:p>
              <a:p>
                <a:pPr marL="342900" indent="-34290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p:txBody>
          </p:sp>
        </mc:Choice>
        <mc:Fallback>
          <p:sp>
            <p:nvSpPr>
              <p:cNvPr id="17" name="TextBox 16">
                <a:extLst>
                  <a:ext uri="{FF2B5EF4-FFF2-40B4-BE49-F238E27FC236}">
                    <a16:creationId xmlns:a16="http://schemas.microsoft.com/office/drawing/2014/main" id="{1611F211-31B8-0E29-C6C0-B661B2E26F74}"/>
                  </a:ext>
                </a:extLst>
              </p:cNvPr>
              <p:cNvSpPr txBox="1">
                <a:spLocks noGrp="1" noRot="1" noChangeAspect="1" noMove="1" noResize="1" noEditPoints="1" noAdjustHandles="1" noChangeArrowheads="1" noChangeShapeType="1" noTextEdit="1"/>
              </p:cNvSpPr>
              <p:nvPr/>
            </p:nvSpPr>
            <p:spPr>
              <a:xfrm>
                <a:off x="21945600" y="5943600"/>
                <a:ext cx="10058400" cy="7315200"/>
              </a:xfrm>
              <a:prstGeom prst="rect">
                <a:avLst/>
              </a:prstGeom>
              <a:blipFill>
                <a:blip r:embed="rId6"/>
                <a:stretch>
                  <a:fillRect l="-1453" t="-998"/>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6" name="Subtitle 2">
                <a:extLst>
                  <a:ext uri="{FF2B5EF4-FFF2-40B4-BE49-F238E27FC236}">
                    <a16:creationId xmlns:a16="http://schemas.microsoft.com/office/drawing/2014/main" id="{7659CB87-FF23-2175-4AE7-BBEA207DC19A}"/>
                  </a:ext>
                </a:extLst>
              </p:cNvPr>
              <p:cNvSpPr txBox="1">
                <a:spLocks/>
              </p:cNvSpPr>
              <p:nvPr/>
            </p:nvSpPr>
            <p:spPr>
              <a:xfrm>
                <a:off x="21945600" y="14630400"/>
                <a:ext cx="10058400" cy="4906049"/>
              </a:xfrm>
              <a:prstGeom prst="rect">
                <a:avLst/>
              </a:prstGeom>
              <a:noFill/>
              <a:ln>
                <a:noFill/>
              </a:ln>
            </p:spPr>
            <p:txBody>
              <a:bodyPr vert="horz" lIns="91440" tIns="0" rIns="0"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b="1" dirty="0">
                    <a:latin typeface="Cambria"/>
                    <a:ea typeface="Cambria"/>
                  </a:rPr>
                  <a:t>Drag Test Results </a:t>
                </a:r>
                <a:endParaRPr lang="en-US" sz="3200" dirty="0">
                  <a:latin typeface="Cambria"/>
                  <a:ea typeface="Cambria"/>
                </a:endParaRPr>
              </a:p>
              <a:p>
                <a:pPr marL="274320" indent="-342900" algn="l">
                  <a:lnSpc>
                    <a:spcPct val="100000"/>
                  </a:lnSpc>
                  <a:spcBef>
                    <a:spcPts val="0"/>
                  </a:spcBef>
                  <a:buFont typeface="Arial" panose="020B0604020202020204" pitchFamily="34" charset="0"/>
                  <a:buChar char="•"/>
                </a:pPr>
                <a:r>
                  <a:rPr lang="en-US" sz="2400" dirty="0">
                    <a:latin typeface="Cambria" panose="02040503050406030204" pitchFamily="18" charset="0"/>
                    <a:ea typeface="Cambria" panose="02040503050406030204" pitchFamily="18" charset="0"/>
                  </a:rPr>
                  <a:t>Governing Equation: </a:t>
                </a:r>
                <a14:m>
                  <m:oMath xmlns:m="http://schemas.openxmlformats.org/officeDocument/2006/math">
                    <m:sSub>
                      <m:sSubPr>
                        <m:ctrlPr>
                          <a:rPr lang="en-US" sz="2400" b="0" i="1" smtClean="0">
                            <a:latin typeface="Cambria Math" panose="02040503050406030204" pitchFamily="18" charset="0"/>
                            <a:ea typeface="Cambria"/>
                          </a:rPr>
                        </m:ctrlPr>
                      </m:sSubPr>
                      <m:e>
                        <m:r>
                          <a:rPr lang="en-US" sz="2400" b="0" i="1" smtClean="0">
                            <a:latin typeface="Cambria Math" panose="02040503050406030204" pitchFamily="18" charset="0"/>
                            <a:ea typeface="Cambria"/>
                          </a:rPr>
                          <m:t>𝐹</m:t>
                        </m:r>
                      </m:e>
                      <m:sub>
                        <m:r>
                          <a:rPr lang="en-US" sz="2400" b="0" i="1" smtClean="0">
                            <a:latin typeface="Cambria Math" panose="02040503050406030204" pitchFamily="18" charset="0"/>
                            <a:ea typeface="Cambria"/>
                          </a:rPr>
                          <m:t>𝑑</m:t>
                        </m:r>
                      </m:sub>
                    </m:sSub>
                    <m:r>
                      <a:rPr lang="en-US" sz="2400" b="0" i="1" smtClean="0">
                        <a:latin typeface="Cambria Math" panose="02040503050406030204" pitchFamily="18" charset="0"/>
                        <a:ea typeface="Cambria"/>
                      </a:rPr>
                      <m:t>=</m:t>
                    </m:r>
                    <m:f>
                      <m:fPr>
                        <m:ctrlPr>
                          <a:rPr lang="en-US" sz="2400" b="0" i="1" smtClean="0">
                            <a:latin typeface="Cambria Math" panose="02040503050406030204" pitchFamily="18" charset="0"/>
                            <a:ea typeface="Cambria"/>
                          </a:rPr>
                        </m:ctrlPr>
                      </m:fPr>
                      <m:num>
                        <m:r>
                          <a:rPr lang="en-US" sz="2400" b="0" i="1" smtClean="0">
                            <a:latin typeface="Cambria Math" panose="02040503050406030204" pitchFamily="18" charset="0"/>
                            <a:ea typeface="Cambria"/>
                          </a:rPr>
                          <m:t>1</m:t>
                        </m:r>
                      </m:num>
                      <m:den>
                        <m:r>
                          <a:rPr lang="en-US" sz="2400" b="0" i="1" smtClean="0">
                            <a:latin typeface="Cambria Math" panose="02040503050406030204" pitchFamily="18" charset="0"/>
                            <a:ea typeface="Cambria"/>
                          </a:rPr>
                          <m:t>2</m:t>
                        </m:r>
                      </m:den>
                    </m:f>
                    <m:r>
                      <a:rPr lang="en-US" sz="2400" b="0" i="1" smtClean="0">
                        <a:latin typeface="Cambria Math" panose="02040503050406030204" pitchFamily="18" charset="0"/>
                        <a:ea typeface="Cambria"/>
                      </a:rPr>
                      <m:t>𝜌</m:t>
                    </m:r>
                    <m:sSub>
                      <m:sSubPr>
                        <m:ctrlPr>
                          <a:rPr lang="en-US" sz="2400" b="0" i="1" smtClean="0">
                            <a:latin typeface="Cambria Math" panose="02040503050406030204" pitchFamily="18" charset="0"/>
                            <a:ea typeface="Cambria"/>
                          </a:rPr>
                        </m:ctrlPr>
                      </m:sSubPr>
                      <m:e>
                        <m:r>
                          <a:rPr lang="en-US" sz="2400" b="0" i="1" smtClean="0">
                            <a:latin typeface="Cambria Math" panose="02040503050406030204" pitchFamily="18" charset="0"/>
                            <a:ea typeface="Cambria"/>
                          </a:rPr>
                          <m:t>𝐶</m:t>
                        </m:r>
                      </m:e>
                      <m:sub>
                        <m:r>
                          <a:rPr lang="en-US" sz="2400" b="0" i="1" smtClean="0">
                            <a:latin typeface="Cambria Math" panose="02040503050406030204" pitchFamily="18" charset="0"/>
                            <a:ea typeface="Cambria"/>
                          </a:rPr>
                          <m:t>𝑑</m:t>
                        </m:r>
                      </m:sub>
                    </m:sSub>
                    <m:r>
                      <a:rPr lang="en-US" sz="2400" b="0" i="1" smtClean="0">
                        <a:latin typeface="Cambria Math" panose="02040503050406030204" pitchFamily="18" charset="0"/>
                        <a:ea typeface="Cambria"/>
                      </a:rPr>
                      <m:t>𝐴</m:t>
                    </m:r>
                    <m:sSup>
                      <m:sSupPr>
                        <m:ctrlPr>
                          <a:rPr lang="en-US" sz="2400" b="0" i="1" smtClean="0">
                            <a:latin typeface="Cambria Math" panose="02040503050406030204" pitchFamily="18" charset="0"/>
                            <a:ea typeface="Cambria"/>
                          </a:rPr>
                        </m:ctrlPr>
                      </m:sSupPr>
                      <m:e>
                        <m:r>
                          <a:rPr lang="en-US" sz="2400" b="0" i="1" smtClean="0">
                            <a:latin typeface="Cambria Math" panose="02040503050406030204" pitchFamily="18" charset="0"/>
                            <a:ea typeface="Cambria"/>
                          </a:rPr>
                          <m:t>𝑣</m:t>
                        </m:r>
                      </m:e>
                      <m:sup>
                        <m:r>
                          <a:rPr lang="en-US" sz="2400" b="0" i="1" smtClean="0">
                            <a:latin typeface="Cambria Math" panose="02040503050406030204" pitchFamily="18" charset="0"/>
                            <a:ea typeface="Cambria"/>
                          </a:rPr>
                          <m:t>2</m:t>
                        </m:r>
                      </m:sup>
                    </m:sSup>
                  </m:oMath>
                </a14:m>
                <a:endParaRPr lang="en-US" sz="2400" dirty="0">
                  <a:latin typeface="Cambria"/>
                  <a:ea typeface="Cambria"/>
                </a:endParaRPr>
              </a:p>
              <a:p>
                <a:pPr marL="274320" indent="-342900" algn="l">
                  <a:lnSpc>
                    <a:spcPct val="100000"/>
                  </a:lnSpc>
                  <a:spcBef>
                    <a:spcPts val="0"/>
                  </a:spcBef>
                  <a:buFont typeface="Arial" panose="020B0604020202020204" pitchFamily="34" charset="0"/>
                  <a:buChar char="•"/>
                </a:pPr>
                <a:r>
                  <a:rPr lang="en-US" sz="2400" dirty="0">
                    <a:latin typeface="Cambria"/>
                    <a:ea typeface="Cambria"/>
                  </a:rPr>
                  <a:t>Shape and area are velocity dependent</a:t>
                </a:r>
              </a:p>
              <a:p>
                <a:pPr marL="274320" indent="-342900" algn="l">
                  <a:lnSpc>
                    <a:spcPct val="100000"/>
                  </a:lnSpc>
                  <a:spcBef>
                    <a:spcPts val="0"/>
                  </a:spcBef>
                  <a:buFont typeface="Arial" panose="020B0604020202020204" pitchFamily="34" charset="0"/>
                  <a:buChar char="•"/>
                </a:pPr>
                <a:r>
                  <a:rPr lang="en-US" sz="2400" dirty="0">
                    <a:latin typeface="Cambria"/>
                    <a:ea typeface="Cambria"/>
                  </a:rPr>
                  <a:t>Tow Orientation Narrow :</a:t>
                </a:r>
                <a:endParaRPr lang="en-US" sz="720" dirty="0">
                  <a:latin typeface="Cambria"/>
                  <a:ea typeface="Cambria"/>
                </a:endParaRPr>
              </a:p>
              <a:p>
                <a:pPr algn="l">
                  <a:lnSpc>
                    <a:spcPct val="100000"/>
                  </a:lnSpc>
                  <a:spcBef>
                    <a:spcPts val="0"/>
                  </a:spcBef>
                </a:pPr>
                <a:r>
                  <a:rPr lang="en-US" sz="2400" dirty="0">
                    <a:latin typeface="Cambria"/>
                    <a:ea typeface="Cambria"/>
                  </a:rPr>
                  <a:t>     - </a:t>
                </a:r>
                <a14:m>
                  <m:oMath xmlns:m="http://schemas.openxmlformats.org/officeDocument/2006/math">
                    <m:sSub>
                      <m:sSubPr>
                        <m:ctrlPr>
                          <a:rPr lang="en-US" sz="2400" b="0" i="1" smtClean="0">
                            <a:latin typeface="Cambria Math" panose="02040503050406030204" pitchFamily="18" charset="0"/>
                            <a:ea typeface="Cambria"/>
                          </a:rPr>
                        </m:ctrlPr>
                      </m:sSubPr>
                      <m:e>
                        <m:r>
                          <a:rPr lang="en-US" sz="2400" b="0" i="1" smtClean="0">
                            <a:latin typeface="Cambria Math" panose="02040503050406030204" pitchFamily="18" charset="0"/>
                            <a:ea typeface="Cambria"/>
                          </a:rPr>
                          <m:t>𝐶</m:t>
                        </m:r>
                      </m:e>
                      <m:sub>
                        <m:r>
                          <a:rPr lang="en-US" sz="2400" b="0" i="1" smtClean="0">
                            <a:latin typeface="Cambria Math" panose="02040503050406030204" pitchFamily="18" charset="0"/>
                            <a:ea typeface="Cambria"/>
                          </a:rPr>
                          <m:t>𝑑</m:t>
                        </m:r>
                      </m:sub>
                    </m:sSub>
                    <m:r>
                      <a:rPr lang="en-US" sz="2400" b="0" i="1" smtClean="0">
                        <a:latin typeface="Cambria Math" panose="02040503050406030204" pitchFamily="18" charset="0"/>
                        <a:ea typeface="Cambria"/>
                      </a:rPr>
                      <m:t>𝐴</m:t>
                    </m:r>
                    <m:r>
                      <a:rPr lang="en-US" sz="2400" b="0" i="1" smtClean="0">
                        <a:latin typeface="Cambria Math" panose="02040503050406030204" pitchFamily="18" charset="0"/>
                        <a:ea typeface="Cambria"/>
                      </a:rPr>
                      <m:t>=0.1935 </m:t>
                    </m:r>
                    <m:sSup>
                      <m:sSupPr>
                        <m:ctrlPr>
                          <a:rPr lang="en-US" sz="2400" b="0" i="1" smtClean="0">
                            <a:latin typeface="Cambria Math" panose="02040503050406030204" pitchFamily="18" charset="0"/>
                            <a:ea typeface="Cambria"/>
                          </a:rPr>
                        </m:ctrlPr>
                      </m:sSupPr>
                      <m:e>
                        <m:r>
                          <a:rPr lang="en-US" sz="2400" b="0" i="1" smtClean="0">
                            <a:latin typeface="Cambria Math" panose="02040503050406030204" pitchFamily="18" charset="0"/>
                            <a:ea typeface="Cambria"/>
                          </a:rPr>
                          <m:t>𝑚</m:t>
                        </m:r>
                      </m:e>
                      <m:sup>
                        <m:r>
                          <a:rPr lang="en-US" sz="2400" b="0" i="1" smtClean="0">
                            <a:latin typeface="Cambria Math" panose="02040503050406030204" pitchFamily="18" charset="0"/>
                            <a:ea typeface="Cambria"/>
                          </a:rPr>
                          <m:t>2</m:t>
                        </m:r>
                      </m:sup>
                    </m:sSup>
                  </m:oMath>
                </a14:m>
                <a:r>
                  <a:rPr lang="en-US" sz="2400" dirty="0">
                    <a:latin typeface="Cambria"/>
                    <a:ea typeface="Cambria"/>
                  </a:rPr>
                  <a:t> </a:t>
                </a:r>
              </a:p>
              <a:p>
                <a:pPr algn="l">
                  <a:lnSpc>
                    <a:spcPct val="100000"/>
                  </a:lnSpc>
                  <a:spcBef>
                    <a:spcPts val="0"/>
                  </a:spcBef>
                </a:pPr>
                <a:r>
                  <a:rPr lang="en-US" sz="2400" dirty="0">
                    <a:latin typeface="Cambria"/>
                    <a:ea typeface="Cambria"/>
                  </a:rPr>
                  <a:t>     - </a:t>
                </a:r>
                <a14:m>
                  <m:oMath xmlns:m="http://schemas.openxmlformats.org/officeDocument/2006/math">
                    <m:sSub>
                      <m:sSubPr>
                        <m:ctrlPr>
                          <a:rPr lang="en-US" sz="2400" b="0" i="1" smtClean="0">
                            <a:latin typeface="Cambria Math" panose="02040503050406030204" pitchFamily="18" charset="0"/>
                            <a:ea typeface="Cambria"/>
                          </a:rPr>
                        </m:ctrlPr>
                      </m:sSubPr>
                      <m:e>
                        <m:r>
                          <a:rPr lang="en-US" sz="2400" b="0" i="1" smtClean="0">
                            <a:latin typeface="Cambria Math" panose="02040503050406030204" pitchFamily="18" charset="0"/>
                            <a:ea typeface="Cambria"/>
                          </a:rPr>
                          <m:t>𝐶</m:t>
                        </m:r>
                      </m:e>
                      <m:sub>
                        <m:r>
                          <a:rPr lang="en-US" sz="2400" b="0" i="1" smtClean="0">
                            <a:latin typeface="Cambria Math" panose="02040503050406030204" pitchFamily="18" charset="0"/>
                            <a:ea typeface="Cambria"/>
                          </a:rPr>
                          <m:t>𝑑</m:t>
                        </m:r>
                      </m:sub>
                    </m:sSub>
                    <m:r>
                      <a:rPr lang="en-US" sz="2400" b="0" i="1" smtClean="0">
                        <a:latin typeface="Cambria Math" panose="02040503050406030204" pitchFamily="18" charset="0"/>
                        <a:ea typeface="Cambria"/>
                      </a:rPr>
                      <m:t> </m:t>
                    </m:r>
                    <m:r>
                      <a:rPr lang="en-US" sz="2400" b="0" i="1" smtClean="0">
                        <a:latin typeface="Cambria Math" panose="02040503050406030204" pitchFamily="18" charset="0"/>
                        <a:ea typeface="Cambria Math" panose="02040503050406030204" pitchFamily="18" charset="0"/>
                      </a:rPr>
                      <m:t>≈ </m:t>
                    </m:r>
                  </m:oMath>
                </a14:m>
                <a:r>
                  <a:rPr lang="en-US" sz="2400" dirty="0">
                    <a:latin typeface="Cambria"/>
                    <a:ea typeface="Cambria"/>
                  </a:rPr>
                  <a:t>0.62</a:t>
                </a:r>
              </a:p>
              <a:p>
                <a:pPr algn="l">
                  <a:lnSpc>
                    <a:spcPct val="100000"/>
                  </a:lnSpc>
                  <a:spcBef>
                    <a:spcPts val="0"/>
                  </a:spcBef>
                </a:pPr>
                <a:r>
                  <a:rPr lang="en-US" sz="2400" dirty="0">
                    <a:latin typeface="Cambria"/>
                    <a:ea typeface="Cambria"/>
                  </a:rPr>
                  <a:t>     -  </a:t>
                </a:r>
                <a14:m>
                  <m:oMath xmlns:m="http://schemas.openxmlformats.org/officeDocument/2006/math">
                    <m:sSub>
                      <m:sSubPr>
                        <m:ctrlPr>
                          <a:rPr lang="en-US" sz="2400" b="0" i="1" smtClean="0">
                            <a:latin typeface="Cambria Math" panose="02040503050406030204" pitchFamily="18" charset="0"/>
                            <a:ea typeface="Cambria"/>
                          </a:rPr>
                        </m:ctrlPr>
                      </m:sSubPr>
                      <m:e>
                        <m:r>
                          <a:rPr lang="en-US" sz="2400" b="0" i="1" smtClean="0">
                            <a:latin typeface="Cambria Math" panose="02040503050406030204" pitchFamily="18" charset="0"/>
                            <a:ea typeface="Cambria"/>
                          </a:rPr>
                          <m:t>𝐴</m:t>
                        </m:r>
                      </m:e>
                      <m:sub>
                        <m:r>
                          <a:rPr lang="en-US" sz="2400" b="0" i="1" smtClean="0">
                            <a:latin typeface="Cambria Math" panose="02040503050406030204" pitchFamily="18" charset="0"/>
                            <a:ea typeface="Cambria"/>
                          </a:rPr>
                          <m:t>𝐹</m:t>
                        </m:r>
                      </m:sub>
                    </m:sSub>
                  </m:oMath>
                </a14:m>
                <a:r>
                  <a:rPr lang="en-US" sz="2400" dirty="0">
                    <a:latin typeface="Cambria"/>
                    <a:ea typeface="Cambria"/>
                  </a:rPr>
                  <a:t> is less flow dependent (Fig. 11)</a:t>
                </a:r>
              </a:p>
              <a:p>
                <a:pPr algn="l">
                  <a:lnSpc>
                    <a:spcPct val="100000"/>
                  </a:lnSpc>
                  <a:spcBef>
                    <a:spcPts val="0"/>
                  </a:spcBef>
                </a:pPr>
                <a:r>
                  <a:rPr lang="en-US" sz="2400" dirty="0">
                    <a:latin typeface="Cambria"/>
                    <a:ea typeface="Cambria"/>
                  </a:rPr>
                  <a:t>     - More accurate </a:t>
                </a:r>
                <a14:m>
                  <m:oMath xmlns:m="http://schemas.openxmlformats.org/officeDocument/2006/math">
                    <m:sSub>
                      <m:sSubPr>
                        <m:ctrlPr>
                          <a:rPr lang="en-US" sz="2400" b="0" i="1" smtClean="0">
                            <a:latin typeface="Cambria Math" panose="02040503050406030204" pitchFamily="18" charset="0"/>
                            <a:ea typeface="Cambria"/>
                          </a:rPr>
                        </m:ctrlPr>
                      </m:sSubPr>
                      <m:e>
                        <m:r>
                          <a:rPr lang="en-US" sz="2400" b="0" i="1" smtClean="0">
                            <a:latin typeface="Cambria Math" panose="02040503050406030204" pitchFamily="18" charset="0"/>
                            <a:ea typeface="Cambria"/>
                          </a:rPr>
                          <m:t>𝐹</m:t>
                        </m:r>
                      </m:e>
                      <m:sub>
                        <m:r>
                          <a:rPr lang="en-US" sz="2400" b="0" i="1" smtClean="0">
                            <a:latin typeface="Cambria Math" panose="02040503050406030204" pitchFamily="18" charset="0"/>
                            <a:ea typeface="Cambria"/>
                          </a:rPr>
                          <m:t>𝑑</m:t>
                        </m:r>
                      </m:sub>
                    </m:sSub>
                    <m:r>
                      <a:rPr lang="en-US" sz="2400" b="0" i="1" smtClean="0">
                        <a:latin typeface="Cambria Math" panose="02040503050406030204" pitchFamily="18" charset="0"/>
                        <a:ea typeface="Cambria"/>
                      </a:rPr>
                      <m:t> </m:t>
                    </m:r>
                  </m:oMath>
                </a14:m>
                <a:r>
                  <a:rPr lang="en-US" sz="2400" dirty="0">
                    <a:latin typeface="Cambria"/>
                    <a:ea typeface="Cambria"/>
                  </a:rPr>
                  <a:t>fit line (Fig. 10)</a:t>
                </a:r>
              </a:p>
              <a:p>
                <a:pPr marL="274320" indent="-342900" algn="l">
                  <a:lnSpc>
                    <a:spcPct val="100000"/>
                  </a:lnSpc>
                  <a:spcBef>
                    <a:spcPts val="0"/>
                  </a:spcBef>
                  <a:buFont typeface="Arial" panose="020B0604020202020204" pitchFamily="34" charset="0"/>
                  <a:buChar char="•"/>
                </a:pPr>
                <a:r>
                  <a:rPr lang="en-US" sz="2400" dirty="0">
                    <a:latin typeface="Cambria"/>
                    <a:ea typeface="Cambria"/>
                  </a:rPr>
                  <a:t> Tow Orientation Wide:</a:t>
                </a:r>
              </a:p>
              <a:p>
                <a:pPr algn="l">
                  <a:lnSpc>
                    <a:spcPct val="100000"/>
                  </a:lnSpc>
                  <a:spcBef>
                    <a:spcPts val="0"/>
                  </a:spcBef>
                </a:pPr>
                <a:r>
                  <a:rPr lang="en-US" sz="2400" dirty="0">
                    <a:latin typeface="Cambria"/>
                    <a:ea typeface="Cambria"/>
                  </a:rPr>
                  <a:t>     - </a:t>
                </a:r>
                <a14:m>
                  <m:oMath xmlns:m="http://schemas.openxmlformats.org/officeDocument/2006/math">
                    <m:sSub>
                      <m:sSubPr>
                        <m:ctrlPr>
                          <a:rPr lang="en-US" sz="2400" i="1">
                            <a:latin typeface="Cambria Math" panose="02040503050406030204" pitchFamily="18" charset="0"/>
                            <a:ea typeface="Cambria"/>
                          </a:rPr>
                        </m:ctrlPr>
                      </m:sSubPr>
                      <m:e>
                        <m:r>
                          <a:rPr lang="en-US" sz="2400" i="1">
                            <a:latin typeface="Cambria Math" panose="02040503050406030204" pitchFamily="18" charset="0"/>
                            <a:ea typeface="Cambria"/>
                          </a:rPr>
                          <m:t>𝐶</m:t>
                        </m:r>
                      </m:e>
                      <m:sub>
                        <m:r>
                          <a:rPr lang="en-US" sz="2400" i="1">
                            <a:latin typeface="Cambria Math" panose="02040503050406030204" pitchFamily="18" charset="0"/>
                            <a:ea typeface="Cambria"/>
                          </a:rPr>
                          <m:t>𝑑</m:t>
                        </m:r>
                      </m:sub>
                    </m:sSub>
                    <m:r>
                      <a:rPr lang="en-US" sz="2400" i="1">
                        <a:latin typeface="Cambria Math" panose="02040503050406030204" pitchFamily="18" charset="0"/>
                        <a:ea typeface="Cambria"/>
                      </a:rPr>
                      <m:t>𝐴</m:t>
                    </m:r>
                    <m:r>
                      <a:rPr lang="en-US" sz="2400" i="1">
                        <a:latin typeface="Cambria Math" panose="02040503050406030204" pitchFamily="18" charset="0"/>
                        <a:ea typeface="Cambria"/>
                      </a:rPr>
                      <m:t>=0.2944 </m:t>
                    </m:r>
                    <m:sSup>
                      <m:sSupPr>
                        <m:ctrlPr>
                          <a:rPr lang="en-US" sz="2400" b="0" i="1" smtClean="0">
                            <a:latin typeface="Cambria Math" panose="02040503050406030204" pitchFamily="18" charset="0"/>
                            <a:ea typeface="Cambria"/>
                          </a:rPr>
                        </m:ctrlPr>
                      </m:sSupPr>
                      <m:e>
                        <m:r>
                          <a:rPr lang="en-US" sz="2400" b="0" i="1" smtClean="0">
                            <a:latin typeface="Cambria Math" panose="02040503050406030204" pitchFamily="18" charset="0"/>
                            <a:ea typeface="Cambria"/>
                          </a:rPr>
                          <m:t>𝑚</m:t>
                        </m:r>
                      </m:e>
                      <m:sup>
                        <m:r>
                          <a:rPr lang="en-US" sz="2400" b="0" i="1" smtClean="0">
                            <a:latin typeface="Cambria Math" panose="02040503050406030204" pitchFamily="18" charset="0"/>
                            <a:ea typeface="Cambria"/>
                          </a:rPr>
                          <m:t>2</m:t>
                        </m:r>
                      </m:sup>
                    </m:sSup>
                    <m:r>
                      <a:rPr lang="en-US" sz="2400" i="1">
                        <a:latin typeface="Cambria Math" panose="02040503050406030204" pitchFamily="18" charset="0"/>
                        <a:ea typeface="Cambria"/>
                      </a:rPr>
                      <m:t> </m:t>
                    </m:r>
                  </m:oMath>
                </a14:m>
                <a:endParaRPr lang="en-US" sz="2400" dirty="0">
                  <a:latin typeface="Cambria"/>
                  <a:ea typeface="Cambria"/>
                </a:endParaRPr>
              </a:p>
              <a:p>
                <a:pPr algn="l">
                  <a:lnSpc>
                    <a:spcPct val="100000"/>
                  </a:lnSpc>
                  <a:spcBef>
                    <a:spcPts val="0"/>
                  </a:spcBef>
                </a:pPr>
                <a:r>
                  <a:rPr lang="en-US" sz="2400" dirty="0">
                    <a:latin typeface="Cambria"/>
                    <a:ea typeface="Cambria"/>
                  </a:rPr>
                  <a:t>     - </a:t>
                </a:r>
                <a14:m>
                  <m:oMath xmlns:m="http://schemas.openxmlformats.org/officeDocument/2006/math">
                    <m:sSub>
                      <m:sSubPr>
                        <m:ctrlPr>
                          <a:rPr lang="en-US" sz="2400" i="1">
                            <a:latin typeface="Cambria Math" panose="02040503050406030204" pitchFamily="18" charset="0"/>
                            <a:ea typeface="Cambria"/>
                          </a:rPr>
                        </m:ctrlPr>
                      </m:sSubPr>
                      <m:e>
                        <m:r>
                          <a:rPr lang="en-US" sz="2400" i="1">
                            <a:latin typeface="Cambria Math" panose="02040503050406030204" pitchFamily="18" charset="0"/>
                            <a:ea typeface="Cambria"/>
                          </a:rPr>
                          <m:t>𝐶</m:t>
                        </m:r>
                      </m:e>
                      <m:sub>
                        <m:r>
                          <a:rPr lang="en-US" sz="2400" i="1">
                            <a:latin typeface="Cambria Math" panose="02040503050406030204" pitchFamily="18" charset="0"/>
                            <a:ea typeface="Cambria"/>
                          </a:rPr>
                          <m:t>𝑑</m:t>
                        </m:r>
                      </m:sub>
                    </m:sSub>
                    <m:r>
                      <a:rPr lang="en-US" sz="2400" i="1">
                        <a:latin typeface="Cambria Math" panose="02040503050406030204" pitchFamily="18" charset="0"/>
                        <a:ea typeface="Cambria"/>
                      </a:rPr>
                      <m:t> </m:t>
                    </m:r>
                    <m:r>
                      <a:rPr lang="en-US" sz="2400" i="1">
                        <a:latin typeface="Cambria Math" panose="02040503050406030204" pitchFamily="18" charset="0"/>
                        <a:ea typeface="Cambria Math" panose="02040503050406030204" pitchFamily="18" charset="0"/>
                      </a:rPr>
                      <m:t>≈ </m:t>
                    </m:r>
                  </m:oMath>
                </a14:m>
                <a:r>
                  <a:rPr lang="en-US" sz="2400" dirty="0">
                    <a:latin typeface="Cambria"/>
                    <a:ea typeface="Cambria"/>
                  </a:rPr>
                  <a:t>0.49</a:t>
                </a:r>
              </a:p>
              <a:p>
                <a:pPr algn="l">
                  <a:lnSpc>
                    <a:spcPct val="100000"/>
                  </a:lnSpc>
                  <a:spcBef>
                    <a:spcPts val="0"/>
                  </a:spcBef>
                </a:pPr>
                <a:r>
                  <a:rPr lang="en-US" sz="2400" dirty="0">
                    <a:latin typeface="Cambria"/>
                    <a:ea typeface="Cambria"/>
                  </a:rPr>
                  <a:t>     - </a:t>
                </a:r>
                <a14:m>
                  <m:oMath xmlns:m="http://schemas.openxmlformats.org/officeDocument/2006/math">
                    <m:sSub>
                      <m:sSubPr>
                        <m:ctrlPr>
                          <a:rPr lang="en-US" sz="2400" b="0" i="1" smtClean="0">
                            <a:latin typeface="Cambria Math" panose="02040503050406030204" pitchFamily="18" charset="0"/>
                            <a:ea typeface="Cambria"/>
                          </a:rPr>
                        </m:ctrlPr>
                      </m:sSubPr>
                      <m:e>
                        <m:r>
                          <a:rPr lang="en-US" sz="2400" b="0" i="1" smtClean="0">
                            <a:latin typeface="Cambria Math" panose="02040503050406030204" pitchFamily="18" charset="0"/>
                            <a:ea typeface="Cambria"/>
                          </a:rPr>
                          <m:t>𝐴</m:t>
                        </m:r>
                      </m:e>
                      <m:sub>
                        <m:r>
                          <a:rPr lang="en-US" sz="2400" b="0" i="1" smtClean="0">
                            <a:latin typeface="Cambria Math" panose="02040503050406030204" pitchFamily="18" charset="0"/>
                            <a:ea typeface="Cambria"/>
                          </a:rPr>
                          <m:t>𝐹</m:t>
                        </m:r>
                      </m:sub>
                    </m:sSub>
                  </m:oMath>
                </a14:m>
                <a:r>
                  <a:rPr lang="en-US" sz="2400" dirty="0">
                    <a:latin typeface="Cambria"/>
                    <a:ea typeface="Cambria"/>
                  </a:rPr>
                  <a:t> has heavy flow dependence (Fig. 11)</a:t>
                </a:r>
              </a:p>
              <a:p>
                <a:pPr algn="l">
                  <a:lnSpc>
                    <a:spcPct val="100000"/>
                  </a:lnSpc>
                  <a:spcBef>
                    <a:spcPts val="0"/>
                  </a:spcBef>
                </a:pPr>
                <a:r>
                  <a:rPr lang="en-US" sz="2400" dirty="0">
                    <a:latin typeface="Cambria"/>
                    <a:ea typeface="Cambria"/>
                  </a:rPr>
                  <a:t>     - </a:t>
                </a:r>
                <a14:m>
                  <m:oMath xmlns:m="http://schemas.openxmlformats.org/officeDocument/2006/math">
                    <m:sSub>
                      <m:sSubPr>
                        <m:ctrlPr>
                          <a:rPr lang="en-US" sz="2400" b="0" i="1" smtClean="0">
                            <a:latin typeface="Cambria Math" panose="02040503050406030204" pitchFamily="18" charset="0"/>
                            <a:ea typeface="Cambria"/>
                          </a:rPr>
                        </m:ctrlPr>
                      </m:sSubPr>
                      <m:e>
                        <m:r>
                          <a:rPr lang="en-US" sz="2400" b="0" i="1" smtClean="0">
                            <a:latin typeface="Cambria Math" panose="02040503050406030204" pitchFamily="18" charset="0"/>
                            <a:ea typeface="Cambria"/>
                          </a:rPr>
                          <m:t>𝐹</m:t>
                        </m:r>
                      </m:e>
                      <m:sub>
                        <m:r>
                          <a:rPr lang="en-US" sz="2400" b="0" i="1" smtClean="0">
                            <a:latin typeface="Cambria Math" panose="02040503050406030204" pitchFamily="18" charset="0"/>
                            <a:ea typeface="Cambria"/>
                          </a:rPr>
                          <m:t>𝑑</m:t>
                        </m:r>
                      </m:sub>
                    </m:sSub>
                  </m:oMath>
                </a14:m>
                <a:r>
                  <a:rPr lang="en-US" sz="2400" dirty="0">
                    <a:latin typeface="Cambria"/>
                    <a:ea typeface="Cambria"/>
                  </a:rPr>
                  <a:t> curve is more linear (Fig. 10)</a:t>
                </a:r>
              </a:p>
              <a:p>
                <a:pPr marL="342900" indent="-342900" algn="l">
                  <a:spcBef>
                    <a:spcPts val="0"/>
                  </a:spcBef>
                  <a:buFont typeface="Arial" panose="020B0604020202020204" pitchFamily="34" charset="0"/>
                  <a:buChar char="•"/>
                </a:pPr>
                <a:endParaRPr lang="en-US" sz="2400" dirty="0">
                  <a:latin typeface="Cambria"/>
                  <a:ea typeface="Cambria"/>
                </a:endParaRPr>
              </a:p>
            </p:txBody>
          </p:sp>
        </mc:Choice>
        <mc:Fallback>
          <p:sp>
            <p:nvSpPr>
              <p:cNvPr id="86" name="Subtitle 2">
                <a:extLst>
                  <a:ext uri="{FF2B5EF4-FFF2-40B4-BE49-F238E27FC236}">
                    <a16:creationId xmlns:a16="http://schemas.microsoft.com/office/drawing/2014/main" id="{7659CB87-FF23-2175-4AE7-BBEA207DC19A}"/>
                  </a:ext>
                </a:extLst>
              </p:cNvPr>
              <p:cNvSpPr txBox="1">
                <a:spLocks noRot="1" noChangeAspect="1" noMove="1" noResize="1" noEditPoints="1" noAdjustHandles="1" noChangeArrowheads="1" noChangeShapeType="1" noTextEdit="1"/>
              </p:cNvSpPr>
              <p:nvPr/>
            </p:nvSpPr>
            <p:spPr>
              <a:xfrm>
                <a:off x="21945600" y="14630400"/>
                <a:ext cx="10058400" cy="4906049"/>
              </a:xfrm>
              <a:prstGeom prst="rect">
                <a:avLst/>
              </a:prstGeom>
              <a:blipFill>
                <a:blip r:embed="rId7"/>
                <a:stretch>
                  <a:fillRect l="-1515" t="-3478"/>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DFF0F5A5-F163-FFA5-B5D8-CAE4A9069BA0}"/>
              </a:ext>
            </a:extLst>
          </p:cNvPr>
          <p:cNvSpPr>
            <a:spLocks noGrp="1"/>
          </p:cNvSpPr>
          <p:nvPr>
            <p:ph type="ctrTitle"/>
          </p:nvPr>
        </p:nvSpPr>
        <p:spPr>
          <a:xfrm>
            <a:off x="457200" y="457200"/>
            <a:ext cx="42976800" cy="4114800"/>
          </a:xfrm>
          <a:solidFill>
            <a:schemeClr val="tx2"/>
          </a:solidFill>
          <a:ln w="101600">
            <a:noFill/>
          </a:ln>
        </p:spPr>
        <p:style>
          <a:lnRef idx="2">
            <a:schemeClr val="dk1"/>
          </a:lnRef>
          <a:fillRef idx="1">
            <a:schemeClr val="lt1"/>
          </a:fillRef>
          <a:effectRef idx="0">
            <a:schemeClr val="dk1"/>
          </a:effectRef>
          <a:fontRef idx="minor">
            <a:schemeClr val="dk1"/>
          </a:fontRef>
        </p:style>
        <p:txBody>
          <a:bodyPr anchor="ctr">
            <a:normAutofit/>
          </a:bodyPr>
          <a:lstStyle/>
          <a:p>
            <a:r>
              <a:rPr lang="en-US" sz="6600" dirty="0">
                <a:solidFill>
                  <a:schemeClr val="bg1"/>
                </a:solidFill>
                <a:latin typeface="Cambria"/>
                <a:ea typeface="Cambria"/>
                <a:cs typeface="Arial"/>
              </a:rPr>
              <a:t>Mobile Mussel Raft (MOMUR) as a Component of an </a:t>
            </a:r>
            <a:br>
              <a:rPr lang="en-US" sz="6600" dirty="0">
                <a:solidFill>
                  <a:schemeClr val="bg1"/>
                </a:solidFill>
                <a:latin typeface="Cambria"/>
                <a:ea typeface="Cambria"/>
                <a:cs typeface="Arial"/>
              </a:rPr>
            </a:br>
            <a:r>
              <a:rPr lang="en-US" sz="6600" dirty="0">
                <a:solidFill>
                  <a:schemeClr val="bg1"/>
                </a:solidFill>
                <a:latin typeface="Cambria"/>
                <a:ea typeface="Cambria"/>
                <a:cs typeface="Arial"/>
              </a:rPr>
              <a:t>Integrated Multi-Trophic Aquaculture System </a:t>
            </a:r>
            <a:br>
              <a:rPr lang="en-US" sz="8400" dirty="0">
                <a:solidFill>
                  <a:schemeClr val="bg1"/>
                </a:solidFill>
                <a:latin typeface="Cambria" panose="02040503050406030204" pitchFamily="18" charset="0"/>
                <a:cs typeface="Arial" panose="020B0604020202020204" pitchFamily="34" charset="0"/>
              </a:rPr>
            </a:br>
            <a:r>
              <a:rPr lang="en-US" sz="4400" dirty="0">
                <a:solidFill>
                  <a:schemeClr val="bg1"/>
                </a:solidFill>
                <a:latin typeface="Cambria"/>
                <a:ea typeface="Cambria"/>
                <a:cs typeface="Arial"/>
              </a:rPr>
              <a:t>Benjamin Hogan, Jake Overstreet, Gabriel Pointer, Zachary Smith, Kiara Summers, Michael Sutt,</a:t>
            </a:r>
            <a:r>
              <a:rPr lang="en-US" sz="5400" dirty="0">
                <a:solidFill>
                  <a:schemeClr val="bg1"/>
                </a:solidFill>
                <a:latin typeface="Cambria"/>
                <a:ea typeface="Cambria"/>
                <a:cs typeface="Arial"/>
              </a:rPr>
              <a:t> </a:t>
            </a:r>
            <a:r>
              <a:rPr lang="en-US" sz="4400" dirty="0">
                <a:solidFill>
                  <a:schemeClr val="bg1"/>
                </a:solidFill>
                <a:latin typeface="Cambria"/>
                <a:ea typeface="Cambria"/>
                <a:cs typeface="Arial"/>
              </a:rPr>
              <a:t>Zack Yeaton </a:t>
            </a:r>
            <a:br>
              <a:rPr lang="en-US" sz="5400" dirty="0">
                <a:solidFill>
                  <a:schemeClr val="bg1"/>
                </a:solidFill>
                <a:latin typeface="Cambria"/>
                <a:ea typeface="Cambria"/>
                <a:cs typeface="Arial"/>
              </a:rPr>
            </a:br>
            <a:r>
              <a:rPr lang="en-US" sz="5400" dirty="0">
                <a:solidFill>
                  <a:schemeClr val="bg1"/>
                </a:solidFill>
                <a:latin typeface="Cambria"/>
                <a:ea typeface="Cambria"/>
                <a:cs typeface="Arial"/>
              </a:rPr>
              <a:t>Center for Sustainable Seafood Systems, University of New Hampshire, Durham, NH 03824</a:t>
            </a:r>
            <a:endParaRPr lang="en-US" sz="5400" i="1" dirty="0">
              <a:solidFill>
                <a:schemeClr val="bg1"/>
              </a:solidFill>
              <a:latin typeface="Cambria"/>
              <a:ea typeface="Cambria"/>
              <a:cs typeface="Arial"/>
            </a:endParaRPr>
          </a:p>
        </p:txBody>
      </p:sp>
      <p:sp>
        <p:nvSpPr>
          <p:cNvPr id="12" name="Subtitle 2">
            <a:extLst>
              <a:ext uri="{FF2B5EF4-FFF2-40B4-BE49-F238E27FC236}">
                <a16:creationId xmlns:a16="http://schemas.microsoft.com/office/drawing/2014/main" id="{9DC42C1E-DE70-ADF1-45D3-755D02A44165}"/>
              </a:ext>
            </a:extLst>
          </p:cNvPr>
          <p:cNvSpPr txBox="1">
            <a:spLocks noGrp="1" noRot="1" noMove="1" noResize="1" noEditPoints="1" noAdjustHandles="1" noChangeArrowheads="1" noChangeShapeType="1"/>
          </p:cNvSpPr>
          <p:nvPr/>
        </p:nvSpPr>
        <p:spPr>
          <a:xfrm>
            <a:off x="32461200" y="15544800"/>
            <a:ext cx="10972800" cy="548640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b="1" dirty="0">
                <a:latin typeface="Cambria"/>
                <a:ea typeface="Cambria"/>
              </a:rPr>
              <a:t>Continued Research</a:t>
            </a:r>
          </a:p>
          <a:p>
            <a:pPr marL="342900" indent="-342900" algn="l">
              <a:lnSpc>
                <a:spcPct val="100000"/>
              </a:lnSpc>
              <a:spcBef>
                <a:spcPts val="0"/>
              </a:spcBef>
              <a:buFont typeface="Arial" panose="020B0604020202020204" pitchFamily="34" charset="0"/>
              <a:buChar char="•"/>
            </a:pPr>
            <a:r>
              <a:rPr lang="en-US" sz="2400" dirty="0">
                <a:latin typeface="Cambria"/>
                <a:ea typeface="Cambria"/>
              </a:rPr>
              <a:t>Expanding environmental input data to improve bioenergetic growth model</a:t>
            </a:r>
          </a:p>
          <a:p>
            <a:pPr marL="342900" indent="-342900" algn="l">
              <a:lnSpc>
                <a:spcPct val="100000"/>
              </a:lnSpc>
              <a:spcBef>
                <a:spcPts val="0"/>
              </a:spcBef>
              <a:buFont typeface="Arial" panose="020B0604020202020204" pitchFamily="34" charset="0"/>
              <a:buChar char="•"/>
            </a:pPr>
            <a:r>
              <a:rPr lang="en-US" sz="2400" dirty="0">
                <a:latin typeface="Cambria"/>
                <a:ea typeface="Cambria"/>
              </a:rPr>
              <a:t>Perform dynamic load testing on the scale model</a:t>
            </a:r>
          </a:p>
          <a:p>
            <a:pPr marL="342900" indent="-342900" algn="l">
              <a:lnSpc>
                <a:spcPct val="100000"/>
              </a:lnSpc>
              <a:spcBef>
                <a:spcPts val="0"/>
              </a:spcBef>
              <a:buFont typeface="Arial" panose="020B0604020202020204" pitchFamily="34" charset="0"/>
              <a:buChar char="•"/>
            </a:pPr>
            <a:r>
              <a:rPr lang="en-US" sz="2400" dirty="0">
                <a:latin typeface="Cambria"/>
                <a:ea typeface="Cambria"/>
              </a:rPr>
              <a:t>Observe heave response and RAO to determine natural frequency of system</a:t>
            </a:r>
          </a:p>
          <a:p>
            <a:pPr marL="342900" indent="-342900" algn="l">
              <a:lnSpc>
                <a:spcPct val="100000"/>
              </a:lnSpc>
              <a:spcBef>
                <a:spcPts val="0"/>
              </a:spcBef>
              <a:buFont typeface="Arial" panose="020B0604020202020204" pitchFamily="34" charset="0"/>
              <a:buChar char="•"/>
            </a:pPr>
            <a:r>
              <a:rPr lang="en-US" sz="2400" dirty="0">
                <a:latin typeface="Cambria"/>
                <a:ea typeface="Cambria"/>
              </a:rPr>
              <a:t>Pinpoint weak areas in the current design such as attachment points</a:t>
            </a:r>
          </a:p>
          <a:p>
            <a:pPr marL="342900" indent="-342900" algn="l">
              <a:lnSpc>
                <a:spcPct val="100000"/>
              </a:lnSpc>
              <a:spcBef>
                <a:spcPts val="0"/>
              </a:spcBef>
              <a:buFont typeface="Arial" panose="020B0604020202020204" pitchFamily="34" charset="0"/>
              <a:buChar char="•"/>
            </a:pPr>
            <a:r>
              <a:rPr lang="en-US" sz="2400" dirty="0">
                <a:latin typeface="Cambria"/>
                <a:ea typeface="Cambria"/>
              </a:rPr>
              <a:t>Further develop and test mooring system</a:t>
            </a:r>
          </a:p>
          <a:p>
            <a:pPr marL="342900" indent="-342900" algn="l">
              <a:lnSpc>
                <a:spcPct val="100000"/>
              </a:lnSpc>
              <a:spcBef>
                <a:spcPts val="0"/>
              </a:spcBef>
              <a:buChar char="•"/>
            </a:pPr>
            <a:r>
              <a:rPr lang="en-US" sz="2400" dirty="0">
                <a:latin typeface="Cambria"/>
                <a:ea typeface="Cambria"/>
              </a:rPr>
              <a:t>Perform design analysis for anchor foundation</a:t>
            </a:r>
          </a:p>
          <a:p>
            <a:pPr algn="l">
              <a:lnSpc>
                <a:spcPct val="100000"/>
              </a:lnSpc>
              <a:spcBef>
                <a:spcPts val="0"/>
              </a:spcBef>
            </a:pPr>
            <a:r>
              <a:rPr lang="en-US" sz="3200" b="1" dirty="0">
                <a:latin typeface="Cambria"/>
                <a:ea typeface="Cambria"/>
              </a:rPr>
              <a:t>Prototype Refinement</a:t>
            </a:r>
          </a:p>
          <a:p>
            <a:pPr marL="342900" indent="-342900" algn="l">
              <a:lnSpc>
                <a:spcPct val="100000"/>
              </a:lnSpc>
              <a:spcBef>
                <a:spcPts val="0"/>
              </a:spcBef>
              <a:buFont typeface="Arial" panose="020B0604020202020204" pitchFamily="34" charset="0"/>
              <a:buChar char="•"/>
            </a:pPr>
            <a:r>
              <a:rPr lang="en-US" sz="2400" dirty="0">
                <a:latin typeface="Cambria"/>
                <a:ea typeface="Cambria"/>
              </a:rPr>
              <a:t>Based on test results and analysis, optimize raft design for better strength and mussel capacity</a:t>
            </a:r>
          </a:p>
          <a:p>
            <a:pPr marL="342900" indent="-342900" algn="l">
              <a:lnSpc>
                <a:spcPct val="100000"/>
              </a:lnSpc>
              <a:spcBef>
                <a:spcPts val="0"/>
              </a:spcBef>
              <a:buFont typeface="Arial" panose="020B0604020202020204" pitchFamily="34" charset="0"/>
              <a:buChar char="•"/>
            </a:pPr>
            <a:r>
              <a:rPr lang="en-US" sz="2400" dirty="0">
                <a:latin typeface="Cambria"/>
                <a:ea typeface="Cambria"/>
              </a:rPr>
              <a:t>Improve on hydrodynamics to reduce drag on the pontoons during towing</a:t>
            </a:r>
          </a:p>
          <a:p>
            <a:pPr marL="342900" indent="-342900" algn="l">
              <a:lnSpc>
                <a:spcPct val="100000"/>
              </a:lnSpc>
              <a:spcBef>
                <a:spcPts val="0"/>
              </a:spcBef>
              <a:buFont typeface="Arial" panose="020B0604020202020204" pitchFamily="34" charset="0"/>
              <a:buChar char="•"/>
            </a:pPr>
            <a:r>
              <a:rPr lang="en-US" sz="2400" dirty="0">
                <a:latin typeface="Cambria"/>
                <a:ea typeface="Cambria"/>
              </a:rPr>
              <a:t>Incorporate predation protection nets and include in analysis</a:t>
            </a:r>
          </a:p>
          <a:p>
            <a:pPr marL="342900" indent="-342900" algn="l">
              <a:lnSpc>
                <a:spcPct val="100000"/>
              </a:lnSpc>
              <a:spcBef>
                <a:spcPts val="0"/>
              </a:spcBef>
              <a:buFont typeface="Arial" panose="020B0604020202020204" pitchFamily="34" charset="0"/>
              <a:buChar char="•"/>
            </a:pPr>
            <a:r>
              <a:rPr lang="en-US" sz="2400" dirty="0">
                <a:latin typeface="Cambria"/>
                <a:ea typeface="Cambria"/>
              </a:rPr>
              <a:t>Perform all physical and numerical tests on refined design.</a:t>
            </a:r>
          </a:p>
          <a:p>
            <a:pPr marL="342900" indent="-342900" algn="l">
              <a:spcBef>
                <a:spcPts val="0"/>
              </a:spcBef>
              <a:buChar char="•"/>
            </a:pPr>
            <a:endParaRPr lang="en-US" sz="2400" dirty="0">
              <a:latin typeface="Cambria"/>
              <a:ea typeface="Cambria"/>
            </a:endParaRPr>
          </a:p>
          <a:p>
            <a:pPr marL="342900" indent="-342900" algn="l">
              <a:spcBef>
                <a:spcPts val="0"/>
              </a:spcBef>
              <a:buChar char="•"/>
            </a:pPr>
            <a:endParaRPr lang="en-US" sz="2400" dirty="0">
              <a:latin typeface="Cambria" panose="02040503050406030204" pitchFamily="18" charset="0"/>
              <a:ea typeface="Cambria"/>
            </a:endParaRPr>
          </a:p>
          <a:p>
            <a:pPr marL="342900" indent="-342900" algn="l">
              <a:spcBef>
                <a:spcPts val="0"/>
              </a:spcBef>
              <a:buChar char="•"/>
            </a:pPr>
            <a:endParaRPr lang="en-US" sz="2400" dirty="0">
              <a:latin typeface="Cambria" panose="02040503050406030204" pitchFamily="18" charset="0"/>
              <a:ea typeface="Cambria"/>
            </a:endParaRPr>
          </a:p>
          <a:p>
            <a:pPr algn="l">
              <a:spcBef>
                <a:spcPts val="0"/>
              </a:spcBef>
            </a:pPr>
            <a:endParaRPr lang="en-US" sz="2400" dirty="0">
              <a:latin typeface="Cambria" panose="02040503050406030204" pitchFamily="18" charset="0"/>
              <a:ea typeface="Cambria" panose="02040503050406030204" pitchFamily="18" charset="0"/>
            </a:endParaRPr>
          </a:p>
          <a:p>
            <a:pPr algn="l">
              <a:spcBef>
                <a:spcPts val="0"/>
              </a:spcBef>
            </a:pPr>
            <a:endParaRPr lang="en-US" sz="37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E670F38-10E1-7A36-6300-65AB272F2182}"/>
              </a:ext>
            </a:extLst>
          </p:cNvPr>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15" name="Subtitle 2">
            <a:extLst>
              <a:ext uri="{FF2B5EF4-FFF2-40B4-BE49-F238E27FC236}">
                <a16:creationId xmlns:a16="http://schemas.microsoft.com/office/drawing/2014/main" id="{456677B0-EFA1-254C-078C-5A3441DC6A96}"/>
              </a:ext>
            </a:extLst>
          </p:cNvPr>
          <p:cNvSpPr txBox="1">
            <a:spLocks noGrp="1" noRot="1" noMove="1" noResize="1" noEditPoints="1" noAdjustHandles="1" noChangeArrowheads="1" noChangeShapeType="1"/>
          </p:cNvSpPr>
          <p:nvPr/>
        </p:nvSpPr>
        <p:spPr>
          <a:xfrm>
            <a:off x="32461200" y="5029200"/>
            <a:ext cx="10972800" cy="913158"/>
          </a:xfrm>
          <a:prstGeom prst="rect">
            <a:avLst/>
          </a:prstGeom>
          <a:solidFill>
            <a:schemeClr val="tx2"/>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Economics</a:t>
            </a:r>
          </a:p>
        </p:txBody>
      </p:sp>
      <p:pic>
        <p:nvPicPr>
          <p:cNvPr id="1026" name="Picture 2" descr="white New Hampshire Sea Grant Logo">
            <a:extLst>
              <a:ext uri="{FF2B5EF4-FFF2-40B4-BE49-F238E27FC236}">
                <a16:creationId xmlns:a16="http://schemas.microsoft.com/office/drawing/2014/main" id="{B662F3F9-5BCE-EA50-2F3F-A822A4DE82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61600" y="914400"/>
            <a:ext cx="648182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7" name="Graphic 36">
            <a:extLst>
              <a:ext uri="{FF2B5EF4-FFF2-40B4-BE49-F238E27FC236}">
                <a16:creationId xmlns:a16="http://schemas.microsoft.com/office/drawing/2014/main" id="{9F28E1A5-5F6F-84A3-64F5-FE243C7E059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657600" y="914400"/>
            <a:ext cx="2796139" cy="3200400"/>
          </a:xfrm>
          <a:prstGeom prst="rect">
            <a:avLst/>
          </a:prstGeom>
        </p:spPr>
      </p:pic>
      <p:sp>
        <p:nvSpPr>
          <p:cNvPr id="79" name="Subtitle 2">
            <a:extLst>
              <a:ext uri="{FF2B5EF4-FFF2-40B4-BE49-F238E27FC236}">
                <a16:creationId xmlns:a16="http://schemas.microsoft.com/office/drawing/2014/main" id="{69F2FAF0-7C0E-B509-27DB-B524D79EB34F}"/>
              </a:ext>
            </a:extLst>
          </p:cNvPr>
          <p:cNvSpPr txBox="1">
            <a:spLocks noGrp="1" noRot="1" noChangeAspect="1" noMove="1" noResize="1" noEditPoints="1" noAdjustHandles="1" noChangeArrowheads="1" noChangeShapeType="1"/>
          </p:cNvSpPr>
          <p:nvPr/>
        </p:nvSpPr>
        <p:spPr>
          <a:xfrm>
            <a:off x="453529" y="5029200"/>
            <a:ext cx="10972800" cy="914400"/>
          </a:xfrm>
          <a:prstGeom prst="rect">
            <a:avLst/>
          </a:prstGeom>
          <a:solidFill>
            <a:schemeClr val="tx2"/>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a:ea typeface="Cambria"/>
              </a:rPr>
              <a:t>Team MOMUR Mission</a:t>
            </a:r>
          </a:p>
        </p:txBody>
      </p:sp>
      <p:sp>
        <p:nvSpPr>
          <p:cNvPr id="87" name="TextBox 86">
            <a:extLst>
              <a:ext uri="{FF2B5EF4-FFF2-40B4-BE49-F238E27FC236}">
                <a16:creationId xmlns:a16="http://schemas.microsoft.com/office/drawing/2014/main" id="{1DFD332F-A037-3AD9-FF40-26F12632C059}"/>
              </a:ext>
            </a:extLst>
          </p:cNvPr>
          <p:cNvSpPr txBox="1">
            <a:spLocks noGrp="1" noRot="1" noMove="1" noResize="1" noEditPoints="1" noAdjustHandles="1" noChangeArrowheads="1" noChangeShapeType="1"/>
          </p:cNvSpPr>
          <p:nvPr/>
        </p:nvSpPr>
        <p:spPr>
          <a:xfrm>
            <a:off x="457200" y="5943599"/>
            <a:ext cx="10972800" cy="7315200"/>
          </a:xfrm>
          <a:prstGeom prst="rect">
            <a:avLst/>
          </a:prstGeom>
          <a:noFill/>
          <a:ln>
            <a:solidFill>
              <a:schemeClr val="tx1"/>
            </a:solidFill>
          </a:ln>
        </p:spPr>
        <p:txBody>
          <a:bodyPr wrap="square" lIns="91440" tIns="45720" rIns="91440" bIns="45720" rtlCol="0" anchor="t">
            <a:noAutofit/>
          </a:bodyPr>
          <a:lstStyle/>
          <a:p>
            <a:pPr algn="just"/>
            <a:r>
              <a:rPr lang="en-US" sz="2400" dirty="0">
                <a:highlight>
                  <a:srgbClr val="FFFFFF"/>
                </a:highlight>
                <a:latin typeface="Cambria"/>
                <a:ea typeface="Calibri"/>
                <a:cs typeface="Calibri"/>
              </a:rPr>
              <a:t>The Mobile Mussel Raft's (MOMUR) mission is to raise blue mussels alongside steelhead trout in the existing AquaFort (Fig. 1) site as a component of an integrated multi-trophic aquaculture (IMTA) system. These mussels will grow on a dropper aquaculture raft system (Fig. 2) where they are able to balance the nutrients produced by the fish and use these nutrients to grow. The UNH AquaFort site is closed to shell fisheries so the raft is designed to be able to relocate to one of the open harvesting sites where the mussels can be filtered and then harvested. The MOMUR mission for this year was to create a preliminary design showing not only is this a viable concept but is worthy of attention and continued efforts.</a:t>
            </a:r>
            <a:endParaRPr lang="en-US" dirty="0">
              <a:latin typeface="Cambria"/>
            </a:endParaRPr>
          </a:p>
        </p:txBody>
      </p:sp>
      <p:sp>
        <p:nvSpPr>
          <p:cNvPr id="81" name="Subtitle 2">
            <a:extLst>
              <a:ext uri="{FF2B5EF4-FFF2-40B4-BE49-F238E27FC236}">
                <a16:creationId xmlns:a16="http://schemas.microsoft.com/office/drawing/2014/main" id="{75CC6982-136F-4BDF-BD43-5DE437ED68BD}"/>
              </a:ext>
            </a:extLst>
          </p:cNvPr>
          <p:cNvSpPr txBox="1">
            <a:spLocks noGrp="1" noRot="1" noMove="1" noResize="1" noEditPoints="1" noAdjustHandles="1" noChangeArrowheads="1" noChangeShapeType="1"/>
          </p:cNvSpPr>
          <p:nvPr/>
        </p:nvSpPr>
        <p:spPr>
          <a:xfrm>
            <a:off x="457200" y="23092091"/>
            <a:ext cx="10972800" cy="914400"/>
          </a:xfrm>
          <a:prstGeom prst="rect">
            <a:avLst/>
          </a:prstGeom>
          <a:solidFill>
            <a:schemeClr val="tx2"/>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a:ea typeface="Cambria"/>
              </a:rPr>
              <a:t>Mussel Growth Projection</a:t>
            </a:r>
          </a:p>
        </p:txBody>
      </p:sp>
      <p:sp>
        <p:nvSpPr>
          <p:cNvPr id="94" name="TextBox 93">
            <a:extLst>
              <a:ext uri="{FF2B5EF4-FFF2-40B4-BE49-F238E27FC236}">
                <a16:creationId xmlns:a16="http://schemas.microsoft.com/office/drawing/2014/main" id="{09457ACE-DAE5-2E4A-4763-BA8D38838C1E}"/>
              </a:ext>
            </a:extLst>
          </p:cNvPr>
          <p:cNvSpPr txBox="1"/>
          <p:nvPr/>
        </p:nvSpPr>
        <p:spPr>
          <a:xfrm>
            <a:off x="7205512" y="24161115"/>
            <a:ext cx="4220817" cy="83407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0000"/>
                </a:solidFill>
                <a:latin typeface="Cambria"/>
                <a:ea typeface="Arial"/>
                <a:cs typeface="Arial"/>
              </a:rPr>
              <a:t>Bioenergetic Model</a:t>
            </a:r>
          </a:p>
          <a:p>
            <a:pPr marL="342900" indent="-342900">
              <a:buFont typeface="Arial,Sans-Serif"/>
              <a:buChar char="•"/>
            </a:pPr>
            <a:r>
              <a:rPr lang="en-US" sz="2400" b="1" i="1" dirty="0">
                <a:solidFill>
                  <a:srgbClr val="000000"/>
                </a:solidFill>
                <a:latin typeface="Cambria"/>
                <a:ea typeface="Arial"/>
                <a:cs typeface="Arial"/>
              </a:rPr>
              <a:t>Mytilus edulis</a:t>
            </a:r>
            <a:r>
              <a:rPr lang="en-US" sz="2400" i="1" dirty="0">
                <a:solidFill>
                  <a:srgbClr val="000000"/>
                </a:solidFill>
                <a:latin typeface="Cambria"/>
                <a:ea typeface="Arial"/>
                <a:cs typeface="Arial"/>
              </a:rPr>
              <a:t> </a:t>
            </a:r>
            <a:r>
              <a:rPr lang="en-US" sz="2400" dirty="0">
                <a:solidFill>
                  <a:srgbClr val="000000"/>
                </a:solidFill>
                <a:latin typeface="Cambria"/>
                <a:ea typeface="Arial"/>
                <a:cs typeface="Arial"/>
              </a:rPr>
              <a:t>growth projected</a:t>
            </a:r>
            <a:r>
              <a:rPr lang="en-US" sz="2400" baseline="0" dirty="0">
                <a:solidFill>
                  <a:srgbClr val="000000"/>
                </a:solidFill>
                <a:latin typeface="Cambria"/>
                <a:ea typeface="Arial"/>
                <a:cs typeface="Arial"/>
              </a:rPr>
              <a:t> </a:t>
            </a:r>
            <a:r>
              <a:rPr lang="en-US" sz="2400" dirty="0">
                <a:solidFill>
                  <a:srgbClr val="000000"/>
                </a:solidFill>
                <a:latin typeface="Cambria"/>
                <a:ea typeface="Arial"/>
                <a:cs typeface="Arial"/>
              </a:rPr>
              <a:t>with bioenergetic</a:t>
            </a:r>
            <a:br>
              <a:rPr lang="en-US" sz="2400" dirty="0">
                <a:latin typeface="Cambria"/>
                <a:ea typeface="Arial"/>
                <a:cs typeface="Arial"/>
              </a:rPr>
            </a:br>
            <a:r>
              <a:rPr lang="en-US" sz="2400" baseline="0" dirty="0">
                <a:solidFill>
                  <a:srgbClr val="000000"/>
                </a:solidFill>
                <a:latin typeface="Cambria"/>
                <a:ea typeface="Arial"/>
                <a:cs typeface="Arial"/>
              </a:rPr>
              <a:t>growth model </a:t>
            </a:r>
            <a:r>
              <a:rPr lang="en-US" sz="2400" dirty="0">
                <a:latin typeface="Cambria"/>
                <a:ea typeface="Arial"/>
                <a:cs typeface="Arial"/>
              </a:rPr>
              <a:t> (Larsen, et al.)</a:t>
            </a:r>
            <a:endParaRPr lang="en-US" sz="2400" dirty="0">
              <a:ea typeface="Calibri"/>
              <a:cs typeface="Calibri"/>
            </a:endParaRPr>
          </a:p>
          <a:p>
            <a:pPr marL="342900" indent="-342900">
              <a:buFont typeface="Arial,Sans-Serif"/>
              <a:buChar char="•"/>
            </a:pPr>
            <a:r>
              <a:rPr lang="en-US" sz="2400" b="1" baseline="0" dirty="0">
                <a:solidFill>
                  <a:srgbClr val="000000"/>
                </a:solidFill>
                <a:latin typeface="Cambria"/>
                <a:ea typeface="Arial"/>
                <a:cs typeface="Arial"/>
              </a:rPr>
              <a:t>Model </a:t>
            </a:r>
            <a:r>
              <a:rPr lang="en-US" sz="2400" b="1" dirty="0">
                <a:solidFill>
                  <a:srgbClr val="000000"/>
                </a:solidFill>
                <a:latin typeface="Cambria"/>
                <a:ea typeface="Arial"/>
                <a:cs typeface="Arial"/>
              </a:rPr>
              <a:t>Inputs</a:t>
            </a:r>
            <a:r>
              <a:rPr lang="en-US" sz="2400" dirty="0">
                <a:solidFill>
                  <a:srgbClr val="000000"/>
                </a:solidFill>
                <a:latin typeface="Cambria"/>
                <a:ea typeface="Arial"/>
                <a:cs typeface="Arial"/>
              </a:rPr>
              <a:t>: </a:t>
            </a:r>
            <a:r>
              <a:rPr lang="en-US" sz="2400" baseline="0" dirty="0">
                <a:solidFill>
                  <a:srgbClr val="000000"/>
                </a:solidFill>
                <a:latin typeface="Cambria"/>
                <a:ea typeface="Arial"/>
                <a:cs typeface="Arial"/>
              </a:rPr>
              <a:t>temperature and chlorophyll data</a:t>
            </a:r>
            <a:r>
              <a:rPr lang="en-US" sz="2400" dirty="0">
                <a:solidFill>
                  <a:srgbClr val="000000"/>
                </a:solidFill>
                <a:latin typeface="Cambria"/>
                <a:ea typeface="Arial"/>
                <a:cs typeface="Arial"/>
              </a:rPr>
              <a:t> (Fig. 5) from AquaFort</a:t>
            </a:r>
            <a:r>
              <a:rPr lang="en-US" sz="2400" baseline="0" dirty="0">
                <a:solidFill>
                  <a:srgbClr val="000000"/>
                </a:solidFill>
                <a:latin typeface="Cambria"/>
                <a:ea typeface="Arial"/>
                <a:cs typeface="Arial"/>
              </a:rPr>
              <a:t> </a:t>
            </a:r>
            <a:r>
              <a:rPr lang="en-US" sz="2400" dirty="0">
                <a:latin typeface="Cambria"/>
                <a:ea typeface="Arial"/>
                <a:cs typeface="Arial"/>
              </a:rPr>
              <a:t>(Daily avg.)</a:t>
            </a:r>
            <a:endParaRPr lang="en-US" dirty="0">
              <a:ea typeface="Calibri" panose="020F0502020204030204"/>
              <a:cs typeface="Calibri" panose="020F0502020204030204"/>
            </a:endParaRPr>
          </a:p>
          <a:p>
            <a:pPr marL="342900" indent="-342900">
              <a:buFont typeface="Arial,Sans-Serif"/>
              <a:buChar char="•"/>
            </a:pPr>
            <a:r>
              <a:rPr lang="en-US" sz="2400" b="1" dirty="0">
                <a:solidFill>
                  <a:srgbClr val="000000"/>
                </a:solidFill>
                <a:latin typeface="Cambria"/>
                <a:ea typeface="Arial"/>
                <a:cs typeface="Arial"/>
              </a:rPr>
              <a:t>Applications</a:t>
            </a:r>
            <a:r>
              <a:rPr lang="en-US" sz="2400" baseline="0" dirty="0">
                <a:solidFill>
                  <a:srgbClr val="000000"/>
                </a:solidFill>
                <a:latin typeface="Cambria"/>
                <a:ea typeface="Arial"/>
                <a:cs typeface="Arial"/>
              </a:rPr>
              <a:t>:</a:t>
            </a:r>
            <a:r>
              <a:rPr lang="en-US" sz="2400" dirty="0">
                <a:solidFill>
                  <a:srgbClr val="000000"/>
                </a:solidFill>
                <a:latin typeface="Cambria"/>
                <a:ea typeface="Arial"/>
                <a:cs typeface="Arial"/>
              </a:rPr>
              <a:t> </a:t>
            </a:r>
            <a:r>
              <a:rPr lang="en-US" sz="2400" baseline="0" dirty="0">
                <a:solidFill>
                  <a:srgbClr val="000000"/>
                </a:solidFill>
                <a:latin typeface="Cambria"/>
                <a:ea typeface="Arial"/>
                <a:cs typeface="Arial"/>
              </a:rPr>
              <a:t>nitrogen </a:t>
            </a:r>
            <a:r>
              <a:rPr lang="en-US" sz="2400" dirty="0">
                <a:solidFill>
                  <a:srgbClr val="000000"/>
                </a:solidFill>
                <a:latin typeface="Cambria"/>
                <a:ea typeface="Arial"/>
                <a:cs typeface="Arial"/>
              </a:rPr>
              <a:t>assimilation modeling</a:t>
            </a:r>
            <a:r>
              <a:rPr lang="en-US" sz="2400" baseline="0" dirty="0">
                <a:solidFill>
                  <a:srgbClr val="000000"/>
                </a:solidFill>
                <a:latin typeface="Cambria"/>
                <a:ea typeface="Arial"/>
                <a:cs typeface="Arial"/>
              </a:rPr>
              <a:t>, economic analysis</a:t>
            </a:r>
            <a:r>
              <a:rPr lang="en-US" sz="2400" dirty="0">
                <a:solidFill>
                  <a:srgbClr val="000000"/>
                </a:solidFill>
                <a:latin typeface="Cambria"/>
                <a:ea typeface="Arial"/>
                <a:cs typeface="Arial"/>
              </a:rPr>
              <a:t>, MOMUR design considerations </a:t>
            </a:r>
          </a:p>
          <a:p>
            <a:pPr marL="342900" indent="-342900">
              <a:buFont typeface="Arial,Sans-Serif"/>
              <a:buChar char="•"/>
            </a:pPr>
            <a:r>
              <a:rPr lang="en-US" sz="2400" b="1" dirty="0">
                <a:latin typeface="Cambria"/>
                <a:ea typeface="Cambria"/>
                <a:cs typeface="Arial"/>
              </a:rPr>
              <a:t>Result</a:t>
            </a:r>
            <a:r>
              <a:rPr lang="en-US" sz="2400" dirty="0">
                <a:latin typeface="Cambria"/>
                <a:ea typeface="Cambria"/>
                <a:cs typeface="Arial"/>
              </a:rPr>
              <a:t>: Projected time for   Market size (45-60 mm) as 14-18 months (Fig. 6)</a:t>
            </a:r>
            <a:endParaRPr lang="en-US" sz="2400" dirty="0">
              <a:latin typeface="Cambria"/>
              <a:ea typeface="Calibri" panose="020F0502020204030204"/>
              <a:cs typeface="Arial"/>
            </a:endParaRPr>
          </a:p>
          <a:p>
            <a:pPr marL="342900" indent="-342900">
              <a:buFont typeface="Arial,Sans-Serif"/>
              <a:buChar char="•"/>
            </a:pPr>
            <a:r>
              <a:rPr lang="en-US" sz="2400" b="1" dirty="0">
                <a:latin typeface="Cambria"/>
                <a:ea typeface="Calibri" panose="020F0502020204030204"/>
                <a:cs typeface="Arial"/>
              </a:rPr>
              <a:t>Strengths</a:t>
            </a:r>
            <a:r>
              <a:rPr lang="en-US" sz="2400" dirty="0">
                <a:latin typeface="Cambria"/>
                <a:ea typeface="Calibri" panose="020F0502020204030204"/>
                <a:cs typeface="Arial"/>
              </a:rPr>
              <a:t>: mechanistic, environment-driven, predictive</a:t>
            </a:r>
            <a:endParaRPr lang="en-US" dirty="0"/>
          </a:p>
          <a:p>
            <a:pPr marL="342900" indent="-342900">
              <a:buFont typeface="Arial,Sans-Serif"/>
              <a:buChar char="•"/>
            </a:pPr>
            <a:r>
              <a:rPr lang="en-US" sz="2400" b="1" dirty="0">
                <a:latin typeface="Cambria"/>
                <a:ea typeface="Calibri" panose="020F0502020204030204"/>
                <a:cs typeface="Arial"/>
              </a:rPr>
              <a:t>Limits</a:t>
            </a:r>
            <a:r>
              <a:rPr lang="en-US" sz="2400" dirty="0">
                <a:latin typeface="Cambria"/>
                <a:ea typeface="Calibri" panose="020F0502020204030204"/>
                <a:cs typeface="Arial"/>
              </a:rPr>
              <a:t>: No mortality, limited inputs, 1 year data set</a:t>
            </a:r>
          </a:p>
        </p:txBody>
      </p:sp>
      <p:sp>
        <p:nvSpPr>
          <p:cNvPr id="5" name="TextBox 4">
            <a:extLst>
              <a:ext uri="{FF2B5EF4-FFF2-40B4-BE49-F238E27FC236}">
                <a16:creationId xmlns:a16="http://schemas.microsoft.com/office/drawing/2014/main" id="{34642441-FE3F-8B29-79EB-F25322E10323}"/>
              </a:ext>
            </a:extLst>
          </p:cNvPr>
          <p:cNvSpPr txBox="1"/>
          <p:nvPr/>
        </p:nvSpPr>
        <p:spPr>
          <a:xfrm>
            <a:off x="32679458" y="10442161"/>
            <a:ext cx="560127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ambria"/>
                <a:ea typeface="Calibri"/>
                <a:cs typeface="Calibri"/>
              </a:rPr>
              <a:t>Economic Viability</a:t>
            </a:r>
          </a:p>
          <a:p>
            <a:pPr marL="342900" indent="-342900">
              <a:buFont typeface="Arial" panose="020B0604020202020204" pitchFamily="34" charset="0"/>
              <a:buChar char="•"/>
            </a:pPr>
            <a:r>
              <a:rPr lang="en-US" sz="2400" dirty="0">
                <a:latin typeface="Cambria"/>
                <a:ea typeface="Calibri"/>
                <a:cs typeface="Calibri"/>
              </a:rPr>
              <a:t>First year material cost includes Raft construction (Table 3 &amp; Fig. 16)</a:t>
            </a:r>
            <a:endParaRPr lang="en-US" sz="2400" dirty="0">
              <a:latin typeface="Cambria" panose="02040503050406030204" pitchFamily="18" charset="0"/>
              <a:ea typeface="Calibri"/>
              <a:cs typeface="Calibri"/>
            </a:endParaRPr>
          </a:p>
          <a:p>
            <a:pPr marL="342900" indent="-342900">
              <a:buFont typeface="Arial" panose="020B0604020202020204" pitchFamily="34" charset="0"/>
              <a:buChar char="•"/>
            </a:pPr>
            <a:r>
              <a:rPr lang="en-US" sz="2400" dirty="0">
                <a:latin typeface="Cambria"/>
                <a:ea typeface="Calibri"/>
                <a:cs typeface="Calibri"/>
              </a:rPr>
              <a:t>Total Profits after 5 Years - $8,320 (Table 3)</a:t>
            </a:r>
          </a:p>
          <a:p>
            <a:pPr marL="342900" indent="-342900">
              <a:buFont typeface="Arial" panose="020B0604020202020204" pitchFamily="34" charset="0"/>
              <a:buChar char="•"/>
            </a:pPr>
            <a:r>
              <a:rPr lang="en-US" sz="2400" dirty="0">
                <a:latin typeface="Cambria"/>
                <a:ea typeface="Calibri"/>
                <a:cs typeface="Calibri"/>
              </a:rPr>
              <a:t>Gross income assumes 30% Mortality</a:t>
            </a:r>
          </a:p>
          <a:p>
            <a:pPr marL="342900" indent="-342900">
              <a:buFont typeface="Arial" panose="020B0604020202020204" pitchFamily="34" charset="0"/>
              <a:buChar char="•"/>
            </a:pPr>
            <a:r>
              <a:rPr lang="en-US" sz="2400" dirty="0">
                <a:latin typeface="Cambria"/>
                <a:ea typeface="Calibri"/>
                <a:cs typeface="Calibri"/>
              </a:rPr>
              <a:t>Market Price Estimated from local projections</a:t>
            </a:r>
          </a:p>
          <a:p>
            <a:pPr marL="342900" indent="-342900">
              <a:buFont typeface="Arial" panose="020B0604020202020204" pitchFamily="34" charset="0"/>
              <a:buChar char="•"/>
            </a:pPr>
            <a:r>
              <a:rPr lang="en-US" sz="2400" dirty="0">
                <a:latin typeface="Cambria"/>
                <a:ea typeface="Calibri"/>
                <a:cs typeface="Calibri"/>
              </a:rPr>
              <a:t>Internal Return of 5% after 5 Years</a:t>
            </a:r>
          </a:p>
          <a:p>
            <a:pPr marL="457200" indent="-457200">
              <a:buFont typeface="Arial"/>
              <a:buChar char="•"/>
            </a:pPr>
            <a:endParaRPr lang="en-US" sz="2400" dirty="0">
              <a:latin typeface="Cambria"/>
              <a:ea typeface="Calibri"/>
              <a:cs typeface="Calibri"/>
            </a:endParaRPr>
          </a:p>
        </p:txBody>
      </p:sp>
      <p:sp>
        <p:nvSpPr>
          <p:cNvPr id="47" name="Subtitle 2">
            <a:extLst>
              <a:ext uri="{FF2B5EF4-FFF2-40B4-BE49-F238E27FC236}">
                <a16:creationId xmlns:a16="http://schemas.microsoft.com/office/drawing/2014/main" id="{80DAB9FB-BE97-D3E1-B9D0-BD06520CB8B8}"/>
              </a:ext>
            </a:extLst>
          </p:cNvPr>
          <p:cNvSpPr txBox="1">
            <a:spLocks noGrp="1" noRot="1" noMove="1" noResize="1" noEditPoints="1" noAdjustHandles="1" noChangeArrowheads="1" noChangeShapeType="1"/>
          </p:cNvSpPr>
          <p:nvPr/>
        </p:nvSpPr>
        <p:spPr>
          <a:xfrm>
            <a:off x="32461200" y="14630400"/>
            <a:ext cx="10972800" cy="914400"/>
          </a:xfrm>
          <a:prstGeom prst="rect">
            <a:avLst/>
          </a:prstGeom>
          <a:solidFill>
            <a:schemeClr val="tx2"/>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a:ea typeface="Cambria"/>
              </a:rPr>
              <a:t>Future Work</a:t>
            </a:r>
          </a:p>
        </p:txBody>
      </p:sp>
      <p:sp>
        <p:nvSpPr>
          <p:cNvPr id="48" name="Subtitle 2">
            <a:extLst>
              <a:ext uri="{FF2B5EF4-FFF2-40B4-BE49-F238E27FC236}">
                <a16:creationId xmlns:a16="http://schemas.microsoft.com/office/drawing/2014/main" id="{4D556428-7E2C-C185-DF88-06B29FCC3A74}"/>
              </a:ext>
            </a:extLst>
          </p:cNvPr>
          <p:cNvSpPr txBox="1">
            <a:spLocks noGrp="1" noRot="1" noMove="1" noResize="1" noEditPoints="1" noAdjustHandles="1" noChangeArrowheads="1" noChangeShapeType="1"/>
          </p:cNvSpPr>
          <p:nvPr/>
        </p:nvSpPr>
        <p:spPr>
          <a:xfrm>
            <a:off x="32461200" y="21488400"/>
            <a:ext cx="10972800" cy="914400"/>
          </a:xfrm>
          <a:prstGeom prst="rect">
            <a:avLst/>
          </a:prstGeom>
          <a:solidFill>
            <a:schemeClr val="tx2"/>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a:ea typeface="Cambria"/>
              </a:rPr>
              <a:t>Acknowledgements</a:t>
            </a:r>
          </a:p>
        </p:txBody>
      </p:sp>
      <p:sp>
        <p:nvSpPr>
          <p:cNvPr id="49" name="Subtitle 2">
            <a:extLst>
              <a:ext uri="{FF2B5EF4-FFF2-40B4-BE49-F238E27FC236}">
                <a16:creationId xmlns:a16="http://schemas.microsoft.com/office/drawing/2014/main" id="{66B60B57-6528-3E0D-5A58-87CA995AF694}"/>
              </a:ext>
            </a:extLst>
          </p:cNvPr>
          <p:cNvSpPr txBox="1">
            <a:spLocks noGrp="1" noRot="1" noMove="1" noResize="1" noEditPoints="1" noAdjustHandles="1" noChangeArrowheads="1" noChangeShapeType="1"/>
          </p:cNvSpPr>
          <p:nvPr/>
        </p:nvSpPr>
        <p:spPr>
          <a:xfrm>
            <a:off x="32461200" y="25146000"/>
            <a:ext cx="10972800" cy="914400"/>
          </a:xfrm>
          <a:prstGeom prst="rect">
            <a:avLst/>
          </a:prstGeom>
          <a:solidFill>
            <a:schemeClr val="tx2"/>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a:ea typeface="Cambria"/>
              </a:rPr>
              <a:t>References</a:t>
            </a:r>
          </a:p>
        </p:txBody>
      </p:sp>
      <p:sp>
        <p:nvSpPr>
          <p:cNvPr id="56" name="Subtitle 2">
            <a:extLst>
              <a:ext uri="{FF2B5EF4-FFF2-40B4-BE49-F238E27FC236}">
                <a16:creationId xmlns:a16="http://schemas.microsoft.com/office/drawing/2014/main" id="{FF5F867D-0354-977A-AD8E-21CBF1DC84F0}"/>
              </a:ext>
            </a:extLst>
          </p:cNvPr>
          <p:cNvSpPr txBox="1">
            <a:spLocks noGrp="1" noRot="1" noMove="1" noResize="1" noEditPoints="1" noAdjustHandles="1" noChangeArrowheads="1" noChangeShapeType="1"/>
          </p:cNvSpPr>
          <p:nvPr/>
        </p:nvSpPr>
        <p:spPr>
          <a:xfrm>
            <a:off x="32461200" y="22402800"/>
            <a:ext cx="10972800" cy="228600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00000"/>
              </a:lnSpc>
              <a:spcBef>
                <a:spcPts val="0"/>
              </a:spcBef>
            </a:pPr>
            <a:r>
              <a:rPr lang="en-US" sz="2400" dirty="0">
                <a:latin typeface="Cambria" panose="02040503050406030204" pitchFamily="18" charset="0"/>
              </a:rPr>
              <a:t>The authors would like to thank Professor Fredriksson, Professor Tsukrov, Zachary Davonski, and Longhuan Zhu, for their enthusiasm, support, and invaluable guidance. The authors would also like to express gratitude to the New Hamshire Sea Grant, who were the primary funders of this project, allowing us to bring our ideas into reality.</a:t>
            </a:r>
          </a:p>
        </p:txBody>
      </p:sp>
      <p:sp>
        <p:nvSpPr>
          <p:cNvPr id="59" name="Subtitle 2">
            <a:extLst>
              <a:ext uri="{FF2B5EF4-FFF2-40B4-BE49-F238E27FC236}">
                <a16:creationId xmlns:a16="http://schemas.microsoft.com/office/drawing/2014/main" id="{7A89BA68-8A01-C55E-3B94-259934B9BE64}"/>
              </a:ext>
            </a:extLst>
          </p:cNvPr>
          <p:cNvSpPr txBox="1">
            <a:spLocks noGrp="1" noRot="1" noMove="1" noResize="1" noEditPoints="1" noAdjustHandles="1" noChangeArrowheads="1" noChangeShapeType="1"/>
          </p:cNvSpPr>
          <p:nvPr/>
        </p:nvSpPr>
        <p:spPr>
          <a:xfrm>
            <a:off x="32461200" y="26060400"/>
            <a:ext cx="10972800" cy="640080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600" dirty="0">
                <a:latin typeface="Cambria"/>
                <a:ea typeface="Cambria"/>
                <a:cs typeface="Times New Roman"/>
              </a:rPr>
              <a:t>[1] Chambers, M., Coogan, M., Doherty, M., &amp; Howell, H. (2024). Integrated multi-trophic aquaculture of steelhead trout, blue mussel and sugar kelp from a floating ocean platform. </a:t>
            </a:r>
            <a:r>
              <a:rPr lang="en-US" sz="2600" i="1" dirty="0">
                <a:latin typeface="Cambria"/>
                <a:ea typeface="Cambria"/>
                <a:cs typeface="Times New Roman"/>
              </a:rPr>
              <a:t>Aquaculture, 582</a:t>
            </a:r>
            <a:r>
              <a:rPr lang="en-US" sz="2600" dirty="0">
                <a:latin typeface="Cambria"/>
                <a:ea typeface="Cambria"/>
                <a:cs typeface="Times New Roman"/>
              </a:rPr>
              <a:t>, 740540. </a:t>
            </a:r>
            <a:r>
              <a:rPr lang="en-US" sz="2600" dirty="0">
                <a:latin typeface="Cambria"/>
                <a:ea typeface="Cambria"/>
                <a:cs typeface="Times New Roman"/>
                <a:hlinkClick r:id="rId10"/>
              </a:rPr>
              <a:t>https://doi.org/10.1016/j.aquaculture.2024.740540</a:t>
            </a:r>
            <a:endParaRPr lang="en-US" sz="2600" dirty="0">
              <a:latin typeface="Cambria"/>
              <a:ea typeface="Cambria"/>
              <a:cs typeface="Times New Roman"/>
            </a:endParaRPr>
          </a:p>
          <a:p>
            <a:pPr algn="l">
              <a:spcBef>
                <a:spcPts val="0"/>
              </a:spcBef>
            </a:pPr>
            <a:endParaRPr lang="en-US" sz="2600" dirty="0">
              <a:latin typeface="Cambria"/>
              <a:ea typeface="Cambria"/>
              <a:cs typeface="Times New Roman"/>
            </a:endParaRPr>
          </a:p>
          <a:p>
            <a:pPr algn="l">
              <a:spcBef>
                <a:spcPts val="0"/>
              </a:spcBef>
            </a:pPr>
            <a:r>
              <a:rPr lang="en-US" sz="2600" dirty="0">
                <a:latin typeface="Cambria"/>
                <a:ea typeface="Cambria"/>
                <a:cs typeface="Times New Roman"/>
              </a:rPr>
              <a:t>[2] Larsen</a:t>
            </a:r>
            <a:r>
              <a:rPr lang="en-US" sz="2600" b="0" i="0" u="none" strike="noStrike" dirty="0">
                <a:solidFill>
                  <a:srgbClr val="000000"/>
                </a:solidFill>
                <a:effectLst/>
                <a:latin typeface="Cambria"/>
                <a:ea typeface="Cambria"/>
                <a:cs typeface="Times New Roman"/>
              </a:rPr>
              <a:t>, P. S., &amp; </a:t>
            </a:r>
            <a:r>
              <a:rPr lang="en-US" sz="2600" b="0" i="0" u="none" strike="noStrike" dirty="0" err="1">
                <a:solidFill>
                  <a:srgbClr val="000000"/>
                </a:solidFill>
                <a:effectLst/>
                <a:latin typeface="Cambria"/>
                <a:ea typeface="Cambria"/>
                <a:cs typeface="Times New Roman"/>
              </a:rPr>
              <a:t>Riisgård</a:t>
            </a:r>
            <a:r>
              <a:rPr lang="en-US" sz="2600" b="0" i="0" u="none" strike="noStrike" dirty="0">
                <a:solidFill>
                  <a:srgbClr val="000000"/>
                </a:solidFill>
                <a:effectLst/>
                <a:latin typeface="Cambria"/>
                <a:ea typeface="Cambria"/>
                <a:cs typeface="Times New Roman"/>
              </a:rPr>
              <a:t>, H. U. (2016). </a:t>
            </a:r>
            <a:r>
              <a:rPr lang="en-US" sz="2600" b="0" i="1" u="none" strike="noStrike" dirty="0">
                <a:solidFill>
                  <a:srgbClr val="000000"/>
                </a:solidFill>
                <a:effectLst/>
                <a:latin typeface="Cambria"/>
                <a:ea typeface="Cambria"/>
                <a:cs typeface="Times New Roman"/>
              </a:rPr>
              <a:t>Growth-prediction model for blue mussels (Mytilus edulis) on future optimally thinned farm-ropes in Great Belt (Denmark)</a:t>
            </a:r>
            <a:r>
              <a:rPr lang="en-US" sz="2600" b="0" i="0" u="none" strike="noStrike" dirty="0">
                <a:solidFill>
                  <a:srgbClr val="000000"/>
                </a:solidFill>
                <a:effectLst/>
                <a:latin typeface="Cambria"/>
                <a:ea typeface="Cambria"/>
                <a:cs typeface="Times New Roman"/>
              </a:rPr>
              <a:t>. </a:t>
            </a:r>
            <a:r>
              <a:rPr lang="en-US" sz="2600" b="0" i="1" u="none" strike="noStrike" dirty="0">
                <a:solidFill>
                  <a:srgbClr val="000000"/>
                </a:solidFill>
                <a:effectLst/>
                <a:latin typeface="Cambria"/>
                <a:ea typeface="Cambria"/>
                <a:cs typeface="Times New Roman"/>
              </a:rPr>
              <a:t>Journal of Marine Science and Engineering, 4</a:t>
            </a:r>
            <a:r>
              <a:rPr lang="en-US" sz="2600" b="0" i="0" u="none" strike="noStrike" dirty="0">
                <a:solidFill>
                  <a:srgbClr val="000000"/>
                </a:solidFill>
                <a:effectLst/>
                <a:latin typeface="Cambria"/>
                <a:ea typeface="Cambria"/>
                <a:cs typeface="Times New Roman"/>
              </a:rPr>
              <a:t>(3), 42. </a:t>
            </a:r>
            <a:r>
              <a:rPr lang="en-US" sz="2600" b="0" i="0" dirty="0">
                <a:effectLst/>
                <a:latin typeface="Cambria"/>
                <a:ea typeface="Cambria"/>
                <a:cs typeface="Times New Roman"/>
                <a:hlinkClick r:id="rId11"/>
              </a:rPr>
              <a:t>https://doi.org/10.3390/jmse4030042</a:t>
            </a:r>
            <a:r>
              <a:rPr lang="en-US" sz="2600" b="0" i="0" dirty="0">
                <a:effectLst/>
                <a:latin typeface="Cambria"/>
                <a:ea typeface="Cambria"/>
                <a:cs typeface="Times New Roman"/>
              </a:rPr>
              <a:t>. </a:t>
            </a:r>
            <a:endParaRPr lang="en-US" sz="2600" dirty="0">
              <a:latin typeface="Cambria"/>
              <a:ea typeface="Cambria"/>
              <a:cs typeface="Calibri"/>
            </a:endParaRPr>
          </a:p>
          <a:p>
            <a:pPr algn="l">
              <a:spcBef>
                <a:spcPts val="0"/>
              </a:spcBef>
            </a:pPr>
            <a:endParaRPr lang="en-US" altLang="en-US" sz="2600" dirty="0">
              <a:latin typeface="Cambria" panose="02040503050406030204" pitchFamily="18" charset="0"/>
              <a:ea typeface="Cambria"/>
              <a:cs typeface="Times New Roman" panose="02020603050405020304" pitchFamily="18" charset="0"/>
            </a:endParaRPr>
          </a:p>
          <a:p>
            <a:pPr algn="l">
              <a:spcBef>
                <a:spcPts val="0"/>
              </a:spcBef>
            </a:pPr>
            <a:r>
              <a:rPr lang="en-US" altLang="en-US" sz="2600" dirty="0">
                <a:latin typeface="Cambria"/>
                <a:ea typeface="Cambria"/>
                <a:cs typeface="Times New Roman"/>
              </a:rPr>
              <a:t>[3] Sunny, R. C., Fredriksson, D. W., Tsukrov, I., Zhu, L., Bowden, M., Chambers, M., &amp; Silkes, B. (2024). Design considerations for a continuous mussel farm in New </a:t>
            </a:r>
            <a:r>
              <a:rPr lang="en-US" altLang="en-US" sz="2600" dirty="0" err="1">
                <a:latin typeface="Cambria"/>
                <a:ea typeface="Cambria"/>
                <a:cs typeface="Times New Roman"/>
              </a:rPr>
              <a:t>EnglandThe</a:t>
            </a:r>
            <a:r>
              <a:rPr lang="en-US" altLang="en-US" sz="2600" dirty="0">
                <a:latin typeface="Cambria"/>
                <a:ea typeface="Cambria"/>
                <a:cs typeface="Times New Roman"/>
              </a:rPr>
              <a:t> authors wo Offshore waters. Part I: Development of environmental conditions for engineering design. </a:t>
            </a:r>
            <a:r>
              <a:rPr lang="en-US" altLang="en-US" sz="2600" i="1" dirty="0">
                <a:latin typeface="Cambria"/>
                <a:ea typeface="Cambria"/>
                <a:cs typeface="Times New Roman"/>
              </a:rPr>
              <a:t>Aquacultural Engineering</a:t>
            </a:r>
            <a:r>
              <a:rPr lang="en-US" altLang="en-US" sz="2600" dirty="0">
                <a:latin typeface="Cambria"/>
                <a:ea typeface="Cambria"/>
                <a:cs typeface="Times New Roman"/>
              </a:rPr>
              <a:t>, </a:t>
            </a:r>
            <a:r>
              <a:rPr lang="en-US" altLang="en-US" sz="2600" i="1" dirty="0">
                <a:latin typeface="Cambria"/>
                <a:ea typeface="Cambria"/>
                <a:cs typeface="Times New Roman"/>
              </a:rPr>
              <a:t>107</a:t>
            </a:r>
            <a:r>
              <a:rPr lang="en-US" altLang="en-US" sz="2600" dirty="0">
                <a:latin typeface="Cambria"/>
                <a:ea typeface="Cambria"/>
                <a:cs typeface="Times New Roman"/>
              </a:rPr>
              <a:t>, 102476. </a:t>
            </a:r>
            <a:r>
              <a:rPr lang="en-US" altLang="en-US" sz="2600" dirty="0">
                <a:latin typeface="Cambria"/>
                <a:ea typeface="Cambria"/>
                <a:cs typeface="Times New Roman"/>
                <a:hlinkClick r:id="rId12"/>
              </a:rPr>
              <a:t>https://doi.org/10.1016/j.aquaeng.2024.102476</a:t>
            </a:r>
            <a:endParaRPr lang="en-US" altLang="en-US" sz="2600" dirty="0">
              <a:latin typeface="Cambria"/>
              <a:ea typeface="Cambria"/>
              <a:cs typeface="Times New Roman"/>
            </a:endParaRPr>
          </a:p>
          <a:p>
            <a:pPr algn="l">
              <a:spcBef>
                <a:spcPts val="0"/>
              </a:spcBef>
            </a:pPr>
            <a:endParaRPr lang="en-US" sz="2600" dirty="0">
              <a:latin typeface="Cambria" panose="02040503050406030204" pitchFamily="18" charset="0"/>
            </a:endParaRPr>
          </a:p>
          <a:p>
            <a:pPr algn="l"/>
            <a:endParaRPr lang="en-US" sz="3700" dirty="0">
              <a:latin typeface="Cambria" panose="02040503050406030204" pitchFamily="18" charset="0"/>
            </a:endParaRPr>
          </a:p>
        </p:txBody>
      </p:sp>
      <p:sp>
        <p:nvSpPr>
          <p:cNvPr id="121" name="TextBox 120">
            <a:extLst>
              <a:ext uri="{FF2B5EF4-FFF2-40B4-BE49-F238E27FC236}">
                <a16:creationId xmlns:a16="http://schemas.microsoft.com/office/drawing/2014/main" id="{B5BBA0A1-D4A2-887F-1A32-CAB8E02C6672}"/>
              </a:ext>
            </a:extLst>
          </p:cNvPr>
          <p:cNvSpPr txBox="1">
            <a:spLocks/>
          </p:cNvSpPr>
          <p:nvPr/>
        </p:nvSpPr>
        <p:spPr>
          <a:xfrm>
            <a:off x="7603913" y="17076609"/>
            <a:ext cx="382241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ambria"/>
                <a:ea typeface="Calibri"/>
                <a:cs typeface="Calibri"/>
              </a:rPr>
              <a:t>Assimilation </a:t>
            </a:r>
          </a:p>
          <a:p>
            <a:pPr marL="342900" indent="-342900">
              <a:buFont typeface="Arial"/>
              <a:buChar char="•"/>
            </a:pPr>
            <a:r>
              <a:rPr lang="en-US" sz="2400" dirty="0">
                <a:latin typeface="Cambria"/>
                <a:ea typeface="Calibri"/>
                <a:cs typeface="Calibri"/>
              </a:rPr>
              <a:t>Model tracks nitrogen flow in an IMTA system (Fig. 3)</a:t>
            </a:r>
            <a:endParaRPr lang="en-US" dirty="0">
              <a:latin typeface="Cambria"/>
            </a:endParaRPr>
          </a:p>
          <a:p>
            <a:pPr marL="285750" indent="-285750">
              <a:buFont typeface="Arial"/>
              <a:buChar char="•"/>
            </a:pPr>
            <a:r>
              <a:rPr lang="en-US" sz="2400" dirty="0">
                <a:latin typeface="Cambria" panose="02040503050406030204" pitchFamily="18" charset="0"/>
                <a:ea typeface="Calibri"/>
                <a:cs typeface="Calibri"/>
              </a:rPr>
              <a:t>Tests if biological removal offsets aquaculture inputs </a:t>
            </a:r>
          </a:p>
          <a:p>
            <a:pPr marL="285750" indent="-285750">
              <a:buFont typeface="Arial"/>
              <a:buChar char="•"/>
            </a:pPr>
            <a:r>
              <a:rPr lang="en-US" sz="2400" dirty="0">
                <a:latin typeface="Cambria"/>
                <a:ea typeface="Calibri"/>
                <a:cs typeface="Calibri"/>
              </a:rPr>
              <a:t>Trout </a:t>
            </a:r>
            <a:r>
              <a:rPr lang="en-US" sz="1800" dirty="0">
                <a:latin typeface="Cambria"/>
                <a:ea typeface="Calibri"/>
                <a:cs typeface="Calibri"/>
              </a:rPr>
              <a:t>~</a:t>
            </a:r>
            <a:r>
              <a:rPr lang="en-US" sz="2400" dirty="0">
                <a:latin typeface="Cambria"/>
                <a:ea typeface="Calibri"/>
                <a:cs typeface="Calibri"/>
              </a:rPr>
              <a:t>  190kg N, mussels </a:t>
            </a:r>
            <a:r>
              <a:rPr lang="en-US" sz="1800" dirty="0">
                <a:latin typeface="Cambria"/>
                <a:ea typeface="Calibri"/>
                <a:cs typeface="Calibri"/>
              </a:rPr>
              <a:t>~</a:t>
            </a:r>
            <a:r>
              <a:rPr lang="en-US" sz="2400" dirty="0">
                <a:latin typeface="Cambria"/>
                <a:ea typeface="Calibri"/>
                <a:cs typeface="Calibri"/>
              </a:rPr>
              <a:t> 212kg N, kelp </a:t>
            </a:r>
            <a:r>
              <a:rPr lang="en-US" sz="1800" dirty="0">
                <a:latin typeface="Cambria"/>
                <a:ea typeface="Calibri"/>
                <a:cs typeface="Calibri"/>
              </a:rPr>
              <a:t>~</a:t>
            </a:r>
            <a:r>
              <a:rPr lang="en-US" sz="2400" dirty="0">
                <a:latin typeface="Cambria"/>
                <a:ea typeface="Calibri"/>
                <a:cs typeface="Calibri"/>
              </a:rPr>
              <a:t> 37kg N </a:t>
            </a:r>
          </a:p>
          <a:p>
            <a:pPr marL="285750" indent="-285750">
              <a:buFont typeface="Arial"/>
              <a:buChar char="•"/>
            </a:pPr>
            <a:r>
              <a:rPr lang="en-US" sz="2400" dirty="0">
                <a:latin typeface="Cambria" panose="02040503050406030204" pitchFamily="18" charset="0"/>
                <a:ea typeface="Calibri"/>
                <a:cs typeface="Calibri"/>
              </a:rPr>
              <a:t>After </a:t>
            </a:r>
            <a:r>
              <a:rPr lang="en-US" sz="1800" dirty="0">
                <a:latin typeface="Cambria" panose="02040503050406030204" pitchFamily="18" charset="0"/>
                <a:ea typeface="Calibri"/>
                <a:cs typeface="Calibri"/>
              </a:rPr>
              <a:t>~ </a:t>
            </a:r>
            <a:r>
              <a:rPr lang="en-US" sz="2400" dirty="0">
                <a:latin typeface="Cambria" panose="02040503050406030204" pitchFamily="18" charset="0"/>
                <a:ea typeface="Calibri"/>
                <a:cs typeface="Calibri"/>
              </a:rPr>
              <a:t>200 days, removal exceeds input, leading to a net N decrease (Fig. 4)</a:t>
            </a:r>
          </a:p>
        </p:txBody>
      </p:sp>
      <p:sp>
        <p:nvSpPr>
          <p:cNvPr id="84" name="Subtitle 2">
            <a:extLst>
              <a:ext uri="{FF2B5EF4-FFF2-40B4-BE49-F238E27FC236}">
                <a16:creationId xmlns:a16="http://schemas.microsoft.com/office/drawing/2014/main" id="{615566A3-1EE4-67D8-77C7-3B77705179EF}"/>
              </a:ext>
            </a:extLst>
          </p:cNvPr>
          <p:cNvSpPr txBox="1">
            <a:spLocks noGrp="1" noRot="1" noMove="1" noResize="1" noEditPoints="1" noAdjustHandles="1" noChangeArrowheads="1" noChangeShapeType="1"/>
          </p:cNvSpPr>
          <p:nvPr/>
        </p:nvSpPr>
        <p:spPr>
          <a:xfrm>
            <a:off x="457200" y="13716000"/>
            <a:ext cx="10972800" cy="914400"/>
          </a:xfrm>
          <a:prstGeom prst="rect">
            <a:avLst/>
          </a:prstGeom>
          <a:solidFill>
            <a:schemeClr val="tx2"/>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a:ea typeface="Cambria"/>
              </a:rPr>
              <a:t>Nitrogen Balance</a:t>
            </a:r>
          </a:p>
        </p:txBody>
      </p:sp>
      <p:pic>
        <p:nvPicPr>
          <p:cNvPr id="54" name="Picture 53">
            <a:extLst>
              <a:ext uri="{FF2B5EF4-FFF2-40B4-BE49-F238E27FC236}">
                <a16:creationId xmlns:a16="http://schemas.microsoft.com/office/drawing/2014/main" id="{14FA4AE6-DCA8-A211-E81F-1BFC55717C69}"/>
              </a:ext>
            </a:extLst>
          </p:cNvPr>
          <p:cNvPicPr>
            <a:picLocks noChangeAspect="1"/>
          </p:cNvPicPr>
          <p:nvPr/>
        </p:nvPicPr>
        <p:blipFill>
          <a:blip r:embed="rId13"/>
          <a:srcRect l="17490" t="10477" r="18622" b="10273"/>
          <a:stretch>
            <a:fillRect/>
          </a:stretch>
        </p:blipFill>
        <p:spPr>
          <a:xfrm>
            <a:off x="6948238" y="9614079"/>
            <a:ext cx="3877872" cy="2723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 name="Picture 57">
            <a:extLst>
              <a:ext uri="{FF2B5EF4-FFF2-40B4-BE49-F238E27FC236}">
                <a16:creationId xmlns:a16="http://schemas.microsoft.com/office/drawing/2014/main" id="{BD3E6B4F-2DDA-A5BC-C5B1-2587978431C7}"/>
              </a:ext>
            </a:extLst>
          </p:cNvPr>
          <p:cNvPicPr>
            <a:picLocks noChangeAspect="1"/>
          </p:cNvPicPr>
          <p:nvPr/>
        </p:nvPicPr>
        <p:blipFill>
          <a:blip r:embed="rId14"/>
          <a:stretch>
            <a:fillRect/>
          </a:stretch>
        </p:blipFill>
        <p:spPr>
          <a:xfrm>
            <a:off x="1382293" y="9626931"/>
            <a:ext cx="3326071" cy="2758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0" name="TextBox 59">
            <a:extLst>
              <a:ext uri="{FF2B5EF4-FFF2-40B4-BE49-F238E27FC236}">
                <a16:creationId xmlns:a16="http://schemas.microsoft.com/office/drawing/2014/main" id="{59CA9388-A41A-93A7-3382-90CBB22C2923}"/>
              </a:ext>
            </a:extLst>
          </p:cNvPr>
          <p:cNvSpPr txBox="1"/>
          <p:nvPr/>
        </p:nvSpPr>
        <p:spPr>
          <a:xfrm>
            <a:off x="736265" y="12624800"/>
            <a:ext cx="4618129" cy="369332"/>
          </a:xfrm>
          <a:prstGeom prst="rect">
            <a:avLst/>
          </a:prstGeom>
          <a:noFill/>
        </p:spPr>
        <p:txBody>
          <a:bodyPr wrap="square" rtlCol="0">
            <a:spAutoFit/>
          </a:bodyPr>
          <a:lstStyle/>
          <a:p>
            <a:pPr algn="ctr"/>
            <a:r>
              <a:rPr lang="en-US" sz="1800" dirty="0">
                <a:latin typeface="Cambria" panose="02040503050406030204" pitchFamily="18" charset="0"/>
                <a:ea typeface="Cambria" panose="02040503050406030204" pitchFamily="18" charset="0"/>
              </a:rPr>
              <a:t>Figure 1: Steel Head Trout Farm (AquaFort)</a:t>
            </a:r>
          </a:p>
        </p:txBody>
      </p:sp>
      <p:sp>
        <p:nvSpPr>
          <p:cNvPr id="74" name="TextBox 73">
            <a:extLst>
              <a:ext uri="{FF2B5EF4-FFF2-40B4-BE49-F238E27FC236}">
                <a16:creationId xmlns:a16="http://schemas.microsoft.com/office/drawing/2014/main" id="{BB286DE3-4DC6-7AA7-8730-FA0830DF5B3F}"/>
              </a:ext>
            </a:extLst>
          </p:cNvPr>
          <p:cNvSpPr txBox="1"/>
          <p:nvPr/>
        </p:nvSpPr>
        <p:spPr>
          <a:xfrm>
            <a:off x="6948239" y="12583481"/>
            <a:ext cx="38778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latin typeface="Cambria" panose="02040503050406030204" pitchFamily="18" charset="0"/>
                <a:ea typeface="Cambria" panose="02040503050406030204" pitchFamily="18" charset="0"/>
                <a:cs typeface="Calibri"/>
              </a:rPr>
              <a:t>Figure 2: MOMUR Prototype Design</a:t>
            </a:r>
          </a:p>
        </p:txBody>
      </p:sp>
      <p:grpSp>
        <p:nvGrpSpPr>
          <p:cNvPr id="1039" name="Group 1038">
            <a:extLst>
              <a:ext uri="{FF2B5EF4-FFF2-40B4-BE49-F238E27FC236}">
                <a16:creationId xmlns:a16="http://schemas.microsoft.com/office/drawing/2014/main" id="{9FF4F975-27B2-3F33-430E-08F90B2B46CF}"/>
              </a:ext>
            </a:extLst>
          </p:cNvPr>
          <p:cNvGrpSpPr/>
          <p:nvPr/>
        </p:nvGrpSpPr>
        <p:grpSpPr>
          <a:xfrm>
            <a:off x="4851206" y="10344796"/>
            <a:ext cx="2013348" cy="1262533"/>
            <a:chOff x="4805150" y="10191031"/>
            <a:chExt cx="2013348" cy="1262533"/>
          </a:xfrm>
        </p:grpSpPr>
        <p:sp>
          <p:nvSpPr>
            <p:cNvPr id="64" name="Arrow: Right 63">
              <a:extLst>
                <a:ext uri="{FF2B5EF4-FFF2-40B4-BE49-F238E27FC236}">
                  <a16:creationId xmlns:a16="http://schemas.microsoft.com/office/drawing/2014/main" id="{9FFA4C01-DFED-085D-5479-D142B6EC7475}"/>
                </a:ext>
              </a:extLst>
            </p:cNvPr>
            <p:cNvSpPr/>
            <p:nvPr/>
          </p:nvSpPr>
          <p:spPr>
            <a:xfrm>
              <a:off x="4805150" y="10191031"/>
              <a:ext cx="2013348" cy="12625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BF9CB248-448B-587E-10C4-9AF81B59A195}"/>
                </a:ext>
              </a:extLst>
            </p:cNvPr>
            <p:cNvSpPr txBox="1"/>
            <p:nvPr/>
          </p:nvSpPr>
          <p:spPr>
            <a:xfrm>
              <a:off x="4805151" y="10581489"/>
              <a:ext cx="1594866" cy="461665"/>
            </a:xfrm>
            <a:prstGeom prst="rect">
              <a:avLst/>
            </a:prstGeom>
            <a:noFill/>
          </p:spPr>
          <p:txBody>
            <a:bodyPr wrap="square" lIns="91440" tIns="45720" rIns="91440" bIns="45720" rtlCol="0" anchor="t">
              <a:spAutoFit/>
            </a:bodyPr>
            <a:lstStyle/>
            <a:p>
              <a:r>
                <a:rPr lang="en-US" sz="2400">
                  <a:latin typeface="Cambria"/>
                  <a:ea typeface="Cambria"/>
                </a:rPr>
                <a:t>   Nitrogen</a:t>
              </a:r>
            </a:p>
          </p:txBody>
        </p:sp>
      </p:grpSp>
      <p:pic>
        <p:nvPicPr>
          <p:cNvPr id="10" name="Picture 9" descr="A yellow and blue floating platform in water&#10;&#10;AI-generated content may be incorrect.">
            <a:extLst>
              <a:ext uri="{FF2B5EF4-FFF2-40B4-BE49-F238E27FC236}">
                <a16:creationId xmlns:a16="http://schemas.microsoft.com/office/drawing/2014/main" id="{9623EE0B-0ADA-4F6B-9456-7B91680134EB}"/>
              </a:ext>
            </a:extLst>
          </p:cNvPr>
          <p:cNvPicPr>
            <a:picLocks noChangeAspect="1"/>
          </p:cNvPicPr>
          <p:nvPr/>
        </p:nvPicPr>
        <p:blipFill>
          <a:blip r:embed="rId15"/>
          <a:stretch>
            <a:fillRect/>
          </a:stretch>
        </p:blipFill>
        <p:spPr>
          <a:xfrm>
            <a:off x="17478707" y="25247663"/>
            <a:ext cx="4308405" cy="2799445"/>
          </a:xfrm>
          <a:prstGeom prst="rect">
            <a:avLst/>
          </a:prstGeom>
          <a:ln w="25400">
            <a:solidFill>
              <a:schemeClr val="tx1"/>
            </a:solidFill>
          </a:ln>
        </p:spPr>
      </p:pic>
      <p:pic>
        <p:nvPicPr>
          <p:cNvPr id="93" name="Picture 92">
            <a:extLst>
              <a:ext uri="{FF2B5EF4-FFF2-40B4-BE49-F238E27FC236}">
                <a16:creationId xmlns:a16="http://schemas.microsoft.com/office/drawing/2014/main" id="{74528D1F-CF1A-55C3-B171-C97961792E3E}"/>
              </a:ext>
            </a:extLst>
          </p:cNvPr>
          <p:cNvPicPr>
            <a:picLocks noChangeAspect="1"/>
          </p:cNvPicPr>
          <p:nvPr/>
        </p:nvPicPr>
        <p:blipFill>
          <a:blip r:embed="rId16"/>
          <a:srcRect l="25932" t="7136" r="24639" b="5881"/>
          <a:stretch>
            <a:fillRect/>
          </a:stretch>
        </p:blipFill>
        <p:spPr>
          <a:xfrm>
            <a:off x="18365379" y="6470023"/>
            <a:ext cx="3426888" cy="5505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38" name="TextBox 1037">
            <a:extLst>
              <a:ext uri="{FF2B5EF4-FFF2-40B4-BE49-F238E27FC236}">
                <a16:creationId xmlns:a16="http://schemas.microsoft.com/office/drawing/2014/main" id="{A97CDF9B-7EE0-8AA0-CF13-C4F34C939B8C}"/>
              </a:ext>
            </a:extLst>
          </p:cNvPr>
          <p:cNvSpPr txBox="1"/>
          <p:nvPr/>
        </p:nvSpPr>
        <p:spPr>
          <a:xfrm>
            <a:off x="18254854" y="12036303"/>
            <a:ext cx="3647938" cy="646331"/>
          </a:xfrm>
          <a:prstGeom prst="rect">
            <a:avLst/>
          </a:prstGeom>
          <a:noFill/>
        </p:spPr>
        <p:txBody>
          <a:bodyPr wrap="square" lIns="91440" tIns="45720" rIns="91440" bIns="45720" rtlCol="0" anchor="t">
            <a:spAutoFit/>
          </a:bodyPr>
          <a:lstStyle/>
          <a:p>
            <a:pPr algn="ctr"/>
            <a:r>
              <a:rPr lang="en-US" sz="1800" dirty="0">
                <a:latin typeface="Cambria"/>
                <a:ea typeface="Cambria"/>
              </a:rPr>
              <a:t>Figure 7: Top-Down View of Frame and Pontoons </a:t>
            </a:r>
          </a:p>
        </p:txBody>
      </p:sp>
      <p:sp>
        <p:nvSpPr>
          <p:cNvPr id="6" name="TextBox 22">
            <a:extLst>
              <a:ext uri="{FF2B5EF4-FFF2-40B4-BE49-F238E27FC236}">
                <a16:creationId xmlns:a16="http://schemas.microsoft.com/office/drawing/2014/main" id="{CAE7B995-BE45-A65D-5713-E12E64610477}"/>
              </a:ext>
            </a:extLst>
          </p:cNvPr>
          <p:cNvSpPr txBox="1"/>
          <p:nvPr/>
        </p:nvSpPr>
        <p:spPr>
          <a:xfrm>
            <a:off x="11887200" y="25146000"/>
            <a:ext cx="5453475" cy="735586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a:lstStyle>
          <a:p>
            <a:r>
              <a:rPr lang="en-US" sz="3200" b="1" dirty="0">
                <a:latin typeface="Cambria"/>
                <a:ea typeface="Cambria"/>
                <a:cs typeface="Calibri"/>
              </a:rPr>
              <a:t>Numerical Model</a:t>
            </a:r>
          </a:p>
          <a:p>
            <a:pPr marL="342900" indent="-342900">
              <a:buFont typeface="Arial"/>
              <a:buChar char="•"/>
            </a:pPr>
            <a:r>
              <a:rPr lang="en-US" sz="2400" dirty="0">
                <a:latin typeface="Cambria"/>
                <a:ea typeface="Cambria"/>
                <a:cs typeface="Calibri"/>
              </a:rPr>
              <a:t>Full scale numerical model designed in OrcaFlex modeling software</a:t>
            </a:r>
          </a:p>
          <a:p>
            <a:pPr marL="342900" indent="-342900">
              <a:buFont typeface="Arial"/>
              <a:buChar char="•"/>
            </a:pPr>
            <a:r>
              <a:rPr lang="en-US" sz="2400" dirty="0">
                <a:latin typeface="Cambria"/>
                <a:ea typeface="Cambria"/>
                <a:cs typeface="Calibri"/>
              </a:rPr>
              <a:t>Modeled with 56 droppers and scaled to represent full 152 droppers (Fig. 12)</a:t>
            </a:r>
          </a:p>
          <a:p>
            <a:pPr marL="342900" indent="-342900">
              <a:buFont typeface="Arial"/>
              <a:buChar char="•"/>
            </a:pPr>
            <a:r>
              <a:rPr lang="en-US" sz="2400" dirty="0">
                <a:latin typeface="Cambria"/>
                <a:ea typeface="Cambria"/>
                <a:cs typeface="Calibri"/>
              </a:rPr>
              <a:t>Component mechanical properties configured to mimic prototype material specifications</a:t>
            </a:r>
          </a:p>
          <a:p>
            <a:pPr marL="342900" indent="-342900">
              <a:buFont typeface="Arial"/>
              <a:buChar char="•"/>
            </a:pPr>
            <a:r>
              <a:rPr lang="en-US" sz="2400" dirty="0">
                <a:latin typeface="Cambria"/>
                <a:ea typeface="Cambria"/>
                <a:cs typeface="Calibri"/>
              </a:rPr>
              <a:t>Coefficient of drag dropper value derived from scale model testing results</a:t>
            </a:r>
          </a:p>
          <a:p>
            <a:pPr lvl="0" defTabSz="4301092">
              <a:defRPr/>
            </a:pPr>
            <a:r>
              <a:rPr lang="en-US" sz="3200" b="1" dirty="0">
                <a:solidFill>
                  <a:prstClr val="black"/>
                </a:solidFill>
                <a:latin typeface="Cambria"/>
                <a:ea typeface="Cambria"/>
                <a:cs typeface="Calibri"/>
              </a:rPr>
              <a:t>Drag Tests </a:t>
            </a:r>
          </a:p>
          <a:p>
            <a:pPr marL="342900" lvl="0" indent="-342900" defTabSz="4301092">
              <a:buFont typeface="Arial"/>
              <a:buChar char="•"/>
              <a:defRPr/>
            </a:pPr>
            <a:r>
              <a:rPr lang="en-US" sz="2400" dirty="0">
                <a:solidFill>
                  <a:prstClr val="black"/>
                </a:solidFill>
                <a:latin typeface="Cambria"/>
                <a:ea typeface="Cambria"/>
                <a:cs typeface="Calibri"/>
              </a:rPr>
              <a:t>6 full scale velocity tests</a:t>
            </a:r>
          </a:p>
          <a:p>
            <a:pPr marL="342900" lvl="0" indent="-342900" defTabSz="4301092">
              <a:buFont typeface="Arial"/>
              <a:buChar char="•"/>
              <a:defRPr/>
            </a:pPr>
            <a:r>
              <a:rPr lang="en-US" sz="2400" dirty="0">
                <a:solidFill>
                  <a:prstClr val="black"/>
                </a:solidFill>
                <a:latin typeface="Cambria"/>
                <a:ea typeface="Cambria"/>
                <a:cs typeface="Calibri"/>
              </a:rPr>
              <a:t>Both orientations tested</a:t>
            </a:r>
          </a:p>
          <a:p>
            <a:pPr marL="342900" lvl="0" indent="-342900" defTabSz="4301092">
              <a:buFont typeface="Arial"/>
              <a:buChar char="•"/>
              <a:defRPr/>
            </a:pPr>
            <a:r>
              <a:rPr lang="en-US" sz="2400" dirty="0">
                <a:solidFill>
                  <a:prstClr val="black"/>
                </a:solidFill>
                <a:latin typeface="Cambria"/>
                <a:ea typeface="Cambria"/>
                <a:cs typeface="Calibri"/>
              </a:rPr>
              <a:t>Force-Velocity curve matches our physical model testing (Fig. 13)</a:t>
            </a:r>
          </a:p>
          <a:p>
            <a:pPr marL="342900" lvl="0" indent="-342900" defTabSz="4301092">
              <a:buFont typeface="Arial"/>
              <a:buChar char="•"/>
              <a:defRPr/>
            </a:pPr>
            <a:r>
              <a:rPr lang="en-US" sz="2400" dirty="0">
                <a:solidFill>
                  <a:prstClr val="black"/>
                </a:solidFill>
                <a:latin typeface="Cambria"/>
                <a:ea typeface="Cambria"/>
                <a:cs typeface="Calibri"/>
              </a:rPr>
              <a:t>Numerical and scale model agree</a:t>
            </a:r>
            <a:endParaRPr lang="en-US" sz="2400" dirty="0">
              <a:latin typeface="Cambria"/>
              <a:ea typeface="Cambria"/>
              <a:cs typeface="Calibri"/>
            </a:endParaRPr>
          </a:p>
          <a:p>
            <a:pPr marL="342900" indent="-342900">
              <a:buFont typeface="Arial"/>
              <a:buChar char="•"/>
            </a:pPr>
            <a:endParaRPr lang="en-US" sz="2400" dirty="0">
              <a:ea typeface="Calibri"/>
              <a:cs typeface="Calibri"/>
            </a:endParaRPr>
          </a:p>
        </p:txBody>
      </p:sp>
      <p:pic>
        <p:nvPicPr>
          <p:cNvPr id="8" name="Picture 7">
            <a:extLst>
              <a:ext uri="{FF2B5EF4-FFF2-40B4-BE49-F238E27FC236}">
                <a16:creationId xmlns:a16="http://schemas.microsoft.com/office/drawing/2014/main" id="{5DB981F3-8328-B22E-19EB-4E72C7310DC0}"/>
              </a:ext>
            </a:extLst>
          </p:cNvPr>
          <p:cNvPicPr>
            <a:picLocks noChangeAspect="1"/>
          </p:cNvPicPr>
          <p:nvPr/>
        </p:nvPicPr>
        <p:blipFill>
          <a:blip r:embed="rId17"/>
          <a:stretch>
            <a:fillRect/>
          </a:stretch>
        </p:blipFill>
        <p:spPr>
          <a:xfrm>
            <a:off x="26714002" y="8181208"/>
            <a:ext cx="5167383" cy="3818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139E87F2-3E3B-5E91-E2B1-D17641486A32}"/>
              </a:ext>
            </a:extLst>
          </p:cNvPr>
          <p:cNvSpPr txBox="1"/>
          <p:nvPr/>
        </p:nvSpPr>
        <p:spPr>
          <a:xfrm>
            <a:off x="26714002" y="12100740"/>
            <a:ext cx="52899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latin typeface="Cambria"/>
                <a:ea typeface="Cambria"/>
                <a:cs typeface="Calibri"/>
              </a:rPr>
              <a:t>Figure 8: AquaFort Site Water Column Current Profile.</a:t>
            </a:r>
          </a:p>
        </p:txBody>
      </p:sp>
      <p:grpSp>
        <p:nvGrpSpPr>
          <p:cNvPr id="23" name="Group 22">
            <a:extLst>
              <a:ext uri="{FF2B5EF4-FFF2-40B4-BE49-F238E27FC236}">
                <a16:creationId xmlns:a16="http://schemas.microsoft.com/office/drawing/2014/main" id="{BFD39142-9D69-5A80-1259-0F045B28EFEE}"/>
              </a:ext>
            </a:extLst>
          </p:cNvPr>
          <p:cNvGrpSpPr>
            <a:grpSpLocks noGrp="1" noUngrp="1" noRot="1" noMove="1" noResize="1"/>
          </p:cNvGrpSpPr>
          <p:nvPr/>
        </p:nvGrpSpPr>
        <p:grpSpPr>
          <a:xfrm>
            <a:off x="1235287" y="14700875"/>
            <a:ext cx="8800302" cy="2242696"/>
            <a:chOff x="1174031" y="14649397"/>
            <a:chExt cx="8800302" cy="2242696"/>
          </a:xfrm>
        </p:grpSpPr>
        <p:pic>
          <p:nvPicPr>
            <p:cNvPr id="18" name="Picture 17" descr="A diagram of a system&#10;&#10;AI-generated content may be incorrect.">
              <a:extLst>
                <a:ext uri="{FF2B5EF4-FFF2-40B4-BE49-F238E27FC236}">
                  <a16:creationId xmlns:a16="http://schemas.microsoft.com/office/drawing/2014/main" id="{B69FFF69-5AA2-1A91-53E9-4ED2F687806A}"/>
                </a:ext>
              </a:extLst>
            </p:cNvPr>
            <p:cNvPicPr>
              <a:picLocks noChangeAspect="1"/>
            </p:cNvPicPr>
            <p:nvPr/>
          </p:nvPicPr>
          <p:blipFill>
            <a:blip r:embed="rId18"/>
            <a:stretch>
              <a:fillRect/>
            </a:stretch>
          </p:blipFill>
          <p:spPr>
            <a:xfrm>
              <a:off x="1783013" y="14649397"/>
              <a:ext cx="8191320" cy="2005619"/>
            </a:xfrm>
            <a:prstGeom prst="rect">
              <a:avLst/>
            </a:prstGeom>
          </p:spPr>
        </p:pic>
        <p:sp>
          <p:nvSpPr>
            <p:cNvPr id="3" name="TextBox 2">
              <a:extLst>
                <a:ext uri="{FF2B5EF4-FFF2-40B4-BE49-F238E27FC236}">
                  <a16:creationId xmlns:a16="http://schemas.microsoft.com/office/drawing/2014/main" id="{25480A80-35BB-251D-C78E-E662CA9FC347}"/>
                </a:ext>
              </a:extLst>
            </p:cNvPr>
            <p:cNvSpPr txBox="1">
              <a:spLocks/>
            </p:cNvSpPr>
            <p:nvPr/>
          </p:nvSpPr>
          <p:spPr>
            <a:xfrm>
              <a:off x="1174031" y="16522761"/>
              <a:ext cx="67154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aseline="0" dirty="0">
                  <a:latin typeface="Cambria"/>
                </a:rPr>
                <a:t>Figure </a:t>
              </a:r>
              <a:r>
                <a:rPr lang="en-US" sz="1800" dirty="0">
                  <a:latin typeface="Cambria"/>
                </a:rPr>
                <a:t>3: Conceptual Nitrogen Pathway in an IMTA System</a:t>
              </a:r>
              <a:endParaRPr lang="en-US" dirty="0"/>
            </a:p>
          </p:txBody>
        </p:sp>
      </p:grpSp>
      <p:sp>
        <p:nvSpPr>
          <p:cNvPr id="14" name="TextBox 13">
            <a:extLst>
              <a:ext uri="{FF2B5EF4-FFF2-40B4-BE49-F238E27FC236}">
                <a16:creationId xmlns:a16="http://schemas.microsoft.com/office/drawing/2014/main" id="{0143EBD7-8046-CCC2-A4FE-5522E3D34096}"/>
              </a:ext>
            </a:extLst>
          </p:cNvPr>
          <p:cNvSpPr txBox="1">
            <a:spLocks/>
          </p:cNvSpPr>
          <p:nvPr/>
        </p:nvSpPr>
        <p:spPr>
          <a:xfrm>
            <a:off x="440826" y="21944133"/>
            <a:ext cx="72485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aseline="0" dirty="0">
                <a:latin typeface="Cambria"/>
              </a:rPr>
              <a:t>Figure </a:t>
            </a:r>
            <a:r>
              <a:rPr lang="en-US" sz="1800" dirty="0">
                <a:latin typeface="Cambria"/>
              </a:rPr>
              <a:t>4: Nitrogen Dynamics in an IMTA System Including Trout, Mussels, and Sugar Kelp</a:t>
            </a:r>
            <a:endParaRPr lang="en-US" sz="1800" dirty="0">
              <a:latin typeface="Cambria"/>
              <a:ea typeface="Cambria"/>
            </a:endParaRPr>
          </a:p>
        </p:txBody>
      </p:sp>
      <p:sp>
        <p:nvSpPr>
          <p:cNvPr id="16" name="TextBox 15">
            <a:extLst>
              <a:ext uri="{FF2B5EF4-FFF2-40B4-BE49-F238E27FC236}">
                <a16:creationId xmlns:a16="http://schemas.microsoft.com/office/drawing/2014/main" id="{B9248A64-BFDD-F442-3317-0FEBB3307957}"/>
              </a:ext>
            </a:extLst>
          </p:cNvPr>
          <p:cNvSpPr txBox="1">
            <a:spLocks noGrp="1" noRot="1" noMove="1" noResize="1" noEditPoints="1" noAdjustHandles="1" noChangeArrowheads="1" noChangeShapeType="1"/>
          </p:cNvSpPr>
          <p:nvPr/>
        </p:nvSpPr>
        <p:spPr>
          <a:xfrm>
            <a:off x="539628" y="27883587"/>
            <a:ext cx="6883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aseline="0" dirty="0">
                <a:latin typeface="Cambria"/>
              </a:rPr>
              <a:t>Figure </a:t>
            </a:r>
            <a:r>
              <a:rPr lang="en-US" sz="1800" dirty="0">
                <a:latin typeface="Cambria"/>
              </a:rPr>
              <a:t>5: Projected Length vs Chlorophyll Concentration at AquaFort</a:t>
            </a:r>
            <a:endParaRPr lang="en-US" sz="1800" dirty="0">
              <a:latin typeface="Cambria"/>
              <a:ea typeface="Cambria"/>
            </a:endParaRPr>
          </a:p>
        </p:txBody>
      </p:sp>
      <p:sp>
        <p:nvSpPr>
          <p:cNvPr id="20" name="TextBox 19">
            <a:extLst>
              <a:ext uri="{FF2B5EF4-FFF2-40B4-BE49-F238E27FC236}">
                <a16:creationId xmlns:a16="http://schemas.microsoft.com/office/drawing/2014/main" id="{F2DB6F00-01D4-3FB5-CA5B-C0548E5F53F2}"/>
              </a:ext>
            </a:extLst>
          </p:cNvPr>
          <p:cNvSpPr txBox="1">
            <a:spLocks noGrp="1" noRot="1" noMove="1" noResize="1" noEditPoints="1" noAdjustHandles="1" noChangeArrowheads="1" noChangeShapeType="1"/>
          </p:cNvSpPr>
          <p:nvPr/>
        </p:nvSpPr>
        <p:spPr>
          <a:xfrm>
            <a:off x="876056" y="32014937"/>
            <a:ext cx="6211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aseline="0" dirty="0">
                <a:latin typeface="Cambria"/>
              </a:rPr>
              <a:t>Figure </a:t>
            </a:r>
            <a:r>
              <a:rPr lang="en-US" sz="1800" dirty="0">
                <a:latin typeface="Cambria"/>
              </a:rPr>
              <a:t>6: Projected Growth of Blue Mussels to Market Size</a:t>
            </a:r>
            <a:endParaRPr lang="en-US" sz="1800" dirty="0">
              <a:latin typeface="Cambria"/>
              <a:ea typeface="Cambria"/>
            </a:endParaRPr>
          </a:p>
        </p:txBody>
      </p:sp>
      <p:pic>
        <p:nvPicPr>
          <p:cNvPr id="33" name="Picture 32" descr="A diagram of a bridge&#10;&#10;AI-generated content may be incorrect.">
            <a:extLst>
              <a:ext uri="{FF2B5EF4-FFF2-40B4-BE49-F238E27FC236}">
                <a16:creationId xmlns:a16="http://schemas.microsoft.com/office/drawing/2014/main" id="{8D339A36-F28C-45E9-0701-55F2D4584421}"/>
              </a:ext>
            </a:extLst>
          </p:cNvPr>
          <p:cNvPicPr>
            <a:picLocks noChangeAspect="1"/>
          </p:cNvPicPr>
          <p:nvPr/>
        </p:nvPicPr>
        <p:blipFill>
          <a:blip r:embed="rId19"/>
          <a:stretch>
            <a:fillRect/>
          </a:stretch>
        </p:blipFill>
        <p:spPr>
          <a:xfrm>
            <a:off x="27498261" y="25247663"/>
            <a:ext cx="4370102" cy="2798064"/>
          </a:xfrm>
          <a:prstGeom prst="rect">
            <a:avLst/>
          </a:prstGeom>
        </p:spPr>
      </p:pic>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27357225-E878-480F-4B6A-3FB11A353F04}"/>
                  </a:ext>
                </a:extLst>
              </p:cNvPr>
              <p:cNvSpPr txBox="1"/>
              <p:nvPr/>
            </p:nvSpPr>
            <p:spPr>
              <a:xfrm>
                <a:off x="21945600" y="25146000"/>
                <a:ext cx="5260870" cy="7015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ambria"/>
                    <a:ea typeface="Cambria"/>
                    <a:cs typeface="Calibri"/>
                  </a:rPr>
                  <a:t>Mooring Line Components:</a:t>
                </a:r>
              </a:p>
              <a:p>
                <a:pPr marL="342900" indent="-342900">
                  <a:buFont typeface="Arial"/>
                  <a:buChar char="•"/>
                </a:pPr>
                <a:r>
                  <a:rPr lang="en-US" sz="2400" dirty="0">
                    <a:latin typeface="Cambria"/>
                    <a:ea typeface="Cambria"/>
                    <a:cs typeface="Calibri"/>
                  </a:rPr>
                  <a:t>Initial mooring design (Fig. 14)</a:t>
                </a:r>
              </a:p>
              <a:p>
                <a:pPr marL="342900" indent="-342900">
                  <a:buFont typeface="Arial"/>
                  <a:buChar char="•"/>
                </a:pPr>
                <a:r>
                  <a:rPr lang="en-US" sz="2400" dirty="0">
                    <a:latin typeface="Cambria"/>
                    <a:ea typeface="Cambria"/>
                    <a:cs typeface="Calibri"/>
                  </a:rPr>
                  <a:t>Components were chosen to satisfy max tension of 7700lbf with a safety factor of 1.82</a:t>
                </a:r>
              </a:p>
              <a:p>
                <a:pPr marL="342900" indent="-342900">
                  <a:buFont typeface="Arial"/>
                  <a:buChar char="•"/>
                </a:pPr>
                <a:r>
                  <a:rPr lang="en-US" sz="2400" dirty="0">
                    <a:latin typeface="Cambria"/>
                    <a:ea typeface="Cambria"/>
                    <a:cs typeface="Calibri"/>
                  </a:rPr>
                  <a:t>2 x 120ft ¾" studless chain</a:t>
                </a:r>
              </a:p>
              <a:p>
                <a:pPr marL="342900" indent="-342900">
                  <a:buFont typeface="Arial"/>
                  <a:buChar char="•"/>
                </a:pPr>
                <a:r>
                  <a:rPr lang="en-US" sz="2400" dirty="0">
                    <a:latin typeface="Cambria"/>
                    <a:ea typeface="Cambria"/>
                    <a:cs typeface="Calibri"/>
                  </a:rPr>
                  <a:t>2 x 83ft ½" poly-steel rope</a:t>
                </a:r>
              </a:p>
              <a:p>
                <a:pPr marL="342900" indent="-342900">
                  <a:buFont typeface="Arial"/>
                  <a:buChar char="•"/>
                </a:pPr>
                <a:r>
                  <a:rPr lang="en-US" sz="2400" dirty="0">
                    <a:latin typeface="Cambria"/>
                    <a:ea typeface="Cambria"/>
                    <a:cs typeface="Calibri"/>
                  </a:rPr>
                  <a:t>2 x 300lb drag embedment anchor</a:t>
                </a:r>
              </a:p>
              <a:p>
                <a:r>
                  <a:rPr lang="en-US" sz="3200" b="1" dirty="0">
                    <a:latin typeface="Cambria"/>
                    <a:ea typeface="Cambria"/>
                    <a:cs typeface="Calibri"/>
                  </a:rPr>
                  <a:t>Mooring Response Test</a:t>
                </a:r>
              </a:p>
              <a:p>
                <a:pPr marL="342900" indent="-342900">
                  <a:buFont typeface="Arial" panose="020B0604020202020204" pitchFamily="34" charset="0"/>
                  <a:buChar char="•"/>
                </a:pPr>
                <a:r>
                  <a:rPr lang="en-US" sz="2400" dirty="0">
                    <a:solidFill>
                      <a:prstClr val="black"/>
                    </a:solidFill>
                    <a:latin typeface="Cambria"/>
                    <a:ea typeface="Cambria"/>
                    <a:cs typeface="Calibri"/>
                  </a:rPr>
                  <a:t>Maximum expected waves and currents were simulated (Fig. 15)</a:t>
                </a:r>
              </a:p>
              <a:p>
                <a:r>
                  <a:rPr lang="en-US" sz="2400" dirty="0">
                    <a:solidFill>
                      <a:prstClr val="black"/>
                    </a:solidFill>
                    <a:latin typeface="Cambria"/>
                    <a:ea typeface="Cambria"/>
                    <a:cs typeface="Calibri"/>
                  </a:rPr>
                  <a:t>     - </a:t>
                </a:r>
                <a14:m>
                  <m:oMath xmlns:m="http://schemas.openxmlformats.org/officeDocument/2006/math">
                    <m:sSub>
                      <m:sSubPr>
                        <m:ctrlPr>
                          <a:rPr lang="en-US" sz="2400" b="0" i="1" smtClean="0">
                            <a:solidFill>
                              <a:prstClr val="black"/>
                            </a:solidFill>
                            <a:latin typeface="Cambria Math" panose="02040503050406030204" pitchFamily="18" charset="0"/>
                            <a:ea typeface="Cambria"/>
                            <a:cs typeface="Calibri"/>
                          </a:rPr>
                        </m:ctrlPr>
                      </m:sSubPr>
                      <m:e>
                        <m:r>
                          <a:rPr lang="en-US" sz="2400" b="0" i="1" smtClean="0">
                            <a:solidFill>
                              <a:prstClr val="black"/>
                            </a:solidFill>
                            <a:latin typeface="Cambria Math" panose="02040503050406030204" pitchFamily="18" charset="0"/>
                            <a:ea typeface="Cambria"/>
                            <a:cs typeface="Calibri"/>
                          </a:rPr>
                          <m:t>𝑈</m:t>
                        </m:r>
                      </m:e>
                      <m:sub>
                        <m:r>
                          <a:rPr lang="en-US" sz="2400" b="0" i="1" smtClean="0">
                            <a:solidFill>
                              <a:prstClr val="black"/>
                            </a:solidFill>
                            <a:latin typeface="Cambria Math" panose="02040503050406030204" pitchFamily="18" charset="0"/>
                            <a:ea typeface="Cambria"/>
                            <a:cs typeface="Calibri"/>
                          </a:rPr>
                          <m:t>𝑝</m:t>
                        </m:r>
                      </m:sub>
                    </m:sSub>
                    <m:r>
                      <a:rPr lang="en-US" sz="2400" b="0" i="1" smtClean="0">
                        <a:solidFill>
                          <a:prstClr val="black"/>
                        </a:solidFill>
                        <a:latin typeface="Cambria Math" panose="02040503050406030204" pitchFamily="18" charset="0"/>
                        <a:ea typeface="Cambria"/>
                        <a:cs typeface="Calibri"/>
                      </a:rPr>
                      <m:t>=2.83 </m:t>
                    </m:r>
                    <m:r>
                      <a:rPr lang="en-US" sz="2400" b="0" i="1" smtClean="0">
                        <a:solidFill>
                          <a:prstClr val="black"/>
                        </a:solidFill>
                        <a:latin typeface="Cambria Math" panose="02040503050406030204" pitchFamily="18" charset="0"/>
                        <a:ea typeface="Cambria"/>
                        <a:cs typeface="Calibri"/>
                      </a:rPr>
                      <m:t>𝑓𝑡</m:t>
                    </m:r>
                    <m:r>
                      <a:rPr lang="en-US" sz="2400" b="0" i="1" smtClean="0">
                        <a:solidFill>
                          <a:prstClr val="black"/>
                        </a:solidFill>
                        <a:latin typeface="Cambria Math" panose="02040503050406030204" pitchFamily="18" charset="0"/>
                        <a:ea typeface="Cambria"/>
                        <a:cs typeface="Calibri"/>
                      </a:rPr>
                      <m:t>/</m:t>
                    </m:r>
                    <m:r>
                      <a:rPr lang="en-US" sz="2400" b="0" i="1" smtClean="0">
                        <a:solidFill>
                          <a:prstClr val="black"/>
                        </a:solidFill>
                        <a:latin typeface="Cambria Math" panose="02040503050406030204" pitchFamily="18" charset="0"/>
                        <a:ea typeface="Cambria"/>
                        <a:cs typeface="Calibri"/>
                      </a:rPr>
                      <m:t>𝑠</m:t>
                    </m:r>
                  </m:oMath>
                </a14:m>
                <a:endParaRPr lang="en-US" sz="2400" dirty="0">
                  <a:solidFill>
                    <a:prstClr val="black"/>
                  </a:solidFill>
                  <a:latin typeface="Cambria"/>
                  <a:ea typeface="Cambria"/>
                  <a:cs typeface="Calibri"/>
                </a:endParaRPr>
              </a:p>
              <a:p>
                <a:r>
                  <a:rPr lang="en-US" sz="2400" dirty="0">
                    <a:solidFill>
                      <a:prstClr val="black"/>
                    </a:solidFill>
                    <a:latin typeface="Cambria"/>
                    <a:ea typeface="Cambria"/>
                    <a:cs typeface="Calibri"/>
                  </a:rPr>
                  <a:t>     - </a:t>
                </a:r>
                <a14:m>
                  <m:oMath xmlns:m="http://schemas.openxmlformats.org/officeDocument/2006/math">
                    <m:sSub>
                      <m:sSubPr>
                        <m:ctrlPr>
                          <a:rPr lang="en-US" sz="2400" b="0" i="1" smtClean="0">
                            <a:solidFill>
                              <a:prstClr val="black"/>
                            </a:solidFill>
                            <a:latin typeface="Cambria Math" panose="02040503050406030204" pitchFamily="18" charset="0"/>
                            <a:ea typeface="Cambria"/>
                            <a:cs typeface="Calibri"/>
                          </a:rPr>
                        </m:ctrlPr>
                      </m:sSubPr>
                      <m:e>
                        <m:r>
                          <a:rPr lang="en-US" sz="2400" b="0" i="1" smtClean="0">
                            <a:solidFill>
                              <a:prstClr val="black"/>
                            </a:solidFill>
                            <a:latin typeface="Cambria Math" panose="02040503050406030204" pitchFamily="18" charset="0"/>
                            <a:ea typeface="Cambria"/>
                            <a:cs typeface="Calibri"/>
                          </a:rPr>
                          <m:t>𝐻</m:t>
                        </m:r>
                      </m:e>
                      <m:sub>
                        <m:r>
                          <a:rPr lang="en-US" sz="2400" b="0" i="1" smtClean="0">
                            <a:solidFill>
                              <a:prstClr val="black"/>
                            </a:solidFill>
                            <a:latin typeface="Cambria Math" panose="02040503050406030204" pitchFamily="18" charset="0"/>
                            <a:ea typeface="Cambria"/>
                            <a:cs typeface="Calibri"/>
                          </a:rPr>
                          <m:t>𝑠</m:t>
                        </m:r>
                      </m:sub>
                    </m:sSub>
                    <m:r>
                      <a:rPr lang="en-US" sz="2400" b="0" i="1" smtClean="0">
                        <a:solidFill>
                          <a:prstClr val="black"/>
                        </a:solidFill>
                        <a:latin typeface="Cambria Math" panose="02040503050406030204" pitchFamily="18" charset="0"/>
                        <a:ea typeface="Cambria"/>
                        <a:cs typeface="Calibri"/>
                      </a:rPr>
                      <m:t>=4.27 </m:t>
                    </m:r>
                    <m:r>
                      <a:rPr lang="en-US" sz="2400" b="0" i="1" smtClean="0">
                        <a:solidFill>
                          <a:prstClr val="black"/>
                        </a:solidFill>
                        <a:latin typeface="Cambria Math" panose="02040503050406030204" pitchFamily="18" charset="0"/>
                        <a:ea typeface="Cambria"/>
                        <a:cs typeface="Calibri"/>
                      </a:rPr>
                      <m:t>𝑓𝑡</m:t>
                    </m:r>
                  </m:oMath>
                </a14:m>
                <a:endParaRPr lang="en-US" sz="2400" dirty="0">
                  <a:solidFill>
                    <a:prstClr val="black"/>
                  </a:solidFill>
                  <a:latin typeface="Cambria"/>
                  <a:ea typeface="Cambria"/>
                  <a:cs typeface="Calibri"/>
                </a:endParaRPr>
              </a:p>
              <a:p>
                <a:pPr marL="342900" indent="-342900">
                  <a:buFont typeface="Arial" panose="020B0604020202020204" pitchFamily="34" charset="0"/>
                  <a:buChar char="•"/>
                </a:pPr>
                <a:r>
                  <a:rPr lang="en-US" sz="2400" dirty="0">
                    <a:solidFill>
                      <a:prstClr val="black"/>
                    </a:solidFill>
                    <a:latin typeface="Cambria"/>
                    <a:ea typeface="Cambria"/>
                    <a:cs typeface="Calibri"/>
                  </a:rPr>
                  <a:t>Significant jump in tension due to wave loading</a:t>
                </a:r>
              </a:p>
              <a:p>
                <a:pPr marL="342900" indent="-342900">
                  <a:buFont typeface="Arial" panose="020B0604020202020204" pitchFamily="34" charset="0"/>
                  <a:buChar char="•"/>
                </a:pPr>
                <a:r>
                  <a:rPr lang="en-US" sz="2400" dirty="0">
                    <a:solidFill>
                      <a:prstClr val="black"/>
                    </a:solidFill>
                    <a:latin typeface="Cambria"/>
                    <a:ea typeface="Cambria"/>
                    <a:cs typeface="Calibri"/>
                  </a:rPr>
                  <a:t>Significant loads transferred to MOMUR frame</a:t>
                </a:r>
              </a:p>
              <a:p>
                <a:pPr marL="342900" indent="-342900">
                  <a:buFont typeface="Arial" panose="020B0604020202020204" pitchFamily="34" charset="0"/>
                  <a:buChar char="•"/>
                </a:pPr>
                <a:endParaRPr lang="en-US" sz="2400" dirty="0">
                  <a:solidFill>
                    <a:prstClr val="black"/>
                  </a:solidFill>
                  <a:latin typeface="Cambria"/>
                  <a:ea typeface="Cambria"/>
                  <a:cs typeface="Calibri"/>
                </a:endParaRPr>
              </a:p>
            </p:txBody>
          </p:sp>
        </mc:Choice>
        <mc:Fallback>
          <p:sp>
            <p:nvSpPr>
              <p:cNvPr id="34" name="TextBox 33">
                <a:extLst>
                  <a:ext uri="{FF2B5EF4-FFF2-40B4-BE49-F238E27FC236}">
                    <a16:creationId xmlns:a16="http://schemas.microsoft.com/office/drawing/2014/main" id="{27357225-E878-480F-4B6A-3FB11A353F04}"/>
                  </a:ext>
                </a:extLst>
              </p:cNvPr>
              <p:cNvSpPr txBox="1">
                <a:spLocks noRot="1" noChangeAspect="1" noMove="1" noResize="1" noEditPoints="1" noAdjustHandles="1" noChangeArrowheads="1" noChangeShapeType="1" noTextEdit="1"/>
              </p:cNvSpPr>
              <p:nvPr/>
            </p:nvSpPr>
            <p:spPr>
              <a:xfrm>
                <a:off x="21945600" y="25146000"/>
                <a:ext cx="5260870" cy="7015062"/>
              </a:xfrm>
              <a:prstGeom prst="rect">
                <a:avLst/>
              </a:prstGeom>
              <a:blipFill>
                <a:blip r:embed="rId20"/>
                <a:stretch>
                  <a:fillRect l="-2897" t="-1129" r="-2433"/>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376E0B6D-A313-9B9E-54E7-DF6728ED274D}"/>
              </a:ext>
            </a:extLst>
          </p:cNvPr>
          <p:cNvSpPr txBox="1"/>
          <p:nvPr/>
        </p:nvSpPr>
        <p:spPr>
          <a:xfrm>
            <a:off x="27362624" y="28000541"/>
            <a:ext cx="4641376" cy="646331"/>
          </a:xfrm>
          <a:prstGeom prst="rect">
            <a:avLst/>
          </a:prstGeom>
          <a:noFill/>
        </p:spPr>
        <p:txBody>
          <a:bodyPr wrap="square" lIns="91440" tIns="45720" rIns="91440" bIns="45720" rtlCol="0" anchor="t">
            <a:spAutoFit/>
          </a:bodyPr>
          <a:lstStyle/>
          <a:p>
            <a:pPr algn="ctr"/>
            <a:r>
              <a:rPr lang="en-US" sz="1800" dirty="0">
                <a:latin typeface="Cambria"/>
                <a:ea typeface="Cambria"/>
              </a:rPr>
              <a:t>Figure 14: Side and Top View of Twin Catenary </a:t>
            </a:r>
            <a:r>
              <a:rPr lang="en-US" sz="1800" dirty="0" err="1">
                <a:latin typeface="Cambria"/>
                <a:ea typeface="Cambria"/>
              </a:rPr>
              <a:t>Orcaflex</a:t>
            </a:r>
            <a:r>
              <a:rPr lang="en-US" sz="1800" dirty="0">
                <a:latin typeface="Cambria"/>
                <a:ea typeface="Cambria"/>
              </a:rPr>
              <a:t> Mooring Model</a:t>
            </a:r>
          </a:p>
        </p:txBody>
      </p:sp>
      <p:sp>
        <p:nvSpPr>
          <p:cNvPr id="57" name="TextBox 56">
            <a:extLst>
              <a:ext uri="{FF2B5EF4-FFF2-40B4-BE49-F238E27FC236}">
                <a16:creationId xmlns:a16="http://schemas.microsoft.com/office/drawing/2014/main" id="{D9E78D83-8407-F017-F9E0-03DFE72D83A8}"/>
              </a:ext>
            </a:extLst>
          </p:cNvPr>
          <p:cNvSpPr txBox="1"/>
          <p:nvPr/>
        </p:nvSpPr>
        <p:spPr>
          <a:xfrm>
            <a:off x="17340675" y="28068253"/>
            <a:ext cx="4584468" cy="646331"/>
          </a:xfrm>
          <a:prstGeom prst="rect">
            <a:avLst/>
          </a:prstGeom>
          <a:noFill/>
        </p:spPr>
        <p:txBody>
          <a:bodyPr wrap="square" lIns="91440" tIns="45720" rIns="91440" bIns="45720" rtlCol="0" anchor="t">
            <a:spAutoFit/>
          </a:bodyPr>
          <a:lstStyle/>
          <a:p>
            <a:pPr algn="ctr"/>
            <a:r>
              <a:rPr lang="en-US" sz="1800" dirty="0">
                <a:latin typeface="Cambria"/>
                <a:ea typeface="Cambria"/>
              </a:rPr>
              <a:t>Figure 12: OrcaFlex MOMUR Model (Narrow towing configuration)</a:t>
            </a:r>
          </a:p>
        </p:txBody>
      </p:sp>
      <p:grpSp>
        <p:nvGrpSpPr>
          <p:cNvPr id="63" name="Group 62">
            <a:extLst>
              <a:ext uri="{FF2B5EF4-FFF2-40B4-BE49-F238E27FC236}">
                <a16:creationId xmlns:a16="http://schemas.microsoft.com/office/drawing/2014/main" id="{245279FE-BA5A-331A-EDBC-63DFE5638580}"/>
              </a:ext>
            </a:extLst>
          </p:cNvPr>
          <p:cNvGrpSpPr/>
          <p:nvPr/>
        </p:nvGrpSpPr>
        <p:grpSpPr>
          <a:xfrm>
            <a:off x="27616238" y="14916275"/>
            <a:ext cx="4119086" cy="3790547"/>
            <a:chOff x="27647170" y="14916150"/>
            <a:chExt cx="4119086" cy="3790547"/>
          </a:xfrm>
        </p:grpSpPr>
        <p:sp>
          <p:nvSpPr>
            <p:cNvPr id="1040" name="TextBox 1039">
              <a:extLst>
                <a:ext uri="{FF2B5EF4-FFF2-40B4-BE49-F238E27FC236}">
                  <a16:creationId xmlns:a16="http://schemas.microsoft.com/office/drawing/2014/main" id="{39A4CC13-8DB9-7716-1C3F-B2186572FE0F}"/>
                </a:ext>
              </a:extLst>
            </p:cNvPr>
            <p:cNvSpPr txBox="1"/>
            <p:nvPr/>
          </p:nvSpPr>
          <p:spPr>
            <a:xfrm>
              <a:off x="27651456" y="18060366"/>
              <a:ext cx="4114800" cy="646331"/>
            </a:xfrm>
            <a:prstGeom prst="rect">
              <a:avLst/>
            </a:prstGeom>
            <a:noFill/>
          </p:spPr>
          <p:txBody>
            <a:bodyPr wrap="square" lIns="91440" tIns="45720" rIns="91440" bIns="45720" rtlCol="0" anchor="t">
              <a:spAutoFit/>
            </a:bodyPr>
            <a:lstStyle/>
            <a:p>
              <a:pPr algn="ctr"/>
              <a:r>
                <a:rPr lang="en-US" sz="1800" dirty="0">
                  <a:latin typeface="Cambria"/>
                  <a:ea typeface="Cambria"/>
                </a:rPr>
                <a:t>Figure 10: Drag Force (N) vs Velocity (m/s) of Scale Model in Tow Tank</a:t>
              </a:r>
            </a:p>
          </p:txBody>
        </p:sp>
        <p:pic>
          <p:nvPicPr>
            <p:cNvPr id="61" name="Picture 60">
              <a:extLst>
                <a:ext uri="{FF2B5EF4-FFF2-40B4-BE49-F238E27FC236}">
                  <a16:creationId xmlns:a16="http://schemas.microsoft.com/office/drawing/2014/main" id="{9D86F13E-07F9-7181-875B-C3F9917E6FE5}"/>
                </a:ext>
              </a:extLst>
            </p:cNvPr>
            <p:cNvPicPr>
              <a:picLocks noChangeAspect="1"/>
            </p:cNvPicPr>
            <p:nvPr/>
          </p:nvPicPr>
          <p:blipFill>
            <a:blip r:embed="rId21"/>
            <a:stretch>
              <a:fillRect/>
            </a:stretch>
          </p:blipFill>
          <p:spPr>
            <a:xfrm>
              <a:off x="27647170" y="14916150"/>
              <a:ext cx="4114800" cy="3086100"/>
            </a:xfrm>
            <a:prstGeom prst="rect">
              <a:avLst/>
            </a:prstGeom>
            <a:solidFill>
              <a:srgbClr val="FFFFFF">
                <a:shade val="85000"/>
              </a:srgbClr>
            </a:solidFill>
            <a:ln w="25400" cap="sq">
              <a:solidFill>
                <a:schemeClr val="tx1"/>
              </a:solidFill>
              <a:miter lim="800000"/>
            </a:ln>
            <a:effectLst/>
            <a:scene3d>
              <a:camera prst="orthographicFront"/>
              <a:lightRig rig="twoPt" dir="t">
                <a:rot lat="0" lon="0" rev="7200000"/>
              </a:lightRig>
            </a:scene3d>
            <a:sp3d>
              <a:bevelT w="25400" h="19050"/>
              <a:contourClr>
                <a:srgbClr val="FFFFFF"/>
              </a:contourClr>
            </a:sp3d>
          </p:spPr>
        </p:pic>
      </p:grpSp>
      <p:sp>
        <p:nvSpPr>
          <p:cNvPr id="30" name="TextBox 29">
            <a:extLst>
              <a:ext uri="{FF2B5EF4-FFF2-40B4-BE49-F238E27FC236}">
                <a16:creationId xmlns:a16="http://schemas.microsoft.com/office/drawing/2014/main" id="{4D00D1D8-3509-351E-1865-BEC3BBA5464C}"/>
              </a:ext>
            </a:extLst>
          </p:cNvPr>
          <p:cNvSpPr txBox="1"/>
          <p:nvPr/>
        </p:nvSpPr>
        <p:spPr>
          <a:xfrm>
            <a:off x="33232725" y="6335574"/>
            <a:ext cx="9429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latin typeface="Cambria"/>
                <a:ea typeface="Cambria"/>
                <a:cs typeface="Calibri"/>
              </a:rPr>
              <a:t>Table 3: A 5 Year Cost Analysis Table for the MOMUR Construction and Operation </a:t>
            </a:r>
          </a:p>
        </p:txBody>
      </p:sp>
      <p:sp>
        <p:nvSpPr>
          <p:cNvPr id="39" name="TextBox 38">
            <a:extLst>
              <a:ext uri="{FF2B5EF4-FFF2-40B4-BE49-F238E27FC236}">
                <a16:creationId xmlns:a16="http://schemas.microsoft.com/office/drawing/2014/main" id="{B3C77BF6-5574-9BC3-9AD0-DA76C95EC535}"/>
              </a:ext>
            </a:extLst>
          </p:cNvPr>
          <p:cNvSpPr txBox="1"/>
          <p:nvPr/>
        </p:nvSpPr>
        <p:spPr>
          <a:xfrm>
            <a:off x="38996493" y="13506667"/>
            <a:ext cx="36476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latin typeface="Cambria"/>
                <a:ea typeface="Cambria"/>
                <a:cs typeface="Calibri"/>
              </a:rPr>
              <a:t>Figure 16.  Year 1 Cost Distribution</a:t>
            </a:r>
          </a:p>
        </p:txBody>
      </p:sp>
      <p:grpSp>
        <p:nvGrpSpPr>
          <p:cNvPr id="120" name="Group 119">
            <a:extLst>
              <a:ext uri="{FF2B5EF4-FFF2-40B4-BE49-F238E27FC236}">
                <a16:creationId xmlns:a16="http://schemas.microsoft.com/office/drawing/2014/main" id="{6C7B17D2-5D40-751A-6FDD-A3869E398442}"/>
              </a:ext>
            </a:extLst>
          </p:cNvPr>
          <p:cNvGrpSpPr/>
          <p:nvPr/>
        </p:nvGrpSpPr>
        <p:grpSpPr>
          <a:xfrm>
            <a:off x="17806835" y="14802838"/>
            <a:ext cx="4017425" cy="8863021"/>
            <a:chOff x="17803592" y="14797673"/>
            <a:chExt cx="4017425" cy="8863021"/>
          </a:xfrm>
        </p:grpSpPr>
        <p:grpSp>
          <p:nvGrpSpPr>
            <p:cNvPr id="85" name="Group 84">
              <a:extLst>
                <a:ext uri="{FF2B5EF4-FFF2-40B4-BE49-F238E27FC236}">
                  <a16:creationId xmlns:a16="http://schemas.microsoft.com/office/drawing/2014/main" id="{25C4980C-E556-93E8-9CD8-6127309FAF44}"/>
                </a:ext>
              </a:extLst>
            </p:cNvPr>
            <p:cNvGrpSpPr>
              <a:grpSpLocks noChangeAspect="1"/>
            </p:cNvGrpSpPr>
            <p:nvPr/>
          </p:nvGrpSpPr>
          <p:grpSpPr>
            <a:xfrm>
              <a:off x="17803592" y="14797673"/>
              <a:ext cx="4017425" cy="6937124"/>
              <a:chOff x="27929969" y="12707809"/>
              <a:chExt cx="4082715" cy="7049864"/>
            </a:xfrm>
            <a:effectLst/>
          </p:grpSpPr>
          <p:pic>
            <p:nvPicPr>
              <p:cNvPr id="40" name="Picture 39">
                <a:extLst>
                  <a:ext uri="{FF2B5EF4-FFF2-40B4-BE49-F238E27FC236}">
                    <a16:creationId xmlns:a16="http://schemas.microsoft.com/office/drawing/2014/main" id="{7ECE088C-2E79-6E90-8DFC-2FBE867EA81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8142526" y="12707809"/>
                <a:ext cx="3657600" cy="4876800"/>
              </a:xfrm>
              <a:prstGeom prst="rect">
                <a:avLst/>
              </a:prstGeom>
              <a:ln w="38100" cap="sq">
                <a:solidFill>
                  <a:srgbClr val="000000"/>
                </a:solidFill>
                <a:prstDash val="solid"/>
                <a:miter lim="800000"/>
              </a:ln>
              <a:effectLst/>
            </p:spPr>
          </p:pic>
          <p:pic>
            <p:nvPicPr>
              <p:cNvPr id="29" name="Picture 28" descr="A black and white table with white text&#10;&#10;AI-generated content may be incorrect.">
                <a:extLst>
                  <a:ext uri="{FF2B5EF4-FFF2-40B4-BE49-F238E27FC236}">
                    <a16:creationId xmlns:a16="http://schemas.microsoft.com/office/drawing/2014/main" id="{4BE2982E-7B29-5861-3988-5BB40C5FEF04}"/>
                  </a:ext>
                </a:extLst>
              </p:cNvPr>
              <p:cNvPicPr>
                <a:picLocks noChangeAspect="1"/>
              </p:cNvPicPr>
              <p:nvPr/>
            </p:nvPicPr>
            <p:blipFill>
              <a:blip r:embed="rId23"/>
              <a:stretch>
                <a:fillRect/>
              </a:stretch>
            </p:blipFill>
            <p:spPr>
              <a:xfrm>
                <a:off x="28149697" y="18363782"/>
                <a:ext cx="3548638" cy="1393891"/>
              </a:xfrm>
              <a:prstGeom prst="rect">
                <a:avLst/>
              </a:prstGeom>
            </p:spPr>
          </p:pic>
          <p:sp>
            <p:nvSpPr>
              <p:cNvPr id="75" name="TextBox 74">
                <a:extLst>
                  <a:ext uri="{FF2B5EF4-FFF2-40B4-BE49-F238E27FC236}">
                    <a16:creationId xmlns:a16="http://schemas.microsoft.com/office/drawing/2014/main" id="{7E3A0A58-46A0-58E9-FF44-3FBBFE80F5C8}"/>
                  </a:ext>
                </a:extLst>
              </p:cNvPr>
              <p:cNvSpPr txBox="1"/>
              <p:nvPr/>
            </p:nvSpPr>
            <p:spPr>
              <a:xfrm>
                <a:off x="27929969" y="18015954"/>
                <a:ext cx="4082715" cy="3753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latin typeface="Cambria"/>
                    <a:ea typeface="Cambria"/>
                    <a:cs typeface="Calibri"/>
                  </a:rPr>
                  <a:t>Table 1: Froude-scaled variables</a:t>
                </a:r>
              </a:p>
            </p:txBody>
          </p:sp>
          <p:sp>
            <p:nvSpPr>
              <p:cNvPr id="77" name="TextBox 76">
                <a:extLst>
                  <a:ext uri="{FF2B5EF4-FFF2-40B4-BE49-F238E27FC236}">
                    <a16:creationId xmlns:a16="http://schemas.microsoft.com/office/drawing/2014/main" id="{6679303B-DF0D-C598-81CB-B790B6601AAB}"/>
                  </a:ext>
                </a:extLst>
              </p:cNvPr>
              <p:cNvSpPr txBox="1"/>
              <p:nvPr/>
            </p:nvSpPr>
            <p:spPr>
              <a:xfrm>
                <a:off x="28142526" y="17645072"/>
                <a:ext cx="3657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Cambria"/>
                    <a:ea typeface="Cambria"/>
                    <a:cs typeface="Calibri"/>
                  </a:rPr>
                  <a:t>Figure 9: Physical MOMUR Model</a:t>
                </a:r>
              </a:p>
            </p:txBody>
          </p:sp>
        </p:grpSp>
        <p:sp>
          <p:nvSpPr>
            <p:cNvPr id="66" name="TextBox 65">
              <a:extLst>
                <a:ext uri="{FF2B5EF4-FFF2-40B4-BE49-F238E27FC236}">
                  <a16:creationId xmlns:a16="http://schemas.microsoft.com/office/drawing/2014/main" id="{01AE3FA4-AF16-D9F6-7C02-966E67464684}"/>
                </a:ext>
              </a:extLst>
            </p:cNvPr>
            <p:cNvSpPr txBox="1"/>
            <p:nvPr/>
          </p:nvSpPr>
          <p:spPr>
            <a:xfrm>
              <a:off x="18506344" y="21742826"/>
              <a:ext cx="26119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latin typeface="Cambria"/>
                  <a:ea typeface="Cambria"/>
                  <a:cs typeface="Calibri"/>
                </a:rPr>
                <a:t>Table 2: Tow Velocities</a:t>
              </a:r>
            </a:p>
          </p:txBody>
        </p:sp>
        <p:pic>
          <p:nvPicPr>
            <p:cNvPr id="67" name="Picture 66">
              <a:extLst>
                <a:ext uri="{FF2B5EF4-FFF2-40B4-BE49-F238E27FC236}">
                  <a16:creationId xmlns:a16="http://schemas.microsoft.com/office/drawing/2014/main" id="{74018D58-2A73-FBEE-C739-D1258E50A184}"/>
                </a:ext>
              </a:extLst>
            </p:cNvPr>
            <p:cNvPicPr>
              <a:picLocks noChangeAspect="1"/>
            </p:cNvPicPr>
            <p:nvPr/>
          </p:nvPicPr>
          <p:blipFill>
            <a:blip r:embed="rId24"/>
            <a:stretch>
              <a:fillRect/>
            </a:stretch>
          </p:blipFill>
          <p:spPr>
            <a:xfrm>
              <a:off x="18331264" y="22106214"/>
              <a:ext cx="2962080" cy="1554480"/>
            </a:xfrm>
            <a:prstGeom prst="rect">
              <a:avLst/>
            </a:prstGeom>
          </p:spPr>
        </p:pic>
      </p:grpSp>
      <p:pic>
        <p:nvPicPr>
          <p:cNvPr id="41" name="Picture 40">
            <a:extLst>
              <a:ext uri="{FF2B5EF4-FFF2-40B4-BE49-F238E27FC236}">
                <a16:creationId xmlns:a16="http://schemas.microsoft.com/office/drawing/2014/main" id="{C32B943F-26C2-D9FD-334D-3A159856AD61}"/>
              </a:ext>
            </a:extLst>
          </p:cNvPr>
          <p:cNvPicPr>
            <a:picLocks noChangeAspect="1"/>
          </p:cNvPicPr>
          <p:nvPr/>
        </p:nvPicPr>
        <p:blipFill>
          <a:blip r:embed="rId25"/>
          <a:stretch>
            <a:fillRect/>
          </a:stretch>
        </p:blipFill>
        <p:spPr>
          <a:xfrm>
            <a:off x="32918400" y="6667864"/>
            <a:ext cx="10058400" cy="3344319"/>
          </a:xfrm>
          <a:prstGeom prst="rect">
            <a:avLst/>
          </a:prstGeom>
          <a:ln>
            <a:solidFill>
              <a:schemeClr val="tx1"/>
            </a:solidFill>
          </a:ln>
        </p:spPr>
      </p:pic>
      <p:grpSp>
        <p:nvGrpSpPr>
          <p:cNvPr id="36" name="Group 35">
            <a:extLst>
              <a:ext uri="{FF2B5EF4-FFF2-40B4-BE49-F238E27FC236}">
                <a16:creationId xmlns:a16="http://schemas.microsoft.com/office/drawing/2014/main" id="{74A0306A-9111-1DBD-2052-4925F8944670}"/>
              </a:ext>
            </a:extLst>
          </p:cNvPr>
          <p:cNvGrpSpPr/>
          <p:nvPr/>
        </p:nvGrpSpPr>
        <p:grpSpPr>
          <a:xfrm>
            <a:off x="777240" y="28338581"/>
            <a:ext cx="6239931" cy="3651647"/>
            <a:chOff x="536479" y="28445447"/>
            <a:chExt cx="6572967" cy="3651647"/>
          </a:xfrm>
        </p:grpSpPr>
        <p:sp>
          <p:nvSpPr>
            <p:cNvPr id="27" name="TextBox 26">
              <a:extLst>
                <a:ext uri="{FF2B5EF4-FFF2-40B4-BE49-F238E27FC236}">
                  <a16:creationId xmlns:a16="http://schemas.microsoft.com/office/drawing/2014/main" id="{224442CC-19FF-5C03-A8E0-45B08481318C}"/>
                </a:ext>
              </a:extLst>
            </p:cNvPr>
            <p:cNvSpPr txBox="1">
              <a:spLocks/>
            </p:cNvSpPr>
            <p:nvPr/>
          </p:nvSpPr>
          <p:spPr>
            <a:xfrm>
              <a:off x="1026541" y="28501556"/>
              <a:ext cx="5693433" cy="17697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Cambria"/>
                </a:rPr>
                <a:t>Length</a:t>
              </a:r>
              <a:r>
                <a:rPr lang="en-US" sz="2000" baseline="0" dirty="0">
                  <a:latin typeface="Cambria"/>
                </a:rPr>
                <a:t> (mm)</a:t>
              </a:r>
              <a:r>
                <a:rPr lang="en-US" sz="2000" dirty="0">
                  <a:latin typeface="Cambria"/>
                </a:rPr>
                <a:t> and Soft Parts Weight (mg)</a:t>
              </a:r>
              <a:endParaRPr lang="en-US" sz="2000" dirty="0"/>
            </a:p>
            <a:p>
              <a:pPr algn="ctr"/>
              <a:endParaRPr lang="en-US" dirty="0"/>
            </a:p>
          </p:txBody>
        </p:sp>
        <p:grpSp>
          <p:nvGrpSpPr>
            <p:cNvPr id="100" name="Group 99">
              <a:extLst>
                <a:ext uri="{FF2B5EF4-FFF2-40B4-BE49-F238E27FC236}">
                  <a16:creationId xmlns:a16="http://schemas.microsoft.com/office/drawing/2014/main" id="{A21AF555-59A8-A9C2-B382-7AF8A68CA87F}"/>
                </a:ext>
              </a:extLst>
            </p:cNvPr>
            <p:cNvGrpSpPr>
              <a:grpSpLocks/>
            </p:cNvGrpSpPr>
            <p:nvPr/>
          </p:nvGrpSpPr>
          <p:grpSpPr>
            <a:xfrm>
              <a:off x="536479" y="28445447"/>
              <a:ext cx="6572967" cy="3651647"/>
              <a:chOff x="454957" y="28432546"/>
              <a:chExt cx="6572967" cy="3651647"/>
            </a:xfrm>
          </p:grpSpPr>
          <p:grpSp>
            <p:nvGrpSpPr>
              <p:cNvPr id="82" name="Group 81">
                <a:extLst>
                  <a:ext uri="{FF2B5EF4-FFF2-40B4-BE49-F238E27FC236}">
                    <a16:creationId xmlns:a16="http://schemas.microsoft.com/office/drawing/2014/main" id="{DCA9AE83-DBBF-65A7-0F2A-A61BC5F8F095}"/>
                  </a:ext>
                </a:extLst>
              </p:cNvPr>
              <p:cNvGrpSpPr>
                <a:grpSpLocks/>
              </p:cNvGrpSpPr>
              <p:nvPr/>
            </p:nvGrpSpPr>
            <p:grpSpPr>
              <a:xfrm>
                <a:off x="489928" y="28830625"/>
                <a:ext cx="6522437" cy="3244736"/>
                <a:chOff x="498940" y="28830625"/>
                <a:chExt cx="6920717" cy="3598889"/>
              </a:xfrm>
            </p:grpSpPr>
            <p:graphicFrame>
              <p:nvGraphicFramePr>
                <p:cNvPr id="35" name="Chart 34">
                  <a:extLst>
                    <a:ext uri="{FF2B5EF4-FFF2-40B4-BE49-F238E27FC236}">
                      <a16:creationId xmlns:a16="http://schemas.microsoft.com/office/drawing/2014/main" id="{1266225F-C610-2B66-C1B5-D585FDEA0934}"/>
                    </a:ext>
                  </a:extLst>
                </p:cNvPr>
                <p:cNvGraphicFramePr>
                  <a:graphicFrameLocks noGrp="1" noDrilldown="1" noMove="1" noResize="1"/>
                </p:cNvGraphicFramePr>
                <p:nvPr>
                  <p:extLst>
                    <p:ext uri="{D42A27DB-BD31-4B8C-83A1-F6EECF244321}">
                      <p14:modId xmlns:p14="http://schemas.microsoft.com/office/powerpoint/2010/main" val="1854678250"/>
                    </p:ext>
                  </p:extLst>
                </p:nvPr>
              </p:nvGraphicFramePr>
              <p:xfrm>
                <a:off x="498940" y="28830625"/>
                <a:ext cx="6920717" cy="3598889"/>
              </p:xfrm>
              <a:graphic>
                <a:graphicData uri="http://schemas.openxmlformats.org/drawingml/2006/chart">
                  <c:chart xmlns:c="http://schemas.openxmlformats.org/drawingml/2006/chart" xmlns:r="http://schemas.openxmlformats.org/officeDocument/2006/relationships" r:id="rId26"/>
                </a:graphicData>
              </a:graphic>
            </p:graphicFrame>
            <p:sp>
              <p:nvSpPr>
                <p:cNvPr id="32" name="Flowchart: Connector 31">
                  <a:extLst>
                    <a:ext uri="{FF2B5EF4-FFF2-40B4-BE49-F238E27FC236}">
                      <a16:creationId xmlns:a16="http://schemas.microsoft.com/office/drawing/2014/main" id="{425FDB57-E21A-E59F-2E5C-2E084DA9C917}"/>
                    </a:ext>
                  </a:extLst>
                </p:cNvPr>
                <p:cNvSpPr>
                  <a:spLocks/>
                </p:cNvSpPr>
                <p:nvPr/>
              </p:nvSpPr>
              <p:spPr>
                <a:xfrm>
                  <a:off x="5124852" y="29816628"/>
                  <a:ext cx="86117" cy="86117"/>
                </a:xfrm>
                <a:prstGeom prst="flowChartConnector">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0D2DB702-92F9-0F57-12CD-27138131203D}"/>
                  </a:ext>
                </a:extLst>
              </p:cNvPr>
              <p:cNvSpPr>
                <a:spLocks/>
              </p:cNvSpPr>
              <p:nvPr/>
            </p:nvSpPr>
            <p:spPr>
              <a:xfrm>
                <a:off x="454957" y="28432546"/>
                <a:ext cx="6572967" cy="3651647"/>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1918F86E-8EBD-573D-F1FE-79335C98D773}"/>
              </a:ext>
            </a:extLst>
          </p:cNvPr>
          <p:cNvGrpSpPr>
            <a:grpSpLocks noGrp="1" noUngrp="1" noRot="1" noChangeAspect="1" noMove="1" noResize="1"/>
          </p:cNvGrpSpPr>
          <p:nvPr/>
        </p:nvGrpSpPr>
        <p:grpSpPr>
          <a:xfrm>
            <a:off x="736265" y="24201061"/>
            <a:ext cx="6396807" cy="3703858"/>
            <a:chOff x="419442" y="24128481"/>
            <a:chExt cx="6740155" cy="3900228"/>
          </a:xfrm>
        </p:grpSpPr>
        <p:sp>
          <p:nvSpPr>
            <p:cNvPr id="25" name="TextBox 24">
              <a:extLst>
                <a:ext uri="{FF2B5EF4-FFF2-40B4-BE49-F238E27FC236}">
                  <a16:creationId xmlns:a16="http://schemas.microsoft.com/office/drawing/2014/main" id="{CE26950D-DB41-2A91-5E77-86A2B870C90C}"/>
                </a:ext>
              </a:extLst>
            </p:cNvPr>
            <p:cNvSpPr txBox="1">
              <a:spLocks noGrp="1" noRot="1" noMove="1" noResize="1" noEditPoints="1" noAdjustHandles="1" noChangeArrowheads="1" noChangeShapeType="1"/>
            </p:cNvSpPr>
            <p:nvPr/>
          </p:nvSpPr>
          <p:spPr>
            <a:xfrm>
              <a:off x="672233" y="24128481"/>
              <a:ext cx="61769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mbria"/>
                  <a:ea typeface="Cambria"/>
                </a:rPr>
                <a:t>Chlorophyll a Concentration (μ/L) and Length (mm)</a:t>
              </a:r>
            </a:p>
          </p:txBody>
        </p:sp>
        <p:grpSp>
          <p:nvGrpSpPr>
            <p:cNvPr id="91" name="Group 90">
              <a:extLst>
                <a:ext uri="{FF2B5EF4-FFF2-40B4-BE49-F238E27FC236}">
                  <a16:creationId xmlns:a16="http://schemas.microsoft.com/office/drawing/2014/main" id="{31B8CA3A-D35F-95C1-0AC4-61F76E25A5D1}"/>
                </a:ext>
              </a:extLst>
            </p:cNvPr>
            <p:cNvGrpSpPr>
              <a:grpSpLocks noGrp="1" noUngrp="1" noRot="1" noMove="1" noResize="1"/>
            </p:cNvGrpSpPr>
            <p:nvPr/>
          </p:nvGrpSpPr>
          <p:grpSpPr>
            <a:xfrm>
              <a:off x="419442" y="24171302"/>
              <a:ext cx="6740155" cy="3857407"/>
              <a:chOff x="419442" y="24171302"/>
              <a:chExt cx="6740155" cy="3857407"/>
            </a:xfrm>
          </p:grpSpPr>
          <p:graphicFrame>
            <p:nvGraphicFramePr>
              <p:cNvPr id="22" name="Chart 21">
                <a:extLst>
                  <a:ext uri="{FF2B5EF4-FFF2-40B4-BE49-F238E27FC236}">
                    <a16:creationId xmlns:a16="http://schemas.microsoft.com/office/drawing/2014/main" id="{4C1B9E8F-C8F6-D747-AF82-6A0C7C585B6E}"/>
                  </a:ext>
                </a:extLst>
              </p:cNvPr>
              <p:cNvGraphicFramePr>
                <a:graphicFrameLocks noGrp="1" noDrilldown="1" noMove="1" noResize="1"/>
              </p:cNvGraphicFramePr>
              <p:nvPr>
                <p:extLst>
                  <p:ext uri="{D42A27DB-BD31-4B8C-83A1-F6EECF244321}">
                    <p14:modId xmlns:p14="http://schemas.microsoft.com/office/powerpoint/2010/main" val="2822146108"/>
                  </p:ext>
                </p:extLst>
              </p:nvPr>
            </p:nvGraphicFramePr>
            <p:xfrm>
              <a:off x="419442" y="24466055"/>
              <a:ext cx="6740155" cy="3562654"/>
            </p:xfrm>
            <a:graphic>
              <a:graphicData uri="http://schemas.openxmlformats.org/drawingml/2006/chart">
                <c:chart xmlns:c="http://schemas.openxmlformats.org/drawingml/2006/chart" xmlns:r="http://schemas.openxmlformats.org/officeDocument/2006/relationships" r:id="rId27"/>
              </a:graphicData>
            </a:graphic>
          </p:graphicFrame>
          <p:sp>
            <p:nvSpPr>
              <p:cNvPr id="31" name="Flowchart: Connector 30">
                <a:extLst>
                  <a:ext uri="{FF2B5EF4-FFF2-40B4-BE49-F238E27FC236}">
                    <a16:creationId xmlns:a16="http://schemas.microsoft.com/office/drawing/2014/main" id="{C6C56505-AB76-99F8-7B71-BBA535DE761B}"/>
                  </a:ext>
                </a:extLst>
              </p:cNvPr>
              <p:cNvSpPr>
                <a:spLocks noGrp="1" noRot="1" noMove="1" noResize="1" noEditPoints="1" noAdjustHandles="1" noChangeArrowheads="1" noChangeShapeType="1"/>
              </p:cNvSpPr>
              <p:nvPr/>
            </p:nvSpPr>
            <p:spPr>
              <a:xfrm>
                <a:off x="5120377" y="25449087"/>
                <a:ext cx="89015" cy="80238"/>
              </a:xfrm>
              <a:prstGeom prst="flowChartConnector">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3D5E2CB-AC4C-3BC1-9734-847C979E0AC4}"/>
                  </a:ext>
                </a:extLst>
              </p:cNvPr>
              <p:cNvSpPr>
                <a:spLocks noGrp="1" noRot="1" noMove="1" noResize="1" noEditPoints="1" noAdjustHandles="1" noChangeArrowheads="1" noChangeShapeType="1"/>
              </p:cNvSpPr>
              <p:nvPr/>
            </p:nvSpPr>
            <p:spPr>
              <a:xfrm>
                <a:off x="464208" y="24171302"/>
                <a:ext cx="6572966" cy="3832494"/>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3" name="Picture 72">
            <a:extLst>
              <a:ext uri="{FF2B5EF4-FFF2-40B4-BE49-F238E27FC236}">
                <a16:creationId xmlns:a16="http://schemas.microsoft.com/office/drawing/2014/main" id="{AC4ADC84-8FB3-259B-596F-32ADF9C4984D}"/>
              </a:ext>
            </a:extLst>
          </p:cNvPr>
          <p:cNvPicPr>
            <a:picLocks noChangeAspect="1"/>
          </p:cNvPicPr>
          <p:nvPr/>
        </p:nvPicPr>
        <p:blipFill>
          <a:blip r:embed="rId28"/>
          <a:stretch>
            <a:fillRect/>
          </a:stretch>
        </p:blipFill>
        <p:spPr>
          <a:xfrm>
            <a:off x="17575509" y="28737771"/>
            <a:ext cx="4114800" cy="3086100"/>
          </a:xfrm>
          <a:prstGeom prst="rect">
            <a:avLst/>
          </a:prstGeom>
          <a:solidFill>
            <a:srgbClr val="FFFFFF">
              <a:shade val="85000"/>
            </a:srgbClr>
          </a:solidFill>
          <a:ln w="254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2" name="Group 61">
            <a:extLst>
              <a:ext uri="{FF2B5EF4-FFF2-40B4-BE49-F238E27FC236}">
                <a16:creationId xmlns:a16="http://schemas.microsoft.com/office/drawing/2014/main" id="{CF9EB0FA-F41B-8882-A034-6A24C07F2CBA}"/>
              </a:ext>
            </a:extLst>
          </p:cNvPr>
          <p:cNvGrpSpPr/>
          <p:nvPr/>
        </p:nvGrpSpPr>
        <p:grpSpPr>
          <a:xfrm>
            <a:off x="540696" y="17057485"/>
            <a:ext cx="7046843" cy="4852968"/>
            <a:chOff x="830764" y="17092632"/>
            <a:chExt cx="7046843" cy="4852968"/>
          </a:xfrm>
        </p:grpSpPr>
        <p:sp>
          <p:nvSpPr>
            <p:cNvPr id="46" name="Subtitle 2">
              <a:extLst>
                <a:ext uri="{FF2B5EF4-FFF2-40B4-BE49-F238E27FC236}">
                  <a16:creationId xmlns:a16="http://schemas.microsoft.com/office/drawing/2014/main" id="{39844E89-29D6-C248-8AC0-6E31E918D5A5}"/>
                </a:ext>
              </a:extLst>
            </p:cNvPr>
            <p:cNvSpPr txBox="1">
              <a:spLocks/>
            </p:cNvSpPr>
            <p:nvPr/>
          </p:nvSpPr>
          <p:spPr>
            <a:xfrm>
              <a:off x="830764" y="17092632"/>
              <a:ext cx="7046843" cy="878005"/>
            </a:xfrm>
            <a:prstGeom prst="rect">
              <a:avLst/>
            </a:prstGeom>
            <a:noFill/>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nSpc>
                  <a:spcPct val="120000"/>
                </a:lnSpc>
              </a:pPr>
              <a:r>
                <a:rPr lang="en-US" sz="2000" dirty="0">
                  <a:latin typeface="Cambria" panose="02040503050406030204" pitchFamily="18" charset="0"/>
                  <a:ea typeface="Cambria" panose="02040503050406030204" pitchFamily="18" charset="0"/>
                  <a:cs typeface="Calibri" panose="020F0502020204030204"/>
                </a:rPr>
                <a:t>Nitrogen Balance in an IMTA System: Trout Input vs Mussel and Kelp Removal</a:t>
              </a:r>
            </a:p>
          </p:txBody>
        </p:sp>
        <p:pic>
          <p:nvPicPr>
            <p:cNvPr id="19" name="Picture 18">
              <a:extLst>
                <a:ext uri="{FF2B5EF4-FFF2-40B4-BE49-F238E27FC236}">
                  <a16:creationId xmlns:a16="http://schemas.microsoft.com/office/drawing/2014/main" id="{8F629B97-6488-EC6F-B8D7-783BC3F67448}"/>
                </a:ext>
              </a:extLst>
            </p:cNvPr>
            <p:cNvPicPr>
              <a:picLocks noChangeAspect="1"/>
            </p:cNvPicPr>
            <p:nvPr/>
          </p:nvPicPr>
          <p:blipFill>
            <a:blip r:embed="rId29"/>
            <a:srcRect t="4720"/>
            <a:stretch>
              <a:fillRect/>
            </a:stretch>
          </p:blipFill>
          <p:spPr>
            <a:xfrm>
              <a:off x="963227" y="17830668"/>
              <a:ext cx="6766560" cy="4102305"/>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3" name="Rectangle 52">
              <a:extLst>
                <a:ext uri="{FF2B5EF4-FFF2-40B4-BE49-F238E27FC236}">
                  <a16:creationId xmlns:a16="http://schemas.microsoft.com/office/drawing/2014/main" id="{BE210EDA-C83C-EFF6-5649-FB87DC31666F}"/>
                </a:ext>
              </a:extLst>
            </p:cNvPr>
            <p:cNvSpPr/>
            <p:nvPr/>
          </p:nvSpPr>
          <p:spPr>
            <a:xfrm>
              <a:off x="914400" y="17092765"/>
              <a:ext cx="6787170" cy="485283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46842446-4894-A98E-B67D-6606A8BF0E53}"/>
              </a:ext>
            </a:extLst>
          </p:cNvPr>
          <p:cNvGrpSpPr/>
          <p:nvPr/>
        </p:nvGrpSpPr>
        <p:grpSpPr>
          <a:xfrm>
            <a:off x="22653009" y="19334675"/>
            <a:ext cx="8643582" cy="4411642"/>
            <a:chOff x="22612350" y="19334675"/>
            <a:chExt cx="8643582" cy="4411642"/>
          </a:xfrm>
        </p:grpSpPr>
        <p:sp>
          <p:nvSpPr>
            <p:cNvPr id="95" name="TextBox 94">
              <a:extLst>
                <a:ext uri="{FF2B5EF4-FFF2-40B4-BE49-F238E27FC236}">
                  <a16:creationId xmlns:a16="http://schemas.microsoft.com/office/drawing/2014/main" id="{E114D1A2-D4E9-D13D-6420-8F991BBBB4F9}"/>
                </a:ext>
              </a:extLst>
            </p:cNvPr>
            <p:cNvSpPr txBox="1"/>
            <p:nvPr/>
          </p:nvSpPr>
          <p:spPr>
            <a:xfrm>
              <a:off x="22846745" y="19339089"/>
              <a:ext cx="3291840" cy="369332"/>
            </a:xfrm>
            <a:prstGeom prst="rect">
              <a:avLst/>
            </a:prstGeom>
            <a:noFill/>
          </p:spPr>
          <p:txBody>
            <a:bodyPr wrap="square" rtlCol="0">
              <a:spAutoFit/>
            </a:bodyPr>
            <a:lstStyle/>
            <a:p>
              <a:pPr algn="ctr"/>
              <a:r>
                <a:rPr lang="en-US" sz="1800" dirty="0">
                  <a:latin typeface="Cambria" panose="02040503050406030204" pitchFamily="18" charset="0"/>
                  <a:ea typeface="Cambria" panose="02040503050406030204" pitchFamily="18" charset="0"/>
                </a:rPr>
                <a:t>Orientation Narrow</a:t>
              </a:r>
            </a:p>
          </p:txBody>
        </p:sp>
        <p:grpSp>
          <p:nvGrpSpPr>
            <p:cNvPr id="99" name="Group 98">
              <a:extLst>
                <a:ext uri="{FF2B5EF4-FFF2-40B4-BE49-F238E27FC236}">
                  <a16:creationId xmlns:a16="http://schemas.microsoft.com/office/drawing/2014/main" id="{9921A74E-1B14-2B8E-0789-FCE2927545CC}"/>
                </a:ext>
              </a:extLst>
            </p:cNvPr>
            <p:cNvGrpSpPr>
              <a:grpSpLocks noChangeAspect="1"/>
            </p:cNvGrpSpPr>
            <p:nvPr/>
          </p:nvGrpSpPr>
          <p:grpSpPr>
            <a:xfrm>
              <a:off x="22844774" y="19739106"/>
              <a:ext cx="3279651" cy="3566160"/>
              <a:chOff x="1835322" y="1986736"/>
              <a:chExt cx="4510621" cy="5017053"/>
            </a:xfrm>
          </p:grpSpPr>
          <p:pic>
            <p:nvPicPr>
              <p:cNvPr id="101" name="Picture 100">
                <a:extLst>
                  <a:ext uri="{FF2B5EF4-FFF2-40B4-BE49-F238E27FC236}">
                    <a16:creationId xmlns:a16="http://schemas.microsoft.com/office/drawing/2014/main" id="{E66DB45B-D138-CC25-E65A-3FFF8E76C448}"/>
                  </a:ext>
                </a:extLst>
              </p:cNvPr>
              <p:cNvPicPr>
                <a:picLocks noChangeAspect="1"/>
              </p:cNvPicPr>
              <p:nvPr/>
            </p:nvPicPr>
            <p:blipFill>
              <a:blip r:embed="rId30" cstate="print">
                <a:extLst>
                  <a:ext uri="{28A0092B-C50C-407E-A947-70E740481C1C}">
                    <a14:useLocalDpi xmlns:a14="http://schemas.microsoft.com/office/drawing/2010/main" val="0"/>
                  </a:ext>
                </a:extLst>
              </a:blip>
              <a:srcRect t="27478" b="49167"/>
              <a:stretch>
                <a:fillRect/>
              </a:stretch>
            </p:blipFill>
            <p:spPr>
              <a:xfrm>
                <a:off x="1835322" y="4518965"/>
                <a:ext cx="4510620" cy="790922"/>
              </a:xfrm>
              <a:prstGeom prst="rect">
                <a:avLst/>
              </a:prstGeom>
              <a:ln w="25400">
                <a:solidFill>
                  <a:schemeClr val="tx1"/>
                </a:solidFill>
              </a:ln>
            </p:spPr>
          </p:pic>
          <p:grpSp>
            <p:nvGrpSpPr>
              <p:cNvPr id="102" name="Group 101">
                <a:extLst>
                  <a:ext uri="{FF2B5EF4-FFF2-40B4-BE49-F238E27FC236}">
                    <a16:creationId xmlns:a16="http://schemas.microsoft.com/office/drawing/2014/main" id="{2EA24830-E193-F5C2-C5D1-6EBBE4269106}"/>
                  </a:ext>
                </a:extLst>
              </p:cNvPr>
              <p:cNvGrpSpPr>
                <a:grpSpLocks/>
              </p:cNvGrpSpPr>
              <p:nvPr/>
            </p:nvGrpSpPr>
            <p:grpSpPr>
              <a:xfrm>
                <a:off x="1835322" y="1986736"/>
                <a:ext cx="4510621" cy="5017053"/>
                <a:chOff x="1835322" y="1986736"/>
                <a:chExt cx="4510621" cy="5017053"/>
              </a:xfrm>
            </p:grpSpPr>
            <p:pic>
              <p:nvPicPr>
                <p:cNvPr id="103" name="Picture 102">
                  <a:extLst>
                    <a:ext uri="{FF2B5EF4-FFF2-40B4-BE49-F238E27FC236}">
                      <a16:creationId xmlns:a16="http://schemas.microsoft.com/office/drawing/2014/main" id="{36C253EB-C580-3556-B1A6-941F0377A132}"/>
                    </a:ext>
                  </a:extLst>
                </p:cNvPr>
                <p:cNvPicPr>
                  <a:picLocks noChangeAspect="1"/>
                </p:cNvPicPr>
                <p:nvPr/>
              </p:nvPicPr>
              <p:blipFill>
                <a:blip r:embed="rId31" cstate="print">
                  <a:extLst>
                    <a:ext uri="{28A0092B-C50C-407E-A947-70E740481C1C}">
                      <a14:useLocalDpi xmlns:a14="http://schemas.microsoft.com/office/drawing/2010/main" val="0"/>
                    </a:ext>
                  </a:extLst>
                </a:blip>
                <a:srcRect l="1" t="26677" r="7" b="47204"/>
                <a:stretch>
                  <a:fillRect/>
                </a:stretch>
              </p:blipFill>
              <p:spPr>
                <a:xfrm>
                  <a:off x="1835322" y="2824707"/>
                  <a:ext cx="4510620" cy="884593"/>
                </a:xfrm>
                <a:prstGeom prst="rect">
                  <a:avLst/>
                </a:prstGeom>
                <a:ln w="25400">
                  <a:solidFill>
                    <a:schemeClr val="tx1"/>
                  </a:solidFill>
                </a:ln>
              </p:spPr>
            </p:pic>
            <p:pic>
              <p:nvPicPr>
                <p:cNvPr id="104" name="Picture 103">
                  <a:extLst>
                    <a:ext uri="{FF2B5EF4-FFF2-40B4-BE49-F238E27FC236}">
                      <a16:creationId xmlns:a16="http://schemas.microsoft.com/office/drawing/2014/main" id="{A1AAB034-C18A-3EC9-22E8-BCB21F88C370}"/>
                    </a:ext>
                  </a:extLst>
                </p:cNvPr>
                <p:cNvPicPr>
                  <a:picLocks noChangeAspect="1"/>
                </p:cNvPicPr>
                <p:nvPr/>
              </p:nvPicPr>
              <p:blipFill>
                <a:blip r:embed="rId32" cstate="print">
                  <a:extLst>
                    <a:ext uri="{28A0092B-C50C-407E-A947-70E740481C1C}">
                      <a14:useLocalDpi xmlns:a14="http://schemas.microsoft.com/office/drawing/2010/main" val="0"/>
                    </a:ext>
                  </a:extLst>
                </a:blip>
                <a:srcRect t="28007" b="47500"/>
                <a:stretch>
                  <a:fillRect/>
                </a:stretch>
              </p:blipFill>
              <p:spPr>
                <a:xfrm>
                  <a:off x="1835323" y="3687686"/>
                  <a:ext cx="4510620" cy="831279"/>
                </a:xfrm>
                <a:prstGeom prst="rect">
                  <a:avLst/>
                </a:prstGeom>
                <a:ln w="25400">
                  <a:solidFill>
                    <a:schemeClr val="tx1"/>
                  </a:solidFill>
                </a:ln>
              </p:spPr>
            </p:pic>
            <p:pic>
              <p:nvPicPr>
                <p:cNvPr id="105" name="Picture 104">
                  <a:extLst>
                    <a:ext uri="{FF2B5EF4-FFF2-40B4-BE49-F238E27FC236}">
                      <a16:creationId xmlns:a16="http://schemas.microsoft.com/office/drawing/2014/main" id="{8C43D15C-0704-A236-4D90-E22C6728E899}"/>
                    </a:ext>
                  </a:extLst>
                </p:cNvPr>
                <p:cNvPicPr>
                  <a:picLocks noChangeAspect="1"/>
                </p:cNvPicPr>
                <p:nvPr/>
              </p:nvPicPr>
              <p:blipFill>
                <a:blip r:embed="rId33" cstate="print">
                  <a:extLst>
                    <a:ext uri="{28A0092B-C50C-407E-A947-70E740481C1C}">
                      <a14:useLocalDpi xmlns:a14="http://schemas.microsoft.com/office/drawing/2010/main" val="0"/>
                    </a:ext>
                  </a:extLst>
                </a:blip>
                <a:srcRect t="25285" b="49159"/>
                <a:stretch>
                  <a:fillRect/>
                </a:stretch>
              </p:blipFill>
              <p:spPr>
                <a:xfrm>
                  <a:off x="1835322" y="5316619"/>
                  <a:ext cx="4510620" cy="865438"/>
                </a:xfrm>
                <a:prstGeom prst="rect">
                  <a:avLst/>
                </a:prstGeom>
                <a:ln w="25400">
                  <a:solidFill>
                    <a:schemeClr val="tx1"/>
                  </a:solidFill>
                </a:ln>
              </p:spPr>
            </p:pic>
            <p:pic>
              <p:nvPicPr>
                <p:cNvPr id="106" name="Picture 105">
                  <a:extLst>
                    <a:ext uri="{FF2B5EF4-FFF2-40B4-BE49-F238E27FC236}">
                      <a16:creationId xmlns:a16="http://schemas.microsoft.com/office/drawing/2014/main" id="{6F31F679-AB84-A6C2-3F4A-0A726301DDE5}"/>
                    </a:ext>
                  </a:extLst>
                </p:cNvPr>
                <p:cNvPicPr>
                  <a:picLocks noChangeAspect="1"/>
                </p:cNvPicPr>
                <p:nvPr/>
              </p:nvPicPr>
              <p:blipFill>
                <a:blip r:embed="rId34" cstate="print">
                  <a:extLst>
                    <a:ext uri="{28A0092B-C50C-407E-A947-70E740481C1C}">
                      <a14:useLocalDpi xmlns:a14="http://schemas.microsoft.com/office/drawing/2010/main" val="0"/>
                    </a:ext>
                  </a:extLst>
                </a:blip>
                <a:srcRect t="25078" b="50151"/>
                <a:stretch>
                  <a:fillRect/>
                </a:stretch>
              </p:blipFill>
              <p:spPr>
                <a:xfrm>
                  <a:off x="1835322" y="6165818"/>
                  <a:ext cx="4510620" cy="837971"/>
                </a:xfrm>
                <a:prstGeom prst="rect">
                  <a:avLst/>
                </a:prstGeom>
                <a:ln w="25400">
                  <a:solidFill>
                    <a:schemeClr val="tx1"/>
                  </a:solidFill>
                </a:ln>
              </p:spPr>
            </p:pic>
            <p:pic>
              <p:nvPicPr>
                <p:cNvPr id="107" name="Picture 106">
                  <a:extLst>
                    <a:ext uri="{FF2B5EF4-FFF2-40B4-BE49-F238E27FC236}">
                      <a16:creationId xmlns:a16="http://schemas.microsoft.com/office/drawing/2014/main" id="{C4246F42-ADF0-A1D2-5C3B-DAC31D8BD1A1}"/>
                    </a:ext>
                  </a:extLst>
                </p:cNvPr>
                <p:cNvPicPr>
                  <a:picLocks noChangeAspect="1"/>
                </p:cNvPicPr>
                <p:nvPr/>
              </p:nvPicPr>
              <p:blipFill>
                <a:blip r:embed="rId35" cstate="print">
                  <a:extLst>
                    <a:ext uri="{28A0092B-C50C-407E-A947-70E740481C1C}">
                      <a14:useLocalDpi xmlns:a14="http://schemas.microsoft.com/office/drawing/2010/main" val="0"/>
                    </a:ext>
                  </a:extLst>
                </a:blip>
                <a:srcRect t="27776" b="46926"/>
                <a:stretch>
                  <a:fillRect/>
                </a:stretch>
              </p:blipFill>
              <p:spPr>
                <a:xfrm>
                  <a:off x="1835322" y="1986736"/>
                  <a:ext cx="4510620" cy="856734"/>
                </a:xfrm>
                <a:prstGeom prst="rect">
                  <a:avLst/>
                </a:prstGeom>
                <a:ln w="25400">
                  <a:solidFill>
                    <a:schemeClr val="tx1"/>
                  </a:solidFill>
                </a:ln>
              </p:spPr>
            </p:pic>
          </p:grpSp>
        </p:grpSp>
        <p:grpSp>
          <p:nvGrpSpPr>
            <p:cNvPr id="109" name="Group 108">
              <a:extLst>
                <a:ext uri="{FF2B5EF4-FFF2-40B4-BE49-F238E27FC236}">
                  <a16:creationId xmlns:a16="http://schemas.microsoft.com/office/drawing/2014/main" id="{5D7C0E40-49E8-FD78-55CA-094C37534986}"/>
                </a:ext>
              </a:extLst>
            </p:cNvPr>
            <p:cNvGrpSpPr>
              <a:grpSpLocks noChangeAspect="1"/>
            </p:cNvGrpSpPr>
            <p:nvPr/>
          </p:nvGrpSpPr>
          <p:grpSpPr>
            <a:xfrm>
              <a:off x="27328628" y="19739106"/>
              <a:ext cx="1434884" cy="3566160"/>
              <a:chOff x="1060168" y="2006972"/>
              <a:chExt cx="1869881" cy="4647272"/>
            </a:xfrm>
          </p:grpSpPr>
          <p:pic>
            <p:nvPicPr>
              <p:cNvPr id="111" name="Picture 110">
                <a:extLst>
                  <a:ext uri="{FF2B5EF4-FFF2-40B4-BE49-F238E27FC236}">
                    <a16:creationId xmlns:a16="http://schemas.microsoft.com/office/drawing/2014/main" id="{1879B78A-4B2C-1CAC-FC60-13F22F0FF37C}"/>
                  </a:ext>
                </a:extLst>
              </p:cNvPr>
              <p:cNvPicPr>
                <a:picLocks noChangeAspect="1"/>
              </p:cNvPicPr>
              <p:nvPr/>
            </p:nvPicPr>
            <p:blipFill>
              <a:blip r:embed="rId36" cstate="print">
                <a:extLst>
                  <a:ext uri="{28A0092B-C50C-407E-A947-70E740481C1C}">
                    <a14:useLocalDpi xmlns:a14="http://schemas.microsoft.com/office/drawing/2010/main" val="0"/>
                  </a:ext>
                </a:extLst>
              </a:blip>
              <a:srcRect l="13134" t="18413" r="24708" b="47459"/>
              <a:stretch>
                <a:fillRect/>
              </a:stretch>
            </p:blipFill>
            <p:spPr>
              <a:xfrm>
                <a:off x="1060172" y="2006972"/>
                <a:ext cx="1869877" cy="788973"/>
              </a:xfrm>
              <a:prstGeom prst="rect">
                <a:avLst/>
              </a:prstGeom>
              <a:ln w="25400">
                <a:solidFill>
                  <a:schemeClr val="tx1"/>
                </a:solidFill>
              </a:ln>
            </p:spPr>
          </p:pic>
          <p:pic>
            <p:nvPicPr>
              <p:cNvPr id="112" name="Picture 111">
                <a:extLst>
                  <a:ext uri="{FF2B5EF4-FFF2-40B4-BE49-F238E27FC236}">
                    <a16:creationId xmlns:a16="http://schemas.microsoft.com/office/drawing/2014/main" id="{86C25D90-1AB6-0794-87EE-6AC7AD48791C}"/>
                  </a:ext>
                </a:extLst>
              </p:cNvPr>
              <p:cNvPicPr>
                <a:picLocks noChangeAspect="1"/>
              </p:cNvPicPr>
              <p:nvPr/>
            </p:nvPicPr>
            <p:blipFill>
              <a:blip r:embed="rId37" cstate="print">
                <a:extLst>
                  <a:ext uri="{28A0092B-C50C-407E-A947-70E740481C1C}">
                    <a14:useLocalDpi xmlns:a14="http://schemas.microsoft.com/office/drawing/2010/main" val="0"/>
                  </a:ext>
                </a:extLst>
              </a:blip>
              <a:srcRect l="13259" t="18114" r="24751" b="46769"/>
              <a:stretch>
                <a:fillRect/>
              </a:stretch>
            </p:blipFill>
            <p:spPr>
              <a:xfrm rot="10800000" flipV="1">
                <a:off x="1060169" y="2815532"/>
                <a:ext cx="1867839" cy="749074"/>
              </a:xfrm>
              <a:prstGeom prst="rect">
                <a:avLst/>
              </a:prstGeom>
              <a:ln w="25400">
                <a:solidFill>
                  <a:schemeClr val="tx1"/>
                </a:solidFill>
              </a:ln>
            </p:spPr>
          </p:pic>
          <p:pic>
            <p:nvPicPr>
              <p:cNvPr id="113" name="Picture 112">
                <a:extLst>
                  <a:ext uri="{FF2B5EF4-FFF2-40B4-BE49-F238E27FC236}">
                    <a16:creationId xmlns:a16="http://schemas.microsoft.com/office/drawing/2014/main" id="{4C09CC72-BA98-CEFC-65BE-9DD9BB56AD19}"/>
                  </a:ext>
                </a:extLst>
              </p:cNvPr>
              <p:cNvPicPr>
                <a:picLocks noChangeAspect="1"/>
              </p:cNvPicPr>
              <p:nvPr/>
            </p:nvPicPr>
            <p:blipFill>
              <a:blip r:embed="rId38" cstate="print">
                <a:extLst>
                  <a:ext uri="{28A0092B-C50C-407E-A947-70E740481C1C}">
                    <a14:useLocalDpi xmlns:a14="http://schemas.microsoft.com/office/drawing/2010/main" val="0"/>
                  </a:ext>
                </a:extLst>
              </a:blip>
              <a:srcRect l="17347" t="20291" r="23788" b="42249"/>
              <a:stretch>
                <a:fillRect/>
              </a:stretch>
            </p:blipFill>
            <p:spPr>
              <a:xfrm>
                <a:off x="1060170" y="3570462"/>
                <a:ext cx="1867840" cy="776245"/>
              </a:xfrm>
              <a:prstGeom prst="rect">
                <a:avLst/>
              </a:prstGeom>
              <a:ln w="25400">
                <a:solidFill>
                  <a:schemeClr val="tx1"/>
                </a:solidFill>
              </a:ln>
            </p:spPr>
          </p:pic>
          <p:pic>
            <p:nvPicPr>
              <p:cNvPr id="114" name="Picture 113">
                <a:extLst>
                  <a:ext uri="{FF2B5EF4-FFF2-40B4-BE49-F238E27FC236}">
                    <a16:creationId xmlns:a16="http://schemas.microsoft.com/office/drawing/2014/main" id="{6F6B749D-B98B-A188-2176-22221327FDDC}"/>
                  </a:ext>
                </a:extLst>
              </p:cNvPr>
              <p:cNvPicPr>
                <a:picLocks noChangeAspect="1"/>
              </p:cNvPicPr>
              <p:nvPr/>
            </p:nvPicPr>
            <p:blipFill>
              <a:blip r:embed="rId39" cstate="print">
                <a:extLst>
                  <a:ext uri="{28A0092B-C50C-407E-A947-70E740481C1C}">
                    <a14:useLocalDpi xmlns:a14="http://schemas.microsoft.com/office/drawing/2010/main" val="0"/>
                  </a:ext>
                </a:extLst>
              </a:blip>
              <a:srcRect l="11884" t="21523" r="24815" b="44802"/>
              <a:stretch>
                <a:fillRect/>
              </a:stretch>
            </p:blipFill>
            <p:spPr>
              <a:xfrm>
                <a:off x="1060170" y="4346186"/>
                <a:ext cx="1867840" cy="745241"/>
              </a:xfrm>
              <a:prstGeom prst="rect">
                <a:avLst/>
              </a:prstGeom>
              <a:ln w="25400">
                <a:solidFill>
                  <a:schemeClr val="tx1"/>
                </a:solidFill>
              </a:ln>
            </p:spPr>
          </p:pic>
          <p:pic>
            <p:nvPicPr>
              <p:cNvPr id="115" name="Picture 114">
                <a:extLst>
                  <a:ext uri="{FF2B5EF4-FFF2-40B4-BE49-F238E27FC236}">
                    <a16:creationId xmlns:a16="http://schemas.microsoft.com/office/drawing/2014/main" id="{5B2790E9-6ED4-DDFD-D27C-5CE50C8EDD46}"/>
                  </a:ext>
                </a:extLst>
              </p:cNvPr>
              <p:cNvPicPr>
                <a:picLocks noChangeAspect="1"/>
              </p:cNvPicPr>
              <p:nvPr/>
            </p:nvPicPr>
            <p:blipFill>
              <a:blip r:embed="rId40" cstate="print">
                <a:extLst>
                  <a:ext uri="{28A0092B-C50C-407E-A947-70E740481C1C}">
                    <a14:useLocalDpi xmlns:a14="http://schemas.microsoft.com/office/drawing/2010/main" val="0"/>
                  </a:ext>
                </a:extLst>
              </a:blip>
              <a:srcRect l="11008" t="21500" r="26437" b="42375"/>
              <a:stretch>
                <a:fillRect/>
              </a:stretch>
            </p:blipFill>
            <p:spPr>
              <a:xfrm>
                <a:off x="1060169" y="5090318"/>
                <a:ext cx="1867839" cy="808996"/>
              </a:xfrm>
              <a:prstGeom prst="rect">
                <a:avLst/>
              </a:prstGeom>
              <a:ln w="25400">
                <a:solidFill>
                  <a:schemeClr val="tx1"/>
                </a:solidFill>
              </a:ln>
            </p:spPr>
          </p:pic>
          <p:pic>
            <p:nvPicPr>
              <p:cNvPr id="116" name="Picture 115">
                <a:extLst>
                  <a:ext uri="{FF2B5EF4-FFF2-40B4-BE49-F238E27FC236}">
                    <a16:creationId xmlns:a16="http://schemas.microsoft.com/office/drawing/2014/main" id="{58473B08-DE49-24CF-BDAE-3A750A9BBC86}"/>
                  </a:ext>
                </a:extLst>
              </p:cNvPr>
              <p:cNvPicPr>
                <a:picLocks noChangeAspect="1"/>
              </p:cNvPicPr>
              <p:nvPr/>
            </p:nvPicPr>
            <p:blipFill>
              <a:blip r:embed="rId41" cstate="print">
                <a:extLst>
                  <a:ext uri="{28A0092B-C50C-407E-A947-70E740481C1C}">
                    <a14:useLocalDpi xmlns:a14="http://schemas.microsoft.com/office/drawing/2010/main" val="0"/>
                  </a:ext>
                </a:extLst>
              </a:blip>
              <a:srcRect l="2880" t="21154" r="31198" b="43028"/>
              <a:stretch>
                <a:fillRect/>
              </a:stretch>
            </p:blipFill>
            <p:spPr>
              <a:xfrm>
                <a:off x="1060168" y="5893078"/>
                <a:ext cx="1867839" cy="761166"/>
              </a:xfrm>
              <a:prstGeom prst="rect">
                <a:avLst/>
              </a:prstGeom>
              <a:ln w="25400">
                <a:solidFill>
                  <a:schemeClr val="tx1"/>
                </a:solidFill>
              </a:ln>
            </p:spPr>
          </p:pic>
        </p:grpSp>
        <p:pic>
          <p:nvPicPr>
            <p:cNvPr id="1037" name="Picture 1036">
              <a:extLst>
                <a:ext uri="{FF2B5EF4-FFF2-40B4-BE49-F238E27FC236}">
                  <a16:creationId xmlns:a16="http://schemas.microsoft.com/office/drawing/2014/main" id="{723AF39B-BE1F-62E1-8765-074D7417D966}"/>
                </a:ext>
              </a:extLst>
            </p:cNvPr>
            <p:cNvPicPr>
              <a:picLocks noChangeAspect="1"/>
            </p:cNvPicPr>
            <p:nvPr/>
          </p:nvPicPr>
          <p:blipFill>
            <a:blip r:embed="rId42"/>
            <a:srcRect t="9302" r="28762"/>
            <a:stretch>
              <a:fillRect/>
            </a:stretch>
          </p:blipFill>
          <p:spPr>
            <a:xfrm>
              <a:off x="29618245" y="19739106"/>
              <a:ext cx="1464098" cy="3566160"/>
            </a:xfrm>
            <a:prstGeom prst="rect">
              <a:avLst/>
            </a:prstGeom>
          </p:spPr>
        </p:pic>
        <p:sp>
          <p:nvSpPr>
            <p:cNvPr id="21" name="TextBox 20">
              <a:extLst>
                <a:ext uri="{FF2B5EF4-FFF2-40B4-BE49-F238E27FC236}">
                  <a16:creationId xmlns:a16="http://schemas.microsoft.com/office/drawing/2014/main" id="{074EC0A7-E93B-0964-CD3E-2A34509FBBCE}"/>
                </a:ext>
              </a:extLst>
            </p:cNvPr>
            <p:cNvSpPr txBox="1"/>
            <p:nvPr/>
          </p:nvSpPr>
          <p:spPr>
            <a:xfrm>
              <a:off x="24158843" y="23376985"/>
              <a:ext cx="5516938" cy="369332"/>
            </a:xfrm>
            <a:prstGeom prst="rect">
              <a:avLst/>
            </a:prstGeom>
            <a:noFill/>
          </p:spPr>
          <p:txBody>
            <a:bodyPr wrap="square" lIns="91440" tIns="45720" rIns="91440" bIns="45720" rtlCol="0" anchor="t">
              <a:spAutoFit/>
            </a:bodyPr>
            <a:lstStyle/>
            <a:p>
              <a:pPr algn="ctr"/>
              <a:r>
                <a:rPr lang="en-US" sz="1800" dirty="0">
                  <a:latin typeface="Cambria"/>
                  <a:ea typeface="Cambria"/>
                </a:rPr>
                <a:t>Figure 11: Side Window View Dropper Response</a:t>
              </a:r>
              <a:endParaRPr lang="en-US" dirty="0"/>
            </a:p>
          </p:txBody>
        </p:sp>
        <p:sp>
          <p:nvSpPr>
            <p:cNvPr id="70" name="TextBox 69">
              <a:extLst>
                <a:ext uri="{FF2B5EF4-FFF2-40B4-BE49-F238E27FC236}">
                  <a16:creationId xmlns:a16="http://schemas.microsoft.com/office/drawing/2014/main" id="{0F13452B-0766-FE17-69F8-1A8085E9CC75}"/>
                </a:ext>
              </a:extLst>
            </p:cNvPr>
            <p:cNvSpPr txBox="1"/>
            <p:nvPr/>
          </p:nvSpPr>
          <p:spPr>
            <a:xfrm>
              <a:off x="26920310" y="19339089"/>
              <a:ext cx="2224345" cy="369332"/>
            </a:xfrm>
            <a:prstGeom prst="rect">
              <a:avLst/>
            </a:prstGeom>
            <a:noFill/>
          </p:spPr>
          <p:txBody>
            <a:bodyPr wrap="square" rtlCol="0">
              <a:spAutoFit/>
            </a:bodyPr>
            <a:lstStyle/>
            <a:p>
              <a:pPr algn="ctr"/>
              <a:r>
                <a:rPr lang="en-US" sz="1800" dirty="0">
                  <a:latin typeface="Cambria" panose="02040503050406030204" pitchFamily="18" charset="0"/>
                  <a:ea typeface="Cambria" panose="02040503050406030204" pitchFamily="18" charset="0"/>
                </a:rPr>
                <a:t>Orientation Wide</a:t>
              </a:r>
            </a:p>
          </p:txBody>
        </p:sp>
        <p:sp>
          <p:nvSpPr>
            <p:cNvPr id="83" name="TextBox 82">
              <a:extLst>
                <a:ext uri="{FF2B5EF4-FFF2-40B4-BE49-F238E27FC236}">
                  <a16:creationId xmlns:a16="http://schemas.microsoft.com/office/drawing/2014/main" id="{7B37DFC6-73F7-6C60-56E1-741F4B064CD2}"/>
                </a:ext>
              </a:extLst>
            </p:cNvPr>
            <p:cNvSpPr txBox="1"/>
            <p:nvPr/>
          </p:nvSpPr>
          <p:spPr>
            <a:xfrm>
              <a:off x="29473333" y="19339089"/>
              <a:ext cx="1782599" cy="646331"/>
            </a:xfrm>
            <a:prstGeom prst="rect">
              <a:avLst/>
            </a:prstGeom>
            <a:noFill/>
          </p:spPr>
          <p:txBody>
            <a:bodyPr wrap="square" rtlCol="0">
              <a:spAutoFit/>
            </a:bodyPr>
            <a:lstStyle/>
            <a:p>
              <a:pPr algn="ctr"/>
              <a:r>
                <a:rPr lang="en-US" sz="1800" dirty="0">
                  <a:latin typeface="Cambria" panose="02040503050406030204" pitchFamily="18" charset="0"/>
                  <a:ea typeface="Cambria" panose="02040503050406030204" pitchFamily="18" charset="0"/>
                </a:rPr>
                <a:t>Current Velocity</a:t>
              </a:r>
            </a:p>
            <a:p>
              <a:endParaRPr lang="en-US" sz="1800" dirty="0">
                <a:latin typeface="Cambria" panose="02040503050406030204" pitchFamily="18" charset="0"/>
                <a:ea typeface="Cambria" panose="02040503050406030204" pitchFamily="18" charset="0"/>
              </a:endParaRPr>
            </a:p>
          </p:txBody>
        </p:sp>
        <p:sp>
          <p:nvSpPr>
            <p:cNvPr id="119" name="Rectangle 118">
              <a:extLst>
                <a:ext uri="{FF2B5EF4-FFF2-40B4-BE49-F238E27FC236}">
                  <a16:creationId xmlns:a16="http://schemas.microsoft.com/office/drawing/2014/main" id="{27A1872E-9E8F-CEA3-9335-A779A0EE8E95}"/>
                </a:ext>
              </a:extLst>
            </p:cNvPr>
            <p:cNvSpPr/>
            <p:nvPr/>
          </p:nvSpPr>
          <p:spPr>
            <a:xfrm>
              <a:off x="22612350" y="19334675"/>
              <a:ext cx="8609925" cy="4035092"/>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a:extLst>
              <a:ext uri="{FF2B5EF4-FFF2-40B4-BE49-F238E27FC236}">
                <a16:creationId xmlns:a16="http://schemas.microsoft.com/office/drawing/2014/main" id="{598EBB10-330E-2503-B914-34B93BBF15B9}"/>
              </a:ext>
            </a:extLst>
          </p:cNvPr>
          <p:cNvSpPr txBox="1"/>
          <p:nvPr/>
        </p:nvSpPr>
        <p:spPr>
          <a:xfrm>
            <a:off x="17508507" y="31810367"/>
            <a:ext cx="4248804" cy="646331"/>
          </a:xfrm>
          <a:prstGeom prst="rect">
            <a:avLst/>
          </a:prstGeom>
          <a:noFill/>
        </p:spPr>
        <p:txBody>
          <a:bodyPr wrap="square" lIns="91440" tIns="45720" rIns="91440" bIns="45720" rtlCol="0" anchor="t">
            <a:spAutoFit/>
          </a:bodyPr>
          <a:lstStyle/>
          <a:p>
            <a:pPr algn="ctr"/>
            <a:r>
              <a:rPr lang="en-US" sz="1800" dirty="0">
                <a:latin typeface="Cambria"/>
                <a:ea typeface="Cambria"/>
              </a:rPr>
              <a:t>Figure 13: Drag Force (N) vs Velocity (m/s) of Full Scale in OrcaFlex </a:t>
            </a:r>
          </a:p>
        </p:txBody>
      </p:sp>
      <p:sp>
        <p:nvSpPr>
          <p:cNvPr id="126" name="TextBox 125">
            <a:extLst>
              <a:ext uri="{FF2B5EF4-FFF2-40B4-BE49-F238E27FC236}">
                <a16:creationId xmlns:a16="http://schemas.microsoft.com/office/drawing/2014/main" id="{7E322582-571E-1354-0758-DC6CC357A1B4}"/>
              </a:ext>
            </a:extLst>
          </p:cNvPr>
          <p:cNvSpPr txBox="1"/>
          <p:nvPr/>
        </p:nvSpPr>
        <p:spPr>
          <a:xfrm>
            <a:off x="27558910" y="31713205"/>
            <a:ext cx="4248804" cy="646331"/>
          </a:xfrm>
          <a:prstGeom prst="rect">
            <a:avLst/>
          </a:prstGeom>
          <a:noFill/>
        </p:spPr>
        <p:txBody>
          <a:bodyPr wrap="square" lIns="91440" tIns="45720" rIns="91440" bIns="45720" rtlCol="0" anchor="t">
            <a:spAutoFit/>
          </a:bodyPr>
          <a:lstStyle/>
          <a:p>
            <a:pPr algn="ctr"/>
            <a:r>
              <a:rPr lang="en-US" sz="1800" dirty="0">
                <a:latin typeface="Cambria"/>
                <a:ea typeface="Cambria"/>
              </a:rPr>
              <a:t>Figure 15: Mooring Tension (</a:t>
            </a:r>
            <a:r>
              <a:rPr lang="en-US" sz="1800" dirty="0" err="1">
                <a:latin typeface="Cambria"/>
                <a:ea typeface="Cambria"/>
              </a:rPr>
              <a:t>lbf</a:t>
            </a:r>
            <a:r>
              <a:rPr lang="en-US" sz="1800" dirty="0">
                <a:latin typeface="Cambria"/>
                <a:ea typeface="Cambria"/>
              </a:rPr>
              <a:t>) in Response to Wave and Current Loading</a:t>
            </a:r>
          </a:p>
        </p:txBody>
      </p:sp>
      <p:grpSp>
        <p:nvGrpSpPr>
          <p:cNvPr id="97" name="Group 96">
            <a:extLst>
              <a:ext uri="{FF2B5EF4-FFF2-40B4-BE49-F238E27FC236}">
                <a16:creationId xmlns:a16="http://schemas.microsoft.com/office/drawing/2014/main" id="{B70D2F8B-9DE9-CB0F-2B63-61FD0B40E7A6}"/>
              </a:ext>
            </a:extLst>
          </p:cNvPr>
          <p:cNvGrpSpPr>
            <a:grpSpLocks noChangeAspect="1"/>
          </p:cNvGrpSpPr>
          <p:nvPr/>
        </p:nvGrpSpPr>
        <p:grpSpPr>
          <a:xfrm>
            <a:off x="27783231" y="28693718"/>
            <a:ext cx="3800162" cy="3019487"/>
            <a:chOff x="3283835" y="1388108"/>
            <a:chExt cx="5334000" cy="4000500"/>
          </a:xfrm>
        </p:grpSpPr>
        <p:pic>
          <p:nvPicPr>
            <p:cNvPr id="117" name="Picture 116">
              <a:extLst>
                <a:ext uri="{FF2B5EF4-FFF2-40B4-BE49-F238E27FC236}">
                  <a16:creationId xmlns:a16="http://schemas.microsoft.com/office/drawing/2014/main" id="{D81D4AD1-C2C2-0ECC-944D-5212941A2595}"/>
                </a:ext>
              </a:extLst>
            </p:cNvPr>
            <p:cNvPicPr>
              <a:picLocks noChangeAspect="1"/>
            </p:cNvPicPr>
            <p:nvPr/>
          </p:nvPicPr>
          <p:blipFill>
            <a:blip r:embed="rId43"/>
            <a:stretch>
              <a:fillRect/>
            </a:stretch>
          </p:blipFill>
          <p:spPr>
            <a:xfrm>
              <a:off x="3283835" y="1388108"/>
              <a:ext cx="5334000" cy="4000500"/>
            </a:xfrm>
            <a:prstGeom prst="rect">
              <a:avLst/>
            </a:prstGeom>
            <a:solidFill>
              <a:srgbClr val="FFFFFF">
                <a:shade val="85000"/>
              </a:srgbClr>
            </a:solidFill>
            <a:ln w="254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8" name="Oval 117">
              <a:extLst>
                <a:ext uri="{FF2B5EF4-FFF2-40B4-BE49-F238E27FC236}">
                  <a16:creationId xmlns:a16="http://schemas.microsoft.com/office/drawing/2014/main" id="{542C45CE-850B-08BC-7E40-972D41C5702E}"/>
                </a:ext>
              </a:extLst>
            </p:cNvPr>
            <p:cNvSpPr/>
            <p:nvPr/>
          </p:nvSpPr>
          <p:spPr>
            <a:xfrm>
              <a:off x="5812402" y="1848519"/>
              <a:ext cx="206829" cy="207817"/>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AEC66E7-A3D8-9680-7E60-247B1C57550A}"/>
              </a:ext>
            </a:extLst>
          </p:cNvPr>
          <p:cNvSpPr txBox="1"/>
          <p:nvPr/>
        </p:nvSpPr>
        <p:spPr>
          <a:xfrm>
            <a:off x="28206659" y="28994515"/>
            <a:ext cx="1464364" cy="338554"/>
          </a:xfrm>
          <a:prstGeom prst="rect">
            <a:avLst/>
          </a:prstGeom>
          <a:noFill/>
          <a:ln>
            <a:noFill/>
          </a:ln>
        </p:spPr>
        <p:txBody>
          <a:bodyPr wrap="square" rtlCol="0">
            <a:spAutoFit/>
          </a:bodyPr>
          <a:lstStyle/>
          <a:p>
            <a:pPr algn="ctr"/>
            <a:r>
              <a:rPr lang="en-US" sz="800">
                <a:latin typeface="Cambria" panose="02040503050406030204" pitchFamily="18" charset="0"/>
                <a:ea typeface="Cambria" panose="02040503050406030204" pitchFamily="18" charset="0"/>
              </a:rPr>
              <a:t>Maximum Expected Tension</a:t>
            </a:r>
          </a:p>
          <a:p>
            <a:pPr algn="ctr"/>
            <a:r>
              <a:rPr lang="en-US" sz="800">
                <a:latin typeface="Cambria" panose="02040503050406030204" pitchFamily="18" charset="0"/>
                <a:ea typeface="Cambria" panose="02040503050406030204" pitchFamily="18" charset="0"/>
              </a:rPr>
              <a:t>~7700lbf</a:t>
            </a:r>
          </a:p>
        </p:txBody>
      </p:sp>
    </p:spTree>
    <p:extLst>
      <p:ext uri="{BB962C8B-B14F-4D97-AF65-F5344CB8AC3E}">
        <p14:creationId xmlns:p14="http://schemas.microsoft.com/office/powerpoint/2010/main" val="214044776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0957EB7481A41A734890DE9FE6BC1" ma:contentTypeVersion="13" ma:contentTypeDescription="Create a new document." ma:contentTypeScope="" ma:versionID="b8c23401622f30c0d1295333154bb7d1">
  <xsd:schema xmlns:xsd="http://www.w3.org/2001/XMLSchema" xmlns:xs="http://www.w3.org/2001/XMLSchema" xmlns:p="http://schemas.microsoft.com/office/2006/metadata/properties" xmlns:ns2="639e7d7e-ce92-4d1f-8800-fa18dd967a55" xmlns:ns3="0724b9d2-7abe-4ed2-8321-380bf601ecfe" targetNamespace="http://schemas.microsoft.com/office/2006/metadata/properties" ma:root="true" ma:fieldsID="b48fb715646fd2d06df11329d3481807" ns2:_="" ns3:_="">
    <xsd:import namespace="639e7d7e-ce92-4d1f-8800-fa18dd967a55"/>
    <xsd:import namespace="0724b9d2-7abe-4ed2-8321-380bf601ec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9e7d7e-ce92-4d1f-8800-fa18dd967a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24b9d2-7abe-4ed2-8321-380bf601ecf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056eacb-db59-48cc-9f9c-1a9443964d04}" ma:internalName="TaxCatchAll" ma:showField="CatchAllData" ma:web="0724b9d2-7abe-4ed2-8321-380bf601ec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639e7d7e-ce92-4d1f-8800-fa18dd967a55">
      <Terms xmlns="http://schemas.microsoft.com/office/infopath/2007/PartnerControls"/>
    </lcf76f155ced4ddcb4097134ff3c332f>
    <TaxCatchAll xmlns="0724b9d2-7abe-4ed2-8321-380bf601ecfe" xsi:nil="true"/>
  </documentManagement>
</p:properties>
</file>

<file path=customXml/itemProps1.xml><?xml version="1.0" encoding="utf-8"?>
<ds:datastoreItem xmlns:ds="http://schemas.openxmlformats.org/officeDocument/2006/customXml" ds:itemID="{CC8E62AE-885E-4006-9F26-BA8312B30825}">
  <ds:schemaRefs>
    <ds:schemaRef ds:uri="0724b9d2-7abe-4ed2-8321-380bf601ecfe"/>
    <ds:schemaRef ds:uri="639e7d7e-ce92-4d1f-8800-fa18dd967a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5ACE048D-06BC-462C-8422-EBAD65F56CAC}">
  <ds:schemaRefs>
    <ds:schemaRef ds:uri="http://schemas.microsoft.com/sharepoint/v3/contenttype/forms"/>
  </ds:schemaRefs>
</ds:datastoreItem>
</file>

<file path=customXml/itemProps4.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5.xml><?xml version="1.0" encoding="utf-8"?>
<ds:datastoreItem xmlns:ds="http://schemas.openxmlformats.org/officeDocument/2006/customXml" ds:itemID="{90BC9DBD-2349-4A38-8804-0176A6374BCC}">
  <ds:schemaRefs>
    <ds:schemaRef ds:uri="http://schemas.microsoft.com/office/infopath/2007/PartnerControls"/>
    <ds:schemaRef ds:uri="http://schemas.microsoft.com/office/2006/documentManagement/types"/>
    <ds:schemaRef ds:uri="http://purl.org/dc/elements/1.1/"/>
    <ds:schemaRef ds:uri="0724b9d2-7abe-4ed2-8321-380bf601ecfe"/>
    <ds:schemaRef ds:uri="http://www.w3.org/XML/1998/namespace"/>
    <ds:schemaRef ds:uri="639e7d7e-ce92-4d1f-8800-fa18dd967a55"/>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312</TotalTime>
  <Words>1624</Words>
  <Application>Microsoft Office PowerPoint</Application>
  <PresentationFormat>Custom</PresentationFormat>
  <Paragraphs>165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Arial,Sans-Serif</vt:lpstr>
      <vt:lpstr>Calibri</vt:lpstr>
      <vt:lpstr>Calibri Light</vt:lpstr>
      <vt:lpstr>Cambria</vt:lpstr>
      <vt:lpstr>Cambria Math</vt:lpstr>
      <vt:lpstr>Office Theme</vt:lpstr>
      <vt:lpstr>Mobile Mussel Raft (MOMUR) as a Component of an  Integrated Multi-Trophic Aquaculture System  Benjamin Hogan, Jake Overstreet, Gabriel Pointer, Zachary Smith, Kiara Summers, Michael Sutt, Zack Yeaton  Center for Sustainable Seafood Systems,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Ben Hogan</cp:lastModifiedBy>
  <cp:revision>78</cp:revision>
  <dcterms:created xsi:type="dcterms:W3CDTF">2016-03-05T16:55:12Z</dcterms:created>
  <dcterms:modified xsi:type="dcterms:W3CDTF">2026-04-17T02:22:14Z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0x010100B780957EB7481A41A734890DE9FE6BC1</vt:lpwstr>
  </property>
  <property fmtid="{D5CDD505-2E9C-101B-9397-08002B2CF9AE}" pid="3" name="MediaServiceImageTags">
    <vt:lpwstr/>
  </property>
</Properties>
</file>