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3"/>
  </p:sldMasterIdLst>
  <p:notesMasterIdLst>
    <p:notesMasterId r:id="rId5"/>
  </p:notesMasterIdLst>
  <p:sldIdLst>
    <p:sldId id="259" r:id="rId4"/>
  </p:sldIdLst>
  <p:sldSz cx="43891200" cy="32918400"/>
  <p:notesSz cx="9144000" cy="6858000"/>
  <p:defaultTex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21EAB1-10DD-66CF-CC76-67897D559820}" name="Nikhila Lampman" initials="NL" userId="S::nbl1010@usnh.edu::3e150e80-ff67-4b12-8bfd-a0122e8501dc" providerId="AD"/>
  <p188:author id="{CAE4B6B9-25B5-A2F6-B224-1998D3AC71BE}" name="Matthew Runk" initials="MR" userId="S::msr1048@usnh.edu::e68c7ff4-7fe3-4446-8b6c-064231450752" providerId="AD"/>
  <p188:author id="{A95C71D9-6F2C-1328-957D-CFF6E686A4B8}" name="Joshua Alpert" initials="JA" userId="S::jma1148@usnh.edu::f25f9a02-f5f1-4054-9982-2d0da2987a63" providerId="AD"/>
  <p188:author id="{993096F6-F28F-C0D7-8A65-EE4E1B882BE1}" name="Rowan Pow" initials="RP" userId="S::rp1198@usnh.edu::6e63ef25-f98b-40b5-9bef-e9e1ca77ade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60"/>
    <a:srgbClr val="2E0957"/>
    <a:srgbClr val="FFC9C9"/>
    <a:srgbClr val="DEC8EE"/>
    <a:srgbClr val="9ED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17"/>
    <p:restoredTop sz="94676"/>
  </p:normalViewPr>
  <p:slideViewPr>
    <p:cSldViewPr snapToGrid="0">
      <p:cViewPr>
        <p:scale>
          <a:sx n="25" d="100"/>
          <a:sy n="25" d="100"/>
        </p:scale>
        <p:origin x="-584" y="-1064"/>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notesMaster" Target="notesMasters/notesMaster1.xml"/><Relationship Id="rId10" Type="http://schemas.microsoft.com/office/2018/10/relationships/authors" Target="authors.xml"/><Relationship Id="rId4" Type="http://schemas.openxmlformats.org/officeDocument/2006/relationships/slide" Target="slides/slide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8B0D20DC-32A8-4DF3-BA54-B236E6B95146}" type="datetimeFigureOut">
              <a:rPr lang="en-US" smtClean="0"/>
              <a:t>4/16/2026</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4FDBE9B-A6EE-4F2C-802D-1228778A1567}" type="slidenum">
              <a:rPr lang="en-US" smtClean="0"/>
              <a:t>‹#›</a:t>
            </a:fld>
            <a:endParaRPr lang="en-US"/>
          </a:p>
        </p:txBody>
      </p:sp>
    </p:spTree>
    <p:extLst>
      <p:ext uri="{BB962C8B-B14F-4D97-AF65-F5344CB8AC3E}">
        <p14:creationId xmlns:p14="http://schemas.microsoft.com/office/powerpoint/2010/main" val="2920118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80F32-6FBF-AB3F-153B-5188E67B5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78D8F3-B8E8-EBE4-E62E-AD31CAF85FC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B22244-55D8-42CA-5E7E-12FD4C0F5B8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D8FD72-6ED5-2318-6669-49C1A3D1C40C}"/>
              </a:ext>
            </a:extLst>
          </p:cNvPr>
          <p:cNvSpPr>
            <a:spLocks noGrp="1"/>
          </p:cNvSpPr>
          <p:nvPr>
            <p:ph type="sldNum" sz="quarter" idx="5"/>
          </p:nvPr>
        </p:nvSpPr>
        <p:spPr/>
        <p:txBody>
          <a:bodyPr/>
          <a:lstStyle/>
          <a:p>
            <a:fld id="{14FDBE9B-A6EE-4F2C-802D-1228778A1567}" type="slidenum">
              <a:rPr lang="en-US" smtClean="0"/>
              <a:t>1</a:t>
            </a:fld>
            <a:endParaRPr lang="en-US"/>
          </a:p>
        </p:txBody>
      </p:sp>
    </p:spTree>
    <p:extLst>
      <p:ext uri="{BB962C8B-B14F-4D97-AF65-F5344CB8AC3E}">
        <p14:creationId xmlns:p14="http://schemas.microsoft.com/office/powerpoint/2010/main" val="3141326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3"/>
            <a:ext cx="37307520" cy="11460480"/>
          </a:xfrm>
        </p:spPr>
        <p:txBody>
          <a:bodyPr anchor="b"/>
          <a:lstStyle>
            <a:lvl1pPr algn="ctr">
              <a:defRPr sz="29400"/>
            </a:lvl1pPr>
          </a:lstStyle>
          <a:p>
            <a:r>
              <a:rPr lang="en-US"/>
              <a:t>Click to edit Master title style</a:t>
            </a:r>
          </a:p>
        </p:txBody>
      </p:sp>
      <p:sp>
        <p:nvSpPr>
          <p:cNvPr id="3" name="Subtitle 2"/>
          <p:cNvSpPr>
            <a:spLocks noGrp="1"/>
          </p:cNvSpPr>
          <p:nvPr>
            <p:ph type="subTitle" idx="1"/>
          </p:nvPr>
        </p:nvSpPr>
        <p:spPr>
          <a:xfrm>
            <a:off x="5486400" y="17289783"/>
            <a:ext cx="32918400" cy="7947657"/>
          </a:xfrm>
        </p:spPr>
        <p:txBody>
          <a:bodyPr/>
          <a:lstStyle>
            <a:lvl1pPr marL="0" indent="0" algn="ctr">
              <a:buNone/>
              <a:defRPr sz="11800"/>
            </a:lvl1pPr>
            <a:lvl2pPr marL="2240152" indent="0" algn="ctr">
              <a:buNone/>
              <a:defRPr sz="9800"/>
            </a:lvl2pPr>
            <a:lvl3pPr marL="4480304" indent="0" algn="ctr">
              <a:buNone/>
              <a:defRPr sz="8800"/>
            </a:lvl3pPr>
            <a:lvl4pPr marL="6720456" indent="0" algn="ctr">
              <a:buNone/>
              <a:defRPr sz="7800"/>
            </a:lvl4pPr>
            <a:lvl5pPr marL="8960608" indent="0" algn="ctr">
              <a:buNone/>
              <a:defRPr sz="7800"/>
            </a:lvl5pPr>
            <a:lvl6pPr marL="11200760" indent="0" algn="ctr">
              <a:buNone/>
              <a:defRPr sz="7800"/>
            </a:lvl6pPr>
            <a:lvl7pPr marL="13440912" indent="0" algn="ctr">
              <a:buNone/>
              <a:defRPr sz="7800"/>
            </a:lvl7pPr>
            <a:lvl8pPr marL="15681064" indent="0" algn="ctr">
              <a:buNone/>
              <a:defRPr sz="7800"/>
            </a:lvl8pPr>
            <a:lvl9pPr marL="17921216" indent="0" algn="ctr">
              <a:buNone/>
              <a:defRPr sz="7800"/>
            </a:lvl9pPr>
          </a:lstStyle>
          <a:p>
            <a:r>
              <a:rPr lang="en-US"/>
              <a:t>Click to edit Master subtitle style</a:t>
            </a:r>
          </a:p>
        </p:txBody>
      </p:sp>
      <p:sp>
        <p:nvSpPr>
          <p:cNvPr id="4" name="Date Placeholder 3"/>
          <p:cNvSpPr>
            <a:spLocks noGrp="1"/>
          </p:cNvSpPr>
          <p:nvPr>
            <p:ph type="dt" sz="half" idx="10"/>
          </p:nvPr>
        </p:nvSpPr>
        <p:spPr/>
        <p:txBody>
          <a:bodyPr/>
          <a:lstStyle/>
          <a:p>
            <a:fld id="{08E81BC7-D5A5-445F-BF4D-797F02B50EB4}"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55231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54749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2" y="1752600"/>
            <a:ext cx="27843480" cy="27896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679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37704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51"/>
            <a:ext cx="37856160" cy="13693137"/>
          </a:xfrm>
        </p:spPr>
        <p:txBody>
          <a:bodyPr anchor="b"/>
          <a:lstStyle>
            <a:lvl1pPr>
              <a:defRPr sz="29400"/>
            </a:lvl1pPr>
          </a:lstStyle>
          <a:p>
            <a:r>
              <a:rPr lang="en-US"/>
              <a:t>Click to edit Master title style</a:t>
            </a:r>
          </a:p>
        </p:txBody>
      </p:sp>
      <p:sp>
        <p:nvSpPr>
          <p:cNvPr id="3" name="Text Placeholder 2"/>
          <p:cNvSpPr>
            <a:spLocks noGrp="1"/>
          </p:cNvSpPr>
          <p:nvPr>
            <p:ph type="body" idx="1"/>
          </p:nvPr>
        </p:nvSpPr>
        <p:spPr>
          <a:xfrm>
            <a:off x="2994662" y="22029431"/>
            <a:ext cx="37856160" cy="7200897"/>
          </a:xfrm>
        </p:spPr>
        <p:txBody>
          <a:bodyPr/>
          <a:lstStyle>
            <a:lvl1pPr marL="0" indent="0">
              <a:buNone/>
              <a:defRPr sz="11800">
                <a:solidFill>
                  <a:schemeClr val="tx1"/>
                </a:solidFill>
              </a:defRPr>
            </a:lvl1pPr>
            <a:lvl2pPr marL="2240152" indent="0">
              <a:buNone/>
              <a:defRPr sz="9800">
                <a:solidFill>
                  <a:schemeClr val="tx1">
                    <a:tint val="75000"/>
                  </a:schemeClr>
                </a:solidFill>
              </a:defRPr>
            </a:lvl2pPr>
            <a:lvl3pPr marL="4480304" indent="0">
              <a:buNone/>
              <a:defRPr sz="8800">
                <a:solidFill>
                  <a:schemeClr val="tx1">
                    <a:tint val="75000"/>
                  </a:schemeClr>
                </a:solidFill>
              </a:defRPr>
            </a:lvl3pPr>
            <a:lvl4pPr marL="6720456" indent="0">
              <a:buNone/>
              <a:defRPr sz="7800">
                <a:solidFill>
                  <a:schemeClr val="tx1">
                    <a:tint val="75000"/>
                  </a:schemeClr>
                </a:solidFill>
              </a:defRPr>
            </a:lvl4pPr>
            <a:lvl5pPr marL="8960608" indent="0">
              <a:buNone/>
              <a:defRPr sz="7800">
                <a:solidFill>
                  <a:schemeClr val="tx1">
                    <a:tint val="75000"/>
                  </a:schemeClr>
                </a:solidFill>
              </a:defRPr>
            </a:lvl5pPr>
            <a:lvl6pPr marL="11200760" indent="0">
              <a:buNone/>
              <a:defRPr sz="7800">
                <a:solidFill>
                  <a:schemeClr val="tx1">
                    <a:tint val="75000"/>
                  </a:schemeClr>
                </a:solidFill>
              </a:defRPr>
            </a:lvl6pPr>
            <a:lvl7pPr marL="13440912" indent="0">
              <a:buNone/>
              <a:defRPr sz="7800">
                <a:solidFill>
                  <a:schemeClr val="tx1">
                    <a:tint val="75000"/>
                  </a:schemeClr>
                </a:solidFill>
              </a:defRPr>
            </a:lvl7pPr>
            <a:lvl8pPr marL="15681064" indent="0">
              <a:buNone/>
              <a:defRPr sz="7800">
                <a:solidFill>
                  <a:schemeClr val="tx1">
                    <a:tint val="75000"/>
                  </a:schemeClr>
                </a:solidFill>
              </a:defRPr>
            </a:lvl8pPr>
            <a:lvl9pPr marL="17921216" indent="0">
              <a:buNone/>
              <a:defRPr sz="7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E81BC7-D5A5-445F-BF4D-797F02B50EB4}"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26412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E81BC7-D5A5-445F-BF4D-797F02B50EB4}"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98905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3"/>
          </a:xfrm>
        </p:spPr>
        <p:txBody>
          <a:bodyPr/>
          <a:lstStyle/>
          <a:p>
            <a:r>
              <a:rPr lang="en-US"/>
              <a:t>Click to edit Master title style</a:t>
            </a:r>
          </a:p>
        </p:txBody>
      </p:sp>
      <p:sp>
        <p:nvSpPr>
          <p:cNvPr id="3" name="Text Placeholder 2"/>
          <p:cNvSpPr>
            <a:spLocks noGrp="1"/>
          </p:cNvSpPr>
          <p:nvPr>
            <p:ph type="body" idx="1"/>
          </p:nvPr>
        </p:nvSpPr>
        <p:spPr>
          <a:xfrm>
            <a:off x="3023242" y="8069584"/>
            <a:ext cx="18568032" cy="395477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2" y="8069584"/>
            <a:ext cx="18659477" cy="395477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E81BC7-D5A5-445F-BF4D-797F02B50EB4}" type="datetimeFigureOut">
              <a:rPr lang="en-US" smtClean="0"/>
              <a:t>4/16/2026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87450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E81BC7-D5A5-445F-BF4D-797F02B50EB4}" type="datetimeFigureOut">
              <a:rPr lang="en-US" smtClean="0"/>
              <a:t>4/16/2026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70348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81BC7-D5A5-445F-BF4D-797F02B50EB4}" type="datetimeFigureOut">
              <a:rPr lang="en-US" smtClean="0"/>
              <a:t>4/16/2026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39455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700"/>
            </a:lvl1pPr>
          </a:lstStyle>
          <a:p>
            <a:r>
              <a:rPr lang="en-US"/>
              <a:t>Click to edit Master title style</a:t>
            </a:r>
          </a:p>
        </p:txBody>
      </p:sp>
      <p:sp>
        <p:nvSpPr>
          <p:cNvPr id="3" name="Content Placeholder 2"/>
          <p:cNvSpPr>
            <a:spLocks noGrp="1"/>
          </p:cNvSpPr>
          <p:nvPr>
            <p:ph idx="1"/>
          </p:nvPr>
        </p:nvSpPr>
        <p:spPr>
          <a:xfrm>
            <a:off x="18659477" y="4739648"/>
            <a:ext cx="22219920" cy="23393400"/>
          </a:xfrm>
        </p:spPr>
        <p:txBody>
          <a:bodyPr/>
          <a:lstStyle>
            <a:lvl1pPr>
              <a:defRPr sz="15700"/>
            </a:lvl1pPr>
            <a:lvl2pPr>
              <a:defRPr sz="13700"/>
            </a:lvl2pPr>
            <a:lvl3pPr>
              <a:defRPr sz="11800"/>
            </a:lvl3pPr>
            <a:lvl4pPr>
              <a:defRPr sz="9800"/>
            </a:lvl4pPr>
            <a:lvl5pPr>
              <a:defRPr sz="9800"/>
            </a:lvl5pPr>
            <a:lvl6pPr>
              <a:defRPr sz="9800"/>
            </a:lvl6pPr>
            <a:lvl7pPr>
              <a:defRPr sz="9800"/>
            </a:lvl7pPr>
            <a:lvl8pPr>
              <a:defRPr sz="9800"/>
            </a:lvl8pPr>
            <a:lvl9pPr>
              <a:defRPr sz="9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7" y="9875520"/>
            <a:ext cx="14156054" cy="18295623"/>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61361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700"/>
            </a:lvl1pPr>
          </a:lstStyle>
          <a:p>
            <a:r>
              <a:rPr lang="en-US"/>
              <a:t>Click to edit Master title style</a:t>
            </a:r>
          </a:p>
        </p:txBody>
      </p:sp>
      <p:sp>
        <p:nvSpPr>
          <p:cNvPr id="3" name="Picture Placeholder 2"/>
          <p:cNvSpPr>
            <a:spLocks noGrp="1" noChangeAspect="1"/>
          </p:cNvSpPr>
          <p:nvPr>
            <p:ph type="pic" idx="1"/>
          </p:nvPr>
        </p:nvSpPr>
        <p:spPr>
          <a:xfrm>
            <a:off x="18659477" y="4739648"/>
            <a:ext cx="22219920" cy="23393400"/>
          </a:xfrm>
        </p:spPr>
        <p:txBody>
          <a:bodyPr anchor="t"/>
          <a:lstStyle>
            <a:lvl1pPr marL="0" indent="0">
              <a:buNone/>
              <a:defRPr sz="15700"/>
            </a:lvl1pPr>
            <a:lvl2pPr marL="2240152" indent="0">
              <a:buNone/>
              <a:defRPr sz="13700"/>
            </a:lvl2pPr>
            <a:lvl3pPr marL="4480304" indent="0">
              <a:buNone/>
              <a:defRPr sz="11800"/>
            </a:lvl3pPr>
            <a:lvl4pPr marL="6720456" indent="0">
              <a:buNone/>
              <a:defRPr sz="9800"/>
            </a:lvl4pPr>
            <a:lvl5pPr marL="8960608" indent="0">
              <a:buNone/>
              <a:defRPr sz="9800"/>
            </a:lvl5pPr>
            <a:lvl6pPr marL="11200760" indent="0">
              <a:buNone/>
              <a:defRPr sz="9800"/>
            </a:lvl6pPr>
            <a:lvl7pPr marL="13440912" indent="0">
              <a:buNone/>
              <a:defRPr sz="9800"/>
            </a:lvl7pPr>
            <a:lvl8pPr marL="15681064" indent="0">
              <a:buNone/>
              <a:defRPr sz="9800"/>
            </a:lvl8pPr>
            <a:lvl9pPr marL="17921216" indent="0">
              <a:buNone/>
              <a:defRPr sz="9800"/>
            </a:lvl9pPr>
          </a:lstStyle>
          <a:p>
            <a:r>
              <a:rPr lang="en-US"/>
              <a:t>Click icon to add picture</a:t>
            </a:r>
          </a:p>
        </p:txBody>
      </p:sp>
      <p:sp>
        <p:nvSpPr>
          <p:cNvPr id="4" name="Text Placeholder 3"/>
          <p:cNvSpPr>
            <a:spLocks noGrp="1"/>
          </p:cNvSpPr>
          <p:nvPr>
            <p:ph type="body" sz="half" idx="2"/>
          </p:nvPr>
        </p:nvSpPr>
        <p:spPr>
          <a:xfrm>
            <a:off x="3023237" y="9875520"/>
            <a:ext cx="14156054" cy="18295623"/>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4144683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3"/>
          </a:xfrm>
          <a:prstGeom prst="rect">
            <a:avLst/>
          </a:prstGeom>
        </p:spPr>
        <p:txBody>
          <a:bodyPr vert="horz" lIns="106674" tIns="53337" rIns="106674" bIns="53337"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3"/>
          </a:xfrm>
          <a:prstGeom prst="rect">
            <a:avLst/>
          </a:prstGeom>
        </p:spPr>
        <p:txBody>
          <a:bodyPr vert="horz" lIns="106674" tIns="53337" rIns="106674" bIns="5333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30510488"/>
            <a:ext cx="9875520" cy="1752600"/>
          </a:xfrm>
          <a:prstGeom prst="rect">
            <a:avLst/>
          </a:prstGeom>
        </p:spPr>
        <p:txBody>
          <a:bodyPr vert="horz" lIns="106674" tIns="53337" rIns="106674" bIns="53337" rtlCol="0" anchor="ctr"/>
          <a:lstStyle>
            <a:lvl1pPr algn="l">
              <a:defRPr sz="5900">
                <a:solidFill>
                  <a:schemeClr val="tx1">
                    <a:tint val="75000"/>
                  </a:schemeClr>
                </a:solidFill>
              </a:defRPr>
            </a:lvl1pPr>
          </a:lstStyle>
          <a:p>
            <a:fld id="{08E81BC7-D5A5-445F-BF4D-797F02B50EB4}" type="datetimeFigureOut">
              <a:rPr lang="en-US" smtClean="0"/>
              <a:t>4/16/2026</a:t>
            </a:fld>
            <a:endParaRPr lang="en-US"/>
          </a:p>
        </p:txBody>
      </p:sp>
      <p:sp>
        <p:nvSpPr>
          <p:cNvPr id="5" name="Footer Placeholder 4"/>
          <p:cNvSpPr>
            <a:spLocks noGrp="1"/>
          </p:cNvSpPr>
          <p:nvPr>
            <p:ph type="ftr" sz="quarter" idx="3"/>
          </p:nvPr>
        </p:nvSpPr>
        <p:spPr>
          <a:xfrm>
            <a:off x="14538960" y="30510488"/>
            <a:ext cx="14813280" cy="1752600"/>
          </a:xfrm>
          <a:prstGeom prst="rect">
            <a:avLst/>
          </a:prstGeom>
        </p:spPr>
        <p:txBody>
          <a:bodyPr vert="horz" lIns="106674" tIns="53337" rIns="106674" bIns="53337" rtlCol="0" anchor="ctr"/>
          <a:lstStyle>
            <a:lvl1pPr algn="ctr">
              <a:defRPr sz="5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8"/>
            <a:ext cx="9875520" cy="1752600"/>
          </a:xfrm>
          <a:prstGeom prst="rect">
            <a:avLst/>
          </a:prstGeom>
        </p:spPr>
        <p:txBody>
          <a:bodyPr vert="horz" lIns="106674" tIns="53337" rIns="106674" bIns="53337" rtlCol="0" anchor="ctr"/>
          <a:lstStyle>
            <a:lvl1pPr algn="r">
              <a:defRPr sz="5900">
                <a:solidFill>
                  <a:schemeClr val="tx1">
                    <a:tint val="75000"/>
                  </a:schemeClr>
                </a:solidFill>
              </a:defRPr>
            </a:lvl1pPr>
          </a:lstStyle>
          <a:p>
            <a:fld id="{59152990-41B8-4C7F-B873-1D5366E1EAB8}" type="slidenum">
              <a:rPr lang="en-US" smtClean="0"/>
              <a:t>‹#›</a:t>
            </a:fld>
            <a:endParaRPr lang="en-US"/>
          </a:p>
        </p:txBody>
      </p:sp>
    </p:spTree>
    <p:extLst>
      <p:ext uri="{BB962C8B-B14F-4D97-AF65-F5344CB8AC3E}">
        <p14:creationId xmlns:p14="http://schemas.microsoft.com/office/powerpoint/2010/main" val="41131729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480304" rtl="0" eaLnBrk="1" latinLnBrk="0" hangingPunct="1">
        <a:lnSpc>
          <a:spcPct val="90000"/>
        </a:lnSpc>
        <a:spcBef>
          <a:spcPct val="0"/>
        </a:spcBef>
        <a:buNone/>
        <a:defRPr sz="21600" kern="1200">
          <a:solidFill>
            <a:schemeClr val="tx1"/>
          </a:solidFill>
          <a:latin typeface="+mj-lt"/>
          <a:ea typeface="+mj-ea"/>
          <a:cs typeface="+mj-cs"/>
        </a:defRPr>
      </a:lvl1pPr>
    </p:titleStyle>
    <p:bodyStyle>
      <a:lvl1pPr marL="1120076" indent="-1120076" algn="l" defTabSz="4480304" rtl="0" eaLnBrk="1" latinLnBrk="0" hangingPunct="1">
        <a:lnSpc>
          <a:spcPct val="90000"/>
        </a:lnSpc>
        <a:spcBef>
          <a:spcPts val="4900"/>
        </a:spcBef>
        <a:buFont typeface="Arial" panose="020B0604020202020204" pitchFamily="34" charset="0"/>
        <a:buChar char="•"/>
        <a:defRPr sz="13700" kern="1200">
          <a:solidFill>
            <a:schemeClr val="tx1"/>
          </a:solidFill>
          <a:latin typeface="+mn-lt"/>
          <a:ea typeface="+mn-ea"/>
          <a:cs typeface="+mn-cs"/>
        </a:defRPr>
      </a:lvl1pPr>
      <a:lvl2pPr marL="3360228" indent="-1120076" algn="l" defTabSz="4480304" rtl="0" eaLnBrk="1" latinLnBrk="0" hangingPunct="1">
        <a:lnSpc>
          <a:spcPct val="90000"/>
        </a:lnSpc>
        <a:spcBef>
          <a:spcPts val="2450"/>
        </a:spcBef>
        <a:buFont typeface="Arial" panose="020B0604020202020204" pitchFamily="34" charset="0"/>
        <a:buChar char="•"/>
        <a:defRPr sz="11800" kern="1200">
          <a:solidFill>
            <a:schemeClr val="tx1"/>
          </a:solidFill>
          <a:latin typeface="+mn-lt"/>
          <a:ea typeface="+mn-ea"/>
          <a:cs typeface="+mn-cs"/>
        </a:defRPr>
      </a:lvl2pPr>
      <a:lvl3pPr marL="5600380" indent="-1120076" algn="l" defTabSz="4480304" rtl="0" eaLnBrk="1" latinLnBrk="0" hangingPunct="1">
        <a:lnSpc>
          <a:spcPct val="90000"/>
        </a:lnSpc>
        <a:spcBef>
          <a:spcPts val="2450"/>
        </a:spcBef>
        <a:buFont typeface="Arial" panose="020B0604020202020204" pitchFamily="34" charset="0"/>
        <a:buChar char="•"/>
        <a:defRPr sz="9800" kern="1200">
          <a:solidFill>
            <a:schemeClr val="tx1"/>
          </a:solidFill>
          <a:latin typeface="+mn-lt"/>
          <a:ea typeface="+mn-ea"/>
          <a:cs typeface="+mn-cs"/>
        </a:defRPr>
      </a:lvl3pPr>
      <a:lvl4pPr marL="784053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4pPr>
      <a:lvl5pPr marL="10080684"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5pPr>
      <a:lvl6pPr marL="12320836"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6pPr>
      <a:lvl7pPr marL="14560988"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7pPr>
      <a:lvl8pPr marL="16801140"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8pPr>
      <a:lvl9pPr marL="1904129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9pPr>
    </p:bodyStyle>
    <p:otherStyle>
      <a:defPPr>
        <a:defRPr lang="en-US"/>
      </a:defPPr>
      <a:lvl1pPr marL="0" algn="l" defTabSz="4480304" rtl="0" eaLnBrk="1" latinLnBrk="0" hangingPunct="1">
        <a:defRPr sz="8800" kern="1200">
          <a:solidFill>
            <a:schemeClr val="tx1"/>
          </a:solidFill>
          <a:latin typeface="+mn-lt"/>
          <a:ea typeface="+mn-ea"/>
          <a:cs typeface="+mn-cs"/>
        </a:defRPr>
      </a:lvl1pPr>
      <a:lvl2pPr marL="2240152" algn="l" defTabSz="4480304" rtl="0" eaLnBrk="1" latinLnBrk="0" hangingPunct="1">
        <a:defRPr sz="8800" kern="1200">
          <a:solidFill>
            <a:schemeClr val="tx1"/>
          </a:solidFill>
          <a:latin typeface="+mn-lt"/>
          <a:ea typeface="+mn-ea"/>
          <a:cs typeface="+mn-cs"/>
        </a:defRPr>
      </a:lvl2pPr>
      <a:lvl3pPr marL="4480304" algn="l" defTabSz="4480304" rtl="0" eaLnBrk="1" latinLnBrk="0" hangingPunct="1">
        <a:defRPr sz="8800" kern="1200">
          <a:solidFill>
            <a:schemeClr val="tx1"/>
          </a:solidFill>
          <a:latin typeface="+mn-lt"/>
          <a:ea typeface="+mn-ea"/>
          <a:cs typeface="+mn-cs"/>
        </a:defRPr>
      </a:lvl3pPr>
      <a:lvl4pPr marL="6720456" algn="l" defTabSz="4480304" rtl="0" eaLnBrk="1" latinLnBrk="0" hangingPunct="1">
        <a:defRPr sz="8800" kern="1200">
          <a:solidFill>
            <a:schemeClr val="tx1"/>
          </a:solidFill>
          <a:latin typeface="+mn-lt"/>
          <a:ea typeface="+mn-ea"/>
          <a:cs typeface="+mn-cs"/>
        </a:defRPr>
      </a:lvl4pPr>
      <a:lvl5pPr marL="8960608" algn="l" defTabSz="4480304" rtl="0" eaLnBrk="1" latinLnBrk="0" hangingPunct="1">
        <a:defRPr sz="8800" kern="1200">
          <a:solidFill>
            <a:schemeClr val="tx1"/>
          </a:solidFill>
          <a:latin typeface="+mn-lt"/>
          <a:ea typeface="+mn-ea"/>
          <a:cs typeface="+mn-cs"/>
        </a:defRPr>
      </a:lvl5pPr>
      <a:lvl6pPr marL="11200760" algn="l" defTabSz="4480304" rtl="0" eaLnBrk="1" latinLnBrk="0" hangingPunct="1">
        <a:defRPr sz="8800" kern="1200">
          <a:solidFill>
            <a:schemeClr val="tx1"/>
          </a:solidFill>
          <a:latin typeface="+mn-lt"/>
          <a:ea typeface="+mn-ea"/>
          <a:cs typeface="+mn-cs"/>
        </a:defRPr>
      </a:lvl6pPr>
      <a:lvl7pPr marL="13440912" algn="l" defTabSz="4480304" rtl="0" eaLnBrk="1" latinLnBrk="0" hangingPunct="1">
        <a:defRPr sz="8800" kern="1200">
          <a:solidFill>
            <a:schemeClr val="tx1"/>
          </a:solidFill>
          <a:latin typeface="+mn-lt"/>
          <a:ea typeface="+mn-ea"/>
          <a:cs typeface="+mn-cs"/>
        </a:defRPr>
      </a:lvl7pPr>
      <a:lvl8pPr marL="15681064" algn="l" defTabSz="4480304" rtl="0" eaLnBrk="1" latinLnBrk="0" hangingPunct="1">
        <a:defRPr sz="8800" kern="1200">
          <a:solidFill>
            <a:schemeClr val="tx1"/>
          </a:solidFill>
          <a:latin typeface="+mn-lt"/>
          <a:ea typeface="+mn-ea"/>
          <a:cs typeface="+mn-cs"/>
        </a:defRPr>
      </a:lvl8pPr>
      <a:lvl9pPr marL="17921216" algn="l" defTabSz="4480304" rtl="0" eaLnBrk="1" latinLnBrk="0" hangingPunct="1">
        <a:defRPr sz="8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megamanual.geosyntec.com/npsmanual/treeboxfilters.aspx" TargetMode="External"/><Relationship Id="rId13"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scholars.unh.edu/cgi/viewcontent.cgi?article=1113&amp;context=stormwater" TargetMode="External"/><Relationship Id="rId12" Type="http://schemas.openxmlformats.org/officeDocument/2006/relationships/image" Target="../media/image4.png"/><Relationship Id="rId17" Type="http://schemas.openxmlformats.org/officeDocument/2006/relationships/image" Target="../media/image9.png"/><Relationship Id="rId2" Type="http://schemas.openxmlformats.org/officeDocument/2006/relationships/notesSlide" Target="../notesSlides/notesSlide1.xml"/><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hyperlink" Target="https://njaes.rutgers.edu/fs1209/" TargetMode="External"/><Relationship Id="rId11" Type="http://schemas.openxmlformats.org/officeDocument/2006/relationships/image" Target="../media/image3.png"/><Relationship Id="rId5" Type="http://schemas.openxmlformats.org/officeDocument/2006/relationships/hyperlink" Target="https://drgconstructionus.com/boat-ramp-construction-guidelines/" TargetMode="External"/><Relationship Id="rId15" Type="http://schemas.openxmlformats.org/officeDocument/2006/relationships/image" Target="../media/image7.jpeg"/><Relationship Id="rId10" Type="http://schemas.openxmlformats.org/officeDocument/2006/relationships/image" Target="../media/image2.png"/><Relationship Id="rId4" Type="http://schemas.openxmlformats.org/officeDocument/2006/relationships/hyperlink" Target="https://www.dnr.state.mn.us/waters/shoreline-alteration-water-access-install-boat-ramp.html?utm_source=chatgpt.com" TargetMode="External"/><Relationship Id="rId9" Type="http://schemas.openxmlformats.org/officeDocument/2006/relationships/hyperlink" Target="https://www.truegridpaver.com/how-to-design-a-parking-lot/?srsltid=AfmBOooXuJGElibJlWJHXSEUI81BzZHtggwPQl9o-duaNXCxfwbijJVs" TargetMode="External"/><Relationship Id="rId1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B13E3-C895-5A9F-B3AD-5E2767E20F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3527E4-8A5A-F563-2142-7D4DF9766D61}"/>
              </a:ext>
            </a:extLst>
          </p:cNvPr>
          <p:cNvSpPr>
            <a:spLocks noGrp="1"/>
          </p:cNvSpPr>
          <p:nvPr>
            <p:ph type="ctrTitle"/>
          </p:nvPr>
        </p:nvSpPr>
        <p:spPr>
          <a:xfrm>
            <a:off x="369597" y="522514"/>
            <a:ext cx="43136594" cy="3947886"/>
          </a:xfrm>
          <a:solidFill>
            <a:srgbClr val="002060"/>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r>
              <a:rPr lang="en-US" sz="8400">
                <a:solidFill>
                  <a:schemeClr val="bg1"/>
                </a:solidFill>
                <a:latin typeface="Myriad Pro" panose="020B0503030403020204" pitchFamily="34" charset="0"/>
                <a:ea typeface="Cambria"/>
                <a:cs typeface="Arial"/>
              </a:rPr>
              <a:t>Robinson Pond Stormwater and Boat Access Improvements </a:t>
            </a:r>
            <a:br>
              <a:rPr lang="en-US" sz="8400">
                <a:latin typeface="Myriad Pro" panose="020B0503030403020204" pitchFamily="34" charset="0"/>
                <a:cs typeface="Arial" panose="020B0604020202020204" pitchFamily="34" charset="0"/>
              </a:rPr>
            </a:br>
            <a:r>
              <a:rPr lang="en-US" sz="5600" u="sng">
                <a:solidFill>
                  <a:schemeClr val="bg1"/>
                </a:solidFill>
                <a:latin typeface="Myriad Pro" panose="020B0503030403020204" pitchFamily="34" charset="0"/>
                <a:ea typeface="Cambria"/>
                <a:cs typeface="Arial"/>
              </a:rPr>
              <a:t>Joshua Alpert, Nikhila Lampman, Joseph Pender, Rowan Pow and Matthew Runk</a:t>
            </a:r>
            <a:br>
              <a:rPr lang="en-US" sz="5600">
                <a:latin typeface="Myriad Pro" panose="020B0503030403020204" pitchFamily="34" charset="0"/>
                <a:cs typeface="Arial" panose="020B0604020202020204" pitchFamily="34" charset="0"/>
              </a:rPr>
            </a:br>
            <a:r>
              <a:rPr lang="en-US" sz="5600" i="1">
                <a:solidFill>
                  <a:schemeClr val="bg1"/>
                </a:solidFill>
                <a:latin typeface="Myriad Pro" panose="020B0503030403020204" pitchFamily="34" charset="0"/>
                <a:ea typeface="Cambria"/>
                <a:cs typeface="Arial"/>
              </a:rPr>
              <a:t>Civil and Environmental Engineering, University of New Hampshire, Durham, NH 03824</a:t>
            </a:r>
            <a:endParaRPr lang="en-US" sz="9300" i="1">
              <a:solidFill>
                <a:schemeClr val="bg1"/>
              </a:solidFill>
              <a:latin typeface="Myriad Pro" panose="020B0503030403020204" pitchFamily="34" charset="0"/>
              <a:ea typeface="Cambria"/>
              <a:cs typeface="Arial"/>
            </a:endParaRPr>
          </a:p>
        </p:txBody>
      </p:sp>
      <p:sp>
        <p:nvSpPr>
          <p:cNvPr id="6" name="Subtitle 2">
            <a:extLst>
              <a:ext uri="{FF2B5EF4-FFF2-40B4-BE49-F238E27FC236}">
                <a16:creationId xmlns:a16="http://schemas.microsoft.com/office/drawing/2014/main" id="{1E7CA83B-2647-307B-E5ED-4401570A0D94}"/>
              </a:ext>
            </a:extLst>
          </p:cNvPr>
          <p:cNvSpPr txBox="1">
            <a:spLocks/>
          </p:cNvSpPr>
          <p:nvPr/>
        </p:nvSpPr>
        <p:spPr>
          <a:xfrm>
            <a:off x="369596" y="6086632"/>
            <a:ext cx="10949509" cy="7563913"/>
          </a:xfrm>
          <a:prstGeom prst="rect">
            <a:avLst/>
          </a:prstGeom>
          <a:no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1800"/>
              </a:spcBef>
            </a:pPr>
            <a:r>
              <a:rPr lang="en-US" sz="3200">
                <a:latin typeface="Myriad Pro" panose="020B0503030403020204" pitchFamily="34" charset="0"/>
              </a:rPr>
              <a:t>Robinson Pond in Hudson, NH is a vital community resource for boating, swimming, and recreation. The site faces water quality, erosion, and accessibility challenges: elevated phosphorus has caused eutrophication and cyanobacterial blooms, stormwater runoff from unpaved parking areas drives erosion at the boat launch, and the existing boat launch and parking infrastructure is inadequate for safe, efficient use.</a:t>
            </a:r>
          </a:p>
          <a:p>
            <a:pPr>
              <a:spcBef>
                <a:spcPts val="1800"/>
              </a:spcBef>
            </a:pPr>
            <a:r>
              <a:rPr lang="en-US" sz="3200" b="1">
                <a:latin typeface="Myriad Pro" panose="020B0503030403020204" pitchFamily="34" charset="0"/>
              </a:rPr>
              <a:t>Project Goals:</a:t>
            </a:r>
          </a:p>
          <a:p>
            <a:pPr algn="just">
              <a:spcBef>
                <a:spcPts val="1800"/>
              </a:spcBef>
            </a:pPr>
            <a:r>
              <a:rPr lang="en-US" sz="3200" b="1">
                <a:latin typeface="Myriad Pro" panose="020B0503030403020204" pitchFamily="34" charset="0"/>
              </a:rPr>
              <a:t>Water Quality —</a:t>
            </a:r>
            <a:r>
              <a:rPr lang="en-US" sz="3200">
                <a:latin typeface="Myriad Pro" panose="020B0503030403020204" pitchFamily="34" charset="0"/>
              </a:rPr>
              <a:t> Reduce phosphorus loading to meet Total Maximum Daily Load (TMDL) requirements.</a:t>
            </a:r>
          </a:p>
          <a:p>
            <a:pPr algn="just">
              <a:spcBef>
                <a:spcPts val="1800"/>
              </a:spcBef>
            </a:pPr>
            <a:r>
              <a:rPr lang="en-US" sz="3200" b="1">
                <a:latin typeface="Myriad Pro" panose="020B0503030403020204" pitchFamily="34" charset="0"/>
              </a:rPr>
              <a:t>Erosion Control —</a:t>
            </a:r>
            <a:r>
              <a:rPr lang="en-US" sz="3200">
                <a:latin typeface="Myriad Pro" panose="020B0503030403020204" pitchFamily="34" charset="0"/>
              </a:rPr>
              <a:t> Manage stormwater runoff and mitigate ongoing erosion.</a:t>
            </a:r>
          </a:p>
          <a:p>
            <a:pPr algn="just">
              <a:spcBef>
                <a:spcPts val="1800"/>
              </a:spcBef>
            </a:pPr>
            <a:r>
              <a:rPr lang="en-US" sz="3200" b="1">
                <a:latin typeface="Myriad Pro" panose="020B0503030403020204" pitchFamily="34" charset="0"/>
              </a:rPr>
              <a:t>Public Access —</a:t>
            </a:r>
            <a:r>
              <a:rPr lang="en-US" sz="3200">
                <a:latin typeface="Myriad Pro" panose="020B0503030403020204" pitchFamily="34" charset="0"/>
              </a:rPr>
              <a:t> Enhance the functionality and safety of the boat launch, parking areas, and beach access.</a:t>
            </a:r>
          </a:p>
        </p:txBody>
      </p:sp>
      <p:sp>
        <p:nvSpPr>
          <p:cNvPr id="7" name="Subtitle 2">
            <a:extLst>
              <a:ext uri="{FF2B5EF4-FFF2-40B4-BE49-F238E27FC236}">
                <a16:creationId xmlns:a16="http://schemas.microsoft.com/office/drawing/2014/main" id="{E456FDF4-75D2-F8E0-9C1B-9AF83D4B4B74}"/>
              </a:ext>
            </a:extLst>
          </p:cNvPr>
          <p:cNvSpPr txBox="1">
            <a:spLocks/>
          </p:cNvSpPr>
          <p:nvPr/>
        </p:nvSpPr>
        <p:spPr>
          <a:xfrm>
            <a:off x="369597" y="13777877"/>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Myriad Pro" panose="020B0503030403020204" pitchFamily="34" charset="0"/>
              </a:rPr>
              <a:t> Site Location</a:t>
            </a:r>
          </a:p>
        </p:txBody>
      </p:sp>
      <p:sp>
        <p:nvSpPr>
          <p:cNvPr id="9" name="Subtitle 2">
            <a:extLst>
              <a:ext uri="{FF2B5EF4-FFF2-40B4-BE49-F238E27FC236}">
                <a16:creationId xmlns:a16="http://schemas.microsoft.com/office/drawing/2014/main" id="{4CFF068F-A15B-5709-BE9D-080C1DDDB9C4}"/>
              </a:ext>
            </a:extLst>
          </p:cNvPr>
          <p:cNvSpPr txBox="1">
            <a:spLocks/>
          </p:cNvSpPr>
          <p:nvPr/>
        </p:nvSpPr>
        <p:spPr>
          <a:xfrm>
            <a:off x="12300593" y="4937130"/>
            <a:ext cx="19641782" cy="914400"/>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Myriad Pro" panose="020B0503030403020204" pitchFamily="34" charset="0"/>
              </a:rPr>
              <a:t>Stormwater</a:t>
            </a:r>
          </a:p>
        </p:txBody>
      </p:sp>
      <p:sp>
        <p:nvSpPr>
          <p:cNvPr id="12" name="Subtitle 2">
            <a:extLst>
              <a:ext uri="{FF2B5EF4-FFF2-40B4-BE49-F238E27FC236}">
                <a16:creationId xmlns:a16="http://schemas.microsoft.com/office/drawing/2014/main" id="{BD4E86DE-56EA-0975-E911-DD8C2E1DDFE7}"/>
              </a:ext>
            </a:extLst>
          </p:cNvPr>
          <p:cNvSpPr txBox="1">
            <a:spLocks/>
          </p:cNvSpPr>
          <p:nvPr/>
        </p:nvSpPr>
        <p:spPr>
          <a:xfrm>
            <a:off x="32572096" y="15157648"/>
            <a:ext cx="10914743" cy="7044521"/>
          </a:xfrm>
          <a:prstGeom prst="rect">
            <a:avLst/>
          </a:prstGeom>
          <a:no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3200">
                <a:latin typeface="Myriad Pro" panose="020B0503030403020204" pitchFamily="34" charset="0"/>
              </a:rPr>
              <a:t>Quantities were estimated from the preliminary site plan, and unit prices were estimated using NHDOT Weighted Average Unit Prices. The Land and Water Conservation Fund could provide up to 50% matching funds. </a:t>
            </a:r>
          </a:p>
        </p:txBody>
      </p:sp>
      <p:sp>
        <p:nvSpPr>
          <p:cNvPr id="13" name="Subtitle 2">
            <a:extLst>
              <a:ext uri="{FF2B5EF4-FFF2-40B4-BE49-F238E27FC236}">
                <a16:creationId xmlns:a16="http://schemas.microsoft.com/office/drawing/2014/main" id="{16216478-D13B-44AC-FA77-702E1BD41EE0}"/>
              </a:ext>
            </a:extLst>
          </p:cNvPr>
          <p:cNvSpPr txBox="1">
            <a:spLocks/>
          </p:cNvSpPr>
          <p:nvPr/>
        </p:nvSpPr>
        <p:spPr>
          <a:xfrm>
            <a:off x="369596" y="4937916"/>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Myriad Pro" panose="020B0503030403020204" pitchFamily="34" charset="0"/>
              </a:rPr>
              <a:t>Project Background</a:t>
            </a:r>
          </a:p>
        </p:txBody>
      </p:sp>
      <p:sp>
        <p:nvSpPr>
          <p:cNvPr id="15" name="Subtitle 2">
            <a:extLst>
              <a:ext uri="{FF2B5EF4-FFF2-40B4-BE49-F238E27FC236}">
                <a16:creationId xmlns:a16="http://schemas.microsoft.com/office/drawing/2014/main" id="{2D65CA75-C16B-740E-FDBC-1508A0B29927}"/>
              </a:ext>
            </a:extLst>
          </p:cNvPr>
          <p:cNvSpPr txBox="1">
            <a:spLocks/>
          </p:cNvSpPr>
          <p:nvPr/>
        </p:nvSpPr>
        <p:spPr>
          <a:xfrm>
            <a:off x="32591449" y="4927623"/>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Myriad Pro" panose="020B0503030403020204" pitchFamily="34" charset="0"/>
              </a:rPr>
              <a:t>Decision</a:t>
            </a:r>
          </a:p>
        </p:txBody>
      </p:sp>
      <p:sp>
        <p:nvSpPr>
          <p:cNvPr id="16" name="Subtitle 2">
            <a:extLst>
              <a:ext uri="{FF2B5EF4-FFF2-40B4-BE49-F238E27FC236}">
                <a16:creationId xmlns:a16="http://schemas.microsoft.com/office/drawing/2014/main" id="{D0F63689-E0C5-EE3D-5E8F-CE2F544CA817}"/>
              </a:ext>
            </a:extLst>
          </p:cNvPr>
          <p:cNvSpPr txBox="1">
            <a:spLocks/>
          </p:cNvSpPr>
          <p:nvPr/>
        </p:nvSpPr>
        <p:spPr>
          <a:xfrm>
            <a:off x="12300593" y="6357986"/>
            <a:ext cx="19641782" cy="8982865"/>
          </a:xfrm>
          <a:prstGeom prst="rect">
            <a:avLst/>
          </a:prstGeom>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a:latin typeface="Myriad Pro" panose="020B0503030403020204" pitchFamily="34" charset="0"/>
            </a:endParaRPr>
          </a:p>
        </p:txBody>
      </p:sp>
      <p:sp>
        <p:nvSpPr>
          <p:cNvPr id="17" name="Subtitle 2">
            <a:extLst>
              <a:ext uri="{FF2B5EF4-FFF2-40B4-BE49-F238E27FC236}">
                <a16:creationId xmlns:a16="http://schemas.microsoft.com/office/drawing/2014/main" id="{5431DB15-0E8E-4BAC-B079-13D725224A4F}"/>
              </a:ext>
            </a:extLst>
          </p:cNvPr>
          <p:cNvSpPr txBox="1">
            <a:spLocks/>
          </p:cNvSpPr>
          <p:nvPr/>
        </p:nvSpPr>
        <p:spPr>
          <a:xfrm>
            <a:off x="32492932" y="13650545"/>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Myriad Pro" panose="020B0503030403020204" pitchFamily="34" charset="0"/>
              </a:rPr>
              <a:t>Cost Estimate and Grants</a:t>
            </a:r>
          </a:p>
        </p:txBody>
      </p:sp>
      <p:sp>
        <p:nvSpPr>
          <p:cNvPr id="18" name="Subtitle 2">
            <a:extLst>
              <a:ext uri="{FF2B5EF4-FFF2-40B4-BE49-F238E27FC236}">
                <a16:creationId xmlns:a16="http://schemas.microsoft.com/office/drawing/2014/main" id="{87B4D3F0-5667-2AAF-0A6A-C79544B5F055}"/>
              </a:ext>
            </a:extLst>
          </p:cNvPr>
          <p:cNvSpPr txBox="1">
            <a:spLocks/>
          </p:cNvSpPr>
          <p:nvPr/>
        </p:nvSpPr>
        <p:spPr>
          <a:xfrm>
            <a:off x="32591449" y="22553038"/>
            <a:ext cx="10914743" cy="904086"/>
          </a:xfrm>
          <a:prstGeom prst="rect">
            <a:avLst/>
          </a:prstGeom>
          <a:solidFill>
            <a:srgbClr val="002060"/>
          </a:solid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Myriad Pro" panose="020B0503030403020204" pitchFamily="34" charset="0"/>
              </a:rPr>
              <a:t>Acknowledgements</a:t>
            </a:r>
          </a:p>
        </p:txBody>
      </p:sp>
      <p:sp>
        <p:nvSpPr>
          <p:cNvPr id="19" name="Subtitle 2">
            <a:extLst>
              <a:ext uri="{FF2B5EF4-FFF2-40B4-BE49-F238E27FC236}">
                <a16:creationId xmlns:a16="http://schemas.microsoft.com/office/drawing/2014/main" id="{33C5DF4A-77AA-46D8-50BC-74675BD2A45F}"/>
              </a:ext>
            </a:extLst>
          </p:cNvPr>
          <p:cNvSpPr txBox="1">
            <a:spLocks/>
          </p:cNvSpPr>
          <p:nvPr/>
        </p:nvSpPr>
        <p:spPr>
          <a:xfrm>
            <a:off x="32572096" y="6357986"/>
            <a:ext cx="10914743" cy="6825048"/>
          </a:xfrm>
          <a:prstGeom prst="rect">
            <a:avLst/>
          </a:prstGeom>
          <a:noFill/>
          <a:ln>
            <a:solidFill>
              <a:srgbClr val="002060"/>
            </a:solidFill>
          </a:ln>
        </p:spPr>
        <p:txBody>
          <a:bodyPr vert="horz" lIns="106674" tIns="53337" rIns="106674"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1800"/>
              </a:spcBef>
            </a:pPr>
            <a:r>
              <a:rPr lang="en-US" sz="3200">
                <a:latin typeface="Myriad Pro"/>
              </a:rPr>
              <a:t>Both the stormwater treatment device and boat ramp surface material were evaluated using weighted decision matrices. The decision matrices are structured around a set of factors; each is assigned a weight based on its importance. Each alternative is given a score from one (least favorable) to five (most favorable) for each factor.</a:t>
            </a:r>
          </a:p>
          <a:p>
            <a:pPr algn="just">
              <a:spcBef>
                <a:spcPts val="0"/>
              </a:spcBef>
            </a:pPr>
            <a:endParaRPr lang="en-US" sz="1500">
              <a:latin typeface="Myriad Pro"/>
            </a:endParaRPr>
          </a:p>
          <a:p>
            <a:pPr algn="just">
              <a:spcBef>
                <a:spcPts val="0"/>
              </a:spcBef>
            </a:pPr>
            <a:r>
              <a:rPr lang="en-US" sz="3200">
                <a:latin typeface="Myriad Pro"/>
              </a:rPr>
              <a:t>Both matrices included safety, cost, lifetime, sustainability, aesthetics, maintenance, and construction; the stormwater treatment decision matrix also considered phosphorus removal and size constraints. The analysis identified tree box filters as the preferred stormwater treatment device and concrete slabs as the preferred boat ramp surface material; however, after consulting with VHB and Dr. Jacobs, precast concrete panels were deemed more suitable for this site.</a:t>
            </a:r>
          </a:p>
        </p:txBody>
      </p:sp>
      <p:sp>
        <p:nvSpPr>
          <p:cNvPr id="30" name="Subtitle 2">
            <a:extLst>
              <a:ext uri="{FF2B5EF4-FFF2-40B4-BE49-F238E27FC236}">
                <a16:creationId xmlns:a16="http://schemas.microsoft.com/office/drawing/2014/main" id="{D2C734B8-428B-E0B1-B731-3EF41CAF2772}"/>
              </a:ext>
            </a:extLst>
          </p:cNvPr>
          <p:cNvSpPr txBox="1">
            <a:spLocks/>
          </p:cNvSpPr>
          <p:nvPr/>
        </p:nvSpPr>
        <p:spPr>
          <a:xfrm>
            <a:off x="12267681" y="26830909"/>
            <a:ext cx="19674693" cy="914400"/>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Myriad Pro" panose="020B0503030403020204" pitchFamily="34" charset="0"/>
              </a:rPr>
              <a:t> Boat Ramp and Permitting</a:t>
            </a:r>
          </a:p>
        </p:txBody>
      </p:sp>
      <p:sp>
        <p:nvSpPr>
          <p:cNvPr id="64" name="TextBox 63">
            <a:extLst>
              <a:ext uri="{FF2B5EF4-FFF2-40B4-BE49-F238E27FC236}">
                <a16:creationId xmlns:a16="http://schemas.microsoft.com/office/drawing/2014/main" id="{3489AEAF-9435-91B0-9511-EFDA6D59AE89}"/>
              </a:ext>
            </a:extLst>
          </p:cNvPr>
          <p:cNvSpPr txBox="1"/>
          <p:nvPr/>
        </p:nvSpPr>
        <p:spPr>
          <a:xfrm>
            <a:off x="25321090" y="11526467"/>
            <a:ext cx="5809760" cy="477048"/>
          </a:xfrm>
          <a:prstGeom prst="rect">
            <a:avLst/>
          </a:prstGeom>
          <a:noFill/>
        </p:spPr>
        <p:txBody>
          <a:bodyPr wrap="square" lIns="106674" tIns="53337" rIns="106674" bIns="53337" rtlCol="0">
            <a:spAutoFit/>
          </a:bodyPr>
          <a:lstStyle/>
          <a:p>
            <a:r>
              <a:rPr lang="en-US" sz="2400">
                <a:latin typeface="Myriad Pro" panose="020B0503030403020204" pitchFamily="34" charset="0"/>
              </a:rPr>
              <a:t>Figure 4. Cross-Section of Tree Box Filter</a:t>
            </a:r>
          </a:p>
        </p:txBody>
      </p:sp>
      <p:sp>
        <p:nvSpPr>
          <p:cNvPr id="62" name="TextBox 61">
            <a:extLst>
              <a:ext uri="{FF2B5EF4-FFF2-40B4-BE49-F238E27FC236}">
                <a16:creationId xmlns:a16="http://schemas.microsoft.com/office/drawing/2014/main" id="{9B7BF72C-1402-3CA2-BA6E-37F6F353D31D}"/>
              </a:ext>
            </a:extLst>
          </p:cNvPr>
          <p:cNvSpPr txBox="1"/>
          <p:nvPr/>
        </p:nvSpPr>
        <p:spPr>
          <a:xfrm>
            <a:off x="20307981" y="11526467"/>
            <a:ext cx="5446545" cy="477048"/>
          </a:xfrm>
          <a:prstGeom prst="rect">
            <a:avLst/>
          </a:prstGeom>
          <a:noFill/>
        </p:spPr>
        <p:txBody>
          <a:bodyPr wrap="square" lIns="106674" tIns="53337" rIns="106674" bIns="53337" rtlCol="0">
            <a:spAutoFit/>
          </a:bodyPr>
          <a:lstStyle/>
          <a:p>
            <a:r>
              <a:rPr lang="en-US" sz="2400">
                <a:latin typeface="Myriad Pro" panose="020B0503030403020204" pitchFamily="34" charset="0"/>
              </a:rPr>
              <a:t>Figure 3. Tree Box Filter</a:t>
            </a:r>
          </a:p>
        </p:txBody>
      </p:sp>
      <p:sp>
        <p:nvSpPr>
          <p:cNvPr id="31" name="Subtitle 2">
            <a:extLst>
              <a:ext uri="{FF2B5EF4-FFF2-40B4-BE49-F238E27FC236}">
                <a16:creationId xmlns:a16="http://schemas.microsoft.com/office/drawing/2014/main" id="{ABBFBD22-D98F-49CF-E5FB-0D37F6560A9F}"/>
              </a:ext>
            </a:extLst>
          </p:cNvPr>
          <p:cNvSpPr txBox="1">
            <a:spLocks/>
          </p:cNvSpPr>
          <p:nvPr/>
        </p:nvSpPr>
        <p:spPr>
          <a:xfrm>
            <a:off x="12267681" y="28041941"/>
            <a:ext cx="19674693" cy="4333662"/>
          </a:xfrm>
          <a:prstGeom prst="rect">
            <a:avLst/>
          </a:prstGeom>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a:latin typeface="Myriad Pro" panose="020B0503030403020204" pitchFamily="34" charset="0"/>
            </a:endParaRPr>
          </a:p>
        </p:txBody>
      </p:sp>
      <p:pic>
        <p:nvPicPr>
          <p:cNvPr id="161" name="Picture 160">
            <a:extLst>
              <a:ext uri="{FF2B5EF4-FFF2-40B4-BE49-F238E27FC236}">
                <a16:creationId xmlns:a16="http://schemas.microsoft.com/office/drawing/2014/main" id="{06308536-C86E-6590-03BD-AEB474C79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639" y="1168998"/>
            <a:ext cx="2298576" cy="3042233"/>
          </a:xfrm>
          <a:prstGeom prst="rect">
            <a:avLst/>
          </a:prstGeom>
        </p:spPr>
      </p:pic>
      <p:sp>
        <p:nvSpPr>
          <p:cNvPr id="85" name="Subtitle 2">
            <a:extLst>
              <a:ext uri="{FF2B5EF4-FFF2-40B4-BE49-F238E27FC236}">
                <a16:creationId xmlns:a16="http://schemas.microsoft.com/office/drawing/2014/main" id="{5C241071-48E0-EC3A-9050-9898228EF403}"/>
              </a:ext>
            </a:extLst>
          </p:cNvPr>
          <p:cNvSpPr txBox="1">
            <a:spLocks/>
          </p:cNvSpPr>
          <p:nvPr/>
        </p:nvSpPr>
        <p:spPr>
          <a:xfrm>
            <a:off x="32552335" y="28044333"/>
            <a:ext cx="10914743" cy="4327157"/>
          </a:xfrm>
          <a:prstGeom prst="rect">
            <a:avLst/>
          </a:prstGeom>
          <a:noFill/>
          <a:ln>
            <a:solidFill>
              <a:srgbClr val="002060"/>
            </a:solidFill>
          </a:ln>
        </p:spPr>
        <p:txBody>
          <a:bodyPr vert="horz" lIns="106674" tIns="53337" rIns="106674"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2100" dirty="0">
                <a:latin typeface="Myriad Pro" panose="020B0503030403020204" pitchFamily="34" charset="0"/>
              </a:rPr>
              <a:t>Minnesota Department of Natural Resources. (n.d.). </a:t>
            </a:r>
            <a:r>
              <a:rPr lang="en-US" sz="2100" i="1" dirty="0">
                <a:latin typeface="Myriad Pro" panose="020B0503030403020204" pitchFamily="34" charset="0"/>
              </a:rPr>
              <a:t>Water access: Installing a boat ramp</a:t>
            </a:r>
            <a:r>
              <a:rPr lang="en-US" sz="2100" dirty="0">
                <a:latin typeface="Myriad Pro" panose="020B0503030403020204" pitchFamily="34" charset="0"/>
              </a:rPr>
              <a:t>. </a:t>
            </a:r>
            <a:r>
              <a:rPr lang="en-US" sz="2100" dirty="0">
                <a:latin typeface="Myriad Pro" panose="020B0503030403020204" pitchFamily="34" charset="0"/>
                <a:hlinkClick r:id="rId4"/>
              </a:rPr>
              <a:t>Minnesota DNR Boat Ramp Guidance</a:t>
            </a:r>
            <a:r>
              <a:rPr lang="en-US" sz="2100" dirty="0">
                <a:latin typeface="Myriad Pro" panose="020B0503030403020204" pitchFamily="34" charset="0"/>
              </a:rPr>
              <a:t>.</a:t>
            </a:r>
          </a:p>
          <a:p>
            <a:pPr algn="l">
              <a:spcBef>
                <a:spcPts val="0"/>
              </a:spcBef>
            </a:pPr>
            <a:r>
              <a:rPr lang="en-US" sz="2100" dirty="0" err="1">
                <a:latin typeface="Myriad Pro" panose="020B0503030403020204" pitchFamily="34" charset="0"/>
              </a:rPr>
              <a:t>Drgfl</a:t>
            </a:r>
            <a:r>
              <a:rPr lang="en-US" sz="2100" dirty="0">
                <a:latin typeface="Myriad Pro" panose="020B0503030403020204" pitchFamily="34" charset="0"/>
              </a:rPr>
              <a:t>. (2025, May 21). </a:t>
            </a:r>
            <a:r>
              <a:rPr lang="en-US" sz="2100" i="1" dirty="0">
                <a:latin typeface="Myriad Pro" panose="020B0503030403020204" pitchFamily="34" charset="0"/>
              </a:rPr>
              <a:t>Boat Ramp Construction Guidelines - DRG Construction</a:t>
            </a:r>
            <a:r>
              <a:rPr lang="en-US" sz="2100" dirty="0">
                <a:latin typeface="Myriad Pro" panose="020B0503030403020204" pitchFamily="34" charset="0"/>
              </a:rPr>
              <a:t>. DRG Construction. </a:t>
            </a:r>
            <a:r>
              <a:rPr lang="en-US" sz="2100" u="sng" dirty="0">
                <a:latin typeface="Myriad Pro" panose="020B0503030403020204" pitchFamily="34" charset="0"/>
                <a:hlinkClick r:id="rId5"/>
              </a:rPr>
              <a:t>https://drgconstructionus.com/boat-ramp-construction-guidelines/</a:t>
            </a:r>
            <a:r>
              <a:rPr lang="en-US" sz="2100" u="sng" dirty="0">
                <a:latin typeface="Myriad Pro" panose="020B0503030403020204" pitchFamily="34" charset="0"/>
              </a:rPr>
              <a:t>.</a:t>
            </a:r>
          </a:p>
          <a:p>
            <a:pPr algn="l">
              <a:spcBef>
                <a:spcPts val="0"/>
              </a:spcBef>
            </a:pPr>
            <a:r>
              <a:rPr lang="en-US" sz="2100" dirty="0">
                <a:latin typeface="Myriad Pro" panose="020B0503030403020204" pitchFamily="34" charset="0"/>
              </a:rPr>
              <a:t>Rector, P., </a:t>
            </a:r>
            <a:r>
              <a:rPr lang="en-US" sz="2100" dirty="0" err="1">
                <a:latin typeface="Myriad Pro" panose="020B0503030403020204" pitchFamily="34" charset="0"/>
              </a:rPr>
              <a:t>Obropta</a:t>
            </a:r>
            <a:r>
              <a:rPr lang="en-US" sz="2100" dirty="0">
                <a:latin typeface="Myriad Pro" panose="020B0503030403020204" pitchFamily="34" charset="0"/>
              </a:rPr>
              <a:t>, C., &amp; Brown, J. (2013, August). Green infrastructure practices: tree box. Rutgers. </a:t>
            </a:r>
            <a:r>
              <a:rPr lang="en-US" sz="2100" u="sng" dirty="0">
                <a:latin typeface="Myriad Pro" panose="020B0503030403020204" pitchFamily="34" charset="0"/>
                <a:hlinkClick r:id="rId6"/>
              </a:rPr>
              <a:t>https://njaes.rutgers.edu/fs1209/</a:t>
            </a:r>
            <a:r>
              <a:rPr lang="en-US" sz="2100" u="sng" dirty="0">
                <a:latin typeface="Myriad Pro" panose="020B0503030403020204" pitchFamily="34" charset="0"/>
              </a:rPr>
              <a:t>.</a:t>
            </a:r>
          </a:p>
          <a:p>
            <a:pPr algn="l">
              <a:spcBef>
                <a:spcPts val="0"/>
              </a:spcBef>
            </a:pPr>
            <a:r>
              <a:rPr lang="en-US" sz="2100" dirty="0">
                <a:latin typeface="Myriad Pro" panose="020B0503030403020204" pitchFamily="34" charset="0"/>
              </a:rPr>
              <a:t>New Hampshire Stormwater Manual. (2025). In UNH Stormwater Center &amp; New Hampshire Department of Environmental Services, </a:t>
            </a:r>
            <a:r>
              <a:rPr lang="en-US" sz="2100" dirty="0" err="1">
                <a:latin typeface="Myriad Pro" panose="020B0503030403020204" pitchFamily="34" charset="0"/>
              </a:rPr>
              <a:t>NH.gov</a:t>
            </a:r>
            <a:r>
              <a:rPr lang="en-US" sz="2100" dirty="0">
                <a:latin typeface="Myriad Pro" panose="020B0503030403020204" pitchFamily="34" charset="0"/>
              </a:rPr>
              <a:t>. New Hampshire Department of Environmental Services. </a:t>
            </a:r>
            <a:r>
              <a:rPr lang="en-US" sz="2100" dirty="0">
                <a:latin typeface="Myriad Pro" panose="020B0503030403020204" pitchFamily="34" charset="0"/>
                <a:hlinkClick r:id="rId7"/>
              </a:rPr>
              <a:t>https://scholars.unh.edu/cgi/viewcontent.cgi?article=1113&amp;context=stormwater</a:t>
            </a:r>
            <a:r>
              <a:rPr lang="en-US" sz="2100" dirty="0">
                <a:latin typeface="Myriad Pro" panose="020B0503030403020204" pitchFamily="34" charset="0"/>
              </a:rPr>
              <a:t>. </a:t>
            </a:r>
          </a:p>
          <a:p>
            <a:pPr algn="l">
              <a:spcBef>
                <a:spcPts val="0"/>
              </a:spcBef>
            </a:pPr>
            <a:r>
              <a:rPr lang="en-US" sz="2100" dirty="0">
                <a:latin typeface="Myriad Pro" panose="020B0503030403020204" pitchFamily="34" charset="0"/>
              </a:rPr>
              <a:t>Tree Box Filters. (n.d.). Massachusetts Clean Water Toolkit. </a:t>
            </a:r>
            <a:r>
              <a:rPr lang="en-US" sz="2100" dirty="0">
                <a:latin typeface="Myriad Pro" panose="020B0503030403020204" pitchFamily="34" charset="0"/>
                <a:hlinkClick r:id="rId8"/>
              </a:rPr>
              <a:t>https://megamanual.geosyntec.com/npsmanual/treeboxfilters.aspx</a:t>
            </a:r>
            <a:r>
              <a:rPr lang="en-US" sz="2100" dirty="0">
                <a:latin typeface="Myriad Pro" panose="020B0503030403020204" pitchFamily="34" charset="0"/>
              </a:rPr>
              <a:t>. </a:t>
            </a:r>
          </a:p>
          <a:p>
            <a:pPr algn="l">
              <a:spcBef>
                <a:spcPts val="0"/>
              </a:spcBef>
            </a:pPr>
            <a:r>
              <a:rPr lang="en-US" sz="2100" dirty="0">
                <a:latin typeface="Myriad Pro" panose="020B0503030403020204" pitchFamily="34" charset="0"/>
              </a:rPr>
              <a:t>TRUEGRID Pavers (2024). </a:t>
            </a:r>
            <a:r>
              <a:rPr lang="en-US" sz="2100" i="1" dirty="0">
                <a:latin typeface="Myriad Pro" panose="020B0503030403020204" pitchFamily="34" charset="0"/>
              </a:rPr>
              <a:t>From blueprint to blacktop: How to design a parking lot</a:t>
            </a:r>
            <a:r>
              <a:rPr lang="en-US" sz="2100" dirty="0">
                <a:latin typeface="Myriad Pro" panose="020B0503030403020204" pitchFamily="34" charset="0"/>
              </a:rPr>
              <a:t>. TRUEGRID Permeable Paver. </a:t>
            </a:r>
            <a:r>
              <a:rPr lang="en-US" sz="2100" u="sng" dirty="0">
                <a:latin typeface="Myriad Pro" panose="020B0503030403020204" pitchFamily="34" charset="0"/>
                <a:hlinkClick r:id="rId9"/>
              </a:rPr>
              <a:t>https://www.truegridpaver.com/how-to-design-a-parking-lot/?srsltid=AfmBOooXuJGElibJlWJHXSEUI81BzZHtggwPQl9o-duaNXCxfwbijJVs</a:t>
            </a:r>
            <a:r>
              <a:rPr lang="en-US" sz="2100" u="sng" dirty="0">
                <a:latin typeface="Myriad Pro" panose="020B0503030403020204" pitchFamily="34" charset="0"/>
              </a:rPr>
              <a:t>.</a:t>
            </a:r>
            <a:r>
              <a:rPr lang="en-US" sz="2100" dirty="0">
                <a:latin typeface="Myriad Pro" panose="020B0503030403020204" pitchFamily="34" charset="0"/>
              </a:rPr>
              <a:t> </a:t>
            </a:r>
          </a:p>
          <a:p>
            <a:pPr algn="l">
              <a:spcBef>
                <a:spcPts val="0"/>
              </a:spcBef>
            </a:pPr>
            <a:endParaRPr lang="en-US" sz="2100" dirty="0">
              <a:latin typeface="Myriad Pro" panose="020B0503030403020204" pitchFamily="34" charset="0"/>
            </a:endParaRPr>
          </a:p>
        </p:txBody>
      </p:sp>
      <p:sp>
        <p:nvSpPr>
          <p:cNvPr id="93" name="Subtitle 2">
            <a:extLst>
              <a:ext uri="{FF2B5EF4-FFF2-40B4-BE49-F238E27FC236}">
                <a16:creationId xmlns:a16="http://schemas.microsoft.com/office/drawing/2014/main" id="{15FD744B-7DB7-B6A7-5BE0-2C7AEA81B1D3}"/>
              </a:ext>
            </a:extLst>
          </p:cNvPr>
          <p:cNvSpPr txBox="1">
            <a:spLocks/>
          </p:cNvSpPr>
          <p:nvPr/>
        </p:nvSpPr>
        <p:spPr>
          <a:xfrm>
            <a:off x="32549793" y="26830909"/>
            <a:ext cx="10914743" cy="806657"/>
          </a:xfrm>
          <a:prstGeom prst="rect">
            <a:avLst/>
          </a:prstGeom>
          <a:solidFill>
            <a:srgbClr val="002060"/>
          </a:solid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Myriad Pro" panose="020B0503030403020204" pitchFamily="34" charset="0"/>
              </a:rPr>
              <a:t>References</a:t>
            </a:r>
          </a:p>
        </p:txBody>
      </p:sp>
      <p:sp>
        <p:nvSpPr>
          <p:cNvPr id="108" name="Subtitle 2">
            <a:extLst>
              <a:ext uri="{FF2B5EF4-FFF2-40B4-BE49-F238E27FC236}">
                <a16:creationId xmlns:a16="http://schemas.microsoft.com/office/drawing/2014/main" id="{84804681-CF8D-6189-8FA5-44867EE1F27F}"/>
              </a:ext>
            </a:extLst>
          </p:cNvPr>
          <p:cNvSpPr txBox="1">
            <a:spLocks/>
          </p:cNvSpPr>
          <p:nvPr/>
        </p:nvSpPr>
        <p:spPr>
          <a:xfrm>
            <a:off x="32552335" y="23738568"/>
            <a:ext cx="10914743" cy="2769366"/>
          </a:xfrm>
          <a:prstGeom prst="rect">
            <a:avLst/>
          </a:prstGeom>
          <a:no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r>
              <a:rPr lang="en-US" sz="3700" dirty="0">
                <a:latin typeface="Myriad Pro" panose="020B0503030403020204" pitchFamily="34" charset="0"/>
              </a:rPr>
              <a:t>We would like to thank our project sponsors, Garrison Beck and Derek Bosworth, VHB. We would also like to thank our advisor Dr. Jennifer Jacobs. Additional thanks go out to Dr. Thomas Ballestero and Dr. Fei Han for their help.</a:t>
            </a:r>
          </a:p>
        </p:txBody>
      </p:sp>
      <p:pic>
        <p:nvPicPr>
          <p:cNvPr id="1026" name="Picture 2" descr="2025 Florida Summit">
            <a:extLst>
              <a:ext uri="{FF2B5EF4-FFF2-40B4-BE49-F238E27FC236}">
                <a16:creationId xmlns:a16="http://schemas.microsoft.com/office/drawing/2014/main" id="{0F454AF5-0923-4A0E-8BCB-25B4FEB60C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672253" y="701851"/>
            <a:ext cx="6735422" cy="35856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53A6FAD-632F-FFC3-ACEB-5C18FAE7692B}"/>
              </a:ext>
            </a:extLst>
          </p:cNvPr>
          <p:cNvPicPr>
            <a:picLocks noChangeAspect="1"/>
          </p:cNvPicPr>
          <p:nvPr/>
        </p:nvPicPr>
        <p:blipFill>
          <a:blip r:embed="rId11"/>
          <a:stretch>
            <a:fillRect/>
          </a:stretch>
        </p:blipFill>
        <p:spPr>
          <a:xfrm>
            <a:off x="461431" y="23738337"/>
            <a:ext cx="10749859" cy="7600911"/>
          </a:xfrm>
          <a:prstGeom prst="rect">
            <a:avLst/>
          </a:prstGeom>
        </p:spPr>
      </p:pic>
      <p:sp>
        <p:nvSpPr>
          <p:cNvPr id="21" name="Subtitle 2">
            <a:extLst>
              <a:ext uri="{FF2B5EF4-FFF2-40B4-BE49-F238E27FC236}">
                <a16:creationId xmlns:a16="http://schemas.microsoft.com/office/drawing/2014/main" id="{9BFE6DC6-78FA-12B7-1CB4-4E144D566E13}"/>
              </a:ext>
            </a:extLst>
          </p:cNvPr>
          <p:cNvSpPr txBox="1">
            <a:spLocks/>
          </p:cNvSpPr>
          <p:nvPr/>
        </p:nvSpPr>
        <p:spPr>
          <a:xfrm>
            <a:off x="369597" y="14842983"/>
            <a:ext cx="10925436" cy="17290208"/>
          </a:xfrm>
          <a:prstGeom prst="rect">
            <a:avLst/>
          </a:prstGeom>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a:latin typeface="Myriad Pro" panose="020B0503030403020204" pitchFamily="34" charset="0"/>
            </a:endParaRPr>
          </a:p>
        </p:txBody>
      </p:sp>
      <p:sp>
        <p:nvSpPr>
          <p:cNvPr id="8" name="TextBox 7">
            <a:extLst>
              <a:ext uri="{FF2B5EF4-FFF2-40B4-BE49-F238E27FC236}">
                <a16:creationId xmlns:a16="http://schemas.microsoft.com/office/drawing/2014/main" id="{EE76AEAE-98F0-ECD3-7475-E2A58BDA365A}"/>
              </a:ext>
            </a:extLst>
          </p:cNvPr>
          <p:cNvSpPr txBox="1"/>
          <p:nvPr/>
        </p:nvSpPr>
        <p:spPr>
          <a:xfrm>
            <a:off x="709704" y="23109341"/>
            <a:ext cx="8491021" cy="477048"/>
          </a:xfrm>
          <a:prstGeom prst="rect">
            <a:avLst/>
          </a:prstGeom>
          <a:noFill/>
        </p:spPr>
        <p:txBody>
          <a:bodyPr wrap="square" lIns="106674" tIns="53337" rIns="106674" bIns="53337" rtlCol="0">
            <a:spAutoFit/>
          </a:bodyPr>
          <a:lstStyle/>
          <a:p>
            <a:r>
              <a:rPr lang="en-US" sz="2400">
                <a:latin typeface="Myriad Pro" panose="020B0503030403020204" pitchFamily="34" charset="0"/>
              </a:rPr>
              <a:t>Figure 1. Locus Map of Hudson, New Hampshire</a:t>
            </a:r>
          </a:p>
        </p:txBody>
      </p:sp>
      <p:sp>
        <p:nvSpPr>
          <p:cNvPr id="11" name="TextBox 10">
            <a:extLst>
              <a:ext uri="{FF2B5EF4-FFF2-40B4-BE49-F238E27FC236}">
                <a16:creationId xmlns:a16="http://schemas.microsoft.com/office/drawing/2014/main" id="{A77F8D95-34E6-40EF-66A1-0B1F79C8CF93}"/>
              </a:ext>
            </a:extLst>
          </p:cNvPr>
          <p:cNvSpPr txBox="1"/>
          <p:nvPr/>
        </p:nvSpPr>
        <p:spPr>
          <a:xfrm>
            <a:off x="709704" y="31510878"/>
            <a:ext cx="8491021" cy="477048"/>
          </a:xfrm>
          <a:prstGeom prst="rect">
            <a:avLst/>
          </a:prstGeom>
          <a:noFill/>
        </p:spPr>
        <p:txBody>
          <a:bodyPr wrap="square" lIns="106674" tIns="53337" rIns="106674" bIns="53337" rtlCol="0">
            <a:spAutoFit/>
          </a:bodyPr>
          <a:lstStyle/>
          <a:p>
            <a:r>
              <a:rPr lang="en-US" sz="2400">
                <a:latin typeface="Myriad Pro" panose="020B0503030403020204" pitchFamily="34" charset="0"/>
              </a:rPr>
              <a:t>Figure 2. Current Site Layout at Robinson Pond</a:t>
            </a:r>
          </a:p>
        </p:txBody>
      </p:sp>
      <p:pic>
        <p:nvPicPr>
          <p:cNvPr id="23" name="Picture 22">
            <a:extLst>
              <a:ext uri="{FF2B5EF4-FFF2-40B4-BE49-F238E27FC236}">
                <a16:creationId xmlns:a16="http://schemas.microsoft.com/office/drawing/2014/main" id="{63B99ABA-2EFE-97C2-F779-2C6D6FEBD46F}"/>
              </a:ext>
            </a:extLst>
          </p:cNvPr>
          <p:cNvPicPr>
            <a:picLocks noChangeAspect="1"/>
          </p:cNvPicPr>
          <p:nvPr/>
        </p:nvPicPr>
        <p:blipFill>
          <a:blip r:embed="rId12"/>
          <a:stretch>
            <a:fillRect/>
          </a:stretch>
        </p:blipFill>
        <p:spPr>
          <a:xfrm>
            <a:off x="25276056" y="6647638"/>
            <a:ext cx="6439436" cy="4572000"/>
          </a:xfrm>
          <a:prstGeom prst="rect">
            <a:avLst/>
          </a:prstGeom>
          <a:ln w="12700">
            <a:solidFill>
              <a:schemeClr val="tx1"/>
            </a:solidFill>
          </a:ln>
        </p:spPr>
      </p:pic>
      <p:pic>
        <p:nvPicPr>
          <p:cNvPr id="26" name="Picture 25">
            <a:extLst>
              <a:ext uri="{FF2B5EF4-FFF2-40B4-BE49-F238E27FC236}">
                <a16:creationId xmlns:a16="http://schemas.microsoft.com/office/drawing/2014/main" id="{765D09EE-EC66-0F61-ED9F-A33BAF70F5E1}"/>
              </a:ext>
            </a:extLst>
          </p:cNvPr>
          <p:cNvPicPr>
            <a:picLocks noChangeAspect="1"/>
          </p:cNvPicPr>
          <p:nvPr/>
        </p:nvPicPr>
        <p:blipFill>
          <a:blip r:embed="rId13">
            <a:extLst>
              <a:ext uri="{28A0092B-C50C-407E-A947-70E740481C1C}">
                <a14:useLocalDpi xmlns:a14="http://schemas.microsoft.com/office/drawing/2010/main" val="0"/>
              </a:ext>
            </a:extLst>
          </a:blip>
          <a:srcRect l="16116" r="6460"/>
          <a:stretch>
            <a:fillRect/>
          </a:stretch>
        </p:blipFill>
        <p:spPr bwMode="auto">
          <a:xfrm>
            <a:off x="20307981" y="6641411"/>
            <a:ext cx="4721527" cy="4572000"/>
          </a:xfrm>
          <a:prstGeom prst="rect">
            <a:avLst/>
          </a:prstGeom>
          <a:noFill/>
          <a:ln w="12700">
            <a:solidFill>
              <a:schemeClr val="tx1"/>
            </a:solidFill>
          </a:ln>
        </p:spPr>
      </p:pic>
      <p:graphicFrame>
        <p:nvGraphicFramePr>
          <p:cNvPr id="27" name="Table 26">
            <a:extLst>
              <a:ext uri="{FF2B5EF4-FFF2-40B4-BE49-F238E27FC236}">
                <a16:creationId xmlns:a16="http://schemas.microsoft.com/office/drawing/2014/main" id="{BAB2E7D7-7A12-E60A-46D8-44E347E064B0}"/>
              </a:ext>
            </a:extLst>
          </p:cNvPr>
          <p:cNvGraphicFramePr>
            <a:graphicFrameLocks noGrp="1"/>
          </p:cNvGraphicFramePr>
          <p:nvPr/>
        </p:nvGraphicFramePr>
        <p:xfrm>
          <a:off x="12614983" y="12460437"/>
          <a:ext cx="7177967" cy="2563180"/>
        </p:xfrm>
        <a:graphic>
          <a:graphicData uri="http://schemas.openxmlformats.org/drawingml/2006/table">
            <a:tbl>
              <a:tblPr firstRow="1" firstCol="1" bandRow="1">
                <a:tableStyleId>{5C22544A-7EE6-4342-B048-85BDC9FD1C3A}</a:tableStyleId>
              </a:tblPr>
              <a:tblGrid>
                <a:gridCol w="3121188">
                  <a:extLst>
                    <a:ext uri="{9D8B030D-6E8A-4147-A177-3AD203B41FA5}">
                      <a16:colId xmlns:a16="http://schemas.microsoft.com/office/drawing/2014/main" val="793573734"/>
                    </a:ext>
                  </a:extLst>
                </a:gridCol>
                <a:gridCol w="4056779">
                  <a:extLst>
                    <a:ext uri="{9D8B030D-6E8A-4147-A177-3AD203B41FA5}">
                      <a16:colId xmlns:a16="http://schemas.microsoft.com/office/drawing/2014/main" val="840527367"/>
                    </a:ext>
                  </a:extLst>
                </a:gridCol>
              </a:tblGrid>
              <a:tr h="365525">
                <a:tc>
                  <a:txBody>
                    <a:bodyPr/>
                    <a:lstStyle/>
                    <a:p>
                      <a:pPr marL="0" marR="0">
                        <a:lnSpc>
                          <a:spcPct val="115000"/>
                        </a:lnSpc>
                        <a:spcAft>
                          <a:spcPts val="1000"/>
                        </a:spcAft>
                        <a:buNone/>
                      </a:pPr>
                      <a:endParaRPr lang="en-US" sz="3200">
                        <a:effectLst/>
                        <a:latin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1F60"/>
                    </a:solidFill>
                  </a:tcPr>
                </a:tc>
                <a:tc>
                  <a:txBody>
                    <a:bodyPr/>
                    <a:lstStyle/>
                    <a:p>
                      <a:pPr marL="0" marR="0" algn="ctr">
                        <a:lnSpc>
                          <a:spcPct val="115000"/>
                        </a:lnSpc>
                        <a:spcAft>
                          <a:spcPts val="1000"/>
                        </a:spcAft>
                        <a:buNone/>
                      </a:pPr>
                      <a:r>
                        <a:rPr lang="en-US" sz="3200">
                          <a:effectLst/>
                          <a:latin typeface="Myriad Pro" panose="020B0503030403020204" pitchFamily="34" charset="0"/>
                        </a:rPr>
                        <a:t>Tree Box Filter (ft</a:t>
                      </a:r>
                      <a:r>
                        <a:rPr lang="en-US" sz="3200" baseline="30000">
                          <a:effectLst/>
                          <a:latin typeface="Myriad Pro" panose="020B0503030403020204" pitchFamily="34" charset="0"/>
                        </a:rPr>
                        <a:t>2</a:t>
                      </a:r>
                      <a:r>
                        <a:rPr lang="en-US" sz="3200" baseline="0">
                          <a:effectLst/>
                          <a:latin typeface="Myriad Pro" panose="020B0503030403020204" pitchFamily="34" charset="0"/>
                        </a:rPr>
                        <a:t>)</a:t>
                      </a:r>
                      <a:endParaRPr lang="en-US" sz="3200">
                        <a:effectLst/>
                        <a:latin typeface="Myriad Pro" panose="020B0503030403020204" pitchFamily="34" charset="0"/>
                        <a:ea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1F60"/>
                    </a:solidFill>
                  </a:tcPr>
                </a:tc>
                <a:extLst>
                  <a:ext uri="{0D108BD9-81ED-4DB2-BD59-A6C34878D82A}">
                    <a16:rowId xmlns:a16="http://schemas.microsoft.com/office/drawing/2014/main" val="4985032"/>
                  </a:ext>
                </a:extLst>
              </a:tr>
              <a:tr h="365525">
                <a:tc>
                  <a:txBody>
                    <a:bodyPr/>
                    <a:lstStyle/>
                    <a:p>
                      <a:pPr marL="0" marR="0">
                        <a:lnSpc>
                          <a:spcPct val="115000"/>
                        </a:lnSpc>
                        <a:spcAft>
                          <a:spcPts val="1000"/>
                        </a:spcAft>
                        <a:buNone/>
                      </a:pPr>
                      <a:r>
                        <a:rPr lang="en-US" sz="3200">
                          <a:solidFill>
                            <a:schemeClr val="tx1"/>
                          </a:solidFill>
                          <a:effectLst/>
                          <a:latin typeface="Myriad Pro" panose="020B0503030403020204" pitchFamily="34" charset="0"/>
                        </a:rPr>
                        <a:t>Beach</a:t>
                      </a:r>
                      <a:endParaRPr lang="en-US" sz="3200">
                        <a:solidFill>
                          <a:schemeClr val="tx1"/>
                        </a:solidFill>
                        <a:effectLst/>
                        <a:latin typeface="Myriad Pro" panose="020B0503030403020204" pitchFamily="34" charset="0"/>
                        <a:ea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1000"/>
                        </a:spcAft>
                        <a:buNone/>
                      </a:pPr>
                      <a:r>
                        <a:rPr lang="en-US" sz="3200">
                          <a:solidFill>
                            <a:schemeClr val="tx1"/>
                          </a:solidFill>
                          <a:effectLst/>
                          <a:latin typeface="Myriad Pro" panose="020B0503030403020204" pitchFamily="34" charset="0"/>
                        </a:rPr>
                        <a:t>249</a:t>
                      </a:r>
                      <a:endParaRPr lang="en-US" sz="3200">
                        <a:solidFill>
                          <a:schemeClr val="tx1"/>
                        </a:solidFill>
                        <a:effectLst/>
                        <a:latin typeface="Myriad Pro" panose="020B0503030403020204" pitchFamily="34" charset="0"/>
                        <a:ea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9982627"/>
                  </a:ext>
                </a:extLst>
              </a:tr>
              <a:tr h="365525">
                <a:tc>
                  <a:txBody>
                    <a:bodyPr/>
                    <a:lstStyle/>
                    <a:p>
                      <a:pPr marL="0" marR="0">
                        <a:lnSpc>
                          <a:spcPct val="115000"/>
                        </a:lnSpc>
                        <a:spcAft>
                          <a:spcPts val="1000"/>
                        </a:spcAft>
                        <a:buNone/>
                      </a:pPr>
                      <a:r>
                        <a:rPr lang="en-US" sz="3200">
                          <a:solidFill>
                            <a:schemeClr val="tx1"/>
                          </a:solidFill>
                          <a:effectLst/>
                          <a:latin typeface="Myriad Pro" panose="020B0503030403020204" pitchFamily="34" charset="0"/>
                        </a:rPr>
                        <a:t>Edge of Beach</a:t>
                      </a:r>
                      <a:endParaRPr lang="en-US" sz="3200">
                        <a:solidFill>
                          <a:schemeClr val="tx1"/>
                        </a:solidFill>
                        <a:effectLst/>
                        <a:latin typeface="Myriad Pro" panose="020B0503030403020204" pitchFamily="34" charset="0"/>
                        <a:ea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1000"/>
                        </a:spcAft>
                        <a:buNone/>
                      </a:pPr>
                      <a:r>
                        <a:rPr lang="en-US" sz="3200">
                          <a:solidFill>
                            <a:schemeClr val="tx1"/>
                          </a:solidFill>
                          <a:effectLst/>
                          <a:latin typeface="Myriad Pro" panose="020B0503030403020204" pitchFamily="34" charset="0"/>
                        </a:rPr>
                        <a:t>82</a:t>
                      </a:r>
                      <a:endParaRPr lang="en-US" sz="3200">
                        <a:solidFill>
                          <a:schemeClr val="tx1"/>
                        </a:solidFill>
                        <a:effectLst/>
                        <a:latin typeface="Myriad Pro" panose="020B0503030403020204" pitchFamily="34" charset="0"/>
                        <a:ea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875440"/>
                  </a:ext>
                </a:extLst>
              </a:tr>
              <a:tr h="365525">
                <a:tc>
                  <a:txBody>
                    <a:bodyPr/>
                    <a:lstStyle/>
                    <a:p>
                      <a:pPr marL="0" marR="0">
                        <a:lnSpc>
                          <a:spcPct val="115000"/>
                        </a:lnSpc>
                        <a:spcAft>
                          <a:spcPts val="1000"/>
                        </a:spcAft>
                        <a:buNone/>
                      </a:pPr>
                      <a:r>
                        <a:rPr lang="en-US" sz="3200">
                          <a:solidFill>
                            <a:schemeClr val="tx1"/>
                          </a:solidFill>
                          <a:effectLst/>
                          <a:latin typeface="Myriad Pro" panose="020B0503030403020204" pitchFamily="34" charset="0"/>
                        </a:rPr>
                        <a:t>Kiosk Area</a:t>
                      </a:r>
                      <a:endParaRPr lang="en-US" sz="3200">
                        <a:solidFill>
                          <a:schemeClr val="tx1"/>
                        </a:solidFill>
                        <a:effectLst/>
                        <a:latin typeface="Myriad Pro" panose="020B0503030403020204" pitchFamily="34" charset="0"/>
                        <a:ea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1000"/>
                        </a:spcAft>
                        <a:buNone/>
                      </a:pPr>
                      <a:r>
                        <a:rPr lang="en-US" sz="3200">
                          <a:solidFill>
                            <a:schemeClr val="tx1"/>
                          </a:solidFill>
                          <a:effectLst/>
                          <a:latin typeface="Myriad Pro" panose="020B0503030403020204" pitchFamily="34" charset="0"/>
                        </a:rPr>
                        <a:t>363</a:t>
                      </a:r>
                      <a:endParaRPr lang="en-US" sz="3200">
                        <a:solidFill>
                          <a:schemeClr val="tx1"/>
                        </a:solidFill>
                        <a:effectLst/>
                        <a:latin typeface="Myriad Pro" panose="020B0503030403020204" pitchFamily="34" charset="0"/>
                        <a:ea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2560242"/>
                  </a:ext>
                </a:extLst>
              </a:tr>
              <a:tr h="365525">
                <a:tc>
                  <a:txBody>
                    <a:bodyPr/>
                    <a:lstStyle/>
                    <a:p>
                      <a:pPr marL="0" marR="0">
                        <a:lnSpc>
                          <a:spcPct val="115000"/>
                        </a:lnSpc>
                        <a:spcAft>
                          <a:spcPts val="1000"/>
                        </a:spcAft>
                        <a:buNone/>
                      </a:pPr>
                      <a:r>
                        <a:rPr lang="en-US" sz="3200">
                          <a:solidFill>
                            <a:schemeClr val="tx1"/>
                          </a:solidFill>
                          <a:effectLst/>
                          <a:latin typeface="Myriad Pro" panose="020B0503030403020204" pitchFamily="34" charset="0"/>
                        </a:rPr>
                        <a:t>Boat Ramp Area</a:t>
                      </a:r>
                      <a:endParaRPr lang="en-US" sz="3200">
                        <a:solidFill>
                          <a:schemeClr val="tx1"/>
                        </a:solidFill>
                        <a:effectLst/>
                        <a:latin typeface="Myriad Pro" panose="020B0503030403020204" pitchFamily="34" charset="0"/>
                        <a:ea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1000"/>
                        </a:spcAft>
                        <a:buNone/>
                      </a:pPr>
                      <a:r>
                        <a:rPr lang="en-US" sz="3200" dirty="0">
                          <a:solidFill>
                            <a:schemeClr val="tx1"/>
                          </a:solidFill>
                          <a:effectLst/>
                          <a:latin typeface="Myriad Pro" panose="020B0503030403020204" pitchFamily="34" charset="0"/>
                        </a:rPr>
                        <a:t>192</a:t>
                      </a:r>
                      <a:endParaRPr lang="en-US" sz="3200" dirty="0">
                        <a:solidFill>
                          <a:schemeClr val="tx1"/>
                        </a:solidFill>
                        <a:effectLst/>
                        <a:latin typeface="Myriad Pro" panose="020B0503030403020204" pitchFamily="34" charset="0"/>
                        <a:ea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0575201"/>
                  </a:ext>
                </a:extLst>
              </a:tr>
            </a:tbl>
          </a:graphicData>
        </a:graphic>
      </p:graphicFrame>
      <p:sp>
        <p:nvSpPr>
          <p:cNvPr id="29" name="TextBox 28">
            <a:extLst>
              <a:ext uri="{FF2B5EF4-FFF2-40B4-BE49-F238E27FC236}">
                <a16:creationId xmlns:a16="http://schemas.microsoft.com/office/drawing/2014/main" id="{D110F2BA-8077-BB42-EB92-215C5AA2AC98}"/>
              </a:ext>
            </a:extLst>
          </p:cNvPr>
          <p:cNvSpPr txBox="1"/>
          <p:nvPr/>
        </p:nvSpPr>
        <p:spPr>
          <a:xfrm>
            <a:off x="12549690" y="11824993"/>
            <a:ext cx="5446545" cy="477048"/>
          </a:xfrm>
          <a:prstGeom prst="rect">
            <a:avLst/>
          </a:prstGeom>
          <a:noFill/>
        </p:spPr>
        <p:txBody>
          <a:bodyPr wrap="square" lIns="106674" tIns="53337" rIns="106674" bIns="53337" rtlCol="0">
            <a:spAutoFit/>
          </a:bodyPr>
          <a:lstStyle/>
          <a:p>
            <a:r>
              <a:rPr lang="en-US" sz="2400">
                <a:latin typeface="Myriad Pro" panose="020B0503030403020204" pitchFamily="34" charset="0"/>
              </a:rPr>
              <a:t>Table 1. Tree Box Filter Sizings</a:t>
            </a:r>
          </a:p>
        </p:txBody>
      </p:sp>
      <p:graphicFrame>
        <p:nvGraphicFramePr>
          <p:cNvPr id="35" name="Table 34">
            <a:extLst>
              <a:ext uri="{FF2B5EF4-FFF2-40B4-BE49-F238E27FC236}">
                <a16:creationId xmlns:a16="http://schemas.microsoft.com/office/drawing/2014/main" id="{E1C2A6D9-E9F0-D243-DD54-68AEFC945480}"/>
              </a:ext>
            </a:extLst>
          </p:cNvPr>
          <p:cNvGraphicFramePr>
            <a:graphicFrameLocks noGrp="1"/>
          </p:cNvGraphicFramePr>
          <p:nvPr/>
        </p:nvGraphicFramePr>
        <p:xfrm>
          <a:off x="32911913" y="17543434"/>
          <a:ext cx="10195586" cy="4530136"/>
        </p:xfrm>
        <a:graphic>
          <a:graphicData uri="http://schemas.openxmlformats.org/drawingml/2006/table">
            <a:tbl>
              <a:tblPr firstRow="1" bandRow="1">
                <a:tableStyleId>{5C22544A-7EE6-4342-B048-85BDC9FD1C3A}</a:tableStyleId>
              </a:tblPr>
              <a:tblGrid>
                <a:gridCol w="4971070">
                  <a:extLst>
                    <a:ext uri="{9D8B030D-6E8A-4147-A177-3AD203B41FA5}">
                      <a16:colId xmlns:a16="http://schemas.microsoft.com/office/drawing/2014/main" val="1509745273"/>
                    </a:ext>
                  </a:extLst>
                </a:gridCol>
                <a:gridCol w="5224516">
                  <a:extLst>
                    <a:ext uri="{9D8B030D-6E8A-4147-A177-3AD203B41FA5}">
                      <a16:colId xmlns:a16="http://schemas.microsoft.com/office/drawing/2014/main" val="2958235053"/>
                    </a:ext>
                  </a:extLst>
                </a:gridCol>
              </a:tblGrid>
              <a:tr h="0">
                <a:tc gridSpan="2">
                  <a:txBody>
                    <a:bodyPr/>
                    <a:lstStyle/>
                    <a:p>
                      <a:pPr algn="ctr"/>
                      <a:r>
                        <a:rPr lang="en-US" sz="3200">
                          <a:latin typeface="Myriad Pro" panose="020B0503030403020204" pitchFamily="34" charset="0"/>
                        </a:rPr>
                        <a:t>Expenses</a:t>
                      </a:r>
                    </a:p>
                  </a:txBody>
                  <a:tcPr>
                    <a:lnB w="12700" cap="flat" cmpd="sng" algn="ctr">
                      <a:solidFill>
                        <a:schemeClr val="tx1"/>
                      </a:solidFill>
                      <a:prstDash val="solid"/>
                      <a:round/>
                      <a:headEnd type="none" w="med" len="med"/>
                      <a:tailEnd type="none" w="med" len="med"/>
                    </a:lnB>
                    <a:solidFill>
                      <a:srgbClr val="001F60"/>
                    </a:solidFill>
                  </a:tcPr>
                </a:tc>
                <a:tc hMerge="1">
                  <a:txBody>
                    <a:bodyPr/>
                    <a:lstStyle/>
                    <a:p>
                      <a:endParaRPr lang="en-US"/>
                    </a:p>
                  </a:txBody>
                  <a:tcPr/>
                </a:tc>
                <a:extLst>
                  <a:ext uri="{0D108BD9-81ED-4DB2-BD59-A6C34878D82A}">
                    <a16:rowId xmlns:a16="http://schemas.microsoft.com/office/drawing/2014/main" val="3578433711"/>
                  </a:ext>
                </a:extLst>
              </a:tr>
              <a:tr h="698194">
                <a:tc>
                  <a:txBody>
                    <a:bodyPr/>
                    <a:lstStyle/>
                    <a:p>
                      <a:r>
                        <a:rPr lang="en-US" sz="3200">
                          <a:latin typeface="Myriad Pro" panose="020B0503030403020204" pitchFamily="34" charset="0"/>
                        </a:rPr>
                        <a:t>Site Design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3200">
                          <a:latin typeface="Myriad Pro" panose="020B0503030403020204" pitchFamily="34" charset="0"/>
                        </a:rPr>
                        <a:t>+ $551,234.00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1916214"/>
                  </a:ext>
                </a:extLst>
              </a:tr>
              <a:tr h="698194">
                <a:tc>
                  <a:txBody>
                    <a:bodyPr/>
                    <a:lstStyle/>
                    <a:p>
                      <a:r>
                        <a:rPr lang="en-US" sz="3200">
                          <a:latin typeface="Myriad Pro" panose="020B0503030403020204" pitchFamily="34" charset="0"/>
                        </a:rPr>
                        <a:t>Stormwater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4480304" rtl="0" eaLnBrk="1" fontAlgn="auto" latinLnBrk="0" hangingPunct="1">
                        <a:lnSpc>
                          <a:spcPct val="100000"/>
                        </a:lnSpc>
                        <a:spcBef>
                          <a:spcPts val="0"/>
                        </a:spcBef>
                        <a:spcAft>
                          <a:spcPts val="0"/>
                        </a:spcAft>
                        <a:buClrTx/>
                        <a:buSzTx/>
                        <a:buFontTx/>
                        <a:buNone/>
                        <a:tabLst/>
                        <a:defRPr/>
                      </a:pPr>
                      <a:r>
                        <a:rPr lang="en-US" sz="3200">
                          <a:latin typeface="Myriad Pro" panose="020B0503030403020204" pitchFamily="34" charset="0"/>
                        </a:rPr>
                        <a:t>+ $270,351.00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4219916"/>
                  </a:ext>
                </a:extLst>
              </a:tr>
              <a:tr h="698194">
                <a:tc>
                  <a:txBody>
                    <a:bodyPr/>
                    <a:lstStyle/>
                    <a:p>
                      <a:r>
                        <a:rPr lang="en-US" sz="3200">
                          <a:latin typeface="Myriad Pro" panose="020B0503030403020204" pitchFamily="34" charset="0"/>
                        </a:rPr>
                        <a:t>Boat Ramp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3200">
                          <a:latin typeface="Myriad Pro" panose="020B0503030403020204" pitchFamily="34" charset="0"/>
                        </a:rPr>
                        <a:t>+ $40,461.00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1064486"/>
                  </a:ext>
                </a:extLst>
              </a:tr>
              <a:tr h="349097">
                <a:tc>
                  <a:txBody>
                    <a:bodyPr/>
                    <a:lstStyle/>
                    <a:p>
                      <a:r>
                        <a:rPr lang="en-US" sz="3200">
                          <a:latin typeface="Myriad Pro" panose="020B0503030403020204" pitchFamily="34" charset="0"/>
                        </a:rPr>
                        <a:t>Contingency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3200">
                          <a:latin typeface="Myriad Pro" panose="020B0503030403020204" pitchFamily="34" charset="0"/>
                        </a:rPr>
                        <a:t>+ $86,205.00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0842061"/>
                  </a:ext>
                </a:extLst>
              </a:tr>
              <a:tr h="349097">
                <a:tc>
                  <a:txBody>
                    <a:bodyPr/>
                    <a:lstStyle/>
                    <a:p>
                      <a:r>
                        <a:rPr lang="en-US" sz="3200">
                          <a:latin typeface="Myriad Pro" panose="020B0503030403020204" pitchFamily="34" charset="0"/>
                        </a:rPr>
                        <a:t>Eligible Grants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3200">
                          <a:latin typeface="Myriad Pro" panose="020B0503030403020204" pitchFamily="34" charset="0"/>
                        </a:rPr>
                        <a:t>- $474,126.00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6652684"/>
                  </a:ext>
                </a:extLst>
              </a:tr>
              <a:tr h="698194">
                <a:tc>
                  <a:txBody>
                    <a:bodyPr/>
                    <a:lstStyle/>
                    <a:p>
                      <a:r>
                        <a:rPr lang="en-US" sz="3200" b="1" dirty="0">
                          <a:latin typeface="Myriad Pro" panose="020B0503030403020204" pitchFamily="34" charset="0"/>
                        </a:rPr>
                        <a:t>Total Project 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3200" b="1" dirty="0">
                          <a:latin typeface="Myriad Pro" panose="020B0503030403020204" pitchFamily="34" charset="0"/>
                        </a:rPr>
                        <a:t>$474,126.00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0259122"/>
                  </a:ext>
                </a:extLst>
              </a:tr>
            </a:tbl>
          </a:graphicData>
        </a:graphic>
      </p:graphicFrame>
      <p:sp>
        <p:nvSpPr>
          <p:cNvPr id="14" name="TextBox 13">
            <a:extLst>
              <a:ext uri="{FF2B5EF4-FFF2-40B4-BE49-F238E27FC236}">
                <a16:creationId xmlns:a16="http://schemas.microsoft.com/office/drawing/2014/main" id="{2FD0139F-D267-C9D6-0307-1F07F0FA295A}"/>
              </a:ext>
            </a:extLst>
          </p:cNvPr>
          <p:cNvSpPr txBox="1"/>
          <p:nvPr/>
        </p:nvSpPr>
        <p:spPr>
          <a:xfrm>
            <a:off x="20307981" y="12160574"/>
            <a:ext cx="11407511" cy="2751522"/>
          </a:xfrm>
          <a:prstGeom prst="rect">
            <a:avLst/>
          </a:prstGeom>
          <a:noFill/>
        </p:spPr>
        <p:txBody>
          <a:bodyPr wrap="square" rtlCol="0">
            <a:spAutoFit/>
          </a:bodyPr>
          <a:lstStyle/>
          <a:p>
            <a:pPr algn="just">
              <a:lnSpc>
                <a:spcPct val="90000"/>
              </a:lnSpc>
            </a:pPr>
            <a:r>
              <a:rPr lang="en-US" sz="3200">
                <a:latin typeface="Myriad Pro" panose="020B0503030403020204" pitchFamily="34" charset="0"/>
              </a:rPr>
              <a:t>A modular StormTree system was chosen, as shown in Figure 4. Runoff enters the system and is filtered through engineered media, where pollutants are removed through filtration and adsorption. Treated water then leaves through an underdrain. Maintenance includes routine debris removal, vegetation care, and periodic media replacement to maintain performance.</a:t>
            </a:r>
          </a:p>
        </p:txBody>
      </p:sp>
      <p:sp>
        <p:nvSpPr>
          <p:cNvPr id="20" name="TextBox 19">
            <a:extLst>
              <a:ext uri="{FF2B5EF4-FFF2-40B4-BE49-F238E27FC236}">
                <a16:creationId xmlns:a16="http://schemas.microsoft.com/office/drawing/2014/main" id="{A874DD2D-FA76-CF7D-44EF-49DC33C1FE98}"/>
              </a:ext>
            </a:extLst>
          </p:cNvPr>
          <p:cNvSpPr txBox="1"/>
          <p:nvPr/>
        </p:nvSpPr>
        <p:spPr>
          <a:xfrm>
            <a:off x="12549690" y="6641411"/>
            <a:ext cx="7511743" cy="4967514"/>
          </a:xfrm>
          <a:prstGeom prst="rect">
            <a:avLst/>
          </a:prstGeom>
          <a:noFill/>
        </p:spPr>
        <p:txBody>
          <a:bodyPr wrap="square" rtlCol="0">
            <a:spAutoFit/>
          </a:bodyPr>
          <a:lstStyle/>
          <a:p>
            <a:pPr algn="just">
              <a:lnSpc>
                <a:spcPct val="90000"/>
              </a:lnSpc>
            </a:pPr>
            <a:r>
              <a:rPr lang="en-US" sz="3200">
                <a:latin typeface="Myriad Pro" panose="020B0503030403020204" pitchFamily="34" charset="0"/>
              </a:rPr>
              <a:t>Tree box filters, bioretention basins, rain gardens, and permeable pavement were evaluated. Tree box filters were selected due to their small footprint and suitability for constrained sites. Systems were sized using the rational method using the 1-inch Water Quality Volume (WQV) and contributing drainage areas. Table 1 shows the area required for each filter at each location. Figure 3 shows an example tree box filter.</a:t>
            </a:r>
          </a:p>
        </p:txBody>
      </p:sp>
      <p:sp>
        <p:nvSpPr>
          <p:cNvPr id="32" name="TextBox 31">
            <a:extLst>
              <a:ext uri="{FF2B5EF4-FFF2-40B4-BE49-F238E27FC236}">
                <a16:creationId xmlns:a16="http://schemas.microsoft.com/office/drawing/2014/main" id="{5CB7BDC8-5AF6-37F1-ADB1-8972329E5545}"/>
              </a:ext>
            </a:extLst>
          </p:cNvPr>
          <p:cNvSpPr txBox="1"/>
          <p:nvPr/>
        </p:nvSpPr>
        <p:spPr>
          <a:xfrm>
            <a:off x="32911913" y="17022235"/>
            <a:ext cx="5446545" cy="477048"/>
          </a:xfrm>
          <a:prstGeom prst="rect">
            <a:avLst/>
          </a:prstGeom>
          <a:noFill/>
        </p:spPr>
        <p:txBody>
          <a:bodyPr wrap="square" lIns="106674" tIns="53337" rIns="106674" bIns="53337" rtlCol="0">
            <a:spAutoFit/>
          </a:bodyPr>
          <a:lstStyle/>
          <a:p>
            <a:r>
              <a:rPr lang="en-US" sz="2400">
                <a:latin typeface="Myriad Pro" panose="020B0503030403020204" pitchFamily="34" charset="0"/>
              </a:rPr>
              <a:t>Table 2. Cost Estimate Summary</a:t>
            </a:r>
          </a:p>
        </p:txBody>
      </p:sp>
      <p:pic>
        <p:nvPicPr>
          <p:cNvPr id="3" name="Picture 2" descr="A road with a sign on it&#10;&#10;AI-generated content may be incorrect.">
            <a:extLst>
              <a:ext uri="{FF2B5EF4-FFF2-40B4-BE49-F238E27FC236}">
                <a16:creationId xmlns:a16="http://schemas.microsoft.com/office/drawing/2014/main" id="{8652A882-E110-19FE-565F-820D20A9725B}"/>
              </a:ext>
            </a:extLst>
          </p:cNvPr>
          <p:cNvPicPr>
            <a:picLocks noChangeAspect="1"/>
          </p:cNvPicPr>
          <p:nvPr/>
        </p:nvPicPr>
        <p:blipFill>
          <a:blip r:embed="rId14"/>
          <a:srcRect t="12077" b="8523"/>
          <a:stretch>
            <a:fillRect/>
          </a:stretch>
        </p:blipFill>
        <p:spPr>
          <a:xfrm>
            <a:off x="23661329" y="28305895"/>
            <a:ext cx="3980293" cy="3297471"/>
          </a:xfrm>
          <a:prstGeom prst="rect">
            <a:avLst/>
          </a:prstGeom>
        </p:spPr>
      </p:pic>
      <p:sp>
        <p:nvSpPr>
          <p:cNvPr id="33" name="TextBox 32">
            <a:extLst>
              <a:ext uri="{FF2B5EF4-FFF2-40B4-BE49-F238E27FC236}">
                <a16:creationId xmlns:a16="http://schemas.microsoft.com/office/drawing/2014/main" id="{BC6FFEDA-A49E-D423-A514-57FA94E066C3}"/>
              </a:ext>
            </a:extLst>
          </p:cNvPr>
          <p:cNvSpPr txBox="1"/>
          <p:nvPr/>
        </p:nvSpPr>
        <p:spPr>
          <a:xfrm>
            <a:off x="12476749" y="28175483"/>
            <a:ext cx="10931891" cy="40811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90000"/>
              </a:lnSpc>
            </a:pPr>
            <a:r>
              <a:rPr lang="en-US" sz="3200">
                <a:latin typeface="Myriad Pro"/>
                <a:ea typeface="Calibri"/>
                <a:cs typeface="Calibri"/>
              </a:rPr>
              <a:t>The proposed boat ramp is intended to improve safe public access to Robinson Pond. The precast concrete panel system would be installed with a 14% slope, on a compacted granular base with geotextile stabilization and riprap along the edges and toe. </a:t>
            </a:r>
            <a:r>
              <a:rPr lang="en-US" sz="3200">
                <a:latin typeface="Myriad Pro"/>
                <a:ea typeface="+mn-lt"/>
                <a:cs typeface="+mn-lt"/>
              </a:rPr>
              <a:t>Localized excavation and fill would provide a 3-foot launching depth, while construction within the existing disturbed shoreline would </a:t>
            </a:r>
            <a:r>
              <a:rPr lang="en-US" sz="3200">
                <a:latin typeface="Myriad Pro" panose="020B0503030403020204" pitchFamily="34" charset="0"/>
                <a:ea typeface="Calibri" panose="020F0502020204030204"/>
                <a:cs typeface="Calibri" panose="020F0502020204030204"/>
              </a:rPr>
              <a:t>minimize erosion and wetland impacts. </a:t>
            </a:r>
            <a:r>
              <a:rPr lang="en-US" sz="3200">
                <a:latin typeface="Myriad Pro"/>
                <a:ea typeface="Calibri"/>
                <a:cs typeface="Calibri"/>
              </a:rPr>
              <a:t>The general dimensions of the ramp will be 12 feet in width and 36 feet in length. </a:t>
            </a:r>
          </a:p>
        </p:txBody>
      </p:sp>
      <p:sp>
        <p:nvSpPr>
          <p:cNvPr id="22" name="TextBox 21">
            <a:extLst>
              <a:ext uri="{FF2B5EF4-FFF2-40B4-BE49-F238E27FC236}">
                <a16:creationId xmlns:a16="http://schemas.microsoft.com/office/drawing/2014/main" id="{85CD4805-1180-1F56-47FF-B22027661F1A}"/>
              </a:ext>
            </a:extLst>
          </p:cNvPr>
          <p:cNvSpPr txBox="1"/>
          <p:nvPr/>
        </p:nvSpPr>
        <p:spPr>
          <a:xfrm>
            <a:off x="17130532" y="23909095"/>
            <a:ext cx="14422945" cy="2308324"/>
          </a:xfrm>
          <a:prstGeom prst="rect">
            <a:avLst/>
          </a:prstGeom>
          <a:noFill/>
        </p:spPr>
        <p:txBody>
          <a:bodyPr wrap="square">
            <a:spAutoFit/>
          </a:bodyPr>
          <a:lstStyle/>
          <a:p>
            <a:pPr algn="just">
              <a:lnSpc>
                <a:spcPct val="90000"/>
              </a:lnSpc>
            </a:pPr>
            <a:r>
              <a:rPr lang="en-US" sz="3200">
                <a:latin typeface="Myriad Pro" panose="020B0503030403020204" pitchFamily="34" charset="0"/>
                <a:ea typeface="Arial" panose="020B0604020202020204" pitchFamily="34" charset="0"/>
              </a:rPr>
              <a:t>The Beach Parking Area will be redesigned to include 20 parking spots, along with two ADA parking spots. This parking layout will result in a cutback of the hillside and the addition of a retaining wall. An ADA-compliant ramp will be installed adjacent to the ADA spaces. The beach area will be regraded to stabilize the slope and to provide additional space for stormwater treatment. </a:t>
            </a:r>
          </a:p>
        </p:txBody>
      </p:sp>
      <p:sp>
        <p:nvSpPr>
          <p:cNvPr id="45" name="TextBox 44">
            <a:extLst>
              <a:ext uri="{FF2B5EF4-FFF2-40B4-BE49-F238E27FC236}">
                <a16:creationId xmlns:a16="http://schemas.microsoft.com/office/drawing/2014/main" id="{BF5E4C88-BCE5-DCD9-92D0-52B291191D2B}"/>
              </a:ext>
            </a:extLst>
          </p:cNvPr>
          <p:cNvSpPr txBox="1"/>
          <p:nvPr/>
        </p:nvSpPr>
        <p:spPr>
          <a:xfrm>
            <a:off x="12698097" y="25816034"/>
            <a:ext cx="6163429" cy="477048"/>
          </a:xfrm>
          <a:prstGeom prst="rect">
            <a:avLst/>
          </a:prstGeom>
          <a:noFill/>
        </p:spPr>
        <p:txBody>
          <a:bodyPr wrap="square" lIns="106674" tIns="53337" rIns="106674" bIns="53337" rtlCol="0">
            <a:spAutoFit/>
          </a:bodyPr>
          <a:lstStyle/>
          <a:p>
            <a:r>
              <a:rPr lang="en-US" sz="2400">
                <a:latin typeface="Myriad Pro" panose="020B0503030403020204" pitchFamily="34" charset="0"/>
              </a:rPr>
              <a:t>Figure 5. Site Plan</a:t>
            </a:r>
          </a:p>
        </p:txBody>
      </p:sp>
      <p:sp>
        <p:nvSpPr>
          <p:cNvPr id="46" name="TextBox 45">
            <a:extLst>
              <a:ext uri="{FF2B5EF4-FFF2-40B4-BE49-F238E27FC236}">
                <a16:creationId xmlns:a16="http://schemas.microsoft.com/office/drawing/2014/main" id="{A44B0F1D-B316-2E2F-7B9F-C775FA1D59F2}"/>
              </a:ext>
            </a:extLst>
          </p:cNvPr>
          <p:cNvSpPr txBox="1"/>
          <p:nvPr/>
        </p:nvSpPr>
        <p:spPr>
          <a:xfrm>
            <a:off x="23328440" y="31749402"/>
            <a:ext cx="5167334" cy="477048"/>
          </a:xfrm>
          <a:prstGeom prst="rect">
            <a:avLst/>
          </a:prstGeom>
          <a:noFill/>
        </p:spPr>
        <p:txBody>
          <a:bodyPr wrap="square" lIns="106674" tIns="53337" rIns="106674" bIns="53337" rtlCol="0">
            <a:spAutoFit/>
          </a:bodyPr>
          <a:lstStyle/>
          <a:p>
            <a:r>
              <a:rPr lang="en-US" sz="2400">
                <a:latin typeface="Myriad Pro" panose="020B0503030403020204" pitchFamily="34" charset="0"/>
              </a:rPr>
              <a:t>Figure 6. Precast Concrete Panels</a:t>
            </a:r>
          </a:p>
        </p:txBody>
      </p:sp>
      <p:sp>
        <p:nvSpPr>
          <p:cNvPr id="4" name="Subtitle 2">
            <a:extLst>
              <a:ext uri="{FF2B5EF4-FFF2-40B4-BE49-F238E27FC236}">
                <a16:creationId xmlns:a16="http://schemas.microsoft.com/office/drawing/2014/main" id="{26A25E0F-5337-B90E-E76D-F536FAC22119}"/>
              </a:ext>
            </a:extLst>
          </p:cNvPr>
          <p:cNvSpPr txBox="1">
            <a:spLocks/>
          </p:cNvSpPr>
          <p:nvPr/>
        </p:nvSpPr>
        <p:spPr>
          <a:xfrm>
            <a:off x="12267682" y="15637483"/>
            <a:ext cx="19674693" cy="914400"/>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Myriad Pro" panose="020B0503030403020204" pitchFamily="34" charset="0"/>
              </a:rPr>
              <a:t> Site Design</a:t>
            </a:r>
          </a:p>
        </p:txBody>
      </p:sp>
      <p:sp>
        <p:nvSpPr>
          <p:cNvPr id="36" name="Subtitle 2">
            <a:extLst>
              <a:ext uri="{FF2B5EF4-FFF2-40B4-BE49-F238E27FC236}">
                <a16:creationId xmlns:a16="http://schemas.microsoft.com/office/drawing/2014/main" id="{FF097EBA-F8E4-F57F-E078-F126DA3CB8C2}"/>
              </a:ext>
            </a:extLst>
          </p:cNvPr>
          <p:cNvSpPr txBox="1">
            <a:spLocks/>
          </p:cNvSpPr>
          <p:nvPr/>
        </p:nvSpPr>
        <p:spPr>
          <a:xfrm>
            <a:off x="12267682" y="16925060"/>
            <a:ext cx="19641782" cy="9582874"/>
          </a:xfrm>
          <a:prstGeom prst="rect">
            <a:avLst/>
          </a:prstGeom>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a:latin typeface="Myriad Pro" panose="020B0503030403020204" pitchFamily="34" charset="0"/>
            </a:endParaRPr>
          </a:p>
        </p:txBody>
      </p:sp>
      <p:sp>
        <p:nvSpPr>
          <p:cNvPr id="38" name="TextBox 37">
            <a:extLst>
              <a:ext uri="{FF2B5EF4-FFF2-40B4-BE49-F238E27FC236}">
                <a16:creationId xmlns:a16="http://schemas.microsoft.com/office/drawing/2014/main" id="{58BDB940-59A3-B0EA-E519-C4F285F237CD}"/>
              </a:ext>
            </a:extLst>
          </p:cNvPr>
          <p:cNvSpPr txBox="1"/>
          <p:nvPr/>
        </p:nvSpPr>
        <p:spPr>
          <a:xfrm>
            <a:off x="25298573" y="17160016"/>
            <a:ext cx="6394402" cy="6297108"/>
          </a:xfrm>
          <a:prstGeom prst="rect">
            <a:avLst/>
          </a:prstGeom>
          <a:noFill/>
        </p:spPr>
        <p:txBody>
          <a:bodyPr wrap="square">
            <a:spAutoFit/>
          </a:bodyPr>
          <a:lstStyle/>
          <a:p>
            <a:pPr algn="just">
              <a:lnSpc>
                <a:spcPct val="90000"/>
              </a:lnSpc>
            </a:pPr>
            <a:r>
              <a:rPr lang="en-US" sz="3200">
                <a:effectLst/>
                <a:latin typeface="Myriad Pro" panose="020B0503030403020204" pitchFamily="34" charset="0"/>
                <a:ea typeface="Arial" panose="020B0604020202020204" pitchFamily="34" charset="0"/>
              </a:rPr>
              <a:t>The Boat Ramp Parking Area will be redesigned to include eight paved car parking spots, seven paved boat trailer parking spots, and informal gravel parking spaces. This area will be regraded to comply with the ideal slope of two to three percent for </a:t>
            </a:r>
            <a:r>
              <a:rPr lang="en-US" sz="3200">
                <a:latin typeface="Myriad Pro" panose="020B0503030403020204" pitchFamily="34" charset="0"/>
                <a:ea typeface="Arial" panose="020B0604020202020204" pitchFamily="34" charset="0"/>
              </a:rPr>
              <a:t>a parking lot.</a:t>
            </a:r>
            <a:r>
              <a:rPr lang="en-US" sz="3200">
                <a:effectLst/>
                <a:latin typeface="Myriad Pro" panose="020B0503030403020204" pitchFamily="34" charset="0"/>
                <a:ea typeface="Arial" panose="020B0604020202020204" pitchFamily="34" charset="0"/>
              </a:rPr>
              <a:t> At the southwest end of the boat launch parking area is a wooden dock, concrete boat launch, and retaining wall. </a:t>
            </a:r>
            <a:r>
              <a:rPr lang="en-US" sz="3200">
                <a:latin typeface="Myriad Pro" panose="020B0503030403020204" pitchFamily="34" charset="0"/>
                <a:ea typeface="Arial" panose="020B0604020202020204" pitchFamily="34" charset="0"/>
              </a:rPr>
              <a:t>The general site design will require an asphalt overlay of approximately 42,000 sq. ft. </a:t>
            </a:r>
          </a:p>
        </p:txBody>
      </p:sp>
      <p:sp>
        <p:nvSpPr>
          <p:cNvPr id="39" name="L-Shape 38">
            <a:extLst>
              <a:ext uri="{FF2B5EF4-FFF2-40B4-BE49-F238E27FC236}">
                <a16:creationId xmlns:a16="http://schemas.microsoft.com/office/drawing/2014/main" id="{B7A2463B-B6CF-48AA-A954-D20DCC11F85D}"/>
              </a:ext>
            </a:extLst>
          </p:cNvPr>
          <p:cNvSpPr/>
          <p:nvPr/>
        </p:nvSpPr>
        <p:spPr>
          <a:xfrm rot="5400000">
            <a:off x="14538426" y="15204442"/>
            <a:ext cx="8502345" cy="12479818"/>
          </a:xfrm>
          <a:prstGeom prst="corner">
            <a:avLst>
              <a:gd name="adj1" fmla="val 50000"/>
              <a:gd name="adj2" fmla="val 76668"/>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6814996A-FA70-6065-8C90-2D372224BA67}"/>
              </a:ext>
            </a:extLst>
          </p:cNvPr>
          <p:cNvPicPr>
            <a:picLocks noChangeAspect="1"/>
          </p:cNvPicPr>
          <p:nvPr/>
        </p:nvPicPr>
        <p:blipFill>
          <a:blip r:embed="rId15">
            <a:extLst>
              <a:ext uri="{28A0092B-C50C-407E-A947-70E740481C1C}">
                <a14:useLocalDpi xmlns:a14="http://schemas.microsoft.com/office/drawing/2010/main" val="0"/>
              </a:ext>
            </a:extLst>
          </a:blip>
          <a:srcRect l="5374" t="29688" r="4775" b="18324"/>
          <a:stretch>
            <a:fillRect/>
          </a:stretch>
        </p:blipFill>
        <p:spPr>
          <a:xfrm>
            <a:off x="461431" y="14981470"/>
            <a:ext cx="10753344" cy="8051897"/>
          </a:xfrm>
          <a:prstGeom prst="rect">
            <a:avLst/>
          </a:prstGeom>
        </p:spPr>
      </p:pic>
      <p:cxnSp>
        <p:nvCxnSpPr>
          <p:cNvPr id="37" name="Straight Connector 36">
            <a:extLst>
              <a:ext uri="{FF2B5EF4-FFF2-40B4-BE49-F238E27FC236}">
                <a16:creationId xmlns:a16="http://schemas.microsoft.com/office/drawing/2014/main" id="{CA093CE3-D323-81A5-9AF7-8A36CE2BD2F3}"/>
              </a:ext>
            </a:extLst>
          </p:cNvPr>
          <p:cNvCxnSpPr>
            <a:cxnSpLocks/>
          </p:cNvCxnSpPr>
          <p:nvPr/>
        </p:nvCxnSpPr>
        <p:spPr>
          <a:xfrm>
            <a:off x="27974510" y="28041941"/>
            <a:ext cx="0" cy="4329549"/>
          </a:xfrm>
          <a:prstGeom prst="line">
            <a:avLst/>
          </a:prstGeom>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D35E938D-E6DE-BF4C-6257-30D99D1CB59E}"/>
              </a:ext>
            </a:extLst>
          </p:cNvPr>
          <p:cNvSpPr txBox="1"/>
          <p:nvPr/>
        </p:nvSpPr>
        <p:spPr>
          <a:xfrm>
            <a:off x="28054710" y="28175084"/>
            <a:ext cx="3994906" cy="4081117"/>
          </a:xfrm>
          <a:prstGeom prst="rect">
            <a:avLst/>
          </a:prstGeom>
          <a:noFill/>
        </p:spPr>
        <p:txBody>
          <a:bodyPr wrap="square">
            <a:spAutoFit/>
          </a:bodyPr>
          <a:lstStyle/>
          <a:p>
            <a:pPr>
              <a:lnSpc>
                <a:spcPct val="90000"/>
              </a:lnSpc>
            </a:pPr>
            <a:r>
              <a:rPr lang="en-US" sz="3200">
                <a:latin typeface="Myriad Pro"/>
                <a:ea typeface="Calibri"/>
                <a:cs typeface="Calibri"/>
              </a:rPr>
              <a:t>The project’s overall design will require both state and federal permitting. This covers all impacts to the shoreline and wetlands, A.O.T., and the Clean Water Act. </a:t>
            </a:r>
          </a:p>
        </p:txBody>
      </p:sp>
      <p:grpSp>
        <p:nvGrpSpPr>
          <p:cNvPr id="53" name="Group 52">
            <a:extLst>
              <a:ext uri="{FF2B5EF4-FFF2-40B4-BE49-F238E27FC236}">
                <a16:creationId xmlns:a16="http://schemas.microsoft.com/office/drawing/2014/main" id="{7AFF1C54-E29F-436B-EADA-3B3F8ACCABE7}"/>
              </a:ext>
            </a:extLst>
          </p:cNvPr>
          <p:cNvGrpSpPr>
            <a:grpSpLocks noChangeAspect="1"/>
          </p:cNvGrpSpPr>
          <p:nvPr/>
        </p:nvGrpSpPr>
        <p:grpSpPr>
          <a:xfrm rot="16200000">
            <a:off x="14474445" y="15401251"/>
            <a:ext cx="8406169" cy="12125090"/>
            <a:chOff x="25321090" y="17257433"/>
            <a:chExt cx="5402754" cy="7403638"/>
          </a:xfrm>
        </p:grpSpPr>
        <p:pic>
          <p:nvPicPr>
            <p:cNvPr id="54" name="Picture 53">
              <a:extLst>
                <a:ext uri="{FF2B5EF4-FFF2-40B4-BE49-F238E27FC236}">
                  <a16:creationId xmlns:a16="http://schemas.microsoft.com/office/drawing/2014/main" id="{8B37CC23-EF47-1EF0-5B18-AE9A3977D846}"/>
                </a:ext>
              </a:extLst>
            </p:cNvPr>
            <p:cNvPicPr>
              <a:picLocks noChangeAspect="1"/>
            </p:cNvPicPr>
            <p:nvPr/>
          </p:nvPicPr>
          <p:blipFill>
            <a:blip r:embed="rId16"/>
            <a:stretch>
              <a:fillRect/>
            </a:stretch>
          </p:blipFill>
          <p:spPr>
            <a:xfrm>
              <a:off x="25321090" y="17257433"/>
              <a:ext cx="4990584" cy="2119469"/>
            </a:xfrm>
            <a:prstGeom prst="rect">
              <a:avLst/>
            </a:prstGeom>
          </p:spPr>
        </p:pic>
        <p:pic>
          <p:nvPicPr>
            <p:cNvPr id="55" name="Picture 54">
              <a:extLst>
                <a:ext uri="{FF2B5EF4-FFF2-40B4-BE49-F238E27FC236}">
                  <a16:creationId xmlns:a16="http://schemas.microsoft.com/office/drawing/2014/main" id="{089179A2-752D-AB7E-3902-BE351B6ECEC2}"/>
                </a:ext>
              </a:extLst>
            </p:cNvPr>
            <p:cNvPicPr>
              <a:picLocks noChangeAspect="1"/>
            </p:cNvPicPr>
            <p:nvPr/>
          </p:nvPicPr>
          <p:blipFill>
            <a:blip r:embed="rId17"/>
            <a:srcRect l="4411"/>
            <a:stretch>
              <a:fillRect/>
            </a:stretch>
          </p:blipFill>
          <p:spPr>
            <a:xfrm rot="16200000">
              <a:off x="26009379" y="19946606"/>
              <a:ext cx="5658476" cy="3770454"/>
            </a:xfrm>
            <a:prstGeom prst="rect">
              <a:avLst/>
            </a:prstGeom>
          </p:spPr>
        </p:pic>
      </p:grpSp>
    </p:spTree>
    <p:extLst>
      <p:ext uri="{BB962C8B-B14F-4D97-AF65-F5344CB8AC3E}">
        <p14:creationId xmlns:p14="http://schemas.microsoft.com/office/powerpoint/2010/main" val="280095878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1966D790-D06C-4361-94B8-8BED25FA40AD}">
  <ds:schemaRefs>
    <ds:schemaRef ds:uri="ESRI.ArcGIS.Mapping.OfficeIntegration.PowerPointInfo"/>
  </ds:schemaRefs>
</ds:datastoreItem>
</file>

<file path=customXml/itemProps2.xml><?xml version="1.0" encoding="utf-8"?>
<ds:datastoreItem xmlns:ds="http://schemas.openxmlformats.org/officeDocument/2006/customXml" ds:itemID="{E8B49EBC-8012-49EB-A634-9AC004CF8E85}">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Office Theme</Template>
  <TotalTime>3</TotalTime>
  <Words>1123</Words>
  <Application>Microsoft Office PowerPoint</Application>
  <PresentationFormat>Custom</PresentationFormat>
  <Paragraphs>63</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Robinson Pond Stormwater and Boat Access Improvements  Joshua Alpert, Nikhila Lampman, Joseph Pender, Rowan Pow and Matthew Runk Civil and Environmental Engineering, University of New Hampshire, Durham, NH 03824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lastModifiedBy>Nikhila Lampman</cp:lastModifiedBy>
  <cp:revision>4</cp:revision>
  <dcterms:created xsi:type="dcterms:W3CDTF">2016-03-05T16:55:12Z</dcterms:created>
  <dcterms:modified xsi:type="dcterms:W3CDTF">2026-04-16T16:33:43Z</dcterms:modified>
</cp:coreProperties>
</file>