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9" r:id="rId2"/>
  </p:sldIdLst>
  <p:sldSz cx="43891200" cy="329184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100"/>
    <a:srgbClr val="498205"/>
    <a:srgbClr val="123B00"/>
    <a:srgbClr val="5A8027"/>
    <a:srgbClr val="5EA606"/>
    <a:srgbClr val="68B907"/>
    <a:srgbClr val="164600"/>
    <a:srgbClr val="0E4706"/>
    <a:srgbClr val="000066"/>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3069E-F47D-186E-5081-484D643177E9}" v="8" dt="2026-04-06T15:33:43.828"/>
    <p1510:client id="{47202977-E38E-1C79-A7F0-744A2BC14A72}" v="514" dt="2026-04-06T16:19:19.596"/>
    <p1510:client id="{4B08FE41-705F-EA9E-EF5F-3CDFB010C317}" v="29" dt="2026-04-07T15:40:22.832"/>
    <p1510:client id="{58CFAA2E-0248-98FE-3D9F-39BA88C8CBBB}" v="27" dt="2026-04-06T20:53:18.615"/>
    <p1510:client id="{59BA0466-C4E4-2FF7-6672-D54B0172AA59}" v="2" dt="2026-04-06T21:31:09.427"/>
    <p1510:client id="{6A250450-F750-D506-03A7-101804F51868}" v="68" dt="2026-04-06T15:43:29.115"/>
    <p1510:client id="{79583938-48CC-2A44-91A5-981F7DE5DE75}" v="624" dt="2026-04-14T21:39:17.507"/>
    <p1510:client id="{F21E5FE6-67EB-43F6-9B08-718C57577881}" v="926" dt="2026-04-06T17:00:17.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3"/>
    <p:restoredTop sz="94609"/>
  </p:normalViewPr>
  <p:slideViewPr>
    <p:cSldViewPr snapToGrid="0">
      <p:cViewPr varScale="1">
        <p:scale>
          <a:sx n="31" d="100"/>
          <a:sy n="31" d="100"/>
        </p:scale>
        <p:origin x="2440" y="272"/>
      </p:cViewPr>
      <p:guideLst>
        <p:guide orient="horz" pos="10368"/>
        <p:guide pos="1555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7"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4" y="18653125"/>
            <a:ext cx="30724474"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40" y="1317625"/>
            <a:ext cx="9875837" cy="280892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3925" y="1317625"/>
            <a:ext cx="29475113" cy="28089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193927" y="1317625"/>
            <a:ext cx="39503350" cy="5486400"/>
          </a:xfrm>
        </p:spPr>
        <p:txBody>
          <a:bodyPr/>
          <a:lstStyle/>
          <a:p>
            <a:r>
              <a:rPr lang="en-US"/>
              <a:t>Click to edit Master title style</a:t>
            </a:r>
          </a:p>
        </p:txBody>
      </p:sp>
      <p:sp>
        <p:nvSpPr>
          <p:cNvPr id="3" name="Content Placeholder 2"/>
          <p:cNvSpPr>
            <a:spLocks noGrp="1"/>
          </p:cNvSpPr>
          <p:nvPr>
            <p:ph sz="quarter" idx="1"/>
          </p:nvPr>
        </p:nvSpPr>
        <p:spPr>
          <a:xfrm>
            <a:off x="2193928"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2021803" y="7680326"/>
            <a:ext cx="19675474" cy="10787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193928"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2021803" y="18619788"/>
            <a:ext cx="19675474" cy="10787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43"/>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3928"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3" y="7680325"/>
            <a:ext cx="19675474" cy="2172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8"/>
            <a:ext cx="19392901"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1"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8"/>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4" y="1311275"/>
            <a:ext cx="14439901"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4"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4" y="6888163"/>
            <a:ext cx="14439901"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23042568"/>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5"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5" y="25763543"/>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4279" y="1317625"/>
            <a:ext cx="39502645"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4279" y="7680325"/>
            <a:ext cx="39502645" cy="217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42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5879" y="29978350"/>
            <a:ext cx="138994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5079" y="29978350"/>
            <a:ext cx="1024184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sz="quarter"/>
          </p:nvPr>
        </p:nvSpPr>
        <p:spPr>
          <a:xfrm>
            <a:off x="0" y="-62266"/>
            <a:ext cx="43891200" cy="5486399"/>
          </a:xfrm>
          <a:solidFill>
            <a:srgbClr val="123B00"/>
          </a:solidFill>
          <a:ln w="57150">
            <a:solidFill>
              <a:srgbClr val="5A8027"/>
            </a:solidFill>
            <a:miter lim="800000"/>
            <a:headEnd/>
            <a:tailEnd/>
          </a:ln>
        </p:spPr>
        <p:txBody>
          <a:bodyPr>
            <a:normAutofit/>
          </a:bodyPr>
          <a:lstStyle/>
          <a:p>
            <a:pPr indent="-457200" algn="l" eaLnBrk="1" hangingPunct="1">
              <a:spcBef>
                <a:spcPts val="0"/>
              </a:spcBef>
              <a:spcAft>
                <a:spcPts val="0"/>
              </a:spcAft>
            </a:pPr>
            <a:r>
              <a:rPr lang="en-US" sz="8800">
                <a:solidFill>
                  <a:schemeClr val="bg1"/>
                </a:solidFill>
              </a:rPr>
              <a:t>Algae Research for Filtration and Energy Capabilities</a:t>
            </a:r>
            <a:br>
              <a:rPr lang="en-US" sz="9600"/>
            </a:br>
            <a:br>
              <a:rPr lang="en-US" sz="4000"/>
            </a:br>
            <a:r>
              <a:rPr lang="en-US" sz="5400" i="1">
                <a:solidFill>
                  <a:srgbClr val="FFFFFF"/>
                </a:solidFill>
              </a:rPr>
              <a:t>Bennett Murphy (Team Lead), Finn Hayes, </a:t>
            </a:r>
            <a:r>
              <a:rPr lang="en-US" sz="5400" i="1" err="1">
                <a:solidFill>
                  <a:srgbClr val="FFFFFF"/>
                </a:solidFill>
              </a:rPr>
              <a:t>Izze</a:t>
            </a:r>
            <a:r>
              <a:rPr lang="en-US" sz="5400" i="1">
                <a:solidFill>
                  <a:srgbClr val="FFFFFF"/>
                </a:solidFill>
              </a:rPr>
              <a:t> Titus, Eliza Shepherd, Lauren Milligan</a:t>
            </a:r>
            <a:br>
              <a:rPr lang="en-US" sz="5400" i="1">
                <a:solidFill>
                  <a:srgbClr val="FFFFFF"/>
                </a:solidFill>
              </a:rPr>
            </a:br>
            <a:r>
              <a:rPr lang="en-US" sz="5400" i="1">
                <a:solidFill>
                  <a:srgbClr val="FFFFFF"/>
                </a:solidFill>
              </a:rPr>
              <a:t>Project Advisor: Felix Devito</a:t>
            </a:r>
            <a:br>
              <a:rPr lang="en-US" sz="5400" i="1"/>
            </a:br>
            <a:r>
              <a:rPr lang="en-US" sz="5400" i="1">
                <a:solidFill>
                  <a:srgbClr val="FFFFFF"/>
                </a:solidFill>
              </a:rPr>
              <a:t>Department of Ocean Engineering, University of New Hampshire</a:t>
            </a:r>
          </a:p>
        </p:txBody>
      </p:sp>
      <p:sp>
        <p:nvSpPr>
          <p:cNvPr id="2150" name="Text Box 161"/>
          <p:cNvSpPr txBox="1">
            <a:spLocks noChangeArrowheads="1"/>
          </p:cNvSpPr>
          <p:nvPr/>
        </p:nvSpPr>
        <p:spPr bwMode="auto">
          <a:xfrm>
            <a:off x="39852600" y="10275890"/>
            <a:ext cx="3048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a:solidFill>
                <a:schemeClr val="tx1"/>
              </a:solidFill>
            </a:endParaRPr>
          </a:p>
        </p:txBody>
      </p:sp>
      <p:sp>
        <p:nvSpPr>
          <p:cNvPr id="2152" name="Rectangle 164"/>
          <p:cNvSpPr>
            <a:spLocks noChangeArrowheads="1"/>
          </p:cNvSpPr>
          <p:nvPr/>
        </p:nvSpPr>
        <p:spPr bwMode="auto">
          <a:xfrm>
            <a:off x="15206133" y="6096000"/>
            <a:ext cx="12801600" cy="1371600"/>
          </a:xfrm>
          <a:prstGeom prst="rect">
            <a:avLst/>
          </a:prstGeom>
          <a:solidFill>
            <a:srgbClr val="1D6100"/>
          </a:solidFill>
          <a:ln w="9525">
            <a:solidFill>
              <a:schemeClr val="tx1"/>
            </a:solidFill>
            <a:miter lim="800000"/>
            <a:headEnd/>
            <a:tailEnd/>
          </a:ln>
          <a:effectLst/>
        </p:spPr>
        <p:txBody>
          <a:bodyPr wrap="none" lIns="137160" tIns="68580" rIns="137160" bIns="68580" anchor="ctr"/>
          <a:lstStyle/>
          <a:p>
            <a:pPr defTabSz="3762375"/>
            <a:r>
              <a:rPr lang="en-US" sz="6000">
                <a:solidFill>
                  <a:schemeClr val="bg1"/>
                </a:solidFill>
                <a:latin typeface="+mj-lt"/>
                <a:cs typeface="Times New Roman" panose="02020603050405020304" pitchFamily="18" charset="0"/>
              </a:rPr>
              <a:t>Results</a:t>
            </a:r>
          </a:p>
        </p:txBody>
      </p:sp>
      <p:sp>
        <p:nvSpPr>
          <p:cNvPr id="2154" name="Rectangle 166"/>
          <p:cNvSpPr>
            <a:spLocks noChangeArrowheads="1"/>
          </p:cNvSpPr>
          <p:nvPr/>
        </p:nvSpPr>
        <p:spPr bwMode="auto">
          <a:xfrm>
            <a:off x="654756" y="16053367"/>
            <a:ext cx="12530667" cy="1371600"/>
          </a:xfrm>
          <a:prstGeom prst="rect">
            <a:avLst/>
          </a:prstGeom>
          <a:solidFill>
            <a:srgbClr val="1D6100"/>
          </a:solidFill>
          <a:ln w="9525">
            <a:solidFill>
              <a:schemeClr val="tx1"/>
            </a:solidFill>
            <a:miter lim="800000"/>
            <a:headEnd/>
            <a:tailEnd/>
          </a:ln>
          <a:effectLst/>
        </p:spPr>
        <p:txBody>
          <a:bodyPr wrap="none" lIns="137160" tIns="68580" rIns="137160" bIns="68580" anchor="ctr"/>
          <a:lstStyle/>
          <a:p>
            <a:pPr defTabSz="3762375"/>
            <a:r>
              <a:rPr lang="en-US" sz="6000">
                <a:solidFill>
                  <a:schemeClr val="bg1"/>
                </a:solidFill>
                <a:latin typeface="+mj-lt"/>
                <a:cs typeface="Times New Roman" panose="02020603050405020304" pitchFamily="18" charset="0"/>
              </a:rPr>
              <a:t>Methods</a:t>
            </a:r>
          </a:p>
        </p:txBody>
      </p:sp>
      <p:sp>
        <p:nvSpPr>
          <p:cNvPr id="2155" name="Rectangle 167"/>
          <p:cNvSpPr>
            <a:spLocks noChangeArrowheads="1"/>
          </p:cNvSpPr>
          <p:nvPr/>
        </p:nvSpPr>
        <p:spPr bwMode="auto">
          <a:xfrm>
            <a:off x="802839" y="6096000"/>
            <a:ext cx="12405161" cy="1371600"/>
          </a:xfrm>
          <a:prstGeom prst="rect">
            <a:avLst/>
          </a:prstGeom>
          <a:solidFill>
            <a:srgbClr val="1D6100"/>
          </a:solidFill>
          <a:ln w="9525">
            <a:solidFill>
              <a:schemeClr val="tx1"/>
            </a:solidFill>
            <a:miter lim="800000"/>
            <a:headEnd/>
            <a:tailEnd/>
          </a:ln>
          <a:effectLst/>
        </p:spPr>
        <p:txBody>
          <a:bodyPr wrap="none" lIns="137160" tIns="68580" rIns="137160" bIns="68580" anchor="ctr"/>
          <a:lstStyle/>
          <a:p>
            <a:pPr defTabSz="3762375"/>
            <a:r>
              <a:rPr lang="en-US" sz="6000">
                <a:solidFill>
                  <a:schemeClr val="bg1"/>
                </a:solidFill>
                <a:latin typeface="+mj-lt"/>
                <a:cs typeface="Times New Roman" panose="02020603050405020304" pitchFamily="18" charset="0"/>
              </a:rPr>
              <a:t>Introduction</a:t>
            </a:r>
            <a:endParaRPr lang="en-US">
              <a:solidFill>
                <a:schemeClr val="bg1"/>
              </a:solidFill>
              <a:latin typeface="+mj-lt"/>
              <a:cs typeface="Times New Roman" panose="02020603050405020304" pitchFamily="18" charset="0"/>
            </a:endParaRPr>
          </a:p>
        </p:txBody>
      </p:sp>
      <p:sp>
        <p:nvSpPr>
          <p:cNvPr id="19" name="Rectangle 165"/>
          <p:cNvSpPr>
            <a:spLocks noChangeArrowheads="1"/>
          </p:cNvSpPr>
          <p:nvPr/>
        </p:nvSpPr>
        <p:spPr bwMode="auto">
          <a:xfrm>
            <a:off x="30005867" y="26670000"/>
            <a:ext cx="13064067" cy="1371600"/>
          </a:xfrm>
          <a:prstGeom prst="rect">
            <a:avLst/>
          </a:prstGeom>
          <a:solidFill>
            <a:srgbClr val="1D6100"/>
          </a:solidFill>
          <a:ln w="9525">
            <a:solidFill>
              <a:schemeClr val="tx1"/>
            </a:solidFill>
            <a:miter lim="800000"/>
            <a:headEnd/>
            <a:tailEnd/>
          </a:ln>
          <a:effectLst/>
        </p:spPr>
        <p:txBody>
          <a:bodyPr wrap="none" lIns="137160" tIns="68580" rIns="137160" bIns="68580" anchor="ctr"/>
          <a:lstStyle/>
          <a:p>
            <a:pPr defTabSz="3762375"/>
            <a:r>
              <a:rPr lang="en-US" sz="6000">
                <a:solidFill>
                  <a:schemeClr val="bg1"/>
                </a:solidFill>
                <a:latin typeface="+mj-lt"/>
                <a:cs typeface="Times New Roman" panose="02020603050405020304" pitchFamily="18" charset="0"/>
              </a:rPr>
              <a:t>Funding</a:t>
            </a:r>
          </a:p>
        </p:txBody>
      </p:sp>
      <p:sp>
        <p:nvSpPr>
          <p:cNvPr id="7" name="TextBox 6"/>
          <p:cNvSpPr txBox="1"/>
          <p:nvPr/>
        </p:nvSpPr>
        <p:spPr>
          <a:xfrm>
            <a:off x="30005867" y="28270202"/>
            <a:ext cx="13004800" cy="492443"/>
          </a:xfrm>
          <a:prstGeom prst="rect">
            <a:avLst/>
          </a:prstGeom>
          <a:noFill/>
        </p:spPr>
        <p:txBody>
          <a:bodyPr wrap="square" rtlCol="0">
            <a:spAutoFit/>
          </a:bodyPr>
          <a:lstStyle/>
          <a:p>
            <a:pPr indent="-457200" algn="l">
              <a:spcBef>
                <a:spcPts val="1200"/>
              </a:spcBef>
            </a:pPr>
            <a:r>
              <a:rPr lang="en-US" sz="2600" b="0">
                <a:solidFill>
                  <a:schemeClr val="tx1"/>
                </a:solidFill>
                <a:latin typeface="Times New Roman" panose="02020603050405020304" pitchFamily="18" charset="0"/>
                <a:cs typeface="Times New Roman" panose="02020603050405020304" pitchFamily="18" charset="0"/>
              </a:rPr>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40850" y="914401"/>
            <a:ext cx="11340750" cy="3393916"/>
          </a:xfrm>
          <a:prstGeom prst="rect">
            <a:avLst/>
          </a:prstGeom>
        </p:spPr>
      </p:pic>
      <p:sp>
        <p:nvSpPr>
          <p:cNvPr id="36" name="Rectangle 164"/>
          <p:cNvSpPr>
            <a:spLocks noChangeArrowheads="1"/>
          </p:cNvSpPr>
          <p:nvPr/>
        </p:nvSpPr>
        <p:spPr bwMode="auto">
          <a:xfrm>
            <a:off x="30005867" y="6096000"/>
            <a:ext cx="12869333" cy="1371600"/>
          </a:xfrm>
          <a:prstGeom prst="rect">
            <a:avLst/>
          </a:prstGeom>
          <a:solidFill>
            <a:srgbClr val="1D6100"/>
          </a:solidFill>
          <a:ln w="9525">
            <a:solidFill>
              <a:schemeClr val="tx1"/>
            </a:solidFill>
            <a:miter lim="800000"/>
            <a:headEnd/>
            <a:tailEnd/>
          </a:ln>
          <a:effectLst/>
        </p:spPr>
        <p:txBody>
          <a:bodyPr wrap="none" lIns="137160" tIns="68580" rIns="137160" bIns="68580" anchor="ctr"/>
          <a:lstStyle/>
          <a:p>
            <a:pPr defTabSz="3762375"/>
            <a:r>
              <a:rPr lang="en-US" sz="6000">
                <a:solidFill>
                  <a:schemeClr val="bg1"/>
                </a:solidFill>
                <a:latin typeface="+mj-lt"/>
                <a:cs typeface="Times New Roman" panose="02020603050405020304" pitchFamily="18" charset="0"/>
              </a:rPr>
              <a:t>Discussion</a:t>
            </a:r>
          </a:p>
        </p:txBody>
      </p:sp>
      <p:sp>
        <p:nvSpPr>
          <p:cNvPr id="21" name="Rectangle 20"/>
          <p:cNvSpPr/>
          <p:nvPr/>
        </p:nvSpPr>
        <p:spPr>
          <a:xfrm>
            <a:off x="30005866" y="28651202"/>
            <a:ext cx="13275734" cy="3400931"/>
          </a:xfrm>
          <a:prstGeom prst="rect">
            <a:avLst/>
          </a:prstGeom>
        </p:spPr>
        <p:txBody>
          <a:bodyPr wrap="square">
            <a:spAutoFit/>
          </a:bodyPr>
          <a:lstStyle/>
          <a:p>
            <a:pPr algn="l"/>
            <a:r>
              <a:rPr lang="en-US" i="1">
                <a:solidFill>
                  <a:schemeClr val="tx1"/>
                </a:solidFill>
              </a:rPr>
              <a:t>This work was funded in part by New Hampshire Sea Grant's Workforce Development Project E/WFD-3, pursuant to National Oceanic and Atmospheric Administration Award No. NA24OARX417C0037.</a:t>
            </a:r>
            <a:endParaRPr lang="en-US" sz="4800">
              <a:solidFill>
                <a:schemeClr val="tx1"/>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15307733" y="28593903"/>
            <a:ext cx="13275734" cy="2554545"/>
          </a:xfrm>
          <a:prstGeom prst="rect">
            <a:avLst/>
          </a:prstGeom>
        </p:spPr>
        <p:txBody>
          <a:bodyPr wrap="square">
            <a:spAutoFit/>
          </a:bodyPr>
          <a:lstStyle/>
          <a:p>
            <a:pPr marL="457200" indent="-457200" algn="l">
              <a:buFont typeface="Arial" panose="020B0604020202020204" pitchFamily="34" charset="0"/>
              <a:buChar char="•"/>
            </a:pPr>
            <a:r>
              <a:rPr lang="en-US" sz="3200">
                <a:solidFill>
                  <a:srgbClr val="000000"/>
                </a:solidFill>
                <a:latin typeface="+mj-lt"/>
                <a:cs typeface="Times New Roman" panose="02020603050405020304" pitchFamily="18" charset="0"/>
              </a:rPr>
              <a:t>Found overall declines in most nutrient concentrations over time for both Chlorella and </a:t>
            </a:r>
            <a:r>
              <a:rPr lang="en-US" sz="3200" err="1">
                <a:solidFill>
                  <a:srgbClr val="000000"/>
                </a:solidFill>
                <a:latin typeface="+mj-lt"/>
                <a:cs typeface="Times New Roman" panose="02020603050405020304" pitchFamily="18" charset="0"/>
              </a:rPr>
              <a:t>Tetraselmis</a:t>
            </a:r>
            <a:r>
              <a:rPr lang="en-US" sz="3200">
                <a:solidFill>
                  <a:srgbClr val="000000"/>
                </a:solidFill>
                <a:latin typeface="+mj-lt"/>
                <a:cs typeface="Times New Roman" panose="02020603050405020304" pitchFamily="18" charset="0"/>
              </a:rPr>
              <a:t> algae</a:t>
            </a:r>
          </a:p>
          <a:p>
            <a:pPr marL="457200" indent="-457200" algn="l">
              <a:buFont typeface="Arial" panose="020B0604020202020204" pitchFamily="34" charset="0"/>
              <a:buChar char="•"/>
            </a:pPr>
            <a:r>
              <a:rPr lang="en-US" sz="3200">
                <a:solidFill>
                  <a:srgbClr val="000000"/>
                </a:solidFill>
                <a:latin typeface="+mj-lt"/>
                <a:cs typeface="Times New Roman" panose="02020603050405020304" pitchFamily="18" charset="0"/>
              </a:rPr>
              <a:t>Increased levels of light leads to higher rates of algal growth in both species</a:t>
            </a:r>
          </a:p>
          <a:p>
            <a:pPr marL="457200" indent="-457200" algn="l">
              <a:buFont typeface="Arial" panose="020B0604020202020204" pitchFamily="34" charset="0"/>
              <a:buChar char="•"/>
            </a:pPr>
            <a:r>
              <a:rPr lang="en-US" sz="3200">
                <a:solidFill>
                  <a:srgbClr val="000000"/>
                </a:solidFill>
                <a:latin typeface="+mj-lt"/>
                <a:cs typeface="Times New Roman" panose="02020603050405020304" pitchFamily="18" charset="0"/>
              </a:rPr>
              <a:t>1g of algae/250ml was harvested after a 3 week period</a:t>
            </a:r>
          </a:p>
        </p:txBody>
      </p:sp>
      <p:sp>
        <p:nvSpPr>
          <p:cNvPr id="2" name="Rectangle 164">
            <a:extLst>
              <a:ext uri="{FF2B5EF4-FFF2-40B4-BE49-F238E27FC236}">
                <a16:creationId xmlns:a16="http://schemas.microsoft.com/office/drawing/2014/main" id="{647A7D97-60B4-3EC8-E2F9-903B0E3B297F}"/>
              </a:ext>
            </a:extLst>
          </p:cNvPr>
          <p:cNvSpPr>
            <a:spLocks noChangeArrowheads="1"/>
          </p:cNvSpPr>
          <p:nvPr/>
        </p:nvSpPr>
        <p:spPr bwMode="auto">
          <a:xfrm>
            <a:off x="30005867" y="18611571"/>
            <a:ext cx="12869333" cy="1371600"/>
          </a:xfrm>
          <a:prstGeom prst="rect">
            <a:avLst/>
          </a:prstGeom>
          <a:solidFill>
            <a:srgbClr val="1D6100"/>
          </a:solidFill>
          <a:ln w="9525">
            <a:solidFill>
              <a:schemeClr val="tx1"/>
            </a:solidFill>
            <a:miter lim="800000"/>
            <a:headEnd/>
            <a:tailEnd/>
          </a:ln>
          <a:effectLst/>
        </p:spPr>
        <p:txBody>
          <a:bodyPr wrap="none" lIns="137160" tIns="68580" rIns="137160" bIns="68580" anchor="ctr"/>
          <a:lstStyle/>
          <a:p>
            <a:pPr defTabSz="3762375"/>
            <a:r>
              <a:rPr lang="en-US" sz="6000">
                <a:solidFill>
                  <a:schemeClr val="bg1"/>
                </a:solidFill>
                <a:latin typeface="Arial"/>
                <a:cs typeface="Arial"/>
              </a:rPr>
              <a:t>Next </a:t>
            </a:r>
            <a:r>
              <a:rPr lang="en-US" sz="6000">
                <a:solidFill>
                  <a:schemeClr val="bg1"/>
                </a:solidFill>
                <a:latin typeface="+mj-lt"/>
                <a:cs typeface="Arial"/>
              </a:rPr>
              <a:t>Steps</a:t>
            </a:r>
          </a:p>
        </p:txBody>
      </p:sp>
      <p:sp>
        <p:nvSpPr>
          <p:cNvPr id="5" name="TextBox 4">
            <a:extLst>
              <a:ext uri="{FF2B5EF4-FFF2-40B4-BE49-F238E27FC236}">
                <a16:creationId xmlns:a16="http://schemas.microsoft.com/office/drawing/2014/main" id="{5AE58D4D-4DB3-5B8C-9EA5-9E1915F7B18F}"/>
              </a:ext>
            </a:extLst>
          </p:cNvPr>
          <p:cNvSpPr txBox="1"/>
          <p:nvPr/>
        </p:nvSpPr>
        <p:spPr>
          <a:xfrm>
            <a:off x="813667" y="17423575"/>
            <a:ext cx="7301763"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Bef>
                <a:spcPts val="0"/>
              </a:spcBef>
              <a:spcAft>
                <a:spcPts val="0"/>
              </a:spcAft>
            </a:pPr>
            <a:r>
              <a:rPr lang="en-US" sz="3200" err="1">
                <a:solidFill>
                  <a:schemeClr val="tx1"/>
                </a:solidFill>
                <a:latin typeface="Arial"/>
                <a:cs typeface="Arial"/>
              </a:rPr>
              <a:t>Tetraselmis</a:t>
            </a:r>
            <a:r>
              <a:rPr lang="en-US" sz="3200">
                <a:solidFill>
                  <a:schemeClr val="tx1"/>
                </a:solidFill>
                <a:latin typeface="Arial"/>
                <a:cs typeface="Arial"/>
              </a:rPr>
              <a:t> Chui Lab Experiment </a:t>
            </a:r>
            <a:endParaRPr lang="en-US" sz="3200" b="0">
              <a:solidFill>
                <a:schemeClr val="tx1"/>
              </a:solidFill>
              <a:latin typeface="Arial"/>
              <a:cs typeface="Arial"/>
            </a:endParaRPr>
          </a:p>
          <a:p>
            <a:pPr marL="228600" indent="-228600" algn="l">
              <a:spcBef>
                <a:spcPts val="0"/>
              </a:spcBef>
              <a:spcAft>
                <a:spcPts val="0"/>
              </a:spcAft>
              <a:buFont typeface="Arial"/>
              <a:buChar char="•"/>
            </a:pPr>
            <a:r>
              <a:rPr lang="en-US" sz="3200" b="0">
                <a:solidFill>
                  <a:schemeClr val="tx1"/>
                </a:solidFill>
                <a:latin typeface="Arial"/>
                <a:cs typeface="Arial"/>
              </a:rPr>
              <a:t>30 test tubes with </a:t>
            </a:r>
            <a:r>
              <a:rPr lang="en-US" sz="3200" b="0" err="1">
                <a:solidFill>
                  <a:schemeClr val="tx1"/>
                </a:solidFill>
                <a:latin typeface="Arial"/>
                <a:cs typeface="Arial"/>
              </a:rPr>
              <a:t>Tetraselmis</a:t>
            </a:r>
            <a:r>
              <a:rPr lang="en-US" sz="3200" b="0">
                <a:solidFill>
                  <a:schemeClr val="tx1"/>
                </a:solidFill>
                <a:latin typeface="Arial"/>
                <a:cs typeface="Arial"/>
              </a:rPr>
              <a:t> Chui were made, and their growth was observed for 2 weeks </a:t>
            </a:r>
          </a:p>
          <a:p>
            <a:pPr marL="228600" indent="-228600" algn="l">
              <a:spcBef>
                <a:spcPts val="0"/>
              </a:spcBef>
              <a:spcAft>
                <a:spcPts val="0"/>
              </a:spcAft>
              <a:buFont typeface="Arial"/>
              <a:buChar char="•"/>
            </a:pPr>
            <a:r>
              <a:rPr lang="en-US" sz="3200" b="0">
                <a:solidFill>
                  <a:schemeClr val="tx1"/>
                </a:solidFill>
                <a:latin typeface="Arial"/>
                <a:cs typeface="Arial"/>
              </a:rPr>
              <a:t>10 conditions, each condition tested in triplicate </a:t>
            </a:r>
          </a:p>
          <a:p>
            <a:pPr marL="228600" indent="-228600" algn="l">
              <a:spcBef>
                <a:spcPts val="0"/>
              </a:spcBef>
              <a:spcAft>
                <a:spcPts val="0"/>
              </a:spcAft>
              <a:buFont typeface="Arial"/>
              <a:buChar char="•"/>
            </a:pPr>
            <a:r>
              <a:rPr lang="en-US" sz="3200" b="0">
                <a:solidFill>
                  <a:schemeClr val="tx1"/>
                </a:solidFill>
                <a:latin typeface="Arial"/>
                <a:cs typeface="Arial"/>
              </a:rPr>
              <a:t>Each tube was filled with 500 mL of water (15 high salinity and 15 low salinity), as well as 1 mL each of </a:t>
            </a:r>
            <a:r>
              <a:rPr lang="en-US" sz="3200" b="0" err="1">
                <a:solidFill>
                  <a:schemeClr val="tx1"/>
                </a:solidFill>
                <a:latin typeface="Arial"/>
                <a:cs typeface="Arial"/>
              </a:rPr>
              <a:t>Tetraselmis</a:t>
            </a:r>
            <a:r>
              <a:rPr lang="en-US" sz="3200" b="0">
                <a:solidFill>
                  <a:schemeClr val="tx1"/>
                </a:solidFill>
                <a:latin typeface="Arial"/>
                <a:cs typeface="Arial"/>
              </a:rPr>
              <a:t> Chui </a:t>
            </a:r>
          </a:p>
          <a:p>
            <a:pPr marL="228600" indent="-228600" algn="l">
              <a:spcBef>
                <a:spcPts val="0"/>
              </a:spcBef>
              <a:spcAft>
                <a:spcPts val="0"/>
              </a:spcAft>
              <a:buFont typeface="Arial"/>
              <a:buChar char="•"/>
            </a:pPr>
            <a:r>
              <a:rPr lang="en-US" sz="3200" b="0">
                <a:solidFill>
                  <a:schemeClr val="tx1"/>
                </a:solidFill>
                <a:latin typeface="Arial"/>
                <a:cs typeface="Arial"/>
              </a:rPr>
              <a:t>Every 1-2 days, the cell concentrations of each test tube were counted to observe growth </a:t>
            </a:r>
          </a:p>
          <a:p>
            <a:pPr marL="228600" indent="-228600" algn="l">
              <a:spcBef>
                <a:spcPts val="0"/>
              </a:spcBef>
              <a:spcAft>
                <a:spcPts val="0"/>
              </a:spcAft>
              <a:buFont typeface="Arial"/>
              <a:buChar char="•"/>
            </a:pPr>
            <a:r>
              <a:rPr lang="en-US" sz="3200" b="0">
                <a:solidFill>
                  <a:srgbClr val="000000"/>
                </a:solidFill>
                <a:latin typeface="Arial"/>
                <a:cs typeface="Arial"/>
              </a:rPr>
              <a:t>Light was set to a 12 hour on/12 hour off cycle</a:t>
            </a:r>
            <a:endParaRPr lang="en-US" sz="3200">
              <a:latin typeface="Arial"/>
              <a:cs typeface="Arial"/>
            </a:endParaRPr>
          </a:p>
        </p:txBody>
      </p:sp>
      <p:sp>
        <p:nvSpPr>
          <p:cNvPr id="6" name="TextBox 5">
            <a:extLst>
              <a:ext uri="{FF2B5EF4-FFF2-40B4-BE49-F238E27FC236}">
                <a16:creationId xmlns:a16="http://schemas.microsoft.com/office/drawing/2014/main" id="{C1F28D09-9DCE-E017-4F64-1B0D6DFD4DCC}"/>
              </a:ext>
            </a:extLst>
          </p:cNvPr>
          <p:cNvSpPr txBox="1"/>
          <p:nvPr/>
        </p:nvSpPr>
        <p:spPr>
          <a:xfrm>
            <a:off x="30204019" y="7500356"/>
            <a:ext cx="12608496"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200" i="1">
                <a:solidFill>
                  <a:srgbClr val="000000"/>
                </a:solidFill>
                <a:latin typeface="Arial"/>
                <a:cs typeface="Arial"/>
              </a:rPr>
              <a:t> </a:t>
            </a:r>
            <a:r>
              <a:rPr lang="en-US" sz="3200" i="1" err="1">
                <a:solidFill>
                  <a:srgbClr val="000000"/>
                </a:solidFill>
                <a:latin typeface="Arial"/>
                <a:cs typeface="Arial"/>
              </a:rPr>
              <a:t>Tetraselmis</a:t>
            </a:r>
            <a:r>
              <a:rPr lang="en-US" sz="3200" i="1">
                <a:solidFill>
                  <a:srgbClr val="000000"/>
                </a:solidFill>
                <a:latin typeface="Arial"/>
                <a:cs typeface="Arial"/>
              </a:rPr>
              <a:t> </a:t>
            </a:r>
            <a:r>
              <a:rPr lang="en-US" sz="3200" i="1" err="1">
                <a:solidFill>
                  <a:srgbClr val="000000"/>
                </a:solidFill>
                <a:latin typeface="Arial"/>
                <a:cs typeface="Arial"/>
              </a:rPr>
              <a:t>chui</a:t>
            </a:r>
            <a:r>
              <a:rPr lang="en-US" sz="3200">
                <a:solidFill>
                  <a:srgbClr val="000000"/>
                </a:solidFill>
                <a:latin typeface="Arial"/>
                <a:cs typeface="Arial"/>
              </a:rPr>
              <a:t> exhibits optimal growth in high-light, high-salinity, and room-temperature conditions, suggesting high feasibility for integration into standard climate-controlled building facades. </a:t>
            </a:r>
            <a:endParaRPr lang="en-US" sz="3200">
              <a:latin typeface="Arial"/>
              <a:cs typeface="Arial"/>
            </a:endParaRPr>
          </a:p>
          <a:p>
            <a:pPr algn="l"/>
            <a:r>
              <a:rPr lang="en-US" sz="3200">
                <a:solidFill>
                  <a:srgbClr val="000000"/>
                </a:solidFill>
                <a:latin typeface="Arial"/>
                <a:cs typeface="Arial"/>
              </a:rPr>
              <a:t> Comparative analysis with </a:t>
            </a:r>
            <a:r>
              <a:rPr lang="en-US" sz="3200" i="1">
                <a:solidFill>
                  <a:srgbClr val="000000"/>
                </a:solidFill>
                <a:latin typeface="Arial"/>
                <a:cs typeface="Arial"/>
              </a:rPr>
              <a:t>Chlorella</a:t>
            </a:r>
            <a:r>
              <a:rPr lang="en-US" sz="3200">
                <a:solidFill>
                  <a:srgbClr val="000000"/>
                </a:solidFill>
                <a:latin typeface="Arial"/>
                <a:cs typeface="Arial"/>
              </a:rPr>
              <a:t> showed visible proliferation in both species, though a two-week cultivation period was insufficient for recording significant changes in nutrient filtration levels. Future implementations will utilize extended growth cycles to fully quantify the cleaning abilities and energy production potential of these microalgae within green building systems. </a:t>
            </a:r>
            <a:endParaRPr lang="en-US" sz="3200">
              <a:latin typeface="Arial"/>
              <a:cs typeface="Arial"/>
            </a:endParaRPr>
          </a:p>
          <a:p>
            <a:pPr algn="l"/>
            <a:endParaRPr lang="en-US" sz="3200">
              <a:cs typeface="Arial"/>
            </a:endParaRPr>
          </a:p>
        </p:txBody>
      </p:sp>
      <p:pic>
        <p:nvPicPr>
          <p:cNvPr id="15" name="Content Placeholder 6" descr="A diagram of test tubes&#10;&#10;AI-generated content may be incorrect.">
            <a:extLst>
              <a:ext uri="{FF2B5EF4-FFF2-40B4-BE49-F238E27FC236}">
                <a16:creationId xmlns:a16="http://schemas.microsoft.com/office/drawing/2014/main" id="{0A9C7A95-8FF2-DF68-6261-4C2455652617}"/>
              </a:ext>
            </a:extLst>
          </p:cNvPr>
          <p:cNvPicPr>
            <a:picLocks noGrp="1" noChangeAspect="1"/>
          </p:cNvPicPr>
          <p:nvPr>
            <p:ph sz="quarter" idx="1"/>
          </p:nvPr>
        </p:nvPicPr>
        <p:blipFill>
          <a:blip r:embed="rId3"/>
          <a:stretch>
            <a:fillRect/>
          </a:stretch>
        </p:blipFill>
        <p:spPr bwMode="auto">
          <a:xfrm>
            <a:off x="7921546" y="17420597"/>
            <a:ext cx="5273395" cy="62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Content Placeholder 7" descr="A hand holding a sheet of paper with circles and numbers&#10;&#10;AI-generated content may be incorrect.">
            <a:extLst>
              <a:ext uri="{FF2B5EF4-FFF2-40B4-BE49-F238E27FC236}">
                <a16:creationId xmlns:a16="http://schemas.microsoft.com/office/drawing/2014/main" id="{87799DE4-09EF-A1D0-89C7-1BA4ADEA3B79}"/>
              </a:ext>
            </a:extLst>
          </p:cNvPr>
          <p:cNvPicPr>
            <a:picLocks noChangeAspect="1"/>
          </p:cNvPicPr>
          <p:nvPr/>
        </p:nvPicPr>
        <p:blipFill>
          <a:blip r:embed="rId4"/>
          <a:stretch>
            <a:fillRect/>
          </a:stretch>
        </p:blipFill>
        <p:spPr bwMode="auto">
          <a:xfrm>
            <a:off x="8235847" y="23688712"/>
            <a:ext cx="4941870" cy="3505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a16="http://schemas.microsoft.com/office/drawing/2014/main" id="{A55AB275-72A6-6D61-441A-A67907FB12D7}"/>
              </a:ext>
            </a:extLst>
          </p:cNvPr>
          <p:cNvSpPr txBox="1"/>
          <p:nvPr/>
        </p:nvSpPr>
        <p:spPr>
          <a:xfrm>
            <a:off x="30005866" y="20295735"/>
            <a:ext cx="12869333" cy="6001643"/>
          </a:xfrm>
          <a:prstGeom prst="rect">
            <a:avLst/>
          </a:prstGeom>
          <a:noFill/>
        </p:spPr>
        <p:txBody>
          <a:bodyPr wrap="square" lIns="91440" tIns="45720" rIns="91440" bIns="45720" anchor="t">
            <a:spAutoFit/>
          </a:bodyPr>
          <a:lstStyle/>
          <a:p>
            <a:pPr marL="285750" indent="-285750" algn="l">
              <a:buFont typeface="Arial" panose="020B0604020202020204" pitchFamily="34" charset="0"/>
              <a:buChar char="•"/>
            </a:pPr>
            <a:r>
              <a:rPr lang="en-US" sz="3200">
                <a:solidFill>
                  <a:schemeClr val="tx1"/>
                </a:solidFill>
                <a:latin typeface="Arial"/>
                <a:cs typeface="Arial"/>
              </a:rPr>
              <a:t>Next year's team can use our research as a foundation to design a physical system</a:t>
            </a:r>
          </a:p>
          <a:p>
            <a:pPr marL="285750" indent="-285750" algn="l">
              <a:buFont typeface="Arial" panose="020B0604020202020204" pitchFamily="34" charset="0"/>
              <a:buChar char="•"/>
            </a:pPr>
            <a:r>
              <a:rPr lang="en-US" sz="3200">
                <a:solidFill>
                  <a:schemeClr val="tx1"/>
                </a:solidFill>
              </a:rPr>
              <a:t>A longer duration and larger scale experiment would provide a better understanding of the applications of algae power and filtration</a:t>
            </a:r>
          </a:p>
          <a:p>
            <a:pPr marL="285750" indent="-285750" algn="l">
              <a:buFont typeface="Arial" panose="020B0604020202020204" pitchFamily="34" charset="0"/>
              <a:buChar char="•"/>
            </a:pPr>
            <a:r>
              <a:rPr lang="en-US" sz="3200">
                <a:solidFill>
                  <a:schemeClr val="tx1"/>
                </a:solidFill>
                <a:latin typeface="Arial"/>
                <a:cs typeface="Arial"/>
              </a:rPr>
              <a:t> The ideal team for continuing this project would have a strong foundation in biological sciences and experiments </a:t>
            </a:r>
          </a:p>
          <a:p>
            <a:pPr marL="285750" indent="-285750" algn="l">
              <a:buFont typeface="Arial" panose="020B0604020202020204" pitchFamily="34" charset="0"/>
              <a:buChar char="•"/>
            </a:pPr>
            <a:r>
              <a:rPr lang="en-US" sz="3200">
                <a:solidFill>
                  <a:schemeClr val="tx1"/>
                </a:solidFill>
                <a:latin typeface="Arial"/>
                <a:cs typeface="Arial"/>
              </a:rPr>
              <a:t>Working with the Civil Engineering team to utilize algae power and filtration within a building set-up would be a possible focus point</a:t>
            </a:r>
          </a:p>
          <a:p>
            <a:pPr marL="285750" indent="-285750" algn="l">
              <a:buFont typeface="Arial" panose="020B0604020202020204" pitchFamily="34" charset="0"/>
              <a:buChar char="•"/>
            </a:pPr>
            <a:r>
              <a:rPr lang="en-US" sz="3200">
                <a:solidFill>
                  <a:schemeClr val="tx1"/>
                </a:solidFill>
                <a:latin typeface="Arial"/>
                <a:cs typeface="Arial"/>
              </a:rPr>
              <a:t>Future partnership with the UNH </a:t>
            </a:r>
            <a:r>
              <a:rPr lang="en-US" sz="3200" err="1">
                <a:solidFill>
                  <a:schemeClr val="tx1"/>
                </a:solidFill>
                <a:latin typeface="Arial"/>
                <a:cs typeface="Arial"/>
              </a:rPr>
              <a:t>AquaFort</a:t>
            </a:r>
            <a:r>
              <a:rPr lang="en-US" sz="3200">
                <a:solidFill>
                  <a:schemeClr val="tx1"/>
                </a:solidFill>
                <a:latin typeface="Arial"/>
                <a:cs typeface="Arial"/>
              </a:rPr>
              <a:t> program is also a potential opportunity.</a:t>
            </a:r>
          </a:p>
        </p:txBody>
      </p:sp>
      <p:sp>
        <p:nvSpPr>
          <p:cNvPr id="4" name="TextBox 3">
            <a:extLst>
              <a:ext uri="{FF2B5EF4-FFF2-40B4-BE49-F238E27FC236}">
                <a16:creationId xmlns:a16="http://schemas.microsoft.com/office/drawing/2014/main" id="{E4F4FA65-6345-F571-0327-15A9830BB24E}"/>
              </a:ext>
            </a:extLst>
          </p:cNvPr>
          <p:cNvSpPr txBox="1"/>
          <p:nvPr/>
        </p:nvSpPr>
        <p:spPr>
          <a:xfrm>
            <a:off x="610005" y="24893504"/>
            <a:ext cx="7174148" cy="86946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Bef>
                <a:spcPts val="0"/>
              </a:spcBef>
              <a:spcAft>
                <a:spcPts val="0"/>
              </a:spcAft>
            </a:pPr>
            <a:r>
              <a:rPr lang="en-US" sz="3200">
                <a:solidFill>
                  <a:schemeClr val="tx1"/>
                </a:solidFill>
                <a:latin typeface="Arial"/>
                <a:cs typeface="Arial"/>
              </a:rPr>
              <a:t>Filtration Experiment Tank Conditions</a:t>
            </a:r>
          </a:p>
          <a:p>
            <a:pPr algn="l">
              <a:spcBef>
                <a:spcPts val="0"/>
              </a:spcBef>
              <a:spcAft>
                <a:spcPts val="0"/>
              </a:spcAft>
            </a:pPr>
            <a:r>
              <a:rPr lang="en-US" sz="3200" b="0">
                <a:solidFill>
                  <a:schemeClr val="tx1"/>
                </a:solidFill>
                <a:latin typeface="Arial"/>
                <a:cs typeface="Arial"/>
              </a:rPr>
              <a:t>To start the algae cultures:</a:t>
            </a:r>
          </a:p>
          <a:p>
            <a:pPr marL="285750" indent="-285750" algn="l">
              <a:spcBef>
                <a:spcPts val="0"/>
              </a:spcBef>
              <a:spcAft>
                <a:spcPts val="0"/>
              </a:spcAft>
              <a:buFont typeface="Arial"/>
              <a:buChar char="•"/>
            </a:pPr>
            <a:r>
              <a:rPr lang="en-US" sz="3200" b="0">
                <a:solidFill>
                  <a:schemeClr val="tx1"/>
                </a:solidFill>
                <a:latin typeface="Arial"/>
                <a:cs typeface="Arial"/>
              </a:rPr>
              <a:t>1400 mL of water to 14 mL of Chlorella</a:t>
            </a:r>
          </a:p>
          <a:p>
            <a:pPr marL="285750" indent="-285750" algn="l">
              <a:spcBef>
                <a:spcPts val="0"/>
              </a:spcBef>
              <a:spcAft>
                <a:spcPts val="0"/>
              </a:spcAft>
              <a:buFont typeface="Arial"/>
              <a:buChar char="•"/>
            </a:pPr>
            <a:r>
              <a:rPr lang="en-US" sz="3200" b="0">
                <a:solidFill>
                  <a:schemeClr val="tx1"/>
                </a:solidFill>
                <a:latin typeface="Arial"/>
                <a:cs typeface="Arial"/>
              </a:rPr>
              <a:t>42 mL of </a:t>
            </a:r>
            <a:r>
              <a:rPr lang="en-US" sz="3200" b="0" err="1">
                <a:solidFill>
                  <a:schemeClr val="tx1"/>
                </a:solidFill>
                <a:latin typeface="Arial"/>
                <a:cs typeface="Arial"/>
              </a:rPr>
              <a:t>Tetraselmis</a:t>
            </a:r>
            <a:r>
              <a:rPr lang="en-US" sz="3200" b="0">
                <a:solidFill>
                  <a:schemeClr val="tx1"/>
                </a:solidFill>
                <a:latin typeface="Arial"/>
                <a:cs typeface="Arial"/>
              </a:rPr>
              <a:t> Chui (less concentrated)</a:t>
            </a:r>
            <a:endParaRPr lang="en-US" sz="3200">
              <a:solidFill>
                <a:schemeClr val="tx1"/>
              </a:solidFill>
              <a:latin typeface="Arial"/>
              <a:cs typeface="Arial"/>
            </a:endParaRPr>
          </a:p>
          <a:p>
            <a:pPr marL="285750" indent="-285750" algn="l">
              <a:spcBef>
                <a:spcPts val="0"/>
              </a:spcBef>
              <a:spcAft>
                <a:spcPts val="0"/>
              </a:spcAft>
              <a:buFont typeface="Arial"/>
              <a:buChar char="•"/>
            </a:pPr>
            <a:r>
              <a:rPr lang="en-US" sz="3200" b="0">
                <a:solidFill>
                  <a:schemeClr val="tx1"/>
                </a:solidFill>
                <a:latin typeface="Arial"/>
                <a:cs typeface="Arial"/>
              </a:rPr>
              <a:t>700 mL of water added to all tanks to promote growth</a:t>
            </a:r>
          </a:p>
          <a:p>
            <a:pPr marL="285750" indent="-285750" algn="l">
              <a:spcBef>
                <a:spcPts val="0"/>
              </a:spcBef>
              <a:spcAft>
                <a:spcPts val="0"/>
              </a:spcAft>
              <a:buFont typeface="Arial"/>
              <a:buChar char="•"/>
            </a:pPr>
            <a:r>
              <a:rPr lang="en-US" sz="3200" b="0">
                <a:solidFill>
                  <a:schemeClr val="tx1"/>
                </a:solidFill>
                <a:latin typeface="Arial"/>
                <a:cs typeface="Arial"/>
              </a:rPr>
              <a:t>F/2 nutrients added to the growth tanks</a:t>
            </a:r>
          </a:p>
          <a:p>
            <a:pPr marL="285750" indent="-285750" algn="l">
              <a:spcBef>
                <a:spcPts val="0"/>
              </a:spcBef>
              <a:spcAft>
                <a:spcPts val="0"/>
              </a:spcAft>
              <a:buFont typeface="Arial"/>
              <a:buChar char="•"/>
            </a:pPr>
            <a:r>
              <a:rPr lang="en-US" sz="3200" b="0">
                <a:solidFill>
                  <a:schemeClr val="tx1"/>
                </a:solidFill>
                <a:latin typeface="Arial"/>
                <a:cs typeface="Arial"/>
              </a:rPr>
              <a:t>Took nutrient and climate data for ~3 weeks</a:t>
            </a:r>
          </a:p>
          <a:p>
            <a:pPr marL="285750" indent="-285750" algn="l">
              <a:spcBef>
                <a:spcPts val="0"/>
              </a:spcBef>
              <a:spcAft>
                <a:spcPts val="0"/>
              </a:spcAft>
              <a:buFont typeface="Arial"/>
              <a:buChar char="•"/>
            </a:pPr>
            <a:r>
              <a:rPr lang="en-US" sz="3200" b="0">
                <a:solidFill>
                  <a:schemeClr val="tx1"/>
                </a:solidFill>
                <a:latin typeface="Arial"/>
                <a:cs typeface="Arial"/>
              </a:rPr>
              <a:t>Algae harvested through coffee filters</a:t>
            </a:r>
          </a:p>
          <a:p>
            <a:pPr marL="285750" indent="-285750" algn="l">
              <a:spcBef>
                <a:spcPts val="0"/>
              </a:spcBef>
              <a:spcAft>
                <a:spcPts val="0"/>
              </a:spcAft>
              <a:buFont typeface="Arial"/>
              <a:buChar char="•"/>
            </a:pPr>
            <a:endParaRPr lang="en-US" sz="3600" b="0">
              <a:solidFill>
                <a:srgbClr val="000000"/>
              </a:solidFill>
              <a:latin typeface="Aptos"/>
            </a:endParaRPr>
          </a:p>
          <a:p>
            <a:pPr algn="l"/>
            <a:endParaRPr lang="en-US">
              <a:cs typeface="Arial"/>
            </a:endParaRPr>
          </a:p>
        </p:txBody>
      </p:sp>
      <p:pic>
        <p:nvPicPr>
          <p:cNvPr id="16" name="Content Placeholder 8" descr="A group of white rectangular signs with black text&#10;&#10;AI-generated content may be incorrect.">
            <a:extLst>
              <a:ext uri="{FF2B5EF4-FFF2-40B4-BE49-F238E27FC236}">
                <a16:creationId xmlns:a16="http://schemas.microsoft.com/office/drawing/2014/main" id="{FA2D1040-EFE3-89B1-8E7C-65C543D47A52}"/>
              </a:ext>
            </a:extLst>
          </p:cNvPr>
          <p:cNvPicPr>
            <a:picLocks noChangeAspect="1"/>
          </p:cNvPicPr>
          <p:nvPr/>
        </p:nvPicPr>
        <p:blipFill>
          <a:blip r:embed="rId5"/>
          <a:stretch>
            <a:fillRect/>
          </a:stretch>
        </p:blipFill>
        <p:spPr bwMode="auto">
          <a:xfrm>
            <a:off x="7708119" y="27685670"/>
            <a:ext cx="5895527" cy="437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F146F0F8-1BB2-934D-1503-1044205D6157}"/>
              </a:ext>
            </a:extLst>
          </p:cNvPr>
          <p:cNvSpPr txBox="1"/>
          <p:nvPr/>
        </p:nvSpPr>
        <p:spPr>
          <a:xfrm>
            <a:off x="7834023" y="27214293"/>
            <a:ext cx="5658540" cy="461665"/>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0">
                <a:solidFill>
                  <a:schemeClr val="tx1"/>
                </a:solidFill>
                <a:latin typeface="Arial"/>
                <a:cs typeface="Arial"/>
              </a:rPr>
              <a:t>Sample Rack Layout for Cell Counter</a:t>
            </a:r>
            <a:endParaRPr lang="en-US"/>
          </a:p>
        </p:txBody>
      </p:sp>
      <p:sp>
        <p:nvSpPr>
          <p:cNvPr id="9" name="TextBox 8">
            <a:extLst>
              <a:ext uri="{FF2B5EF4-FFF2-40B4-BE49-F238E27FC236}">
                <a16:creationId xmlns:a16="http://schemas.microsoft.com/office/drawing/2014/main" id="{42DFEA16-D235-D91D-190E-FDC44533A1A3}"/>
              </a:ext>
            </a:extLst>
          </p:cNvPr>
          <p:cNvSpPr txBox="1"/>
          <p:nvPr/>
        </p:nvSpPr>
        <p:spPr>
          <a:xfrm>
            <a:off x="7771820" y="32042247"/>
            <a:ext cx="575035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0">
                <a:solidFill>
                  <a:schemeClr val="tx1"/>
                </a:solidFill>
                <a:latin typeface="Arial"/>
                <a:cs typeface="Arial"/>
              </a:rPr>
              <a:t>Conditions </a:t>
            </a:r>
            <a:r>
              <a:rPr lang="en-US" sz="2400" b="0" err="1">
                <a:solidFill>
                  <a:schemeClr val="tx1"/>
                </a:solidFill>
                <a:latin typeface="Arial"/>
                <a:cs typeface="Arial"/>
              </a:rPr>
              <a:t>i</a:t>
            </a:r>
            <a:r>
              <a:rPr lang="en-US" sz="2400" b="0">
                <a:solidFill>
                  <a:schemeClr val="tx1"/>
                </a:solidFill>
                <a:latin typeface="Arial"/>
                <a:cs typeface="Arial"/>
              </a:rPr>
              <a:t>n each tank</a:t>
            </a:r>
            <a:endParaRPr lang="en-US" sz="2400" b="0">
              <a:solidFill>
                <a:schemeClr val="tx1"/>
              </a:solidFill>
              <a:cs typeface="Arial" charset="0"/>
            </a:endParaRPr>
          </a:p>
        </p:txBody>
      </p:sp>
      <p:pic>
        <p:nvPicPr>
          <p:cNvPr id="10" name="Picture 9" descr="Tetraselmis Experimental Data Concentrations.png">
            <a:extLst>
              <a:ext uri="{FF2B5EF4-FFF2-40B4-BE49-F238E27FC236}">
                <a16:creationId xmlns:a16="http://schemas.microsoft.com/office/drawing/2014/main" id="{C5BB18BA-911F-D1F3-A124-3301A348C13E}"/>
              </a:ext>
            </a:extLst>
          </p:cNvPr>
          <p:cNvPicPr>
            <a:picLocks noChangeAspect="1"/>
          </p:cNvPicPr>
          <p:nvPr/>
        </p:nvPicPr>
        <p:blipFill>
          <a:blip r:embed="rId6"/>
          <a:stretch>
            <a:fillRect/>
          </a:stretch>
        </p:blipFill>
        <p:spPr>
          <a:xfrm>
            <a:off x="16153684" y="20219249"/>
            <a:ext cx="10906497" cy="8245088"/>
          </a:xfrm>
          <a:prstGeom prst="rect">
            <a:avLst/>
          </a:prstGeom>
        </p:spPr>
      </p:pic>
      <p:sp>
        <p:nvSpPr>
          <p:cNvPr id="25" name="TextBox 24">
            <a:extLst>
              <a:ext uri="{FF2B5EF4-FFF2-40B4-BE49-F238E27FC236}">
                <a16:creationId xmlns:a16="http://schemas.microsoft.com/office/drawing/2014/main" id="{AF068B1C-56A7-10A9-E854-B72129EF9D0F}"/>
              </a:ext>
            </a:extLst>
          </p:cNvPr>
          <p:cNvSpPr txBox="1"/>
          <p:nvPr/>
        </p:nvSpPr>
        <p:spPr>
          <a:xfrm>
            <a:off x="813667" y="7620056"/>
            <a:ext cx="12371756" cy="8163773"/>
          </a:xfrm>
          <a:prstGeom prst="rect">
            <a:avLst/>
          </a:prstGeom>
          <a:noFill/>
        </p:spPr>
        <p:txBody>
          <a:bodyPr wrap="square" lIns="91440" tIns="45720" rIns="91440" bIns="45720" anchor="t">
            <a:spAutoFit/>
          </a:bodyPr>
          <a:lstStyle/>
          <a:p>
            <a:pPr marL="457200" indent="-457200" algn="l">
              <a:spcBef>
                <a:spcPts val="250"/>
              </a:spcBef>
              <a:spcAft>
                <a:spcPts val="0"/>
              </a:spcAft>
              <a:buFont typeface="Arial" panose="020B0604020202020204" pitchFamily="34" charset="0"/>
              <a:buChar char="•"/>
            </a:pPr>
            <a:r>
              <a:rPr lang="en-US" sz="3200" b="0">
                <a:solidFill>
                  <a:schemeClr val="tx1"/>
                </a:solidFill>
                <a:latin typeface="Arial"/>
                <a:cs typeface="Arial"/>
              </a:rPr>
              <a:t>Algae are a diverse group of photosynthetic organisms like plants, meaning they require CO2, nutrients, and light to grow, but lack complex root, stem, and leave structures</a:t>
            </a:r>
          </a:p>
          <a:p>
            <a:pPr marL="457200" indent="-457200" algn="l">
              <a:spcBef>
                <a:spcPts val="250"/>
              </a:spcBef>
              <a:spcAft>
                <a:spcPts val="0"/>
              </a:spcAft>
              <a:buFont typeface="Arial" panose="020B0604020202020204" pitchFamily="34" charset="0"/>
              <a:buChar char="•"/>
            </a:pPr>
            <a:r>
              <a:rPr lang="en-US" sz="3200" b="0">
                <a:solidFill>
                  <a:schemeClr val="tx1"/>
                </a:solidFill>
                <a:latin typeface="Arial"/>
                <a:cs typeface="Arial"/>
              </a:rPr>
              <a:t>Algae has potential as a sustainable biofuel; it is abundant and replenishes much quicker than alternative biomass such as trees, corn, or agricultural waste, and grows in locations typical crops cannot</a:t>
            </a:r>
          </a:p>
          <a:p>
            <a:pPr marL="457200" indent="-457200" algn="l">
              <a:spcBef>
                <a:spcPts val="250"/>
              </a:spcBef>
              <a:spcAft>
                <a:spcPts val="0"/>
              </a:spcAft>
              <a:buFont typeface="Arial" panose="020B0604020202020204" pitchFamily="34" charset="0"/>
              <a:buChar char="•"/>
            </a:pPr>
            <a:r>
              <a:rPr lang="en-US" sz="3200" b="0">
                <a:solidFill>
                  <a:schemeClr val="tx1"/>
                </a:solidFill>
                <a:latin typeface="Arial"/>
                <a:cs typeface="Arial"/>
              </a:rPr>
              <a:t>Algae can also be used as a water filtration device; they remove pollutants like CO2, nitrogen, phosphorus, and even heavy metals</a:t>
            </a:r>
          </a:p>
          <a:p>
            <a:pPr marL="457200" indent="-457200" algn="l">
              <a:spcBef>
                <a:spcPts val="250"/>
              </a:spcBef>
              <a:spcAft>
                <a:spcPts val="0"/>
              </a:spcAft>
              <a:buFont typeface="Arial" panose="020B0604020202020204" pitchFamily="34" charset="0"/>
              <a:buChar char="•"/>
            </a:pPr>
            <a:r>
              <a:rPr lang="en-US" sz="3200" b="0">
                <a:solidFill>
                  <a:schemeClr val="tx1"/>
                </a:solidFill>
                <a:latin typeface="Arial"/>
                <a:cs typeface="Arial"/>
              </a:rPr>
              <a:t>Wastewater treatment with the help of algae is a promising business based on its known filtration capabilities</a:t>
            </a:r>
          </a:p>
          <a:p>
            <a:pPr marL="457200" indent="-457200" algn="l">
              <a:spcBef>
                <a:spcPts val="250"/>
              </a:spcBef>
              <a:spcAft>
                <a:spcPts val="0"/>
              </a:spcAft>
              <a:buFont typeface="Arial" panose="020B0604020202020204" pitchFamily="34" charset="0"/>
              <a:buChar char="•"/>
            </a:pPr>
            <a:r>
              <a:rPr lang="en-US" sz="3200" b="0">
                <a:solidFill>
                  <a:schemeClr val="tx1"/>
                </a:solidFill>
                <a:latin typeface="Arial"/>
                <a:cs typeface="Arial"/>
              </a:rPr>
              <a:t>After harvesting and drying algae, its lipids can be extracted and refined into biofuel.</a:t>
            </a:r>
          </a:p>
          <a:p>
            <a:pPr marL="457200" indent="-457200" algn="l">
              <a:spcBef>
                <a:spcPts val="250"/>
              </a:spcBef>
              <a:spcAft>
                <a:spcPts val="0"/>
              </a:spcAft>
              <a:buFont typeface="Arial" panose="020B0604020202020204" pitchFamily="34" charset="0"/>
              <a:buChar char="•"/>
            </a:pPr>
            <a:r>
              <a:rPr lang="en-US" sz="3200" b="0">
                <a:solidFill>
                  <a:schemeClr val="tx1"/>
                </a:solidFill>
                <a:latin typeface="Arial"/>
                <a:cs typeface="Arial"/>
              </a:rPr>
              <a:t>Benefit of algae is its efficient biological design and high lipid content, producing more biofuel per acre than any other biomass</a:t>
            </a:r>
          </a:p>
        </p:txBody>
      </p:sp>
      <p:pic>
        <p:nvPicPr>
          <p:cNvPr id="1026" name="Picture 2">
            <a:extLst>
              <a:ext uri="{FF2B5EF4-FFF2-40B4-BE49-F238E27FC236}">
                <a16:creationId xmlns:a16="http://schemas.microsoft.com/office/drawing/2014/main" id="{47C6E82E-3202-8B66-41D0-F85853DF06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36667" y="914400"/>
            <a:ext cx="3393917" cy="339391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37FE17E9-646A-682B-AA9E-65E9F288143C}"/>
              </a:ext>
            </a:extLst>
          </p:cNvPr>
          <p:cNvSpPr txBox="1"/>
          <p:nvPr/>
        </p:nvSpPr>
        <p:spPr>
          <a:xfrm>
            <a:off x="29846957" y="17788558"/>
            <a:ext cx="5355772" cy="861774"/>
          </a:xfrm>
          <a:prstGeom prst="rect">
            <a:avLst/>
          </a:prstGeom>
          <a:noFill/>
        </p:spPr>
        <p:txBody>
          <a:bodyPr wrap="square" rtlCol="0">
            <a:spAutoFit/>
          </a:bodyPr>
          <a:lstStyle/>
          <a:p>
            <a:r>
              <a:rPr lang="en-US" sz="2500" i="1" err="1">
                <a:solidFill>
                  <a:schemeClr val="tx1"/>
                </a:solidFill>
              </a:rPr>
              <a:t>Tetraselmis</a:t>
            </a:r>
            <a:r>
              <a:rPr lang="en-US" sz="2500" i="1">
                <a:solidFill>
                  <a:schemeClr val="tx1"/>
                </a:solidFill>
              </a:rPr>
              <a:t> </a:t>
            </a:r>
            <a:r>
              <a:rPr lang="en-US" sz="2500" i="1" err="1">
                <a:solidFill>
                  <a:schemeClr val="tx1"/>
                </a:solidFill>
              </a:rPr>
              <a:t>chui</a:t>
            </a:r>
            <a:r>
              <a:rPr lang="en-US" sz="2500" i="1">
                <a:solidFill>
                  <a:schemeClr val="tx1"/>
                </a:solidFill>
              </a:rPr>
              <a:t>, UTEX Culture, University of Texas USA</a:t>
            </a:r>
          </a:p>
        </p:txBody>
      </p:sp>
      <p:pic>
        <p:nvPicPr>
          <p:cNvPr id="20" name="Picture 19">
            <a:extLst>
              <a:ext uri="{FF2B5EF4-FFF2-40B4-BE49-F238E27FC236}">
                <a16:creationId xmlns:a16="http://schemas.microsoft.com/office/drawing/2014/main" id="{CA7E7A6F-C551-24E0-3081-AA5073799587}"/>
              </a:ext>
            </a:extLst>
          </p:cNvPr>
          <p:cNvPicPr>
            <a:picLocks noChangeAspect="1"/>
          </p:cNvPicPr>
          <p:nvPr/>
        </p:nvPicPr>
        <p:blipFill>
          <a:blip r:embed="rId8"/>
          <a:stretch>
            <a:fillRect/>
          </a:stretch>
        </p:blipFill>
        <p:spPr>
          <a:xfrm>
            <a:off x="30138788" y="13032448"/>
            <a:ext cx="4772111" cy="4772111"/>
          </a:xfrm>
          <a:prstGeom prst="flowChartConnector">
            <a:avLst/>
          </a:prstGeom>
        </p:spPr>
      </p:pic>
      <p:sp>
        <p:nvSpPr>
          <p:cNvPr id="27" name="TextBox 26">
            <a:extLst>
              <a:ext uri="{FF2B5EF4-FFF2-40B4-BE49-F238E27FC236}">
                <a16:creationId xmlns:a16="http://schemas.microsoft.com/office/drawing/2014/main" id="{8B1C2159-2C12-A2CC-6E57-8CC0FAEF5BF2}"/>
              </a:ext>
            </a:extLst>
          </p:cNvPr>
          <p:cNvSpPr txBox="1"/>
          <p:nvPr/>
        </p:nvSpPr>
        <p:spPr>
          <a:xfrm>
            <a:off x="35202729" y="12985211"/>
            <a:ext cx="7672470" cy="5016758"/>
          </a:xfrm>
          <a:prstGeom prst="rect">
            <a:avLst/>
          </a:prstGeom>
          <a:noFill/>
        </p:spPr>
        <p:txBody>
          <a:bodyPr wrap="square">
            <a:spAutoFit/>
          </a:bodyPr>
          <a:lstStyle/>
          <a:p>
            <a:pPr algn="l"/>
            <a:r>
              <a:rPr lang="en-US" sz="3200">
                <a:solidFill>
                  <a:schemeClr val="tx1"/>
                </a:solidFill>
              </a:rPr>
              <a:t> To address the operational challenge of salt accumulation caused by evaporation in marine systems, we developed an automated salinity corrector that ensures stable environmental conditions by precisely introducing freshwater and maintaining the high-salinity profile required for optimal algal health and consistent energy production.</a:t>
            </a:r>
          </a:p>
        </p:txBody>
      </p:sp>
      <p:pic>
        <p:nvPicPr>
          <p:cNvPr id="11" name="Picture 10">
            <a:extLst>
              <a:ext uri="{FF2B5EF4-FFF2-40B4-BE49-F238E27FC236}">
                <a16:creationId xmlns:a16="http://schemas.microsoft.com/office/drawing/2014/main" id="{C647D6BB-33B7-3568-D6A3-048C1EABFF26}"/>
              </a:ext>
            </a:extLst>
          </p:cNvPr>
          <p:cNvPicPr>
            <a:picLocks noChangeAspect="1"/>
          </p:cNvPicPr>
          <p:nvPr/>
        </p:nvPicPr>
        <p:blipFill>
          <a:blip r:embed="rId9"/>
          <a:stretch>
            <a:fillRect/>
          </a:stretch>
        </p:blipFill>
        <p:spPr>
          <a:xfrm>
            <a:off x="16976508" y="7519911"/>
            <a:ext cx="9272358" cy="6220103"/>
          </a:xfrm>
          <a:prstGeom prst="rect">
            <a:avLst/>
          </a:prstGeom>
        </p:spPr>
      </p:pic>
      <p:pic>
        <p:nvPicPr>
          <p:cNvPr id="13" name="Picture 12" descr="A graph of different types of nutrients&#10;&#10;AI-generated content may be incorrect.">
            <a:extLst>
              <a:ext uri="{FF2B5EF4-FFF2-40B4-BE49-F238E27FC236}">
                <a16:creationId xmlns:a16="http://schemas.microsoft.com/office/drawing/2014/main" id="{4C9AE395-9F98-40A5-A28F-219260CD8C8A}"/>
              </a:ext>
            </a:extLst>
          </p:cNvPr>
          <p:cNvPicPr>
            <a:picLocks noChangeAspect="1"/>
          </p:cNvPicPr>
          <p:nvPr/>
        </p:nvPicPr>
        <p:blipFill>
          <a:blip r:embed="rId10"/>
          <a:stretch>
            <a:fillRect/>
          </a:stretch>
        </p:blipFill>
        <p:spPr>
          <a:xfrm>
            <a:off x="16976509" y="13869580"/>
            <a:ext cx="9272357" cy="6220103"/>
          </a:xfrm>
          <a:prstGeom prst="rect">
            <a:avLst/>
          </a:prstGeom>
        </p:spPr>
      </p:pic>
    </p:spTree>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649</Words>
  <Application>Microsoft Macintosh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Times New Roman</vt:lpstr>
      <vt:lpstr>Default Design</vt:lpstr>
      <vt:lpstr>Algae Research for Filtration and Energy Capabilities  Bennett Murphy (Team Lead), Finn Hayes, Izze Titus, Eliza Shepherd, Lauren Milligan Project Advisor: Felix Devito Department of Ocean Engineering, University of New Hampshire</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Finnegan Hayes</cp:lastModifiedBy>
  <cp:revision>2</cp:revision>
  <cp:lastPrinted>2014-02-24T14:53:09Z</cp:lastPrinted>
  <dcterms:created xsi:type="dcterms:W3CDTF">2004-07-26T21:45:23Z</dcterms:created>
  <dcterms:modified xsi:type="dcterms:W3CDTF">2026-04-14T21:39:17Z</dcterms:modified>
  <cp:category>science research poster</cp:category>
</cp:coreProperties>
</file>