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modernComment_100_0.xml" ContentType="application/vnd.ms-powerpoint.comments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</p:sldIdLst>
  <p:sldSz cx="43891200" cy="32918400"/>
  <p:notesSz cx="6858000" cy="9144000"/>
  <p:embeddedFontLst>
    <p:embeddedFont>
      <p:font typeface="Nunito" pitchFamily="2" charset="0"/>
      <p:regular r:id="rId3"/>
      <p:bold r:id="rId4"/>
      <p:italic r:id="rId5"/>
      <p:boldItalic r:id="rId6"/>
    </p:embeddedFont>
    <p:embeddedFont>
      <p:font typeface="Open Sans" panose="020B0606030504020204" pitchFamily="34" charset="0"/>
      <p:regular r:id="rId7"/>
      <p:bold r:id="rId8"/>
      <p:italic r:id="rId9"/>
      <p:boldItalic r:id="rId10"/>
    </p:embeddedFont>
  </p:embeddedFontLst>
  <p:custDataLst>
    <p:tags r:id="rId1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000" kern="1200">
        <a:solidFill>
          <a:schemeClr val="tx1"/>
        </a:solidFill>
        <a:latin typeface="Arial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000" kern="1200">
        <a:solidFill>
          <a:schemeClr val="tx1"/>
        </a:solidFill>
        <a:latin typeface="Arial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000" kern="1200">
        <a:solidFill>
          <a:schemeClr val="tx1"/>
        </a:solidFill>
        <a:latin typeface="Arial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000" kern="1200">
        <a:solidFill>
          <a:schemeClr val="tx1"/>
        </a:solidFill>
        <a:latin typeface="Arial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000"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914400" rtl="0" eaLnBrk="1" latinLnBrk="0" hangingPunct="1">
      <a:defRPr sz="3000" kern="1200">
        <a:solidFill>
          <a:schemeClr val="tx1"/>
        </a:solidFill>
        <a:latin typeface="Arial"/>
        <a:ea typeface="+mn-ea"/>
        <a:cs typeface="+mn-cs"/>
      </a:defRPr>
    </a:lvl6pPr>
    <a:lvl7pPr marL="2743200" algn="l" defTabSz="914400" rtl="0" eaLnBrk="1" latinLnBrk="0" hangingPunct="1">
      <a:defRPr sz="3000" kern="1200">
        <a:solidFill>
          <a:schemeClr val="tx1"/>
        </a:solidFill>
        <a:latin typeface="Arial"/>
        <a:ea typeface="+mn-ea"/>
        <a:cs typeface="+mn-cs"/>
      </a:defRPr>
    </a:lvl7pPr>
    <a:lvl8pPr marL="3200400" algn="l" defTabSz="914400" rtl="0" eaLnBrk="1" latinLnBrk="0" hangingPunct="1">
      <a:defRPr sz="3000" kern="1200">
        <a:solidFill>
          <a:schemeClr val="tx1"/>
        </a:solidFill>
        <a:latin typeface="Arial"/>
        <a:ea typeface="+mn-ea"/>
        <a:cs typeface="+mn-cs"/>
      </a:defRPr>
    </a:lvl8pPr>
    <a:lvl9pPr marL="3657600" algn="l" defTabSz="914400" rtl="0" eaLnBrk="1" latinLnBrk="0" hangingPunct="1">
      <a:defRPr sz="3000" kern="1200">
        <a:solidFill>
          <a:schemeClr val="tx1"/>
        </a:solidFill>
        <a:latin typeface="Arial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68" userDrawn="1">
          <p15:clr>
            <a:srgbClr val="A4A3A4"/>
          </p15:clr>
        </p15:guide>
        <p15:guide id="2" pos="1382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5EBC114-BE70-E7AA-0EA7-FA74E7E2001F}" name="Olivia Boyan" initials="OB" userId="S::ob1055@usnh.edu::48a17231-6530-4e13-b591-17eabd92a99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DFE"/>
    <a:srgbClr val="A2D6E6"/>
    <a:srgbClr val="D9F3FB"/>
    <a:srgbClr val="FEFFF3"/>
    <a:srgbClr val="FBFFD5"/>
    <a:srgbClr val="0F647F"/>
    <a:srgbClr val="80C6DC"/>
    <a:srgbClr val="9FD4E5"/>
    <a:srgbClr val="80A8B6"/>
    <a:srgbClr val="A0BE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86ABBF3-E4D1-4E37-AE66-837D813FF42A}" v="43" dt="2026-04-10T12:53:32.2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23" d="100"/>
          <a:sy n="23" d="100"/>
        </p:scale>
        <p:origin x="2178" y="18"/>
      </p:cViewPr>
      <p:guideLst>
        <p:guide orient="horz" pos="10368"/>
        <p:guide pos="13824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presProps" Target="presProps.xml"/><Relationship Id="rId17" Type="http://schemas.microsoft.com/office/2018/10/relationships/authors" Target="author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ags" Target="tags/tag1.xml"/><Relationship Id="rId5" Type="http://schemas.openxmlformats.org/officeDocument/2006/relationships/font" Target="fonts/font3.fntdata"/><Relationship Id="rId15" Type="http://schemas.openxmlformats.org/officeDocument/2006/relationships/tableStyles" Target="tableStyle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heme" Target="theme/theme1.xml"/></Relationships>
</file>

<file path=ppt/comments/modernComment_100_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F485E2B7-CBFD-4BFA-A4A7-6D886948F857}" authorId="{55EBC114-BE70-E7AA-0EA7-FA74E7E2001F}" created="2026-03-25T19:49:54.788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0" sldId="256"/>
      <ac:spMk id="18" creationId="{660D2150-C4B6-4E14-B13B-A9330CA0275C}"/>
      <ac:txMk cp="55" len="13">
        <ac:context len="714" hash="3337588937"/>
      </ac:txMk>
    </ac:txMkLst>
    <p188:txBody>
      <a:bodyPr/>
      <a:lstStyle/>
      <a:p>
        <a:r>
          <a:rPr lang="en-US"/>
          <a:t>Brickman et al. 2021 says they predict by 2050 that sea surface waters will increase by 1.1-2.4 C relative to historical average </a:t>
        </a:r>
      </a:p>
    </p188:txBody>
  </p188:cm>
</p188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2475" y="10226675"/>
            <a:ext cx="37306250" cy="7054850"/>
          </a:xfrm>
        </p:spPr>
        <p:txBody>
          <a:bodyPr/>
          <a:lstStyle>
            <a:defPPr>
              <a:defRPr kern="1200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367" y="18653125"/>
            <a:ext cx="30724475" cy="8413750"/>
          </a:xfrm>
        </p:spPr>
        <p:txBody>
          <a:bodyPr/>
          <a:lstStyle>
            <a:defPPr>
              <a:defRPr kern="1200"/>
            </a:defPPr>
            <a:lvl1pPr marL="0" indent="0" algn="ctr">
              <a:buNone/>
              <a:defRPr/>
            </a:lvl1pPr>
            <a:lvl2pPr marL="419139" indent="0" algn="ctr">
              <a:buNone/>
              <a:defRPr/>
            </a:lvl2pPr>
            <a:lvl3pPr marL="838276" indent="0" algn="ctr">
              <a:buNone/>
              <a:defRPr/>
            </a:lvl3pPr>
            <a:lvl4pPr marL="1257416" indent="0" algn="ctr">
              <a:buNone/>
              <a:defRPr/>
            </a:lvl4pPr>
            <a:lvl5pPr marL="1676555" indent="0" algn="ctr">
              <a:buNone/>
              <a:defRPr/>
            </a:lvl5pPr>
            <a:lvl6pPr marL="2095694" indent="0" algn="ctr">
              <a:buNone/>
              <a:defRPr/>
            </a:lvl6pPr>
            <a:lvl7pPr marL="2514832" indent="0" algn="ctr">
              <a:buNone/>
              <a:defRPr/>
            </a:lvl7pPr>
            <a:lvl8pPr marL="2933972" indent="0" algn="ctr">
              <a:buNone/>
              <a:defRPr/>
            </a:lvl8pPr>
            <a:lvl9pPr marL="335311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fld id="{832F7583-1F2E-4A0D-89A2-8757FB6C04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810790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defPPr>
              <a:defRPr kern="1200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fld id="{49CBABAE-C7B7-4F8E-A01D-1845599FDD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166110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823025" y="1319213"/>
            <a:ext cx="9874250" cy="28087638"/>
          </a:xfrm>
        </p:spPr>
        <p:txBody>
          <a:bodyPr vert="eaVert"/>
          <a:lstStyle>
            <a:defPPr>
              <a:defRPr kern="1200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5513" y="1319213"/>
            <a:ext cx="29475112" cy="28087638"/>
          </a:xfrm>
        </p:spPr>
        <p:txBody>
          <a:bodyPr vert="eaVert"/>
          <a:lstStyle>
            <a:defPPr>
              <a:defRPr kern="1200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fld id="{EF7E91C4-4AF7-40C1-B437-FA58F4C898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47804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defPPr>
              <a:defRPr kern="1200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fld id="{E7C20414-372A-41A8-9C7E-815AA41B1C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55789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3" y="21153446"/>
            <a:ext cx="37307839" cy="6537325"/>
          </a:xfrm>
        </p:spPr>
        <p:txBody>
          <a:bodyPr anchor="t"/>
          <a:lstStyle>
            <a:defPPr>
              <a:defRPr kern="1200"/>
            </a:defPPr>
            <a:lvl1pPr algn="l">
              <a:defRPr sz="3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3" y="13952538"/>
            <a:ext cx="37307839" cy="7200900"/>
          </a:xfrm>
        </p:spPr>
        <p:txBody>
          <a:bodyPr anchor="b"/>
          <a:lstStyle>
            <a:defPPr>
              <a:defRPr kern="1200"/>
            </a:defPPr>
            <a:lvl1pPr marL="0" indent="0">
              <a:buNone/>
              <a:defRPr sz="1833"/>
            </a:lvl1pPr>
            <a:lvl2pPr marL="419139" indent="0">
              <a:buNone/>
              <a:defRPr sz="1650"/>
            </a:lvl2pPr>
            <a:lvl3pPr marL="838276" indent="0">
              <a:buNone/>
              <a:defRPr sz="1467"/>
            </a:lvl3pPr>
            <a:lvl4pPr marL="1257416" indent="0">
              <a:buNone/>
              <a:defRPr sz="1283"/>
            </a:lvl4pPr>
            <a:lvl5pPr marL="1676555" indent="0">
              <a:buNone/>
              <a:defRPr sz="1283"/>
            </a:lvl5pPr>
            <a:lvl6pPr marL="2095694" indent="0">
              <a:buNone/>
              <a:defRPr sz="1283"/>
            </a:lvl6pPr>
            <a:lvl7pPr marL="2514832" indent="0">
              <a:buNone/>
              <a:defRPr sz="1283"/>
            </a:lvl7pPr>
            <a:lvl8pPr marL="2933972" indent="0">
              <a:buNone/>
              <a:defRPr sz="1283"/>
            </a:lvl8pPr>
            <a:lvl9pPr marL="3353110" indent="0">
              <a:buNone/>
              <a:defRPr sz="128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fld id="{0F90D1AA-2AB5-4265-A84E-A08A77402E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77896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95517" y="7681913"/>
            <a:ext cx="19673888" cy="21724938"/>
          </a:xfrm>
        </p:spPr>
        <p:txBody>
          <a:bodyPr/>
          <a:lstStyle>
            <a:defPPr>
              <a:defRPr kern="1200"/>
            </a:defPPr>
            <a:lvl1pPr>
              <a:defRPr sz="2567"/>
            </a:lvl1pPr>
            <a:lvl2pPr>
              <a:defRPr sz="2200"/>
            </a:lvl2pPr>
            <a:lvl3pPr>
              <a:defRPr sz="1833"/>
            </a:lvl3pPr>
            <a:lvl4pPr>
              <a:defRPr sz="1650"/>
            </a:lvl4pPr>
            <a:lvl5pPr>
              <a:defRPr sz="1650"/>
            </a:lvl5pPr>
            <a:lvl6pPr>
              <a:defRPr sz="1650"/>
            </a:lvl6pPr>
            <a:lvl7pPr>
              <a:defRPr sz="1650"/>
            </a:lvl7pPr>
            <a:lvl8pPr>
              <a:defRPr sz="1650"/>
            </a:lvl8pPr>
            <a:lvl9pPr>
              <a:defRPr sz="16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21801" y="7681913"/>
            <a:ext cx="19675475" cy="21724938"/>
          </a:xfrm>
        </p:spPr>
        <p:txBody>
          <a:bodyPr/>
          <a:lstStyle>
            <a:defPPr>
              <a:defRPr kern="1200"/>
            </a:defPPr>
            <a:lvl1pPr>
              <a:defRPr sz="2567"/>
            </a:lvl1pPr>
            <a:lvl2pPr>
              <a:defRPr sz="2200"/>
            </a:lvl2pPr>
            <a:lvl3pPr>
              <a:defRPr sz="1833"/>
            </a:lvl3pPr>
            <a:lvl4pPr>
              <a:defRPr sz="1650"/>
            </a:lvl4pPr>
            <a:lvl5pPr>
              <a:defRPr sz="1650"/>
            </a:lvl5pPr>
            <a:lvl6pPr>
              <a:defRPr sz="1650"/>
            </a:lvl6pPr>
            <a:lvl7pPr>
              <a:defRPr sz="1650"/>
            </a:lvl7pPr>
            <a:lvl8pPr>
              <a:defRPr sz="1650"/>
            </a:lvl8pPr>
            <a:lvl9pPr>
              <a:defRPr sz="16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fld id="{2107C36F-0099-4FE0-ACAF-B1039AAFBC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00323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3925" y="1317625"/>
            <a:ext cx="39503350" cy="5486400"/>
          </a:xfrm>
        </p:spPr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3929" y="7369183"/>
            <a:ext cx="19392900" cy="3070225"/>
          </a:xfrm>
        </p:spPr>
        <p:txBody>
          <a:bodyPr anchor="b"/>
          <a:lstStyle>
            <a:defPPr>
              <a:defRPr kern="1200"/>
            </a:defPPr>
            <a:lvl1pPr marL="0" indent="0">
              <a:buNone/>
              <a:defRPr sz="2200" b="1"/>
            </a:lvl1pPr>
            <a:lvl2pPr marL="419139" indent="0">
              <a:buNone/>
              <a:defRPr sz="1833" b="1"/>
            </a:lvl2pPr>
            <a:lvl3pPr marL="838276" indent="0">
              <a:buNone/>
              <a:defRPr sz="1650" b="1"/>
            </a:lvl3pPr>
            <a:lvl4pPr marL="1257416" indent="0">
              <a:buNone/>
              <a:defRPr sz="1467" b="1"/>
            </a:lvl4pPr>
            <a:lvl5pPr marL="1676555" indent="0">
              <a:buNone/>
              <a:defRPr sz="1467" b="1"/>
            </a:lvl5pPr>
            <a:lvl6pPr marL="2095694" indent="0">
              <a:buNone/>
              <a:defRPr sz="1467" b="1"/>
            </a:lvl6pPr>
            <a:lvl7pPr marL="2514832" indent="0">
              <a:buNone/>
              <a:defRPr sz="1467" b="1"/>
            </a:lvl7pPr>
            <a:lvl8pPr marL="2933972" indent="0">
              <a:buNone/>
              <a:defRPr sz="1467" b="1"/>
            </a:lvl8pPr>
            <a:lvl9pPr marL="3353110" indent="0">
              <a:buNone/>
              <a:defRPr sz="14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3929" y="10439400"/>
            <a:ext cx="19392900" cy="18965862"/>
          </a:xfrm>
        </p:spPr>
        <p:txBody>
          <a:bodyPr/>
          <a:lstStyle>
            <a:defPPr>
              <a:defRPr kern="1200"/>
            </a:defPPr>
            <a:lvl1pPr>
              <a:defRPr sz="2200"/>
            </a:lvl1pPr>
            <a:lvl2pPr>
              <a:defRPr sz="1833"/>
            </a:lvl2pPr>
            <a:lvl3pPr>
              <a:defRPr sz="1650"/>
            </a:lvl3pPr>
            <a:lvl4pPr>
              <a:defRPr sz="1467"/>
            </a:lvl4pPr>
            <a:lvl5pPr>
              <a:defRPr sz="1467"/>
            </a:lvl5pPr>
            <a:lvl6pPr>
              <a:defRPr sz="1467"/>
            </a:lvl6pPr>
            <a:lvl7pPr>
              <a:defRPr sz="1467"/>
            </a:lvl7pPr>
            <a:lvl8pPr>
              <a:defRPr sz="1467"/>
            </a:lvl8pPr>
            <a:lvl9pPr>
              <a:defRPr sz="14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437" y="7369183"/>
            <a:ext cx="19400839" cy="3070225"/>
          </a:xfrm>
        </p:spPr>
        <p:txBody>
          <a:bodyPr anchor="b"/>
          <a:lstStyle>
            <a:defPPr>
              <a:defRPr kern="1200"/>
            </a:defPPr>
            <a:lvl1pPr marL="0" indent="0">
              <a:buNone/>
              <a:defRPr sz="2200" b="1"/>
            </a:lvl1pPr>
            <a:lvl2pPr marL="419139" indent="0">
              <a:buNone/>
              <a:defRPr sz="1833" b="1"/>
            </a:lvl2pPr>
            <a:lvl3pPr marL="838276" indent="0">
              <a:buNone/>
              <a:defRPr sz="1650" b="1"/>
            </a:lvl3pPr>
            <a:lvl4pPr marL="1257416" indent="0">
              <a:buNone/>
              <a:defRPr sz="1467" b="1"/>
            </a:lvl4pPr>
            <a:lvl5pPr marL="1676555" indent="0">
              <a:buNone/>
              <a:defRPr sz="1467" b="1"/>
            </a:lvl5pPr>
            <a:lvl6pPr marL="2095694" indent="0">
              <a:buNone/>
              <a:defRPr sz="1467" b="1"/>
            </a:lvl6pPr>
            <a:lvl7pPr marL="2514832" indent="0">
              <a:buNone/>
              <a:defRPr sz="1467" b="1"/>
            </a:lvl7pPr>
            <a:lvl8pPr marL="2933972" indent="0">
              <a:buNone/>
              <a:defRPr sz="1467" b="1"/>
            </a:lvl8pPr>
            <a:lvl9pPr marL="3353110" indent="0">
              <a:buNone/>
              <a:defRPr sz="14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437" y="10439400"/>
            <a:ext cx="19400839" cy="18965862"/>
          </a:xfrm>
        </p:spPr>
        <p:txBody>
          <a:bodyPr/>
          <a:lstStyle>
            <a:defPPr>
              <a:defRPr kern="1200"/>
            </a:defPPr>
            <a:lvl1pPr>
              <a:defRPr sz="2200"/>
            </a:lvl1pPr>
            <a:lvl2pPr>
              <a:defRPr sz="1833"/>
            </a:lvl2pPr>
            <a:lvl3pPr>
              <a:defRPr sz="1650"/>
            </a:lvl3pPr>
            <a:lvl4pPr>
              <a:defRPr sz="1467"/>
            </a:lvl4pPr>
            <a:lvl5pPr>
              <a:defRPr sz="1467"/>
            </a:lvl5pPr>
            <a:lvl6pPr>
              <a:defRPr sz="1467"/>
            </a:lvl6pPr>
            <a:lvl7pPr>
              <a:defRPr sz="1467"/>
            </a:lvl7pPr>
            <a:lvl8pPr>
              <a:defRPr sz="1467"/>
            </a:lvl8pPr>
            <a:lvl9pPr>
              <a:defRPr sz="14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fld id="{30135CE0-8D06-4438-94EA-8ECC994DF4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50584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fld id="{02464342-44A8-4BF0-82F7-BEF55BE6F5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63017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fld id="{C58F61E3-F1B1-4C93-8E0B-A94AC7364D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8903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3929" y="1311275"/>
            <a:ext cx="14439900" cy="5576888"/>
          </a:xfrm>
        </p:spPr>
        <p:txBody>
          <a:bodyPr anchor="b"/>
          <a:lstStyle>
            <a:defPPr>
              <a:defRPr kern="1200"/>
            </a:defPPr>
            <a:lvl1pPr algn="l">
              <a:defRPr sz="18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875" y="1311275"/>
            <a:ext cx="24536400" cy="28093988"/>
          </a:xfrm>
        </p:spPr>
        <p:txBody>
          <a:bodyPr/>
          <a:lstStyle>
            <a:defPPr>
              <a:defRPr kern="1200"/>
            </a:defPPr>
            <a:lvl1pPr>
              <a:defRPr sz="2933"/>
            </a:lvl1pPr>
            <a:lvl2pPr>
              <a:defRPr sz="2567"/>
            </a:lvl2pPr>
            <a:lvl3pPr>
              <a:defRPr sz="2200"/>
            </a:lvl3pPr>
            <a:lvl4pPr>
              <a:defRPr sz="1833"/>
            </a:lvl4pPr>
            <a:lvl5pPr>
              <a:defRPr sz="1833"/>
            </a:lvl5pPr>
            <a:lvl6pPr>
              <a:defRPr sz="1833"/>
            </a:lvl6pPr>
            <a:lvl7pPr>
              <a:defRPr sz="1833"/>
            </a:lvl7pPr>
            <a:lvl8pPr>
              <a:defRPr sz="1833"/>
            </a:lvl8pPr>
            <a:lvl9pPr>
              <a:defRPr sz="18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3929" y="6888163"/>
            <a:ext cx="14439900" cy="22517100"/>
          </a:xfrm>
        </p:spPr>
        <p:txBody>
          <a:bodyPr/>
          <a:lstStyle>
            <a:defPPr>
              <a:defRPr kern="1200"/>
            </a:defPPr>
            <a:lvl1pPr marL="0" indent="0">
              <a:buNone/>
              <a:defRPr sz="1283"/>
            </a:lvl1pPr>
            <a:lvl2pPr marL="419139" indent="0">
              <a:buNone/>
              <a:defRPr sz="1100"/>
            </a:lvl2pPr>
            <a:lvl3pPr marL="838276" indent="0">
              <a:buNone/>
              <a:defRPr sz="917"/>
            </a:lvl3pPr>
            <a:lvl4pPr marL="1257416" indent="0">
              <a:buNone/>
              <a:defRPr sz="825"/>
            </a:lvl4pPr>
            <a:lvl5pPr marL="1676555" indent="0">
              <a:buNone/>
              <a:defRPr sz="825"/>
            </a:lvl5pPr>
            <a:lvl6pPr marL="2095694" indent="0">
              <a:buNone/>
              <a:defRPr sz="825"/>
            </a:lvl6pPr>
            <a:lvl7pPr marL="2514832" indent="0">
              <a:buNone/>
              <a:defRPr sz="825"/>
            </a:lvl7pPr>
            <a:lvl8pPr marL="2933972" indent="0">
              <a:buNone/>
              <a:defRPr sz="825"/>
            </a:lvl8pPr>
            <a:lvl9pPr marL="3353110" indent="0">
              <a:buNone/>
              <a:defRPr sz="82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fld id="{C0F6AF16-7A4E-4CCF-8238-DA2023A0ED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92743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662" y="23042570"/>
            <a:ext cx="26335039" cy="2720975"/>
          </a:xfrm>
        </p:spPr>
        <p:txBody>
          <a:bodyPr anchor="b"/>
          <a:lstStyle>
            <a:defPPr>
              <a:defRPr kern="1200"/>
            </a:defPPr>
            <a:lvl1pPr algn="l">
              <a:defRPr sz="18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662" y="2941638"/>
            <a:ext cx="26335039" cy="19750088"/>
          </a:xfrm>
        </p:spPr>
        <p:txBody>
          <a:bodyPr/>
          <a:lstStyle>
            <a:defPPr>
              <a:defRPr kern="1200"/>
            </a:defPPr>
            <a:lvl1pPr marL="0" indent="0">
              <a:buNone/>
              <a:defRPr sz="2933"/>
            </a:lvl1pPr>
            <a:lvl2pPr marL="419139" indent="0">
              <a:buNone/>
              <a:defRPr sz="2567"/>
            </a:lvl2pPr>
            <a:lvl3pPr marL="838276" indent="0">
              <a:buNone/>
              <a:defRPr sz="2200"/>
            </a:lvl3pPr>
            <a:lvl4pPr marL="1257416" indent="0">
              <a:buNone/>
              <a:defRPr sz="1833"/>
            </a:lvl4pPr>
            <a:lvl5pPr marL="1676555" indent="0">
              <a:buNone/>
              <a:defRPr sz="1833"/>
            </a:lvl5pPr>
            <a:lvl6pPr marL="2095694" indent="0">
              <a:buNone/>
              <a:defRPr sz="1833"/>
            </a:lvl6pPr>
            <a:lvl7pPr marL="2514832" indent="0">
              <a:buNone/>
              <a:defRPr sz="1833"/>
            </a:lvl7pPr>
            <a:lvl8pPr marL="2933972" indent="0">
              <a:buNone/>
              <a:defRPr sz="1833"/>
            </a:lvl8pPr>
            <a:lvl9pPr marL="3353110" indent="0">
              <a:buNone/>
              <a:defRPr sz="1833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662" y="25763546"/>
            <a:ext cx="26335039" cy="3862387"/>
          </a:xfrm>
        </p:spPr>
        <p:txBody>
          <a:bodyPr/>
          <a:lstStyle>
            <a:defPPr>
              <a:defRPr kern="1200"/>
            </a:defPPr>
            <a:lvl1pPr marL="0" indent="0">
              <a:buNone/>
              <a:defRPr sz="1283"/>
            </a:lvl1pPr>
            <a:lvl2pPr marL="419139" indent="0">
              <a:buNone/>
              <a:defRPr sz="1100"/>
            </a:lvl2pPr>
            <a:lvl3pPr marL="838276" indent="0">
              <a:buNone/>
              <a:defRPr sz="917"/>
            </a:lvl3pPr>
            <a:lvl4pPr marL="1257416" indent="0">
              <a:buNone/>
              <a:defRPr sz="825"/>
            </a:lvl4pPr>
            <a:lvl5pPr marL="1676555" indent="0">
              <a:buNone/>
              <a:defRPr sz="825"/>
            </a:lvl5pPr>
            <a:lvl6pPr marL="2095694" indent="0">
              <a:buNone/>
              <a:defRPr sz="825"/>
            </a:lvl6pPr>
            <a:lvl7pPr marL="2514832" indent="0">
              <a:buNone/>
              <a:defRPr sz="825"/>
            </a:lvl7pPr>
            <a:lvl8pPr marL="2933972" indent="0">
              <a:buNone/>
              <a:defRPr sz="825"/>
            </a:lvl8pPr>
            <a:lvl9pPr marL="3353110" indent="0">
              <a:buNone/>
              <a:defRPr sz="82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fld id="{56C9C478-6178-4E05-8724-034EA27743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20334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95516" y="1319213"/>
            <a:ext cx="39501763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70253" tIns="235127" rIns="470253" bIns="235127" anchor="ctr" anchorCtr="0" compatLnSpc="1">
            <a:prstTxWarp prst="textNoShape">
              <a:avLst/>
            </a:prstTxWarp>
          </a:bodyPr>
          <a:lstStyle>
            <a:defPPr>
              <a:defRPr kern="1200"/>
            </a:def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95516" y="7681913"/>
            <a:ext cx="39501763" cy="2172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70253" tIns="235127" rIns="470253" bIns="235127" anchor="t" anchorCtr="0" compatLnSpc="1">
            <a:prstTxWarp prst="textNoShape">
              <a:avLst/>
            </a:prstTxWarp>
          </a:bodyPr>
          <a:lstStyle>
            <a:defPPr>
              <a:defRPr kern="1200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195516" y="29978350"/>
            <a:ext cx="10240963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70253" tIns="235127" rIns="470253" bIns="235127" anchor="t" anchorCtr="0" compatLnSpc="1">
            <a:prstTxWarp prst="textNoShape">
              <a:avLst/>
            </a:prstTxWarp>
          </a:bodyPr>
          <a:lstStyle>
            <a:defPPr>
              <a:defRPr kern="1200"/>
            </a:defPPr>
            <a:lvl1pPr defTabSz="4312182">
              <a:defRPr sz="66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997115" y="29978350"/>
            <a:ext cx="13898563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70253" tIns="235127" rIns="470253" bIns="235127" anchor="t" anchorCtr="0" compatLnSpc="1">
            <a:prstTxWarp prst="textNoShape">
              <a:avLst/>
            </a:prstTxWarp>
          </a:bodyPr>
          <a:lstStyle>
            <a:defPPr>
              <a:defRPr kern="1200"/>
            </a:defPPr>
            <a:lvl1pPr algn="ctr" defTabSz="4312182">
              <a:defRPr sz="66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456315" y="29978350"/>
            <a:ext cx="10240963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70253" tIns="235127" rIns="470253" bIns="235127" anchor="t" anchorCtr="0" compatLnSpc="1">
            <a:prstTxWarp prst="textNoShape">
              <a:avLst/>
            </a:prstTxWarp>
          </a:bodyPr>
          <a:lstStyle>
            <a:defPPr>
              <a:defRPr kern="1200"/>
            </a:defPPr>
            <a:lvl1pPr algn="r" defTabSz="4312182">
              <a:defRPr sz="6600" smtClean="0">
                <a:latin typeface="Arial" pitchFamily="34" charset="0"/>
              </a:defRPr>
            </a:lvl1pPr>
          </a:lstStyle>
          <a:p>
            <a:pPr>
              <a:defRPr/>
            </a:pPr>
            <a:fld id="{9A1A43B9-AFC3-461A-A4D0-5B0FD2995B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New picture"/>
          <p:cNvPicPr/>
          <p:nvPr/>
        </p:nvPicPr>
        <p:blipFill>
          <a:blip r:embed="rId13"/>
          <a:stretch>
            <a:fillRect/>
          </a:stretch>
        </p:blipFill>
        <p:spPr>
          <a:xfrm rot="16200000">
            <a:off x="-11074400" y="16459204"/>
            <a:ext cx="14274800" cy="3937000"/>
          </a:xfrm>
          <a:prstGeom prst="rect">
            <a:avLst/>
          </a:prstGeom>
        </p:spPr>
      </p:pic>
      <p:pic>
        <p:nvPicPr>
          <p:cNvPr id="1032" name="New picture"/>
          <p:cNvPicPr/>
          <p:nvPr/>
        </p:nvPicPr>
        <p:blipFill>
          <a:blip r:embed="rId13"/>
          <a:stretch>
            <a:fillRect/>
          </a:stretch>
        </p:blipFill>
        <p:spPr>
          <a:xfrm rot="5400000">
            <a:off x="40690800" y="16459204"/>
            <a:ext cx="14274800" cy="3937000"/>
          </a:xfrm>
          <a:prstGeom prst="rect">
            <a:avLst/>
          </a:prstGeom>
        </p:spPr>
      </p:pic>
      <p:pic>
        <p:nvPicPr>
          <p:cNvPr id="1033" name="New picture"/>
          <p:cNvPicPr/>
          <p:nvPr/>
        </p:nvPicPr>
        <p:blipFill>
          <a:blip r:embed="rId14"/>
          <a:stretch>
            <a:fillRect/>
          </a:stretch>
        </p:blipFill>
        <p:spPr>
          <a:xfrm>
            <a:off x="6946901" y="33426400"/>
            <a:ext cx="29997400" cy="1447800"/>
          </a:xfrm>
          <a:prstGeom prst="rect">
            <a:avLst/>
          </a:prstGeom>
        </p:spPr>
      </p:pic>
      <p:sp>
        <p:nvSpPr>
          <p:cNvPr id="1034" name="New shape"/>
          <p:cNvSpPr/>
          <p:nvPr/>
        </p:nvSpPr>
        <p:spPr>
          <a:xfrm>
            <a:off x="6946900" y="33997900"/>
            <a:ext cx="21945600" cy="127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sz="4180">
                <a:solidFill>
                  <a:srgbClr val="808080"/>
                </a:solidFill>
              </a:rPr>
              <a:t>Template ID: intuitivecerulean  Size: 48x36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defPPr>
        <a:defRPr kern="1200"/>
      </a:defPPr>
      <a:lvl1pPr algn="ctr" defTabSz="4312182" rtl="0" eaLnBrk="0" fontAlgn="base" hangingPunct="0">
        <a:spcBef>
          <a:spcPct val="0"/>
        </a:spcBef>
        <a:spcAft>
          <a:spcPct val="0"/>
        </a:spcAft>
        <a:defRPr sz="20811">
          <a:solidFill>
            <a:schemeClr val="tx2"/>
          </a:solidFill>
          <a:latin typeface="+mj-lt"/>
          <a:ea typeface="+mj-ea"/>
          <a:cs typeface="+mj-cs"/>
        </a:defRPr>
      </a:lvl1pPr>
      <a:lvl2pPr algn="ctr" defTabSz="4312182" rtl="0" eaLnBrk="0" fontAlgn="base" hangingPunct="0">
        <a:spcBef>
          <a:spcPct val="0"/>
        </a:spcBef>
        <a:spcAft>
          <a:spcPct val="0"/>
        </a:spcAft>
        <a:defRPr sz="20811">
          <a:solidFill>
            <a:schemeClr val="tx2"/>
          </a:solidFill>
          <a:latin typeface="Arial" pitchFamily="34" charset="0"/>
        </a:defRPr>
      </a:lvl2pPr>
      <a:lvl3pPr algn="ctr" defTabSz="4312182" rtl="0" eaLnBrk="0" fontAlgn="base" hangingPunct="0">
        <a:spcBef>
          <a:spcPct val="0"/>
        </a:spcBef>
        <a:spcAft>
          <a:spcPct val="0"/>
        </a:spcAft>
        <a:defRPr sz="20811">
          <a:solidFill>
            <a:schemeClr val="tx2"/>
          </a:solidFill>
          <a:latin typeface="Arial" pitchFamily="34" charset="0"/>
        </a:defRPr>
      </a:lvl3pPr>
      <a:lvl4pPr algn="ctr" defTabSz="4312182" rtl="0" eaLnBrk="0" fontAlgn="base" hangingPunct="0">
        <a:spcBef>
          <a:spcPct val="0"/>
        </a:spcBef>
        <a:spcAft>
          <a:spcPct val="0"/>
        </a:spcAft>
        <a:defRPr sz="20811">
          <a:solidFill>
            <a:schemeClr val="tx2"/>
          </a:solidFill>
          <a:latin typeface="Arial" pitchFamily="34" charset="0"/>
        </a:defRPr>
      </a:lvl4pPr>
      <a:lvl5pPr algn="ctr" defTabSz="4312182" rtl="0" eaLnBrk="0" fontAlgn="base" hangingPunct="0">
        <a:spcBef>
          <a:spcPct val="0"/>
        </a:spcBef>
        <a:spcAft>
          <a:spcPct val="0"/>
        </a:spcAft>
        <a:defRPr sz="20811">
          <a:solidFill>
            <a:schemeClr val="tx2"/>
          </a:solidFill>
          <a:latin typeface="Arial" pitchFamily="34" charset="0"/>
        </a:defRPr>
      </a:lvl5pPr>
      <a:lvl6pPr marL="419139" algn="ctr" defTabSz="4312182" rtl="0" fontAlgn="base">
        <a:spcBef>
          <a:spcPct val="0"/>
        </a:spcBef>
        <a:spcAft>
          <a:spcPct val="0"/>
        </a:spcAft>
        <a:defRPr sz="20811">
          <a:solidFill>
            <a:schemeClr val="tx2"/>
          </a:solidFill>
          <a:latin typeface="Arial" pitchFamily="34" charset="0"/>
        </a:defRPr>
      </a:lvl6pPr>
      <a:lvl7pPr marL="838276" algn="ctr" defTabSz="4312182" rtl="0" fontAlgn="base">
        <a:spcBef>
          <a:spcPct val="0"/>
        </a:spcBef>
        <a:spcAft>
          <a:spcPct val="0"/>
        </a:spcAft>
        <a:defRPr sz="20811">
          <a:solidFill>
            <a:schemeClr val="tx2"/>
          </a:solidFill>
          <a:latin typeface="Arial" pitchFamily="34" charset="0"/>
        </a:defRPr>
      </a:lvl7pPr>
      <a:lvl8pPr marL="1257416" algn="ctr" defTabSz="4312182" rtl="0" fontAlgn="base">
        <a:spcBef>
          <a:spcPct val="0"/>
        </a:spcBef>
        <a:spcAft>
          <a:spcPct val="0"/>
        </a:spcAft>
        <a:defRPr sz="20811">
          <a:solidFill>
            <a:schemeClr val="tx2"/>
          </a:solidFill>
          <a:latin typeface="Arial" pitchFamily="34" charset="0"/>
        </a:defRPr>
      </a:lvl8pPr>
      <a:lvl9pPr marL="1676555" algn="ctr" defTabSz="4312182" rtl="0" fontAlgn="base">
        <a:spcBef>
          <a:spcPct val="0"/>
        </a:spcBef>
        <a:spcAft>
          <a:spcPct val="0"/>
        </a:spcAft>
        <a:defRPr sz="20811">
          <a:solidFill>
            <a:schemeClr val="tx2"/>
          </a:solidFill>
          <a:latin typeface="Arial" pitchFamily="34" charset="0"/>
        </a:defRPr>
      </a:lvl9pPr>
    </p:titleStyle>
    <p:bodyStyle>
      <a:defPPr>
        <a:defRPr kern="1200"/>
      </a:defPPr>
      <a:lvl1pPr marL="1618341" indent="-1618341" algn="l" defTabSz="4312182" rtl="0" eaLnBrk="0" fontAlgn="base" hangingPunct="0">
        <a:spcBef>
          <a:spcPct val="20000"/>
        </a:spcBef>
        <a:spcAft>
          <a:spcPct val="0"/>
        </a:spcAft>
        <a:buChar char="•"/>
        <a:defRPr sz="15126">
          <a:solidFill>
            <a:schemeClr val="tx1"/>
          </a:solidFill>
          <a:latin typeface="+mn-lt"/>
          <a:ea typeface="+mn-ea"/>
          <a:cs typeface="+mn-cs"/>
        </a:defRPr>
      </a:lvl1pPr>
      <a:lvl2pPr marL="3504465" indent="-1349104" algn="l" defTabSz="4312182" rtl="0" eaLnBrk="0" fontAlgn="base" hangingPunct="0">
        <a:spcBef>
          <a:spcPct val="20000"/>
        </a:spcBef>
        <a:spcAft>
          <a:spcPct val="0"/>
        </a:spcAft>
        <a:buChar char="–"/>
        <a:defRPr sz="13200">
          <a:solidFill>
            <a:schemeClr val="tx1"/>
          </a:solidFill>
          <a:latin typeface="+mn-lt"/>
        </a:defRPr>
      </a:lvl2pPr>
      <a:lvl3pPr marL="5390590" indent="-1078410" algn="l" defTabSz="4312182" rtl="0" eaLnBrk="0" fontAlgn="base" hangingPunct="0">
        <a:spcBef>
          <a:spcPct val="20000"/>
        </a:spcBef>
        <a:spcAft>
          <a:spcPct val="0"/>
        </a:spcAft>
        <a:buChar char="•"/>
        <a:defRPr sz="11275">
          <a:solidFill>
            <a:schemeClr val="tx1"/>
          </a:solidFill>
          <a:latin typeface="+mn-lt"/>
        </a:defRPr>
      </a:lvl3pPr>
      <a:lvl4pPr marL="7544497" indent="-1078410" algn="l" defTabSz="4312182" rtl="0" eaLnBrk="0" fontAlgn="base" hangingPunct="0">
        <a:spcBef>
          <a:spcPct val="20000"/>
        </a:spcBef>
        <a:spcAft>
          <a:spcPct val="0"/>
        </a:spcAft>
        <a:buChar char="–"/>
        <a:defRPr sz="9536">
          <a:solidFill>
            <a:schemeClr val="tx1"/>
          </a:solidFill>
          <a:latin typeface="+mn-lt"/>
        </a:defRPr>
      </a:lvl4pPr>
      <a:lvl5pPr marL="9699861" indent="-1076954" algn="l" defTabSz="4312182" rtl="0" eaLnBrk="0" fontAlgn="base" hangingPunct="0">
        <a:spcBef>
          <a:spcPct val="20000"/>
        </a:spcBef>
        <a:spcAft>
          <a:spcPct val="0"/>
        </a:spcAft>
        <a:buChar char="»"/>
        <a:defRPr sz="9536">
          <a:solidFill>
            <a:schemeClr val="tx1"/>
          </a:solidFill>
          <a:latin typeface="+mn-lt"/>
        </a:defRPr>
      </a:lvl5pPr>
      <a:lvl6pPr marL="10118998" indent="-1076954" algn="l" defTabSz="4312182" rtl="0" fontAlgn="base">
        <a:spcBef>
          <a:spcPct val="20000"/>
        </a:spcBef>
        <a:spcAft>
          <a:spcPct val="0"/>
        </a:spcAft>
        <a:buChar char="»"/>
        <a:defRPr sz="9536">
          <a:solidFill>
            <a:schemeClr val="tx1"/>
          </a:solidFill>
          <a:latin typeface="+mn-lt"/>
        </a:defRPr>
      </a:lvl6pPr>
      <a:lvl7pPr marL="10538138" indent="-1076954" algn="l" defTabSz="4312182" rtl="0" fontAlgn="base">
        <a:spcBef>
          <a:spcPct val="20000"/>
        </a:spcBef>
        <a:spcAft>
          <a:spcPct val="0"/>
        </a:spcAft>
        <a:buChar char="»"/>
        <a:defRPr sz="9536">
          <a:solidFill>
            <a:schemeClr val="tx1"/>
          </a:solidFill>
          <a:latin typeface="+mn-lt"/>
        </a:defRPr>
      </a:lvl7pPr>
      <a:lvl8pPr marL="10957278" indent="-1076954" algn="l" defTabSz="4312182" rtl="0" fontAlgn="base">
        <a:spcBef>
          <a:spcPct val="20000"/>
        </a:spcBef>
        <a:spcAft>
          <a:spcPct val="0"/>
        </a:spcAft>
        <a:buChar char="»"/>
        <a:defRPr sz="9536">
          <a:solidFill>
            <a:schemeClr val="tx1"/>
          </a:solidFill>
          <a:latin typeface="+mn-lt"/>
        </a:defRPr>
      </a:lvl8pPr>
      <a:lvl9pPr marL="11376416" indent="-1076954" algn="l" defTabSz="4312182" rtl="0" fontAlgn="base">
        <a:spcBef>
          <a:spcPct val="20000"/>
        </a:spcBef>
        <a:spcAft>
          <a:spcPct val="0"/>
        </a:spcAft>
        <a:buChar char="»"/>
        <a:defRPr sz="9536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38276" rtl="0" eaLnBrk="1" latinLnBrk="0" hangingPunct="1">
        <a:defRPr sz="1650" kern="1200">
          <a:solidFill>
            <a:schemeClr val="tx1"/>
          </a:solidFill>
          <a:latin typeface="+mn-lt"/>
          <a:ea typeface="+mn-ea"/>
          <a:cs typeface="+mn-cs"/>
        </a:defRPr>
      </a:lvl1pPr>
      <a:lvl2pPr marL="419139" algn="l" defTabSz="838276" rtl="0" eaLnBrk="1" latinLnBrk="0" hangingPunct="1">
        <a:defRPr sz="1650" kern="1200">
          <a:solidFill>
            <a:schemeClr val="tx1"/>
          </a:solidFill>
          <a:latin typeface="+mn-lt"/>
          <a:ea typeface="+mn-ea"/>
          <a:cs typeface="+mn-cs"/>
        </a:defRPr>
      </a:lvl2pPr>
      <a:lvl3pPr marL="838276" algn="l" defTabSz="838276" rtl="0" eaLnBrk="1" latinLnBrk="0" hangingPunct="1">
        <a:defRPr sz="1650" kern="1200">
          <a:solidFill>
            <a:schemeClr val="tx1"/>
          </a:solidFill>
          <a:latin typeface="+mn-lt"/>
          <a:ea typeface="+mn-ea"/>
          <a:cs typeface="+mn-cs"/>
        </a:defRPr>
      </a:lvl3pPr>
      <a:lvl4pPr marL="1257416" algn="l" defTabSz="838276" rtl="0" eaLnBrk="1" latinLnBrk="0" hangingPunct="1">
        <a:defRPr sz="1650" kern="1200">
          <a:solidFill>
            <a:schemeClr val="tx1"/>
          </a:solidFill>
          <a:latin typeface="+mn-lt"/>
          <a:ea typeface="+mn-ea"/>
          <a:cs typeface="+mn-cs"/>
        </a:defRPr>
      </a:lvl4pPr>
      <a:lvl5pPr marL="1676555" algn="l" defTabSz="838276" rtl="0" eaLnBrk="1" latinLnBrk="0" hangingPunct="1">
        <a:defRPr sz="1650" kern="1200">
          <a:solidFill>
            <a:schemeClr val="tx1"/>
          </a:solidFill>
          <a:latin typeface="+mn-lt"/>
          <a:ea typeface="+mn-ea"/>
          <a:cs typeface="+mn-cs"/>
        </a:defRPr>
      </a:lvl5pPr>
      <a:lvl6pPr marL="2095694" algn="l" defTabSz="838276" rtl="0" eaLnBrk="1" latinLnBrk="0" hangingPunct="1">
        <a:defRPr sz="1650" kern="1200">
          <a:solidFill>
            <a:schemeClr val="tx1"/>
          </a:solidFill>
          <a:latin typeface="+mn-lt"/>
          <a:ea typeface="+mn-ea"/>
          <a:cs typeface="+mn-cs"/>
        </a:defRPr>
      </a:lvl6pPr>
      <a:lvl7pPr marL="2514832" algn="l" defTabSz="838276" rtl="0" eaLnBrk="1" latinLnBrk="0" hangingPunct="1">
        <a:defRPr sz="1650" kern="1200">
          <a:solidFill>
            <a:schemeClr val="tx1"/>
          </a:solidFill>
          <a:latin typeface="+mn-lt"/>
          <a:ea typeface="+mn-ea"/>
          <a:cs typeface="+mn-cs"/>
        </a:defRPr>
      </a:lvl7pPr>
      <a:lvl8pPr marL="2933972" algn="l" defTabSz="838276" rtl="0" eaLnBrk="1" latinLnBrk="0" hangingPunct="1">
        <a:defRPr sz="1650" kern="1200">
          <a:solidFill>
            <a:schemeClr val="tx1"/>
          </a:solidFill>
          <a:latin typeface="+mn-lt"/>
          <a:ea typeface="+mn-ea"/>
          <a:cs typeface="+mn-cs"/>
        </a:defRPr>
      </a:lvl8pPr>
      <a:lvl9pPr marL="3353110" algn="l" defTabSz="838276" rtl="0" eaLnBrk="1" latinLnBrk="0" hangingPunct="1">
        <a:defRPr sz="16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jpe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34" Type="http://schemas.openxmlformats.org/officeDocument/2006/relationships/image" Target="../media/image34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17" Type="http://schemas.openxmlformats.org/officeDocument/2006/relationships/image" Target="../media/image17.svg"/><Relationship Id="rId25" Type="http://schemas.openxmlformats.org/officeDocument/2006/relationships/image" Target="../media/image25.png"/><Relationship Id="rId33" Type="http://schemas.openxmlformats.org/officeDocument/2006/relationships/image" Target="../media/image33.jpeg"/><Relationship Id="rId2" Type="http://schemas.microsoft.com/office/2018/10/relationships/comments" Target="../comments/modernComment_100_0.xml"/><Relationship Id="rId16" Type="http://schemas.openxmlformats.org/officeDocument/2006/relationships/image" Target="../media/image16.svg"/><Relationship Id="rId20" Type="http://schemas.openxmlformats.org/officeDocument/2006/relationships/image" Target="../media/image20.png"/><Relationship Id="rId29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24" Type="http://schemas.openxmlformats.org/officeDocument/2006/relationships/image" Target="../media/image24.svg"/><Relationship Id="rId32" Type="http://schemas.openxmlformats.org/officeDocument/2006/relationships/image" Target="../media/image32.jpeg"/><Relationship Id="rId5" Type="http://schemas.openxmlformats.org/officeDocument/2006/relationships/image" Target="../media/image5.jpeg"/><Relationship Id="rId15" Type="http://schemas.openxmlformats.org/officeDocument/2006/relationships/image" Target="../media/image15.svg"/><Relationship Id="rId23" Type="http://schemas.openxmlformats.org/officeDocument/2006/relationships/image" Target="../media/image23.svg"/><Relationship Id="rId28" Type="http://schemas.openxmlformats.org/officeDocument/2006/relationships/image" Target="../media/image28.png"/><Relationship Id="rId10" Type="http://schemas.openxmlformats.org/officeDocument/2006/relationships/image" Target="../media/image10.jpeg"/><Relationship Id="rId19" Type="http://schemas.openxmlformats.org/officeDocument/2006/relationships/image" Target="../media/image19.png"/><Relationship Id="rId31" Type="http://schemas.openxmlformats.org/officeDocument/2006/relationships/image" Target="../media/image31.png"/><Relationship Id="rId4" Type="http://schemas.openxmlformats.org/officeDocument/2006/relationships/image" Target="../media/image4.png"/><Relationship Id="rId9" Type="http://schemas.openxmlformats.org/officeDocument/2006/relationships/image" Target="../media/image9.jpeg"/><Relationship Id="rId14" Type="http://schemas.openxmlformats.org/officeDocument/2006/relationships/image" Target="../media/image14.png"/><Relationship Id="rId22" Type="http://schemas.openxmlformats.org/officeDocument/2006/relationships/image" Target="../media/image22.svg"/><Relationship Id="rId27" Type="http://schemas.openxmlformats.org/officeDocument/2006/relationships/image" Target="../media/image27.png"/><Relationship Id="rId30" Type="http://schemas.openxmlformats.org/officeDocument/2006/relationships/image" Target="../media/image30.jpeg"/><Relationship Id="rId8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1F8"/>
            </a:gs>
            <a:gs pos="100000">
              <a:srgbClr val="FFFFFF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6"/>
          <p:cNvSpPr>
            <a:spLocks noChangeArrowheads="1"/>
          </p:cNvSpPr>
          <p:nvPr/>
        </p:nvSpPr>
        <p:spPr bwMode="auto">
          <a:xfrm>
            <a:off x="0" y="1"/>
            <a:ext cx="43891200" cy="5934577"/>
          </a:xfrm>
          <a:prstGeom prst="rect">
            <a:avLst/>
          </a:prstGeom>
          <a:solidFill>
            <a:srgbClr val="1482A5"/>
          </a:solidFill>
          <a:ln w="9525">
            <a:noFill/>
            <a:miter lim="800000"/>
          </a:ln>
          <a:effectLst/>
        </p:spPr>
        <p:txBody>
          <a:bodyPr lIns="125730" tIns="62865" rIns="125730" bIns="62865" anchor="ctr"/>
          <a:lstStyle>
            <a:defPPr>
              <a:defRPr kern="1200"/>
            </a:defPPr>
          </a:lstStyle>
          <a:p>
            <a:pPr algn="ctr" defTabSz="4312182"/>
            <a:endParaRPr lang="en-US" sz="4400">
              <a:solidFill>
                <a:schemeClr val="bg1"/>
              </a:solidFill>
            </a:endParaRP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D3B51F6E-41A5-4D7C-9B15-CDBAC096BAD1}"/>
              </a:ext>
            </a:extLst>
          </p:cNvPr>
          <p:cNvSpPr txBox="1"/>
          <p:nvPr/>
        </p:nvSpPr>
        <p:spPr>
          <a:xfrm>
            <a:off x="5181600" y="698500"/>
            <a:ext cx="33528000" cy="269265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kern="1200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447982">
              <a:spcBef>
                <a:spcPct val="20000"/>
              </a:spcBef>
              <a:defRPr/>
            </a:pPr>
            <a:r>
              <a:rPr lang="en-US" sz="8501" b="1" dirty="0">
                <a:solidFill>
                  <a:schemeClr val="bg1"/>
                </a:solidFill>
                <a:latin typeface="Nunito" pitchFamily="2" charset="0"/>
              </a:rPr>
              <a:t>New Hampshire Shellfish Under Pressure: </a:t>
            </a:r>
          </a:p>
          <a:p>
            <a:pPr algn="ctr" defTabSz="3447982">
              <a:spcBef>
                <a:spcPct val="20000"/>
              </a:spcBef>
              <a:defRPr/>
            </a:pPr>
            <a:r>
              <a:rPr lang="en-US" sz="8501" b="1" dirty="0">
                <a:solidFill>
                  <a:schemeClr val="bg1"/>
                </a:solidFill>
                <a:latin typeface="Nunito" pitchFamily="2" charset="0"/>
              </a:rPr>
              <a:t>Physiological Effects of Climate Change and Toxic Algal Blooms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0A363635-BCEE-4B55-ADB3-58433C0697E0}"/>
              </a:ext>
            </a:extLst>
          </p:cNvPr>
          <p:cNvSpPr txBox="1"/>
          <p:nvPr/>
        </p:nvSpPr>
        <p:spPr>
          <a:xfrm>
            <a:off x="5181600" y="3767604"/>
            <a:ext cx="33528000" cy="189590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defPPr>
              <a:defRPr kern="1200"/>
            </a:defPPr>
            <a:lvl1pPr marL="0" marR="0" indent="0" algn="l" defTabSz="376108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5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Olivia Boyan, Hannah Gossner, Elizabeth Harvey, Brittany Jellison</a:t>
            </a:r>
          </a:p>
          <a:p>
            <a:pPr algn="ctr">
              <a:defRPr/>
            </a:pPr>
            <a:r>
              <a:rPr lang="en-US" sz="5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Department of Biological Sciences, University of New Hampshire, Durham, NH 03824</a:t>
            </a:r>
          </a:p>
        </p:txBody>
      </p:sp>
      <p:sp>
        <p:nvSpPr>
          <p:cNvPr id="19" name="Rectangle 10">
            <a:extLst>
              <a:ext uri="{FF2B5EF4-FFF2-40B4-BE49-F238E27FC236}">
                <a16:creationId xmlns:a16="http://schemas.microsoft.com/office/drawing/2014/main" id="{56B51769-050A-4089-A605-7F5F55540F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6433" y="6145074"/>
            <a:ext cx="10097461" cy="800526"/>
          </a:xfrm>
          <a:prstGeom prst="rect">
            <a:avLst/>
          </a:prstGeom>
          <a:solidFill>
            <a:srgbClr val="A0BEC8"/>
          </a:solidFill>
          <a:ln w="12700">
            <a:noFill/>
            <a:miter lim="800000"/>
          </a:ln>
        </p:spPr>
        <p:txBody>
          <a:bodyPr wrap="none" lIns="251460" tIns="67056" rIns="251460" bIns="62849" anchor="ctr" anchorCtr="0"/>
          <a:lstStyle>
            <a:defPPr>
              <a:defRPr kern="1200"/>
            </a:defPPr>
          </a:lstStyle>
          <a:p>
            <a:pPr algn="ctr" defTabSz="4311104">
              <a:defRPr/>
            </a:pPr>
            <a:r>
              <a:rPr lang="en-US" sz="3600" b="1" dirty="0">
                <a:solidFill>
                  <a:schemeClr val="bg1"/>
                </a:solidFill>
                <a:latin typeface="Nunito" panose="00000500000000000000" pitchFamily="2" charset="0"/>
              </a:rPr>
              <a:t>Introduction</a:t>
            </a:r>
          </a:p>
        </p:txBody>
      </p:sp>
      <p:sp>
        <p:nvSpPr>
          <p:cNvPr id="21" name="Rectangle 10">
            <a:extLst>
              <a:ext uri="{FF2B5EF4-FFF2-40B4-BE49-F238E27FC236}">
                <a16:creationId xmlns:a16="http://schemas.microsoft.com/office/drawing/2014/main" id="{D199CE64-341D-4865-BAC0-9C2B0065BF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98295" y="6145074"/>
            <a:ext cx="20269200" cy="800526"/>
          </a:xfrm>
          <a:prstGeom prst="rect">
            <a:avLst/>
          </a:prstGeom>
          <a:solidFill>
            <a:srgbClr val="A0BEC8"/>
          </a:solidFill>
          <a:ln w="12700">
            <a:noFill/>
            <a:miter lim="800000"/>
          </a:ln>
        </p:spPr>
        <p:txBody>
          <a:bodyPr wrap="none" lIns="251460" tIns="67056" rIns="251460" bIns="62849" anchor="ctr" anchorCtr="0"/>
          <a:lstStyle>
            <a:defPPr>
              <a:defRPr kern="1200"/>
            </a:defPPr>
          </a:lstStyle>
          <a:p>
            <a:pPr algn="ctr" defTabSz="4311104">
              <a:defRPr/>
            </a:pPr>
            <a:r>
              <a:rPr lang="en-US" sz="3600" b="1" dirty="0">
                <a:solidFill>
                  <a:schemeClr val="bg1"/>
                </a:solidFill>
                <a:latin typeface="Nunito" panose="00000500000000000000" pitchFamily="2" charset="0"/>
              </a:rPr>
              <a:t>Methods</a:t>
            </a:r>
          </a:p>
        </p:txBody>
      </p:sp>
      <p:sp>
        <p:nvSpPr>
          <p:cNvPr id="23" name="Rectangle 10">
            <a:extLst>
              <a:ext uri="{FF2B5EF4-FFF2-40B4-BE49-F238E27FC236}">
                <a16:creationId xmlns:a16="http://schemas.microsoft.com/office/drawing/2014/main" id="{649B2B52-1DC3-4E00-AA81-9A9BDF50D0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32187" y="15909406"/>
            <a:ext cx="20269199" cy="800526"/>
          </a:xfrm>
          <a:prstGeom prst="rect">
            <a:avLst/>
          </a:prstGeom>
          <a:solidFill>
            <a:srgbClr val="A0BEC8"/>
          </a:solidFill>
          <a:ln w="12700">
            <a:noFill/>
            <a:miter lim="800000"/>
          </a:ln>
        </p:spPr>
        <p:txBody>
          <a:bodyPr wrap="none" lIns="251460" tIns="67056" rIns="251460" bIns="62849" anchor="ctr" anchorCtr="0"/>
          <a:lstStyle>
            <a:defPPr>
              <a:defRPr kern="1200"/>
            </a:defPPr>
          </a:lstStyle>
          <a:p>
            <a:pPr algn="ctr" defTabSz="4311104">
              <a:defRPr/>
            </a:pPr>
            <a:r>
              <a:rPr lang="en-US" sz="3600" b="1" dirty="0">
                <a:solidFill>
                  <a:schemeClr val="bg1"/>
                </a:solidFill>
                <a:latin typeface="Nunito" panose="00000500000000000000" pitchFamily="2" charset="0"/>
              </a:rPr>
              <a:t>Results</a:t>
            </a:r>
          </a:p>
        </p:txBody>
      </p:sp>
      <p:sp>
        <p:nvSpPr>
          <p:cNvPr id="27" name="Rectangle 10">
            <a:extLst>
              <a:ext uri="{FF2B5EF4-FFF2-40B4-BE49-F238E27FC236}">
                <a16:creationId xmlns:a16="http://schemas.microsoft.com/office/drawing/2014/main" id="{98D14DB5-1AFE-4838-B666-0B2184BF55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301" y="27003358"/>
            <a:ext cx="10097460" cy="800526"/>
          </a:xfrm>
          <a:prstGeom prst="rect">
            <a:avLst/>
          </a:prstGeom>
          <a:solidFill>
            <a:srgbClr val="A0BEC8"/>
          </a:solidFill>
          <a:ln w="12700">
            <a:noFill/>
            <a:miter lim="800000"/>
          </a:ln>
        </p:spPr>
        <p:txBody>
          <a:bodyPr wrap="none" lIns="251460" tIns="67056" rIns="251460" bIns="62849" anchor="ctr" anchorCtr="0"/>
          <a:lstStyle>
            <a:defPPr>
              <a:defRPr kern="1200"/>
            </a:defPPr>
          </a:lstStyle>
          <a:p>
            <a:pPr algn="ctr" defTabSz="4311104">
              <a:defRPr/>
            </a:pPr>
            <a:r>
              <a:rPr lang="en-US" sz="3600" b="1" dirty="0">
                <a:solidFill>
                  <a:schemeClr val="bg1"/>
                </a:solidFill>
                <a:latin typeface="Nunito" panose="00000500000000000000" pitchFamily="2" charset="0"/>
              </a:rPr>
              <a:t>Objective</a:t>
            </a:r>
          </a:p>
        </p:txBody>
      </p:sp>
      <p:sp>
        <p:nvSpPr>
          <p:cNvPr id="28" name="TextBox 19">
            <a:extLst>
              <a:ext uri="{FF2B5EF4-FFF2-40B4-BE49-F238E27FC236}">
                <a16:creationId xmlns:a16="http://schemas.microsoft.com/office/drawing/2014/main" id="{6258151E-49CC-4DED-BAB7-C6568770CA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00652" y="31975277"/>
            <a:ext cx="10078704" cy="532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3800" tIns="41900" rIns="83800" bIns="41900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This work was funded through NH Sea Grant.</a:t>
            </a:r>
          </a:p>
        </p:txBody>
      </p:sp>
      <p:sp>
        <p:nvSpPr>
          <p:cNvPr id="29" name="Rectangle 10">
            <a:extLst>
              <a:ext uri="{FF2B5EF4-FFF2-40B4-BE49-F238E27FC236}">
                <a16:creationId xmlns:a16="http://schemas.microsoft.com/office/drawing/2014/main" id="{B159E2ED-58ED-4C4D-AADA-65963204CF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81895" y="30978329"/>
            <a:ext cx="10097461" cy="800526"/>
          </a:xfrm>
          <a:prstGeom prst="rect">
            <a:avLst/>
          </a:prstGeom>
          <a:solidFill>
            <a:srgbClr val="A0BEC8"/>
          </a:solidFill>
          <a:ln w="12700">
            <a:noFill/>
            <a:miter lim="800000"/>
          </a:ln>
        </p:spPr>
        <p:txBody>
          <a:bodyPr wrap="none" lIns="251460" tIns="67056" rIns="251460" bIns="62849" anchor="ctr" anchorCtr="0"/>
          <a:lstStyle>
            <a:defPPr>
              <a:defRPr kern="1200"/>
            </a:defPPr>
          </a:lstStyle>
          <a:p>
            <a:pPr algn="ctr" defTabSz="4311104">
              <a:defRPr/>
            </a:pPr>
            <a:r>
              <a:rPr lang="en-US" sz="3600" b="1">
                <a:solidFill>
                  <a:schemeClr val="bg1"/>
                </a:solidFill>
                <a:latin typeface="Nunito" panose="00000500000000000000" pitchFamily="2" charset="0"/>
              </a:rPr>
              <a:t>Acknowledgements</a:t>
            </a:r>
          </a:p>
        </p:txBody>
      </p:sp>
      <p:sp>
        <p:nvSpPr>
          <p:cNvPr id="31" name="Rectangle 10">
            <a:extLst>
              <a:ext uri="{FF2B5EF4-FFF2-40B4-BE49-F238E27FC236}">
                <a16:creationId xmlns:a16="http://schemas.microsoft.com/office/drawing/2014/main" id="{6127A719-505A-4C44-8032-B19C962A06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81895" y="25600517"/>
            <a:ext cx="10097461" cy="800526"/>
          </a:xfrm>
          <a:prstGeom prst="rect">
            <a:avLst/>
          </a:prstGeom>
          <a:solidFill>
            <a:srgbClr val="A0BEC8"/>
          </a:solidFill>
          <a:ln w="12700">
            <a:noFill/>
            <a:miter lim="800000"/>
          </a:ln>
        </p:spPr>
        <p:txBody>
          <a:bodyPr wrap="none" lIns="251460" tIns="67056" rIns="251460" bIns="62849" anchor="ctr" anchorCtr="0"/>
          <a:lstStyle>
            <a:defPPr>
              <a:defRPr kern="1200"/>
            </a:defPPr>
          </a:lstStyle>
          <a:p>
            <a:pPr algn="ctr" defTabSz="4311104">
              <a:defRPr/>
            </a:pPr>
            <a:r>
              <a:rPr lang="en-US" sz="3600" b="1" dirty="0">
                <a:solidFill>
                  <a:schemeClr val="bg1"/>
                </a:solidFill>
                <a:latin typeface="Nunito" panose="00000500000000000000" pitchFamily="2" charset="0"/>
              </a:rPr>
              <a:t>References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0B5D2F1-A4E0-171C-1286-AAD63F39A6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1000" y="780957"/>
            <a:ext cx="4315564" cy="430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147CC25-90FA-A845-6A43-84655FD325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404" y="1035423"/>
            <a:ext cx="4971658" cy="39299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62924B1-5115-F478-01AC-5302A5B0863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68" t="33162" r="26816" b="9143"/>
          <a:stretch>
            <a:fillRect/>
          </a:stretch>
        </p:blipFill>
        <p:spPr>
          <a:xfrm>
            <a:off x="1061534" y="29938565"/>
            <a:ext cx="3042497" cy="243003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F5A9EBA-EFB5-8218-92BD-9EA110387BC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67" t="12128" r="16758" b="9409"/>
          <a:stretch>
            <a:fillRect/>
          </a:stretch>
        </p:blipFill>
        <p:spPr>
          <a:xfrm>
            <a:off x="4104031" y="29938565"/>
            <a:ext cx="3042496" cy="243003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FD4FC4F-EF0B-EA8C-41CA-9F12060833F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76" t="21732" r="16676" b="195"/>
          <a:stretch>
            <a:fillRect/>
          </a:stretch>
        </p:blipFill>
        <p:spPr>
          <a:xfrm>
            <a:off x="7146527" y="29938565"/>
            <a:ext cx="3042496" cy="2430039"/>
          </a:xfrm>
          <a:prstGeom prst="rect">
            <a:avLst/>
          </a:prstGeom>
        </p:spPr>
      </p:pic>
      <p:sp>
        <p:nvSpPr>
          <p:cNvPr id="1070" name="TextBox 19">
            <a:extLst>
              <a:ext uri="{FF2B5EF4-FFF2-40B4-BE49-F238E27FC236}">
                <a16:creationId xmlns:a16="http://schemas.microsoft.com/office/drawing/2014/main" id="{D191C06A-A430-8B4F-7566-F4C4AF8553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6233" y="32368604"/>
            <a:ext cx="6197847" cy="372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3800" tIns="41900" rIns="83800" bIns="41900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Photos by: Brian Yurasits, New Hampshire Sea Grant </a:t>
            </a:r>
          </a:p>
        </p:txBody>
      </p:sp>
      <p:sp>
        <p:nvSpPr>
          <p:cNvPr id="2078" name="TextBox 19">
            <a:extLst>
              <a:ext uri="{FF2B5EF4-FFF2-40B4-BE49-F238E27FC236}">
                <a16:creationId xmlns:a16="http://schemas.microsoft.com/office/drawing/2014/main" id="{6C8657AC-281C-7CB6-2C48-3704092AA4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77342" y="31802277"/>
            <a:ext cx="10038962" cy="1081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3800" tIns="41900" rIns="83800" bIns="41900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Fig 6. Respiration (mg O</a:t>
            </a:r>
            <a:r>
              <a:rPr lang="en-US" baseline="-25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g</a:t>
            </a:r>
            <a:r>
              <a:rPr lang="en-US" baseline="30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-1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hr</a:t>
            </a:r>
            <a:r>
              <a:rPr lang="en-US" baseline="30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-1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 by species and treatment. Respiration was significantly different between mussel-scallop (p &lt; 0.0001) and acidified-warm </a:t>
            </a:r>
          </a:p>
          <a:p>
            <a:pPr>
              <a:lnSpc>
                <a:spcPct val="110000"/>
              </a:lnSpc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(p = 0.0168). No species-treatment interaction (p &gt; 0.05).</a:t>
            </a:r>
          </a:p>
        </p:txBody>
      </p:sp>
      <p:sp>
        <p:nvSpPr>
          <p:cNvPr id="2080" name="TextBox 19">
            <a:extLst>
              <a:ext uri="{FF2B5EF4-FFF2-40B4-BE49-F238E27FC236}">
                <a16:creationId xmlns:a16="http://schemas.microsoft.com/office/drawing/2014/main" id="{1E5280AA-197A-8D63-9A88-2855CE69F1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19482" y="23393317"/>
            <a:ext cx="9920760" cy="1420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3800" tIns="41900" rIns="83800" bIns="41900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Fig 3. Length change (mm) by species and treatment. Length change was significantly different between ambient-warm (p = 0.0128) and multi-warm </a:t>
            </a:r>
          </a:p>
          <a:p>
            <a:pPr>
              <a:lnSpc>
                <a:spcPct val="110000"/>
              </a:lnSpc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(p = 0.0113). No species-treatment interaction or significance between species </a:t>
            </a:r>
          </a:p>
          <a:p>
            <a:pPr>
              <a:lnSpc>
                <a:spcPct val="110000"/>
              </a:lnSpc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(p &gt; 0.05).   </a:t>
            </a:r>
          </a:p>
        </p:txBody>
      </p:sp>
      <p:sp>
        <p:nvSpPr>
          <p:cNvPr id="2083" name="TextBox 19">
            <a:extLst>
              <a:ext uri="{FF2B5EF4-FFF2-40B4-BE49-F238E27FC236}">
                <a16:creationId xmlns:a16="http://schemas.microsoft.com/office/drawing/2014/main" id="{0FF939BC-A61D-BC63-565B-4BD1A26CFC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37106" y="31802277"/>
            <a:ext cx="10010481" cy="1081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3800" tIns="41900" rIns="83800" bIns="41900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Fig 5. Depth change (mm) by species and treatment. Depth change was significantly different between mussel-oyster (p = 0.005) and mussel-scallop (p = 0.0001). No species-treatment interaction or significance between treatments (p &gt; 0.05).  </a:t>
            </a:r>
          </a:p>
        </p:txBody>
      </p:sp>
      <p:sp>
        <p:nvSpPr>
          <p:cNvPr id="2" name="Rectangle 10">
            <a:extLst>
              <a:ext uri="{FF2B5EF4-FFF2-40B4-BE49-F238E27FC236}">
                <a16:creationId xmlns:a16="http://schemas.microsoft.com/office/drawing/2014/main" id="{8840929F-C80C-F514-93CB-C21783336C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81895" y="6156716"/>
            <a:ext cx="10097461" cy="800526"/>
          </a:xfrm>
          <a:prstGeom prst="rect">
            <a:avLst/>
          </a:prstGeom>
          <a:solidFill>
            <a:srgbClr val="A0BEC8"/>
          </a:solidFill>
          <a:ln w="12700">
            <a:noFill/>
            <a:miter lim="800000"/>
          </a:ln>
        </p:spPr>
        <p:txBody>
          <a:bodyPr wrap="none" lIns="251460" tIns="67056" rIns="251460" bIns="62849" anchor="ctr" anchorCtr="0"/>
          <a:lstStyle>
            <a:defPPr>
              <a:defRPr kern="1200"/>
            </a:defPPr>
          </a:lstStyle>
          <a:p>
            <a:pPr algn="ctr" defTabSz="4311104">
              <a:defRPr/>
            </a:pPr>
            <a:r>
              <a:rPr lang="en-US" sz="3600" b="1" dirty="0">
                <a:solidFill>
                  <a:schemeClr val="bg1"/>
                </a:solidFill>
                <a:latin typeface="Nunito" panose="00000500000000000000" pitchFamily="2" charset="0"/>
              </a:rPr>
              <a:t>Conclusion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A708993-E19B-8C68-68BC-7846DBE002E8}"/>
              </a:ext>
            </a:extLst>
          </p:cNvPr>
          <p:cNvSpPr/>
          <p:nvPr/>
        </p:nvSpPr>
        <p:spPr bwMode="auto">
          <a:xfrm>
            <a:off x="11862753" y="7708336"/>
            <a:ext cx="2362200" cy="2142977"/>
          </a:xfrm>
          <a:prstGeom prst="roundRect">
            <a:avLst/>
          </a:prstGeom>
          <a:solidFill>
            <a:srgbClr val="FFDB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7037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Acidified </a:t>
            </a:r>
          </a:p>
          <a:p>
            <a:pPr marL="0" marR="0" lvl="0" indent="0" algn="ctr" defTabSz="47037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17 °C </a:t>
            </a:r>
          </a:p>
          <a:p>
            <a:pPr marL="0" marR="0" lvl="0" indent="0" algn="ctr" defTabSz="47037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 7.5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C399071-38EF-32F9-681B-F76EF13932B8}"/>
              </a:ext>
            </a:extLst>
          </p:cNvPr>
          <p:cNvSpPr/>
          <p:nvPr/>
        </p:nvSpPr>
        <p:spPr bwMode="auto">
          <a:xfrm>
            <a:off x="14351119" y="7703563"/>
            <a:ext cx="2362200" cy="2147750"/>
          </a:xfrm>
          <a:prstGeom prst="roundRect">
            <a:avLst/>
          </a:prstGeom>
          <a:solidFill>
            <a:srgbClr val="B3F3E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4703763"/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Ambient (Control) </a:t>
            </a:r>
          </a:p>
          <a:p>
            <a:pPr algn="ctr" defTabSz="4703763"/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17 °C </a:t>
            </a:r>
          </a:p>
          <a:p>
            <a:pPr algn="ctr" defTabSz="4703763"/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 8.0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966E811-48DC-833A-DE61-6311DEB22C7E}"/>
              </a:ext>
            </a:extLst>
          </p:cNvPr>
          <p:cNvSpPr/>
          <p:nvPr/>
        </p:nvSpPr>
        <p:spPr bwMode="auto">
          <a:xfrm>
            <a:off x="11856917" y="9956378"/>
            <a:ext cx="2362200" cy="2147750"/>
          </a:xfrm>
          <a:prstGeom prst="roundRect">
            <a:avLst/>
          </a:prstGeom>
          <a:solidFill>
            <a:srgbClr val="B1ECB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7037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Multi </a:t>
            </a:r>
          </a:p>
          <a:p>
            <a:pPr marL="0" marR="0" lvl="0" indent="0" algn="ctr" defTabSz="47037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21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°C </a:t>
            </a:r>
          </a:p>
          <a:p>
            <a:pPr marL="0" marR="0" lvl="0" indent="0" algn="ctr" defTabSz="47037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 7.5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C95C0B9-BB00-D83D-2DE7-0FED11F641EE}"/>
              </a:ext>
            </a:extLst>
          </p:cNvPr>
          <p:cNvSpPr/>
          <p:nvPr/>
        </p:nvSpPr>
        <p:spPr bwMode="auto">
          <a:xfrm>
            <a:off x="14345283" y="9957816"/>
            <a:ext cx="2362200" cy="2147750"/>
          </a:xfrm>
          <a:prstGeom prst="roundRect">
            <a:avLst/>
          </a:prstGeom>
          <a:solidFill>
            <a:srgbClr val="FFCDF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7037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Warm </a:t>
            </a:r>
          </a:p>
          <a:p>
            <a:pPr marL="0" marR="0" lvl="0" indent="0" algn="ctr" defTabSz="47037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21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°C </a:t>
            </a:r>
          </a:p>
          <a:p>
            <a:pPr marL="0" marR="0" lvl="0" indent="0" algn="ctr" defTabSz="47037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 8.0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404D2B9E-7E86-D2F6-8F62-F96125324A47}"/>
              </a:ext>
            </a:extLst>
          </p:cNvPr>
          <p:cNvSpPr/>
          <p:nvPr/>
        </p:nvSpPr>
        <p:spPr bwMode="auto">
          <a:xfrm rot="18907538">
            <a:off x="17739862" y="10296475"/>
            <a:ext cx="3501835" cy="207680"/>
          </a:xfrm>
          <a:prstGeom prst="rightArrow">
            <a:avLst>
              <a:gd name="adj1" fmla="val 50000"/>
              <a:gd name="adj2" fmla="val 118025"/>
            </a:avLst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7037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" name="Plus Sign 12">
            <a:extLst>
              <a:ext uri="{FF2B5EF4-FFF2-40B4-BE49-F238E27FC236}">
                <a16:creationId xmlns:a16="http://schemas.microsoft.com/office/drawing/2014/main" id="{9B90C62F-8D69-483F-4864-D5AA32196127}"/>
              </a:ext>
            </a:extLst>
          </p:cNvPr>
          <p:cNvSpPr/>
          <p:nvPr/>
        </p:nvSpPr>
        <p:spPr bwMode="auto">
          <a:xfrm>
            <a:off x="13689440" y="12162349"/>
            <a:ext cx="1226088" cy="1148182"/>
          </a:xfrm>
          <a:prstGeom prst="mathPlus">
            <a:avLst/>
          </a:prstGeom>
          <a:solidFill>
            <a:srgbClr val="0F647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7037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C2F23F4B-4B6C-6F0A-DAA6-862A58745C0E}"/>
              </a:ext>
            </a:extLst>
          </p:cNvPr>
          <p:cNvSpPr/>
          <p:nvPr/>
        </p:nvSpPr>
        <p:spPr bwMode="auto">
          <a:xfrm>
            <a:off x="11824333" y="14073047"/>
            <a:ext cx="1611379" cy="1488358"/>
          </a:xfrm>
          <a:prstGeom prst="roundRect">
            <a:avLst/>
          </a:prstGeom>
          <a:solidFill>
            <a:srgbClr val="EFE7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ctr" defTabSz="4703763">
              <a:defRPr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NonTox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BB52A837-55FF-46DE-676E-07785F767C3F}"/>
              </a:ext>
            </a:extLst>
          </p:cNvPr>
          <p:cNvSpPr/>
          <p:nvPr/>
        </p:nvSpPr>
        <p:spPr bwMode="auto">
          <a:xfrm>
            <a:off x="13528841" y="14067296"/>
            <a:ext cx="1611379" cy="1488358"/>
          </a:xfrm>
          <a:prstGeom prst="roundRect">
            <a:avLst/>
          </a:prstGeom>
          <a:solidFill>
            <a:srgbClr val="E3D5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ctr" defTabSz="4703763">
              <a:defRPr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LowTox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D3A58E71-CFED-F126-E7B5-3258D5F431E3}"/>
              </a:ext>
            </a:extLst>
          </p:cNvPr>
          <p:cNvSpPr/>
          <p:nvPr/>
        </p:nvSpPr>
        <p:spPr bwMode="auto">
          <a:xfrm>
            <a:off x="15233349" y="14073047"/>
            <a:ext cx="1611379" cy="1488358"/>
          </a:xfrm>
          <a:prstGeom prst="roundRect">
            <a:avLst/>
          </a:prstGeom>
          <a:solidFill>
            <a:srgbClr val="D3BD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ctr" defTabSz="4703763">
              <a:defRPr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HighTox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CDC1FFE3-929E-302E-CB87-AB8001C833F4}"/>
              </a:ext>
            </a:extLst>
          </p:cNvPr>
          <p:cNvSpPr/>
          <p:nvPr/>
        </p:nvSpPr>
        <p:spPr>
          <a:xfrm>
            <a:off x="20909820" y="10695749"/>
            <a:ext cx="1584961" cy="870178"/>
          </a:xfrm>
          <a:prstGeom prst="round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Length (mm)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DAF43382-956F-011A-569E-DC4E70FA8475}"/>
              </a:ext>
            </a:extLst>
          </p:cNvPr>
          <p:cNvSpPr/>
          <p:nvPr/>
        </p:nvSpPr>
        <p:spPr>
          <a:xfrm>
            <a:off x="22880870" y="10695748"/>
            <a:ext cx="1584961" cy="800525"/>
          </a:xfrm>
          <a:prstGeom prst="round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Width (mm)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31BA5DAC-1807-218E-8DBC-EBEB226352D4}"/>
              </a:ext>
            </a:extLst>
          </p:cNvPr>
          <p:cNvSpPr/>
          <p:nvPr/>
        </p:nvSpPr>
        <p:spPr>
          <a:xfrm>
            <a:off x="24851920" y="10650019"/>
            <a:ext cx="1584961" cy="800524"/>
          </a:xfrm>
          <a:prstGeom prst="round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Depth (mm)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635157AE-BDD6-6623-5C09-006F0B076116}"/>
              </a:ext>
            </a:extLst>
          </p:cNvPr>
          <p:cNvSpPr/>
          <p:nvPr/>
        </p:nvSpPr>
        <p:spPr>
          <a:xfrm>
            <a:off x="28575000" y="10686641"/>
            <a:ext cx="1584961" cy="800523"/>
          </a:xfrm>
          <a:prstGeom prst="round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Weight (g)</a:t>
            </a: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1839E8A6-FC11-6EEF-2A02-0390A20C46B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6463" y="12220058"/>
            <a:ext cx="5315407" cy="354330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3B60A82F-B4C6-090A-EEFC-3C557718FA1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2572" y="12220058"/>
            <a:ext cx="5323553" cy="3549035"/>
          </a:xfrm>
          <a:prstGeom prst="rect">
            <a:avLst/>
          </a:prstGeom>
        </p:spPr>
      </p:pic>
      <p:pic>
        <p:nvPicPr>
          <p:cNvPr id="1028" name="Picture 4" descr="August 8, 2018. NASA Earth Observatory images by Lauren Dauphin, and sea surface temperature data from Coral Reef Watch.">
            <a:extLst>
              <a:ext uri="{FF2B5EF4-FFF2-40B4-BE49-F238E27FC236}">
                <a16:creationId xmlns:a16="http://schemas.microsoft.com/office/drawing/2014/main" id="{2067ACAE-3DA6-0275-32BD-A0EAA8BF63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75" y="7163446"/>
            <a:ext cx="6858000" cy="517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60769CAD-B4B8-44E9-F8E4-184091F9BFCC}"/>
              </a:ext>
            </a:extLst>
          </p:cNvPr>
          <p:cNvSpPr/>
          <p:nvPr/>
        </p:nvSpPr>
        <p:spPr>
          <a:xfrm>
            <a:off x="7940436" y="8703528"/>
            <a:ext cx="2844557" cy="919738"/>
          </a:xfrm>
          <a:prstGeom prst="roundRect">
            <a:avLst/>
          </a:prstGeom>
          <a:solidFill>
            <a:srgbClr val="D9F3FB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Ocean warming</a:t>
            </a:r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E11A8104-BDEE-5CB2-C4DB-1DDEBDF14F69}"/>
              </a:ext>
            </a:extLst>
          </p:cNvPr>
          <p:cNvSpPr/>
          <p:nvPr/>
        </p:nvSpPr>
        <p:spPr>
          <a:xfrm>
            <a:off x="7937243" y="9683031"/>
            <a:ext cx="2844557" cy="1003610"/>
          </a:xfrm>
          <a:prstGeom prst="roundRect">
            <a:avLst/>
          </a:prstGeom>
          <a:solidFill>
            <a:srgbClr val="D9F3FB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Ocean acidification</a:t>
            </a: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05F6543B-A768-C658-21DF-CC9D1DF914EB}"/>
              </a:ext>
            </a:extLst>
          </p:cNvPr>
          <p:cNvSpPr/>
          <p:nvPr/>
        </p:nvSpPr>
        <p:spPr>
          <a:xfrm>
            <a:off x="2896204" y="13355765"/>
            <a:ext cx="5974702" cy="657581"/>
          </a:xfrm>
          <a:prstGeom prst="roundRect">
            <a:avLst/>
          </a:prstGeom>
          <a:solidFill>
            <a:srgbClr val="A2D6E6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Effects influence shellfish physiology…</a:t>
            </a: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132389DF-0A9C-3BCF-32C9-0AE5C85D8B98}"/>
              </a:ext>
            </a:extLst>
          </p:cNvPr>
          <p:cNvSpPr/>
          <p:nvPr/>
        </p:nvSpPr>
        <p:spPr>
          <a:xfrm>
            <a:off x="3629885" y="22141412"/>
            <a:ext cx="4449009" cy="540550"/>
          </a:xfrm>
          <a:prstGeom prst="roundRect">
            <a:avLst/>
          </a:prstGeom>
          <a:solidFill>
            <a:srgbClr val="A2D6E6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Why are shellfish important?</a:t>
            </a:r>
          </a:p>
        </p:txBody>
      </p:sp>
      <p:sp>
        <p:nvSpPr>
          <p:cNvPr id="62" name="Arrow: Right 61">
            <a:extLst>
              <a:ext uri="{FF2B5EF4-FFF2-40B4-BE49-F238E27FC236}">
                <a16:creationId xmlns:a16="http://schemas.microsoft.com/office/drawing/2014/main" id="{E7444723-5449-0D96-29A9-0E09A3C94364}"/>
              </a:ext>
            </a:extLst>
          </p:cNvPr>
          <p:cNvSpPr/>
          <p:nvPr/>
        </p:nvSpPr>
        <p:spPr bwMode="auto">
          <a:xfrm rot="5400000">
            <a:off x="5601377" y="21583059"/>
            <a:ext cx="506027" cy="538657"/>
          </a:xfrm>
          <a:prstGeom prst="rightArrow">
            <a:avLst/>
          </a:prstGeom>
          <a:solidFill>
            <a:srgbClr val="0F647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7037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0E971A58-13A5-4056-680A-F40D68608354}"/>
              </a:ext>
            </a:extLst>
          </p:cNvPr>
          <p:cNvSpPr/>
          <p:nvPr/>
        </p:nvSpPr>
        <p:spPr>
          <a:xfrm>
            <a:off x="7936005" y="10746406"/>
            <a:ext cx="2844557" cy="1682214"/>
          </a:xfrm>
          <a:prstGeom prst="roundRect">
            <a:avLst/>
          </a:prstGeom>
          <a:solidFill>
            <a:srgbClr val="D9F3FB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Changes in harmful algal bloom (HABs) presence</a:t>
            </a:r>
          </a:p>
        </p:txBody>
      </p:sp>
      <p:sp>
        <p:nvSpPr>
          <p:cNvPr id="1024" name="TextBox 1023">
            <a:extLst>
              <a:ext uri="{FF2B5EF4-FFF2-40B4-BE49-F238E27FC236}">
                <a16:creationId xmlns:a16="http://schemas.microsoft.com/office/drawing/2014/main" id="{13039313-1520-4CE4-49CF-85134B8F634B}"/>
              </a:ext>
            </a:extLst>
          </p:cNvPr>
          <p:cNvSpPr txBox="1"/>
          <p:nvPr/>
        </p:nvSpPr>
        <p:spPr>
          <a:xfrm>
            <a:off x="781167" y="12284970"/>
            <a:ext cx="6858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Photo by: </a:t>
            </a: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Lauren Dauphin and Coral Reef Watch</a:t>
            </a:r>
          </a:p>
        </p:txBody>
      </p:sp>
      <p:pic>
        <p:nvPicPr>
          <p:cNvPr id="1031" name="Picture 6" descr="The Blue Mussel | Critter Science">
            <a:extLst>
              <a:ext uri="{FF2B5EF4-FFF2-40B4-BE49-F238E27FC236}">
                <a16:creationId xmlns:a16="http://schemas.microsoft.com/office/drawing/2014/main" id="{B67FEDF2-5B0A-9DEB-6610-E88330132D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319"/>
          <a:stretch>
            <a:fillRect/>
          </a:stretch>
        </p:blipFill>
        <p:spPr bwMode="auto">
          <a:xfrm>
            <a:off x="818749" y="19168126"/>
            <a:ext cx="4645953" cy="2396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2" name="TextBox 1031">
            <a:extLst>
              <a:ext uri="{FF2B5EF4-FFF2-40B4-BE49-F238E27FC236}">
                <a16:creationId xmlns:a16="http://schemas.microsoft.com/office/drawing/2014/main" id="{3E13F0D5-6017-54D2-6EB6-C6C8D6B10A1C}"/>
              </a:ext>
            </a:extLst>
          </p:cNvPr>
          <p:cNvSpPr txBox="1"/>
          <p:nvPr/>
        </p:nvSpPr>
        <p:spPr>
          <a:xfrm>
            <a:off x="731734" y="21541986"/>
            <a:ext cx="39487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Photo by: </a:t>
            </a: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Critter Science</a:t>
            </a:r>
          </a:p>
        </p:txBody>
      </p:sp>
      <p:sp>
        <p:nvSpPr>
          <p:cNvPr id="1033" name="Rectangle: Rounded Corners 1032">
            <a:extLst>
              <a:ext uri="{FF2B5EF4-FFF2-40B4-BE49-F238E27FC236}">
                <a16:creationId xmlns:a16="http://schemas.microsoft.com/office/drawing/2014/main" id="{1D21C95E-5772-2D94-6656-7FDCE8C27F3F}"/>
              </a:ext>
            </a:extLst>
          </p:cNvPr>
          <p:cNvSpPr/>
          <p:nvPr/>
        </p:nvSpPr>
        <p:spPr>
          <a:xfrm>
            <a:off x="1537041" y="18343835"/>
            <a:ext cx="8531467" cy="657581"/>
          </a:xfrm>
          <a:prstGeom prst="roundRect">
            <a:avLst/>
          </a:prstGeom>
          <a:solidFill>
            <a:srgbClr val="A2D6E6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Shellfish are particularly susceptible to effects because… </a:t>
            </a:r>
          </a:p>
        </p:txBody>
      </p:sp>
      <p:pic>
        <p:nvPicPr>
          <p:cNvPr id="1035" name="Picture 8" descr="UNH Researchers Conduct First Comprehensive Study of NH Oyster Farming |  UNH Today">
            <a:extLst>
              <a:ext uri="{FF2B5EF4-FFF2-40B4-BE49-F238E27FC236}">
                <a16:creationId xmlns:a16="http://schemas.microsoft.com/office/drawing/2014/main" id="{1A6DA89D-5867-4524-EF64-EBCA4358F6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6413" y="22761028"/>
            <a:ext cx="3455784" cy="230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6" name="TextBox 1035">
            <a:extLst>
              <a:ext uri="{FF2B5EF4-FFF2-40B4-BE49-F238E27FC236}">
                <a16:creationId xmlns:a16="http://schemas.microsoft.com/office/drawing/2014/main" id="{4B8F2B17-541D-01D8-FA67-39F00AB47954}"/>
              </a:ext>
            </a:extLst>
          </p:cNvPr>
          <p:cNvSpPr txBox="1"/>
          <p:nvPr/>
        </p:nvSpPr>
        <p:spPr>
          <a:xfrm>
            <a:off x="6551461" y="25000585"/>
            <a:ext cx="39487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Photo by: </a:t>
            </a: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Krystin Ward/UNH</a:t>
            </a:r>
          </a:p>
        </p:txBody>
      </p:sp>
      <p:pic>
        <p:nvPicPr>
          <p:cNvPr id="1037" name="Picture 10" descr="Blue mussels, real heroes of NH, Maine intertidal life: Nature News">
            <a:extLst>
              <a:ext uri="{FF2B5EF4-FFF2-40B4-BE49-F238E27FC236}">
                <a16:creationId xmlns:a16="http://schemas.microsoft.com/office/drawing/2014/main" id="{CF586205-EA11-3067-AA28-E60A83F039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29" b="865"/>
          <a:stretch>
            <a:fillRect/>
          </a:stretch>
        </p:blipFill>
        <p:spPr bwMode="auto">
          <a:xfrm>
            <a:off x="1565164" y="22751554"/>
            <a:ext cx="3410827" cy="2289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8" name="TextBox 1037">
            <a:extLst>
              <a:ext uri="{FF2B5EF4-FFF2-40B4-BE49-F238E27FC236}">
                <a16:creationId xmlns:a16="http://schemas.microsoft.com/office/drawing/2014/main" id="{2E4D8331-951F-379A-5B06-35C22E761413}"/>
              </a:ext>
            </a:extLst>
          </p:cNvPr>
          <p:cNvSpPr txBox="1"/>
          <p:nvPr/>
        </p:nvSpPr>
        <p:spPr>
          <a:xfrm>
            <a:off x="1515938" y="24983523"/>
            <a:ext cx="39487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Photo by: </a:t>
            </a: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Seacoast Online</a:t>
            </a:r>
          </a:p>
        </p:txBody>
      </p:sp>
      <p:pic>
        <p:nvPicPr>
          <p:cNvPr id="1043" name="Picture 1042">
            <a:extLst>
              <a:ext uri="{FF2B5EF4-FFF2-40B4-BE49-F238E27FC236}">
                <a16:creationId xmlns:a16="http://schemas.microsoft.com/office/drawing/2014/main" id="{7338D25A-96B3-BE10-CBA5-C77FC9EF79D6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1691" y="7527549"/>
            <a:ext cx="9546002" cy="3256931"/>
          </a:xfrm>
          <a:prstGeom prst="rect">
            <a:avLst/>
          </a:prstGeom>
        </p:spPr>
      </p:pic>
      <p:sp>
        <p:nvSpPr>
          <p:cNvPr id="1046" name="Rectangle: Rounded Corners 1045">
            <a:extLst>
              <a:ext uri="{FF2B5EF4-FFF2-40B4-BE49-F238E27FC236}">
                <a16:creationId xmlns:a16="http://schemas.microsoft.com/office/drawing/2014/main" id="{5654F1AA-AE28-B810-C35F-55B06D477F2B}"/>
              </a:ext>
            </a:extLst>
          </p:cNvPr>
          <p:cNvSpPr/>
          <p:nvPr/>
        </p:nvSpPr>
        <p:spPr>
          <a:xfrm>
            <a:off x="7895656" y="7156096"/>
            <a:ext cx="2844557" cy="958072"/>
          </a:xfrm>
          <a:prstGeom prst="roundRect">
            <a:avLst/>
          </a:prstGeom>
          <a:solidFill>
            <a:srgbClr val="A2D6E6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Effects of climate change</a:t>
            </a:r>
          </a:p>
        </p:txBody>
      </p:sp>
      <p:sp>
        <p:nvSpPr>
          <p:cNvPr id="1058" name="Rectangle: Rounded Corners 1057">
            <a:extLst>
              <a:ext uri="{FF2B5EF4-FFF2-40B4-BE49-F238E27FC236}">
                <a16:creationId xmlns:a16="http://schemas.microsoft.com/office/drawing/2014/main" id="{79B5D992-F3C2-BF4B-973F-56F1C03DC3B3}"/>
              </a:ext>
            </a:extLst>
          </p:cNvPr>
          <p:cNvSpPr/>
          <p:nvPr/>
        </p:nvSpPr>
        <p:spPr>
          <a:xfrm>
            <a:off x="5510309" y="19255351"/>
            <a:ext cx="5315452" cy="641935"/>
          </a:xfrm>
          <a:prstGeom prst="roundRect">
            <a:avLst/>
          </a:prstGeom>
          <a:solidFill>
            <a:srgbClr val="D9F3FB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They are mostly sessile organisms</a:t>
            </a:r>
          </a:p>
        </p:txBody>
      </p:sp>
      <p:sp>
        <p:nvSpPr>
          <p:cNvPr id="1059" name="Rectangle: Rounded Corners 1058">
            <a:extLst>
              <a:ext uri="{FF2B5EF4-FFF2-40B4-BE49-F238E27FC236}">
                <a16:creationId xmlns:a16="http://schemas.microsoft.com/office/drawing/2014/main" id="{C956392B-4593-F831-03D6-E01AE6956D8A}"/>
              </a:ext>
            </a:extLst>
          </p:cNvPr>
          <p:cNvSpPr/>
          <p:nvPr/>
        </p:nvSpPr>
        <p:spPr>
          <a:xfrm>
            <a:off x="5510308" y="19994883"/>
            <a:ext cx="5315453" cy="639133"/>
          </a:xfrm>
          <a:prstGeom prst="roundRect">
            <a:avLst/>
          </a:prstGeom>
          <a:solidFill>
            <a:srgbClr val="D9F3FB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They feed through their tissues</a:t>
            </a:r>
          </a:p>
        </p:txBody>
      </p:sp>
      <p:sp>
        <p:nvSpPr>
          <p:cNvPr id="1060" name="Equals 1059">
            <a:extLst>
              <a:ext uri="{FF2B5EF4-FFF2-40B4-BE49-F238E27FC236}">
                <a16:creationId xmlns:a16="http://schemas.microsoft.com/office/drawing/2014/main" id="{83D49E32-D783-1B29-F4F1-798776963197}"/>
              </a:ext>
            </a:extLst>
          </p:cNvPr>
          <p:cNvSpPr/>
          <p:nvPr/>
        </p:nvSpPr>
        <p:spPr bwMode="auto">
          <a:xfrm>
            <a:off x="9012032" y="8143093"/>
            <a:ext cx="713038" cy="506837"/>
          </a:xfrm>
          <a:prstGeom prst="mathEqual">
            <a:avLst/>
          </a:prstGeom>
          <a:solidFill>
            <a:srgbClr val="0F647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7037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61" name="Rectangle: Rounded Corners 1060">
            <a:extLst>
              <a:ext uri="{FF2B5EF4-FFF2-40B4-BE49-F238E27FC236}">
                <a16:creationId xmlns:a16="http://schemas.microsoft.com/office/drawing/2014/main" id="{7DB10046-ECE8-28E9-B0C2-7FF56D795BA1}"/>
              </a:ext>
            </a:extLst>
          </p:cNvPr>
          <p:cNvSpPr/>
          <p:nvPr/>
        </p:nvSpPr>
        <p:spPr>
          <a:xfrm>
            <a:off x="791873" y="14372819"/>
            <a:ext cx="3401416" cy="919738"/>
          </a:xfrm>
          <a:prstGeom prst="roundRect">
            <a:avLst/>
          </a:prstGeom>
          <a:solidFill>
            <a:srgbClr val="D9F3FB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Temperature</a:t>
            </a:r>
          </a:p>
        </p:txBody>
      </p:sp>
      <p:sp>
        <p:nvSpPr>
          <p:cNvPr id="1062" name="Rectangle: Rounded Corners 1061">
            <a:extLst>
              <a:ext uri="{FF2B5EF4-FFF2-40B4-BE49-F238E27FC236}">
                <a16:creationId xmlns:a16="http://schemas.microsoft.com/office/drawing/2014/main" id="{B48DC45A-2705-A32D-531F-D57705A3C694}"/>
              </a:ext>
            </a:extLst>
          </p:cNvPr>
          <p:cNvSpPr/>
          <p:nvPr/>
        </p:nvSpPr>
        <p:spPr>
          <a:xfrm>
            <a:off x="760992" y="15516628"/>
            <a:ext cx="3432297" cy="919738"/>
          </a:xfrm>
          <a:prstGeom prst="roundRect">
            <a:avLst/>
          </a:prstGeom>
          <a:solidFill>
            <a:srgbClr val="D9F3FB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Water pH</a:t>
            </a:r>
          </a:p>
        </p:txBody>
      </p:sp>
      <p:sp>
        <p:nvSpPr>
          <p:cNvPr id="1063" name="Rectangle: Rounded Corners 1062">
            <a:extLst>
              <a:ext uri="{FF2B5EF4-FFF2-40B4-BE49-F238E27FC236}">
                <a16:creationId xmlns:a16="http://schemas.microsoft.com/office/drawing/2014/main" id="{B908BEC6-7FD6-87AA-D92F-957EA410EE45}"/>
              </a:ext>
            </a:extLst>
          </p:cNvPr>
          <p:cNvSpPr/>
          <p:nvPr/>
        </p:nvSpPr>
        <p:spPr>
          <a:xfrm>
            <a:off x="791627" y="16664002"/>
            <a:ext cx="3401662" cy="1088755"/>
          </a:xfrm>
          <a:prstGeom prst="roundRect">
            <a:avLst/>
          </a:prstGeom>
          <a:solidFill>
            <a:srgbClr val="D9F3FB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Diet toxicity level</a:t>
            </a:r>
          </a:p>
          <a:p>
            <a:r>
              <a:rPr lang="en-US" sz="24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from algae</a:t>
            </a:r>
          </a:p>
        </p:txBody>
      </p:sp>
      <p:sp>
        <p:nvSpPr>
          <p:cNvPr id="1064" name="Arrow: Right 1063">
            <a:extLst>
              <a:ext uri="{FF2B5EF4-FFF2-40B4-BE49-F238E27FC236}">
                <a16:creationId xmlns:a16="http://schemas.microsoft.com/office/drawing/2014/main" id="{D37AB1CC-F8E1-C5F1-D1BA-8E9926B5B37A}"/>
              </a:ext>
            </a:extLst>
          </p:cNvPr>
          <p:cNvSpPr/>
          <p:nvPr/>
        </p:nvSpPr>
        <p:spPr bwMode="auto">
          <a:xfrm rot="5400000">
            <a:off x="5525603" y="12685516"/>
            <a:ext cx="657581" cy="538657"/>
          </a:xfrm>
          <a:prstGeom prst="rightArrow">
            <a:avLst/>
          </a:prstGeom>
          <a:solidFill>
            <a:srgbClr val="0F647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7037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65" name="Arrow: Right 1064">
            <a:extLst>
              <a:ext uri="{FF2B5EF4-FFF2-40B4-BE49-F238E27FC236}">
                <a16:creationId xmlns:a16="http://schemas.microsoft.com/office/drawing/2014/main" id="{FF3ED0C0-0E98-7A37-B0F4-2C4E55381AA1}"/>
              </a:ext>
            </a:extLst>
          </p:cNvPr>
          <p:cNvSpPr/>
          <p:nvPr/>
        </p:nvSpPr>
        <p:spPr bwMode="auto">
          <a:xfrm rot="5400000">
            <a:off x="5525603" y="17665704"/>
            <a:ext cx="657581" cy="538657"/>
          </a:xfrm>
          <a:prstGeom prst="rightArrow">
            <a:avLst/>
          </a:prstGeom>
          <a:solidFill>
            <a:srgbClr val="0F647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7037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066" name="Graphic 1065" descr="Thermometer with solid fill">
            <a:extLst>
              <a:ext uri="{FF2B5EF4-FFF2-40B4-BE49-F238E27FC236}">
                <a16:creationId xmlns:a16="http://schemas.microsoft.com/office/drawing/2014/main" id="{E3DEB224-1CA9-9E80-CE10-9F40A3D6303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409361" y="14442587"/>
            <a:ext cx="783634" cy="783634"/>
          </a:xfrm>
          <a:prstGeom prst="rect">
            <a:avLst/>
          </a:prstGeom>
        </p:spPr>
      </p:pic>
      <p:pic>
        <p:nvPicPr>
          <p:cNvPr id="1067" name="Graphic 1066" descr="Water with solid fill">
            <a:extLst>
              <a:ext uri="{FF2B5EF4-FFF2-40B4-BE49-F238E27FC236}">
                <a16:creationId xmlns:a16="http://schemas.microsoft.com/office/drawing/2014/main" id="{5F645F5F-5049-301F-F1C9-8ABCEB85237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3438914" y="15613827"/>
            <a:ext cx="718222" cy="718222"/>
          </a:xfrm>
          <a:prstGeom prst="rect">
            <a:avLst/>
          </a:prstGeom>
        </p:spPr>
      </p:pic>
      <p:pic>
        <p:nvPicPr>
          <p:cNvPr id="1074" name="Graphic 1073" descr="Skull with solid fill">
            <a:extLst>
              <a:ext uri="{FF2B5EF4-FFF2-40B4-BE49-F238E27FC236}">
                <a16:creationId xmlns:a16="http://schemas.microsoft.com/office/drawing/2014/main" id="{3D233BC0-0076-3FE4-7669-029D3093E46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488028" y="16905046"/>
            <a:ext cx="597581" cy="597581"/>
          </a:xfrm>
          <a:prstGeom prst="rect">
            <a:avLst/>
          </a:prstGeom>
        </p:spPr>
      </p:pic>
      <p:sp>
        <p:nvSpPr>
          <p:cNvPr id="1079" name="TextBox 1078">
            <a:extLst>
              <a:ext uri="{FF2B5EF4-FFF2-40B4-BE49-F238E27FC236}">
                <a16:creationId xmlns:a16="http://schemas.microsoft.com/office/drawing/2014/main" id="{C970B621-420E-F474-AC71-46489C8B51CC}"/>
              </a:ext>
            </a:extLst>
          </p:cNvPr>
          <p:cNvSpPr txBox="1"/>
          <p:nvPr/>
        </p:nvSpPr>
        <p:spPr>
          <a:xfrm>
            <a:off x="4999024" y="15790741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Influences</a:t>
            </a:r>
            <a:endParaRPr lang="en-US" dirty="0"/>
          </a:p>
        </p:txBody>
      </p:sp>
      <p:pic>
        <p:nvPicPr>
          <p:cNvPr id="2048" name="Picture 2047">
            <a:extLst>
              <a:ext uri="{FF2B5EF4-FFF2-40B4-BE49-F238E27FC236}">
                <a16:creationId xmlns:a16="http://schemas.microsoft.com/office/drawing/2014/main" id="{2E383A08-3862-E234-C7D8-D458FAB22190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65" t="15688" r="14250" b="14686"/>
          <a:stretch>
            <a:fillRect/>
          </a:stretch>
        </p:blipFill>
        <p:spPr>
          <a:xfrm>
            <a:off x="4214128" y="14227798"/>
            <a:ext cx="932740" cy="3707235"/>
          </a:xfrm>
          <a:prstGeom prst="rect">
            <a:avLst/>
          </a:prstGeom>
        </p:spPr>
      </p:pic>
      <p:pic>
        <p:nvPicPr>
          <p:cNvPr id="2054" name="Picture 2053">
            <a:extLst>
              <a:ext uri="{FF2B5EF4-FFF2-40B4-BE49-F238E27FC236}">
                <a16:creationId xmlns:a16="http://schemas.microsoft.com/office/drawing/2014/main" id="{8483C0AE-90C8-6E62-9E85-121437CB846B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80" t="9439" r="24680" b="8696"/>
          <a:stretch>
            <a:fillRect/>
          </a:stretch>
        </p:blipFill>
        <p:spPr>
          <a:xfrm>
            <a:off x="7267769" y="14327978"/>
            <a:ext cx="1094492" cy="1109457"/>
          </a:xfrm>
          <a:prstGeom prst="rect">
            <a:avLst/>
          </a:prstGeom>
        </p:spPr>
      </p:pic>
      <p:sp>
        <p:nvSpPr>
          <p:cNvPr id="2055" name="Arrow: Right 2054">
            <a:extLst>
              <a:ext uri="{FF2B5EF4-FFF2-40B4-BE49-F238E27FC236}">
                <a16:creationId xmlns:a16="http://schemas.microsoft.com/office/drawing/2014/main" id="{29952A79-9FC8-7792-717A-CC31CD3CE614}"/>
              </a:ext>
            </a:extLst>
          </p:cNvPr>
          <p:cNvSpPr/>
          <p:nvPr/>
        </p:nvSpPr>
        <p:spPr bwMode="auto">
          <a:xfrm>
            <a:off x="6637897" y="15910534"/>
            <a:ext cx="541200" cy="279757"/>
          </a:xfrm>
          <a:prstGeom prst="rightArrow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7037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056" name="Picture 2055">
            <a:extLst>
              <a:ext uri="{FF2B5EF4-FFF2-40B4-BE49-F238E27FC236}">
                <a16:creationId xmlns:a16="http://schemas.microsoft.com/office/drawing/2014/main" id="{B9F48275-D59E-C2E9-5008-114F04A6C5F9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80" t="9439" r="24680" b="8696"/>
          <a:stretch>
            <a:fillRect/>
          </a:stretch>
        </p:blipFill>
        <p:spPr>
          <a:xfrm>
            <a:off x="9303245" y="14144359"/>
            <a:ext cx="1561465" cy="1582815"/>
          </a:xfrm>
          <a:prstGeom prst="rect">
            <a:avLst/>
          </a:prstGeom>
        </p:spPr>
      </p:pic>
      <p:sp>
        <p:nvSpPr>
          <p:cNvPr id="2057" name="Arrow: Right 2056">
            <a:extLst>
              <a:ext uri="{FF2B5EF4-FFF2-40B4-BE49-F238E27FC236}">
                <a16:creationId xmlns:a16="http://schemas.microsoft.com/office/drawing/2014/main" id="{80729156-210C-34FA-7C53-636FC3045468}"/>
              </a:ext>
            </a:extLst>
          </p:cNvPr>
          <p:cNvSpPr/>
          <p:nvPr/>
        </p:nvSpPr>
        <p:spPr bwMode="auto">
          <a:xfrm>
            <a:off x="8288400" y="15044095"/>
            <a:ext cx="1099023" cy="152272"/>
          </a:xfrm>
          <a:prstGeom prst="rightArrow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7037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8" name="TextBox 2057">
            <a:extLst>
              <a:ext uri="{FF2B5EF4-FFF2-40B4-BE49-F238E27FC236}">
                <a16:creationId xmlns:a16="http://schemas.microsoft.com/office/drawing/2014/main" id="{D0A8F9FE-A3E6-32AE-CBF1-C12946170F2B}"/>
              </a:ext>
            </a:extLst>
          </p:cNvPr>
          <p:cNvSpPr txBox="1"/>
          <p:nvPr/>
        </p:nvSpPr>
        <p:spPr>
          <a:xfrm>
            <a:off x="8223206" y="1462792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Growth</a:t>
            </a:r>
            <a:endParaRPr lang="en-US" dirty="0"/>
          </a:p>
        </p:txBody>
      </p:sp>
      <p:pic>
        <p:nvPicPr>
          <p:cNvPr id="2060" name="Picture 2059">
            <a:extLst>
              <a:ext uri="{FF2B5EF4-FFF2-40B4-BE49-F238E27FC236}">
                <a16:creationId xmlns:a16="http://schemas.microsoft.com/office/drawing/2014/main" id="{77FB3F9E-BE0F-06F0-4CDF-83A100A8330B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13385">
            <a:off x="7053477" y="15821176"/>
            <a:ext cx="2773117" cy="2212541"/>
          </a:xfrm>
          <a:prstGeom prst="rect">
            <a:avLst/>
          </a:prstGeom>
        </p:spPr>
      </p:pic>
      <p:pic>
        <p:nvPicPr>
          <p:cNvPr id="2064" name="Graphic 2063" descr="Windy outline">
            <a:extLst>
              <a:ext uri="{FF2B5EF4-FFF2-40B4-BE49-F238E27FC236}">
                <a16:creationId xmlns:a16="http://schemas.microsoft.com/office/drawing/2014/main" id="{A22D434C-B3A1-0423-1AD3-08E6A595D57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 rot="20663045">
            <a:off x="9210501" y="15803365"/>
            <a:ext cx="914400" cy="914400"/>
          </a:xfrm>
          <a:prstGeom prst="rect">
            <a:avLst/>
          </a:prstGeom>
        </p:spPr>
      </p:pic>
      <p:pic>
        <p:nvPicPr>
          <p:cNvPr id="2065" name="Graphic 2064" descr="Windy outline">
            <a:extLst>
              <a:ext uri="{FF2B5EF4-FFF2-40B4-BE49-F238E27FC236}">
                <a16:creationId xmlns:a16="http://schemas.microsoft.com/office/drawing/2014/main" id="{79E06C37-747F-6333-8746-195FEAFA981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 rot="1013533">
            <a:off x="9168846" y="17290881"/>
            <a:ext cx="914400" cy="914400"/>
          </a:xfrm>
          <a:prstGeom prst="rect">
            <a:avLst/>
          </a:prstGeom>
        </p:spPr>
      </p:pic>
      <p:sp>
        <p:nvSpPr>
          <p:cNvPr id="2066" name="TextBox 2065">
            <a:extLst>
              <a:ext uri="{FF2B5EF4-FFF2-40B4-BE49-F238E27FC236}">
                <a16:creationId xmlns:a16="http://schemas.microsoft.com/office/drawing/2014/main" id="{2E128DE0-1CCD-B4EE-763F-9CBF448EF316}"/>
              </a:ext>
            </a:extLst>
          </p:cNvPr>
          <p:cNvSpPr txBox="1"/>
          <p:nvPr/>
        </p:nvSpPr>
        <p:spPr>
          <a:xfrm>
            <a:off x="9440893" y="16755885"/>
            <a:ext cx="1891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Respiration</a:t>
            </a:r>
            <a:endParaRPr lang="en-US" dirty="0"/>
          </a:p>
        </p:txBody>
      </p:sp>
      <p:pic>
        <p:nvPicPr>
          <p:cNvPr id="2067" name="Picture 2066">
            <a:extLst>
              <a:ext uri="{FF2B5EF4-FFF2-40B4-BE49-F238E27FC236}">
                <a16:creationId xmlns:a16="http://schemas.microsoft.com/office/drawing/2014/main" id="{482D9137-11A3-55DD-4B04-1F0BDB2081A7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65" t="15688" r="14250" b="14686"/>
          <a:stretch>
            <a:fillRect/>
          </a:stretch>
        </p:blipFill>
        <p:spPr>
          <a:xfrm>
            <a:off x="16726499" y="7340515"/>
            <a:ext cx="1479567" cy="8739887"/>
          </a:xfrm>
          <a:prstGeom prst="rect">
            <a:avLst/>
          </a:prstGeom>
        </p:spPr>
      </p:pic>
      <p:sp>
        <p:nvSpPr>
          <p:cNvPr id="2068" name="Arrow: Right 2067">
            <a:extLst>
              <a:ext uri="{FF2B5EF4-FFF2-40B4-BE49-F238E27FC236}">
                <a16:creationId xmlns:a16="http://schemas.microsoft.com/office/drawing/2014/main" id="{DC5A7861-4641-9F0D-BB0F-1BC3D46EC4A0}"/>
              </a:ext>
            </a:extLst>
          </p:cNvPr>
          <p:cNvSpPr/>
          <p:nvPr/>
        </p:nvSpPr>
        <p:spPr bwMode="auto">
          <a:xfrm rot="2794869">
            <a:off x="17709095" y="12733919"/>
            <a:ext cx="3501835" cy="218315"/>
          </a:xfrm>
          <a:prstGeom prst="rightArrow">
            <a:avLst>
              <a:gd name="adj1" fmla="val 50000"/>
              <a:gd name="adj2" fmla="val 126093"/>
            </a:avLst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7037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69" name="Rectangle: Rounded Corners 2068">
            <a:extLst>
              <a:ext uri="{FF2B5EF4-FFF2-40B4-BE49-F238E27FC236}">
                <a16:creationId xmlns:a16="http://schemas.microsoft.com/office/drawing/2014/main" id="{52ADDED1-1F08-BDBD-79C9-7DF6DC68CF5B}"/>
              </a:ext>
            </a:extLst>
          </p:cNvPr>
          <p:cNvSpPr/>
          <p:nvPr/>
        </p:nvSpPr>
        <p:spPr>
          <a:xfrm>
            <a:off x="11891559" y="7143543"/>
            <a:ext cx="4831607" cy="498293"/>
          </a:xfrm>
          <a:prstGeom prst="roundRect">
            <a:avLst/>
          </a:prstGeom>
          <a:solidFill>
            <a:srgbClr val="D9F3FB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Water treatments:</a:t>
            </a:r>
          </a:p>
        </p:txBody>
      </p:sp>
      <p:sp>
        <p:nvSpPr>
          <p:cNvPr id="2070" name="Rectangle: Rounded Corners 2069">
            <a:extLst>
              <a:ext uri="{FF2B5EF4-FFF2-40B4-BE49-F238E27FC236}">
                <a16:creationId xmlns:a16="http://schemas.microsoft.com/office/drawing/2014/main" id="{24A78BAE-D0F2-B194-BE6F-00B5D3E54627}"/>
              </a:ext>
            </a:extLst>
          </p:cNvPr>
          <p:cNvSpPr/>
          <p:nvPr/>
        </p:nvSpPr>
        <p:spPr>
          <a:xfrm>
            <a:off x="11805694" y="13474284"/>
            <a:ext cx="5039034" cy="525624"/>
          </a:xfrm>
          <a:prstGeom prst="roundRect">
            <a:avLst/>
          </a:prstGeom>
          <a:solidFill>
            <a:srgbClr val="D9F3FB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Algal diet treatments:</a:t>
            </a:r>
          </a:p>
        </p:txBody>
      </p:sp>
      <p:sp>
        <p:nvSpPr>
          <p:cNvPr id="2071" name="Rectangle: Rounded Corners 2070">
            <a:extLst>
              <a:ext uri="{FF2B5EF4-FFF2-40B4-BE49-F238E27FC236}">
                <a16:creationId xmlns:a16="http://schemas.microsoft.com/office/drawing/2014/main" id="{476D41A0-A86F-0FED-8806-BAE9EA3C6F62}"/>
              </a:ext>
            </a:extLst>
          </p:cNvPr>
          <p:cNvSpPr/>
          <p:nvPr/>
        </p:nvSpPr>
        <p:spPr>
          <a:xfrm>
            <a:off x="20999485" y="7072063"/>
            <a:ext cx="4146515" cy="505036"/>
          </a:xfrm>
          <a:prstGeom prst="roundRect">
            <a:avLst/>
          </a:prstGeom>
          <a:solidFill>
            <a:srgbClr val="D9F3FB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  Growth measurements:</a:t>
            </a:r>
          </a:p>
        </p:txBody>
      </p:sp>
      <p:sp>
        <p:nvSpPr>
          <p:cNvPr id="2072" name="Rectangle: Rounded Corners 2071">
            <a:extLst>
              <a:ext uri="{FF2B5EF4-FFF2-40B4-BE49-F238E27FC236}">
                <a16:creationId xmlns:a16="http://schemas.microsoft.com/office/drawing/2014/main" id="{51739B61-4478-65BD-0380-1179ED606FC7}"/>
              </a:ext>
            </a:extLst>
          </p:cNvPr>
          <p:cNvSpPr/>
          <p:nvPr/>
        </p:nvSpPr>
        <p:spPr>
          <a:xfrm>
            <a:off x="20969005" y="11621937"/>
            <a:ext cx="4848715" cy="550842"/>
          </a:xfrm>
          <a:prstGeom prst="roundRect">
            <a:avLst/>
          </a:prstGeom>
          <a:solidFill>
            <a:srgbClr val="D9F3FB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   Respiration measurements:</a:t>
            </a:r>
          </a:p>
        </p:txBody>
      </p:sp>
      <p:pic>
        <p:nvPicPr>
          <p:cNvPr id="1030" name="Graphic 1029" descr="Ruler with solid fill">
            <a:extLst>
              <a:ext uri="{FF2B5EF4-FFF2-40B4-BE49-F238E27FC236}">
                <a16:creationId xmlns:a16="http://schemas.microsoft.com/office/drawing/2014/main" id="{4B4DFAEE-A1EE-56FB-7AEC-5F321E3A7DD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21183380" y="7124565"/>
            <a:ext cx="400032" cy="400032"/>
          </a:xfrm>
          <a:prstGeom prst="rect">
            <a:avLst/>
          </a:prstGeom>
        </p:spPr>
      </p:pic>
      <p:pic>
        <p:nvPicPr>
          <p:cNvPr id="1027" name="Graphic 1026" descr="Lungs outline">
            <a:extLst>
              <a:ext uri="{FF2B5EF4-FFF2-40B4-BE49-F238E27FC236}">
                <a16:creationId xmlns:a16="http://schemas.microsoft.com/office/drawing/2014/main" id="{A4B58A5D-838D-EFDE-430C-7199DC691C1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21102601" y="11667819"/>
            <a:ext cx="501989" cy="501989"/>
          </a:xfrm>
          <a:prstGeom prst="rect">
            <a:avLst/>
          </a:prstGeom>
        </p:spPr>
      </p:pic>
      <p:sp>
        <p:nvSpPr>
          <p:cNvPr id="2073" name="Rectangle: Rounded Corners 2072">
            <a:extLst>
              <a:ext uri="{FF2B5EF4-FFF2-40B4-BE49-F238E27FC236}">
                <a16:creationId xmlns:a16="http://schemas.microsoft.com/office/drawing/2014/main" id="{D6F71874-23A4-0490-9104-783FA446A973}"/>
              </a:ext>
            </a:extLst>
          </p:cNvPr>
          <p:cNvSpPr/>
          <p:nvPr/>
        </p:nvSpPr>
        <p:spPr>
          <a:xfrm>
            <a:off x="708332" y="27848760"/>
            <a:ext cx="10097460" cy="2042371"/>
          </a:xfrm>
          <a:prstGeom prst="roundRect">
            <a:avLst/>
          </a:prstGeom>
          <a:solidFill>
            <a:srgbClr val="D9F3FB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Analyze the effects of predicted water conditions and diet toxicity level in New Hampshire on the growth and respiration of Blue mussels (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Mytilus edulis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), Eastern oysters (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Crassostrea virginica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), and Sea scallops (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Placopecten magellanicus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).</a:t>
            </a:r>
          </a:p>
        </p:txBody>
      </p:sp>
      <p:sp>
        <p:nvSpPr>
          <p:cNvPr id="2074" name="Rectangle: Rounded Corners 2073">
            <a:extLst>
              <a:ext uri="{FF2B5EF4-FFF2-40B4-BE49-F238E27FC236}">
                <a16:creationId xmlns:a16="http://schemas.microsoft.com/office/drawing/2014/main" id="{9289E10A-ACB8-799D-BE35-FECEC840B577}"/>
              </a:ext>
            </a:extLst>
          </p:cNvPr>
          <p:cNvSpPr/>
          <p:nvPr/>
        </p:nvSpPr>
        <p:spPr>
          <a:xfrm>
            <a:off x="21988481" y="16824688"/>
            <a:ext cx="10038212" cy="1020866"/>
          </a:xfrm>
          <a:prstGeom prst="roundRect">
            <a:avLst/>
          </a:prstGeom>
          <a:solidFill>
            <a:srgbClr val="D9F3FB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Shellfish, particularly scallops, lost weight especially under acidified conditions (Fig 4.)</a:t>
            </a:r>
          </a:p>
        </p:txBody>
      </p:sp>
      <p:sp>
        <p:nvSpPr>
          <p:cNvPr id="2075" name="Rectangle: Rounded Corners 2074">
            <a:extLst>
              <a:ext uri="{FF2B5EF4-FFF2-40B4-BE49-F238E27FC236}">
                <a16:creationId xmlns:a16="http://schemas.microsoft.com/office/drawing/2014/main" id="{281C795E-DD5E-3CA1-8438-3A116BFBADC1}"/>
              </a:ext>
            </a:extLst>
          </p:cNvPr>
          <p:cNvSpPr/>
          <p:nvPr/>
        </p:nvSpPr>
        <p:spPr>
          <a:xfrm>
            <a:off x="11763200" y="16812175"/>
            <a:ext cx="10038212" cy="1020866"/>
          </a:xfrm>
          <a:prstGeom prst="roundRect">
            <a:avLst/>
          </a:prstGeom>
          <a:solidFill>
            <a:srgbClr val="D9F3FB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Shellfish, particularly scallops, continued to grow </a:t>
            </a:r>
            <a:r>
              <a:rPr lang="en-US" sz="28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their shells (Fig 3., Fig 5.)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76" name="Rectangle: Rounded Corners 2075">
            <a:extLst>
              <a:ext uri="{FF2B5EF4-FFF2-40B4-BE49-F238E27FC236}">
                <a16:creationId xmlns:a16="http://schemas.microsoft.com/office/drawing/2014/main" id="{92C55222-D6D7-EB31-7EFA-F1D555B0A85D}"/>
              </a:ext>
            </a:extLst>
          </p:cNvPr>
          <p:cNvSpPr/>
          <p:nvPr/>
        </p:nvSpPr>
        <p:spPr>
          <a:xfrm>
            <a:off x="22032895" y="25177098"/>
            <a:ext cx="10038212" cy="1081879"/>
          </a:xfrm>
          <a:prstGeom prst="roundRect">
            <a:avLst/>
          </a:prstGeom>
          <a:solidFill>
            <a:srgbClr val="D9F3FB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Shellfish showed lower respiration under acidified conditions (Fig 6.)</a:t>
            </a:r>
          </a:p>
        </p:txBody>
      </p:sp>
      <p:sp>
        <p:nvSpPr>
          <p:cNvPr id="2077" name="Plus Sign 2076">
            <a:extLst>
              <a:ext uri="{FF2B5EF4-FFF2-40B4-BE49-F238E27FC236}">
                <a16:creationId xmlns:a16="http://schemas.microsoft.com/office/drawing/2014/main" id="{D4A2C06F-A059-7DF7-CB22-3C5C0D14F160}"/>
              </a:ext>
            </a:extLst>
          </p:cNvPr>
          <p:cNvSpPr/>
          <p:nvPr/>
        </p:nvSpPr>
        <p:spPr bwMode="auto">
          <a:xfrm>
            <a:off x="16204913" y="24602363"/>
            <a:ext cx="1512941" cy="1452867"/>
          </a:xfrm>
          <a:prstGeom prst="mathPlus">
            <a:avLst/>
          </a:prstGeom>
          <a:solidFill>
            <a:srgbClr val="0F647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7037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087" name="Picture 2086">
            <a:extLst>
              <a:ext uri="{FF2B5EF4-FFF2-40B4-BE49-F238E27FC236}">
                <a16:creationId xmlns:a16="http://schemas.microsoft.com/office/drawing/2014/main" id="{5E50DC7A-DE0E-8CED-BE92-62A0FA37CCCD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9482" y="17943716"/>
            <a:ext cx="9951146" cy="5427898"/>
          </a:xfrm>
          <a:prstGeom prst="rect">
            <a:avLst/>
          </a:prstGeom>
        </p:spPr>
      </p:pic>
      <p:pic>
        <p:nvPicPr>
          <p:cNvPr id="2091" name="Picture 2090">
            <a:extLst>
              <a:ext uri="{FF2B5EF4-FFF2-40B4-BE49-F238E27FC236}">
                <a16:creationId xmlns:a16="http://schemas.microsoft.com/office/drawing/2014/main" id="{AD90C9D3-12BF-37F9-43BF-6E76F9177C48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8529" y="17912899"/>
            <a:ext cx="10038965" cy="5475799"/>
          </a:xfrm>
          <a:prstGeom prst="rect">
            <a:avLst/>
          </a:prstGeom>
        </p:spPr>
      </p:pic>
      <p:pic>
        <p:nvPicPr>
          <p:cNvPr id="2095" name="Picture 2094">
            <a:extLst>
              <a:ext uri="{FF2B5EF4-FFF2-40B4-BE49-F238E27FC236}">
                <a16:creationId xmlns:a16="http://schemas.microsoft.com/office/drawing/2014/main" id="{B2BFB62B-3D91-F8B2-A022-2F6893A2D267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2895" y="26336842"/>
            <a:ext cx="10019964" cy="5465435"/>
          </a:xfrm>
          <a:prstGeom prst="rect">
            <a:avLst/>
          </a:prstGeom>
        </p:spPr>
      </p:pic>
      <p:pic>
        <p:nvPicPr>
          <p:cNvPr id="2089" name="Picture 2088">
            <a:extLst>
              <a:ext uri="{FF2B5EF4-FFF2-40B4-BE49-F238E27FC236}">
                <a16:creationId xmlns:a16="http://schemas.microsoft.com/office/drawing/2014/main" id="{AFD0485C-0A53-FAAE-EA73-79759370929C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9243" y="26336051"/>
            <a:ext cx="10005918" cy="545777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C5EF6C4-777C-5679-2453-EC360DF670DD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9905" y="7621362"/>
            <a:ext cx="4639532" cy="3093271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56B5FCC-9429-A93B-4362-27E994D32880}"/>
              </a:ext>
            </a:extLst>
          </p:cNvPr>
          <p:cNvSpPr/>
          <p:nvPr/>
        </p:nvSpPr>
        <p:spPr>
          <a:xfrm>
            <a:off x="771301" y="25325731"/>
            <a:ext cx="5019899" cy="1621252"/>
          </a:xfrm>
          <a:prstGeom prst="roundRect">
            <a:avLst/>
          </a:prstGeom>
          <a:solidFill>
            <a:srgbClr val="D9F3FB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Shellfish improve water quality, provide habitat, and support marine food webs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6BD6640-B88D-4237-291B-76EC63DBF7B6}"/>
              </a:ext>
            </a:extLst>
          </p:cNvPr>
          <p:cNvSpPr/>
          <p:nvPr/>
        </p:nvSpPr>
        <p:spPr>
          <a:xfrm>
            <a:off x="5872405" y="25347950"/>
            <a:ext cx="4953356" cy="1621252"/>
          </a:xfrm>
          <a:prstGeom prst="roundRect">
            <a:avLst/>
          </a:prstGeom>
          <a:solidFill>
            <a:srgbClr val="D9F3FB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shellfish industry provides many jobs, economic contributions, and a high value global food source 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BEA1880-AF79-F4AC-5E1F-D733E17F638C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13385">
            <a:off x="36490492" y="7734179"/>
            <a:ext cx="3280267" cy="2617172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960E2EB0-E7B9-BA32-F753-5DD504B542BB}"/>
              </a:ext>
            </a:extLst>
          </p:cNvPr>
          <p:cNvSpPr/>
          <p:nvPr/>
        </p:nvSpPr>
        <p:spPr>
          <a:xfrm>
            <a:off x="33081895" y="7073415"/>
            <a:ext cx="3992999" cy="958072"/>
          </a:xfrm>
          <a:prstGeom prst="roundRect">
            <a:avLst/>
          </a:prstGeom>
          <a:solidFill>
            <a:srgbClr val="D9F3FB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Scallops under acidified and multi treatments… 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D2DF531F-5A8F-C28D-8465-D292BD9A1CA5}"/>
              </a:ext>
            </a:extLst>
          </p:cNvPr>
          <p:cNvSpPr/>
          <p:nvPr/>
        </p:nvSpPr>
        <p:spPr>
          <a:xfrm>
            <a:off x="39243000" y="7048513"/>
            <a:ext cx="3952171" cy="958072"/>
          </a:xfrm>
          <a:prstGeom prst="roundRect">
            <a:avLst/>
          </a:prstGeom>
          <a:solidFill>
            <a:srgbClr val="D9F3FB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Scallops regardless of treatment…</a:t>
            </a:r>
          </a:p>
        </p:txBody>
      </p:sp>
      <p:sp>
        <p:nvSpPr>
          <p:cNvPr id="34" name="Arrow: Right 33">
            <a:extLst>
              <a:ext uri="{FF2B5EF4-FFF2-40B4-BE49-F238E27FC236}">
                <a16:creationId xmlns:a16="http://schemas.microsoft.com/office/drawing/2014/main" id="{8F794E30-5D7E-F85F-A467-EC3E66107F8E}"/>
              </a:ext>
            </a:extLst>
          </p:cNvPr>
          <p:cNvSpPr/>
          <p:nvPr/>
        </p:nvSpPr>
        <p:spPr bwMode="auto">
          <a:xfrm rot="5400000">
            <a:off x="35105235" y="8963379"/>
            <a:ext cx="1956185" cy="538657"/>
          </a:xfrm>
          <a:prstGeom prst="rightArrow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7037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721DC421-9A0E-8913-F04B-2DDE8DCE6F57}"/>
              </a:ext>
            </a:extLst>
          </p:cNvPr>
          <p:cNvSpPr/>
          <p:nvPr/>
        </p:nvSpPr>
        <p:spPr>
          <a:xfrm>
            <a:off x="33680400" y="8684808"/>
            <a:ext cx="2067448" cy="1197206"/>
          </a:xfrm>
          <a:prstGeom prst="round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Weight and </a:t>
            </a:r>
            <a:r>
              <a:rPr lang="en-US" sz="24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respiration were lower</a:t>
            </a:r>
            <a:endParaRPr lang="en-US" sz="2400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6" name="Arrow: Right 35">
            <a:extLst>
              <a:ext uri="{FF2B5EF4-FFF2-40B4-BE49-F238E27FC236}">
                <a16:creationId xmlns:a16="http://schemas.microsoft.com/office/drawing/2014/main" id="{BA65B69B-516E-54EC-3304-9ACCEE9552B5}"/>
              </a:ext>
            </a:extLst>
          </p:cNvPr>
          <p:cNvSpPr/>
          <p:nvPr/>
        </p:nvSpPr>
        <p:spPr bwMode="auto">
          <a:xfrm rot="16200000">
            <a:off x="38915236" y="8937415"/>
            <a:ext cx="1956185" cy="538657"/>
          </a:xfrm>
          <a:prstGeom prst="rightArrow">
            <a:avLst/>
          </a:prstGeom>
          <a:solidFill>
            <a:srgbClr val="80C6D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7037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DEC9FA67-B472-704D-DA85-A6BB9305359D}"/>
              </a:ext>
            </a:extLst>
          </p:cNvPr>
          <p:cNvSpPr/>
          <p:nvPr/>
        </p:nvSpPr>
        <p:spPr>
          <a:xfrm>
            <a:off x="40081200" y="8755752"/>
            <a:ext cx="2286000" cy="800523"/>
          </a:xfrm>
          <a:prstGeom prst="round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Shell growth continued 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6F76B306-F7B4-0312-BB3C-15FB1FB5659B}"/>
              </a:ext>
            </a:extLst>
          </p:cNvPr>
          <p:cNvSpPr/>
          <p:nvPr/>
        </p:nvSpPr>
        <p:spPr>
          <a:xfrm>
            <a:off x="35998490" y="11338137"/>
            <a:ext cx="4190938" cy="657581"/>
          </a:xfrm>
          <a:prstGeom prst="roundRect">
            <a:avLst/>
          </a:prstGeom>
          <a:solidFill>
            <a:srgbClr val="A2D6E6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does this mean?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F46DC7B3-312A-7367-E227-5FFA7DD9EFEF}"/>
              </a:ext>
            </a:extLst>
          </p:cNvPr>
          <p:cNvSpPr/>
          <p:nvPr/>
        </p:nvSpPr>
        <p:spPr bwMode="auto">
          <a:xfrm>
            <a:off x="33177249" y="12193329"/>
            <a:ext cx="2362200" cy="1820017"/>
          </a:xfrm>
          <a:prstGeom prst="roundRect">
            <a:avLst/>
          </a:prstGeom>
          <a:solidFill>
            <a:srgbClr val="FFDB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7037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Acidified </a:t>
            </a:r>
          </a:p>
          <a:p>
            <a:pPr marL="0" marR="0" lvl="0" indent="0" algn="ctr" defTabSz="47037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17 °C </a:t>
            </a:r>
          </a:p>
          <a:p>
            <a:pPr marL="0" marR="0" lvl="0" indent="0" algn="ctr" defTabSz="47037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 7.5</a:t>
            </a:r>
          </a:p>
        </p:txBody>
      </p:sp>
      <p:sp>
        <p:nvSpPr>
          <p:cNvPr id="40" name="Arrow: Right 39">
            <a:extLst>
              <a:ext uri="{FF2B5EF4-FFF2-40B4-BE49-F238E27FC236}">
                <a16:creationId xmlns:a16="http://schemas.microsoft.com/office/drawing/2014/main" id="{12756081-8541-5090-624D-D38CC415FD14}"/>
              </a:ext>
            </a:extLst>
          </p:cNvPr>
          <p:cNvSpPr/>
          <p:nvPr/>
        </p:nvSpPr>
        <p:spPr bwMode="auto">
          <a:xfrm>
            <a:off x="35720452" y="12806345"/>
            <a:ext cx="1066800" cy="538657"/>
          </a:xfrm>
          <a:prstGeom prst="rightArrow">
            <a:avLst/>
          </a:prstGeom>
          <a:solidFill>
            <a:srgbClr val="A2D6E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7037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DF40E58E-7FB5-F258-78CE-E21C7CCF3859}"/>
              </a:ext>
            </a:extLst>
          </p:cNvPr>
          <p:cNvSpPr/>
          <p:nvPr/>
        </p:nvSpPr>
        <p:spPr bwMode="auto">
          <a:xfrm>
            <a:off x="36912859" y="12228864"/>
            <a:ext cx="2362200" cy="1820017"/>
          </a:xfrm>
          <a:prstGeom prst="roundRect">
            <a:avLst/>
          </a:prstGeom>
          <a:solidFill>
            <a:srgbClr val="D9F3F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7037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Stress response</a:t>
            </a:r>
          </a:p>
        </p:txBody>
      </p:sp>
      <p:sp>
        <p:nvSpPr>
          <p:cNvPr id="42" name="Arrow: Right 41">
            <a:extLst>
              <a:ext uri="{FF2B5EF4-FFF2-40B4-BE49-F238E27FC236}">
                <a16:creationId xmlns:a16="http://schemas.microsoft.com/office/drawing/2014/main" id="{4113E85C-7071-FC23-78A4-75BC05E06C60}"/>
              </a:ext>
            </a:extLst>
          </p:cNvPr>
          <p:cNvSpPr/>
          <p:nvPr/>
        </p:nvSpPr>
        <p:spPr bwMode="auto">
          <a:xfrm>
            <a:off x="39454252" y="12786723"/>
            <a:ext cx="1066800" cy="538657"/>
          </a:xfrm>
          <a:prstGeom prst="rightArrow">
            <a:avLst/>
          </a:prstGeom>
          <a:solidFill>
            <a:srgbClr val="A2D6E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7037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041C5008-FA25-D5B0-D64A-02C1DCA1DDA2}"/>
              </a:ext>
            </a:extLst>
          </p:cNvPr>
          <p:cNvSpPr/>
          <p:nvPr/>
        </p:nvSpPr>
        <p:spPr bwMode="auto">
          <a:xfrm>
            <a:off x="40714625" y="12202658"/>
            <a:ext cx="2362200" cy="1820017"/>
          </a:xfrm>
          <a:prstGeom prst="roundRect">
            <a:avLst/>
          </a:prstGeom>
          <a:solidFill>
            <a:srgbClr val="D9F3F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7037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Metabolic depression</a:t>
            </a: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AEA3EC1E-8D82-A0BA-6C86-3F31FE23530F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65" t="15688" r="14250" b="14686"/>
          <a:stretch>
            <a:fillRect/>
          </a:stretch>
        </p:blipFill>
        <p:spPr>
          <a:xfrm rot="5400000">
            <a:off x="37390841" y="7171803"/>
            <a:ext cx="1479567" cy="7107600"/>
          </a:xfrm>
          <a:prstGeom prst="rect">
            <a:avLst/>
          </a:prstGeom>
        </p:spPr>
      </p:pic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059143FE-53E4-ACAE-AF53-A76B0FF60813}"/>
              </a:ext>
            </a:extLst>
          </p:cNvPr>
          <p:cNvSpPr/>
          <p:nvPr/>
        </p:nvSpPr>
        <p:spPr>
          <a:xfrm>
            <a:off x="33776621" y="14463251"/>
            <a:ext cx="8355956" cy="657581"/>
          </a:xfrm>
          <a:prstGeom prst="roundRect">
            <a:avLst/>
          </a:prstGeom>
          <a:solidFill>
            <a:srgbClr val="A2D6E6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Why did weight decrease but shell dimensions increase?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357DEF5D-11F4-439C-9F9B-EE48F3B46CED}"/>
              </a:ext>
            </a:extLst>
          </p:cNvPr>
          <p:cNvSpPr/>
          <p:nvPr/>
        </p:nvSpPr>
        <p:spPr bwMode="auto">
          <a:xfrm>
            <a:off x="33188780" y="15281293"/>
            <a:ext cx="3009274" cy="1300191"/>
          </a:xfrm>
          <a:prstGeom prst="roundRect">
            <a:avLst/>
          </a:prstGeom>
          <a:solidFill>
            <a:srgbClr val="D9F3F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7037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pawning during experiment?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2C1FD802-82D0-5D70-7D33-314A52913561}"/>
              </a:ext>
            </a:extLst>
          </p:cNvPr>
          <p:cNvSpPr/>
          <p:nvPr/>
        </p:nvSpPr>
        <p:spPr bwMode="auto">
          <a:xfrm>
            <a:off x="36601530" y="15297163"/>
            <a:ext cx="2839942" cy="1300191"/>
          </a:xfrm>
          <a:prstGeom prst="roundRect">
            <a:avLst/>
          </a:prstGeom>
          <a:solidFill>
            <a:srgbClr val="D9F3F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7037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Energy allocation to shell growth?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47F67AC0-C9EE-0AF9-010D-96D6ED22E45E}"/>
              </a:ext>
            </a:extLst>
          </p:cNvPr>
          <p:cNvSpPr/>
          <p:nvPr/>
        </p:nvSpPr>
        <p:spPr bwMode="auto">
          <a:xfrm>
            <a:off x="39850392" y="15281293"/>
            <a:ext cx="3014589" cy="1300191"/>
          </a:xfrm>
          <a:prstGeom prst="roundRect">
            <a:avLst/>
          </a:prstGeom>
          <a:solidFill>
            <a:srgbClr val="D9F3F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7037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Not given enough food?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3403331B-714B-A198-C728-0AF8177E0F6B}"/>
              </a:ext>
            </a:extLst>
          </p:cNvPr>
          <p:cNvSpPr/>
          <p:nvPr/>
        </p:nvSpPr>
        <p:spPr>
          <a:xfrm>
            <a:off x="35565895" y="20308420"/>
            <a:ext cx="4929243" cy="657581"/>
          </a:xfrm>
          <a:prstGeom prst="roundRect">
            <a:avLst/>
          </a:prstGeom>
          <a:solidFill>
            <a:srgbClr val="A2D6E6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now?...</a:t>
            </a: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4D35C544-E14F-BF6C-1924-54BE60F110A3}"/>
              </a:ext>
            </a:extLst>
          </p:cNvPr>
          <p:cNvSpPr/>
          <p:nvPr/>
        </p:nvSpPr>
        <p:spPr bwMode="auto">
          <a:xfrm>
            <a:off x="38532887" y="21089792"/>
            <a:ext cx="4419600" cy="1140645"/>
          </a:xfrm>
          <a:prstGeom prst="roundRect">
            <a:avLst/>
          </a:prstGeom>
          <a:solidFill>
            <a:srgbClr val="D9F3F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7037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Continue research: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251" name="Rectangle: Rounded Corners 2250">
            <a:extLst>
              <a:ext uri="{FF2B5EF4-FFF2-40B4-BE49-F238E27FC236}">
                <a16:creationId xmlns:a16="http://schemas.microsoft.com/office/drawing/2014/main" id="{A1DFB7B1-0EA4-9DB7-BDC9-4DA284631721}"/>
              </a:ext>
            </a:extLst>
          </p:cNvPr>
          <p:cNvSpPr/>
          <p:nvPr/>
        </p:nvSpPr>
        <p:spPr bwMode="auto">
          <a:xfrm>
            <a:off x="33133782" y="21098222"/>
            <a:ext cx="5170505" cy="1120755"/>
          </a:xfrm>
          <a:prstGeom prst="roundRect">
            <a:avLst/>
          </a:prstGeom>
          <a:solidFill>
            <a:srgbClr val="D9F3F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7037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Inform fishery and aquaculture management in New Hampshire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252" name="Rectangle: Rounded Corners 2251">
            <a:extLst>
              <a:ext uri="{FF2B5EF4-FFF2-40B4-BE49-F238E27FC236}">
                <a16:creationId xmlns:a16="http://schemas.microsoft.com/office/drawing/2014/main" id="{A6FBB560-4EFF-A4E5-AD44-CCE7E7D33B7E}"/>
              </a:ext>
            </a:extLst>
          </p:cNvPr>
          <p:cNvSpPr/>
          <p:nvPr/>
        </p:nvSpPr>
        <p:spPr bwMode="auto">
          <a:xfrm>
            <a:off x="38532887" y="22488831"/>
            <a:ext cx="4419600" cy="553181"/>
          </a:xfrm>
          <a:prstGeom prst="roundRect">
            <a:avLst/>
          </a:prstGeom>
          <a:solidFill>
            <a:srgbClr val="F8FDF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7037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Shell thickness or density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253" name="Rectangle: Rounded Corners 2252">
            <a:extLst>
              <a:ext uri="{FF2B5EF4-FFF2-40B4-BE49-F238E27FC236}">
                <a16:creationId xmlns:a16="http://schemas.microsoft.com/office/drawing/2014/main" id="{AA50A1FF-D444-C6A2-B911-305784CB5BEA}"/>
              </a:ext>
            </a:extLst>
          </p:cNvPr>
          <p:cNvSpPr/>
          <p:nvPr/>
        </p:nvSpPr>
        <p:spPr bwMode="auto">
          <a:xfrm>
            <a:off x="38532887" y="23165117"/>
            <a:ext cx="4419600" cy="520307"/>
          </a:xfrm>
          <a:prstGeom prst="roundRect">
            <a:avLst/>
          </a:prstGeom>
          <a:solidFill>
            <a:srgbClr val="F8FDF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7037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Measure dry weight</a:t>
            </a:r>
          </a:p>
        </p:txBody>
      </p:sp>
      <p:sp>
        <p:nvSpPr>
          <p:cNvPr id="2254" name="Rectangle: Rounded Corners 2253">
            <a:extLst>
              <a:ext uri="{FF2B5EF4-FFF2-40B4-BE49-F238E27FC236}">
                <a16:creationId xmlns:a16="http://schemas.microsoft.com/office/drawing/2014/main" id="{247273ED-20BA-A96C-77F2-DEB1A21F68D3}"/>
              </a:ext>
            </a:extLst>
          </p:cNvPr>
          <p:cNvSpPr/>
          <p:nvPr/>
        </p:nvSpPr>
        <p:spPr bwMode="auto">
          <a:xfrm>
            <a:off x="38532887" y="23820904"/>
            <a:ext cx="4419600" cy="531808"/>
          </a:xfrm>
          <a:prstGeom prst="roundRect">
            <a:avLst/>
          </a:prstGeom>
          <a:solidFill>
            <a:srgbClr val="F8FDF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7037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Meat weight vs shell weight</a:t>
            </a:r>
          </a:p>
        </p:txBody>
      </p:sp>
      <p:sp>
        <p:nvSpPr>
          <p:cNvPr id="2255" name="Rectangle: Rounded Corners 2254">
            <a:extLst>
              <a:ext uri="{FF2B5EF4-FFF2-40B4-BE49-F238E27FC236}">
                <a16:creationId xmlns:a16="http://schemas.microsoft.com/office/drawing/2014/main" id="{2D608206-7A56-9A8B-B95D-54C40A42D6A5}"/>
              </a:ext>
            </a:extLst>
          </p:cNvPr>
          <p:cNvSpPr/>
          <p:nvPr/>
        </p:nvSpPr>
        <p:spPr bwMode="auto">
          <a:xfrm>
            <a:off x="38532887" y="24486275"/>
            <a:ext cx="4419600" cy="462096"/>
          </a:xfrm>
          <a:prstGeom prst="roundRect">
            <a:avLst/>
          </a:prstGeom>
          <a:solidFill>
            <a:srgbClr val="F8FDF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7037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Account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 spawning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256" name="Picture 2" descr="Shellfish | NH Department of Environmental Services">
            <a:extLst>
              <a:ext uri="{FF2B5EF4-FFF2-40B4-BE49-F238E27FC236}">
                <a16:creationId xmlns:a16="http://schemas.microsoft.com/office/drawing/2014/main" id="{AE444FAC-7E2D-C078-57B8-24B4DC682F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5086" y="22341027"/>
            <a:ext cx="4861823" cy="2741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7" name="TextBox 2256">
            <a:extLst>
              <a:ext uri="{FF2B5EF4-FFF2-40B4-BE49-F238E27FC236}">
                <a16:creationId xmlns:a16="http://schemas.microsoft.com/office/drawing/2014/main" id="{BEA4E433-14D3-6EED-EDB3-766F65FA9EE2}"/>
              </a:ext>
            </a:extLst>
          </p:cNvPr>
          <p:cNvSpPr txBox="1"/>
          <p:nvPr/>
        </p:nvSpPr>
        <p:spPr>
          <a:xfrm>
            <a:off x="33198887" y="25062264"/>
            <a:ext cx="39487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Photo by: NH DES</a:t>
            </a:r>
            <a:endParaRPr lang="en-US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DEDF1955-3472-9859-E7B9-C9EC197A15AA}"/>
              </a:ext>
            </a:extLst>
          </p:cNvPr>
          <p:cNvSpPr/>
          <p:nvPr/>
        </p:nvSpPr>
        <p:spPr>
          <a:xfrm>
            <a:off x="5510307" y="20733305"/>
            <a:ext cx="5315453" cy="639133"/>
          </a:xfrm>
          <a:prstGeom prst="roundRect">
            <a:avLst/>
          </a:prstGeom>
          <a:solidFill>
            <a:srgbClr val="D9F3FB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 affects their shell health</a:t>
            </a: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781FA34F-B7A6-1466-6EFF-A03FF9FAADFC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4779" y="26566200"/>
            <a:ext cx="4071691" cy="4071691"/>
          </a:xfrm>
          <a:prstGeom prst="rect">
            <a:avLst/>
          </a:prstGeom>
        </p:spPr>
      </p:pic>
      <p:sp>
        <p:nvSpPr>
          <p:cNvPr id="1078" name="TextBox 19">
            <a:extLst>
              <a:ext uri="{FF2B5EF4-FFF2-40B4-BE49-F238E27FC236}">
                <a16:creationId xmlns:a16="http://schemas.microsoft.com/office/drawing/2014/main" id="{12F4306C-0210-142E-2AB9-1305560666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90908" y="23427273"/>
            <a:ext cx="10038962" cy="175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3800" tIns="41900" rIns="83800" bIns="41900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Fig 4. Weight change (g) by species and treatment. Weight change was significantly different between mussel-oyster (p &lt; 0.0001), mussel-scallop (p &lt; 0.0001), and oyster-scallop (p &lt; 0.0001), as well as acidified-ambient (p = 0.0001), acidified-warm (p = 0.0025), and ambient-multi (p = 0.0265). Also showed species-treatment interaction (p &lt; 0.001).</a:t>
            </a:r>
          </a:p>
        </p:txBody>
      </p:sp>
      <p:pic>
        <p:nvPicPr>
          <p:cNvPr id="2263" name="Picture 2262">
            <a:extLst>
              <a:ext uri="{FF2B5EF4-FFF2-40B4-BE49-F238E27FC236}">
                <a16:creationId xmlns:a16="http://schemas.microsoft.com/office/drawing/2014/main" id="{E9489F12-DFD0-20C6-F811-5CEE5E4418C1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43"/>
          <a:stretch>
            <a:fillRect/>
          </a:stretch>
        </p:blipFill>
        <p:spPr>
          <a:xfrm>
            <a:off x="39925146" y="16697726"/>
            <a:ext cx="2825723" cy="3304283"/>
          </a:xfrm>
          <a:prstGeom prst="rect">
            <a:avLst/>
          </a:prstGeom>
        </p:spPr>
      </p:pic>
      <p:pic>
        <p:nvPicPr>
          <p:cNvPr id="2265" name="Picture 2264">
            <a:extLst>
              <a:ext uri="{FF2B5EF4-FFF2-40B4-BE49-F238E27FC236}">
                <a16:creationId xmlns:a16="http://schemas.microsoft.com/office/drawing/2014/main" id="{6FEEC27A-5E09-5F6B-23F3-7A2DFD02EEDB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4" t="22697" r="324" b="2032"/>
          <a:stretch>
            <a:fillRect/>
          </a:stretch>
        </p:blipFill>
        <p:spPr>
          <a:xfrm>
            <a:off x="33229853" y="16717329"/>
            <a:ext cx="2907028" cy="3282521"/>
          </a:xfrm>
          <a:prstGeom prst="rect">
            <a:avLst/>
          </a:prstGeom>
        </p:spPr>
      </p:pic>
      <p:pic>
        <p:nvPicPr>
          <p:cNvPr id="2267" name="Picture 2266">
            <a:extLst>
              <a:ext uri="{FF2B5EF4-FFF2-40B4-BE49-F238E27FC236}">
                <a16:creationId xmlns:a16="http://schemas.microsoft.com/office/drawing/2014/main" id="{719A749E-E99A-D345-7A90-76D6B437F3F2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25" r="32645"/>
          <a:stretch>
            <a:fillRect/>
          </a:stretch>
        </p:blipFill>
        <p:spPr>
          <a:xfrm>
            <a:off x="36623431" y="16703498"/>
            <a:ext cx="2770909" cy="3291385"/>
          </a:xfrm>
          <a:prstGeom prst="rect">
            <a:avLst/>
          </a:prstGeom>
        </p:spPr>
      </p:pic>
    </p:spTree>
  </p:cSld>
  <p:clrMapOvr>
    <a:masterClrMapping/>
  </p:clrMapOvr>
  <p:transition/>
  <p:extLst>
    <p:ext uri="{6950BFC3-D8DA-4A85-94F7-54DA5524770B}">
      <p188:commentRel xmlns:p188="http://schemas.microsoft.com/office/powerpoint/2018/8/main" r:id="rId2"/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22.04.14"/>
  <p:tag name="AS_TITLE" val="Aspose.Slides for .NET 4.0 Client Profile"/>
  <p:tag name="AS_VERSION" val="22.4"/>
  <p:tag name="POSTERNERDTEMPLATE" val="intuitivecerulean|08-2022"/>
</p:tagLst>
</file>

<file path=ppt/theme/theme1.xml><?xml version="1.0" encoding="utf-8"?>
<a:theme xmlns:a="http://schemas.openxmlformats.org/drawingml/2006/main" name="Default Design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Default Desig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7037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7037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3556</TotalTime>
  <Words>619</Words>
  <Application>Microsoft Office PowerPoint</Application>
  <PresentationFormat>Custom</PresentationFormat>
  <Paragraphs>92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Open Sans</vt:lpstr>
      <vt:lpstr>Nunito</vt:lpstr>
      <vt:lpstr>Default Design</vt:lpstr>
      <vt:lpstr>PowerPoint Presentation</vt:lpstr>
    </vt:vector>
  </TitlesOfParts>
  <Company>Graphicsland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Example of a scientific poster</dc:title>
  <dc:subject>Free Research Poster</dc:subject>
  <dc:creator>Graphicsland/MakeSigns.com</dc:creator>
  <cp:keywords>scientific, research, template, custom, poster, presentation, symposium, printing, PowerPoint, create, design, example, sample, download</cp:keywords>
  <dc:description>These templates are offered for free to help your create a poster ranging from nursing research posters to psychology research posters.</dc:description>
  <cp:lastModifiedBy>Olivia Boyan</cp:lastModifiedBy>
  <cp:revision>29</cp:revision>
  <dcterms:modified xsi:type="dcterms:W3CDTF">2026-04-10T13:14:09Z</dcterms:modified>
  <cp:category>research posters template</cp:category>
</cp:coreProperties>
</file>