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1617D-33C1-4821-9C25-B0E904AC9777}" v="682" dt="2026-03-31T16:26:26.602"/>
    <p1510:client id="{27EFD513-65B0-356F-7069-B8E9C99FFCB5}" v="60" dt="2026-03-31T16:23:57.773"/>
    <p1510:client id="{2E92C637-B113-5981-B4D9-7EA47E2D76AE}" v="40" dt="2026-03-31T16:02:43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0" autoAdjust="0"/>
  </p:normalViewPr>
  <p:slideViewPr>
    <p:cSldViewPr snapToGrid="0">
      <p:cViewPr>
        <p:scale>
          <a:sx n="20" d="100"/>
          <a:sy n="20" d="100"/>
        </p:scale>
        <p:origin x="1066" y="-39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2922A0-D649-5DC3-6170-585D7E3C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36" y="27698187"/>
            <a:ext cx="10821195" cy="4491932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4C3F204-9C95-53C3-FC1A-D7935A5BE5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2"/>
          <a:stretch>
            <a:fillRect/>
          </a:stretch>
        </p:blipFill>
        <p:spPr>
          <a:xfrm>
            <a:off x="12473416" y="6536599"/>
            <a:ext cx="18913546" cy="11382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7200" dirty="0" err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SmartMed</a:t>
            </a:r>
            <a:r>
              <a:rPr lang="en-US" sz="7200" dirty="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: Sensor-Locked, Multi-Alert Pill Case for Safer Medication Adherence</a:t>
            </a:r>
            <a:br>
              <a:rPr lang="en-US" sz="6000" dirty="0">
                <a:latin typeface="+mn-ea"/>
                <a:cs typeface="Arial"/>
              </a:rPr>
            </a:br>
            <a:r>
              <a:rPr lang="en-US" sz="6000" dirty="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Samantha Boette </a:t>
            </a:r>
            <a:r>
              <a:rPr lang="en-US" sz="6000" dirty="0">
                <a:solidFill>
                  <a:schemeClr val="bg1">
                    <a:lumMod val="76000"/>
                  </a:schemeClr>
                </a:solidFill>
                <a:latin typeface="Cambria"/>
                <a:ea typeface="Cambria"/>
                <a:cs typeface="Arial"/>
              </a:rPr>
              <a:t>smb1236@usnh.edu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Cambria"/>
                <a:ea typeface="Cambria"/>
                <a:cs typeface="Arial"/>
              </a:rPr>
              <a:t> 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Cambria"/>
                <a:ea typeface="Cambria"/>
                <a:cs typeface="Arial"/>
              </a:rPr>
              <a:t>• Jared Dumont </a:t>
            </a:r>
            <a:r>
              <a:rPr lang="en-US" sz="6000" dirty="0">
                <a:solidFill>
                  <a:schemeClr val="bg1">
                    <a:lumMod val="76000"/>
                  </a:schemeClr>
                </a:solidFill>
                <a:latin typeface="Cambria"/>
                <a:ea typeface="Cambria"/>
                <a:cs typeface="Arial"/>
              </a:rPr>
              <a:t>jsd1070@usnh.edu</a:t>
            </a:r>
            <a:br>
              <a:rPr lang="en-US" sz="6000" dirty="0">
                <a:latin typeface="+mn-ea"/>
                <a:cs typeface="Arial"/>
              </a:rPr>
            </a:br>
            <a:r>
              <a:rPr lang="en-US" sz="5100" dirty="0">
                <a:solidFill>
                  <a:schemeClr val="bg1">
                    <a:lumMod val="95000"/>
                  </a:schemeClr>
                </a:solidFill>
                <a:latin typeface="Cambria"/>
                <a:ea typeface="Cambria"/>
                <a:cs typeface="Arial"/>
              </a:rPr>
              <a:t>Project Advisor: Dr. John Lacourse</a:t>
            </a:r>
            <a:endParaRPr lang="en-US" sz="6000" i="1" dirty="0">
              <a:solidFill>
                <a:schemeClr val="bg1">
                  <a:lumMod val="95000"/>
                </a:schemeClr>
              </a:solidFill>
              <a:latin typeface="Cambria"/>
              <a:ea typeface="Cambria"/>
              <a:cs typeface="Arial"/>
            </a:endParaRP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99" y="1168998"/>
            <a:ext cx="2298576" cy="304223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8CF1C47-D4BB-C460-DA45-2A544EC13543}"/>
              </a:ext>
            </a:extLst>
          </p:cNvPr>
          <p:cNvSpPr txBox="1">
            <a:spLocks/>
          </p:cNvSpPr>
          <p:nvPr/>
        </p:nvSpPr>
        <p:spPr>
          <a:xfrm>
            <a:off x="385009" y="4787982"/>
            <a:ext cx="10914743" cy="9131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82" dirty="0">
                <a:solidFill>
                  <a:schemeClr val="bg1"/>
                </a:solidFill>
                <a:latin typeface="Cambria" panose="02040503050406030204" pitchFamily="18" charset="0"/>
              </a:rPr>
              <a:t>Background and Problem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BC653CD-5A46-4024-F288-04EF8B2F19C8}"/>
              </a:ext>
            </a:extLst>
          </p:cNvPr>
          <p:cNvSpPr txBox="1">
            <a:spLocks/>
          </p:cNvSpPr>
          <p:nvPr/>
        </p:nvSpPr>
        <p:spPr>
          <a:xfrm>
            <a:off x="369597" y="6018723"/>
            <a:ext cx="10906309" cy="99280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5" tIns="53337" rIns="106675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475" indent="-498475" algn="l">
              <a:buFont typeface="Arial" panose="020B0604020202020204" pitchFamily="34" charset="0"/>
              <a:buChar char="•"/>
            </a:pPr>
            <a:r>
              <a:rPr lang="en-US" sz="4364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There is a </a:t>
            </a:r>
            <a:r>
              <a:rPr lang="en-US" sz="4364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high rate of non-adherence </a:t>
            </a:r>
            <a:r>
              <a:rPr lang="en-US" sz="4364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medication regimens, particularly in patients with chronic conditions </a:t>
            </a:r>
            <a:endParaRPr lang="en-US" dirty="0"/>
          </a:p>
          <a:p>
            <a:pPr marL="498475" indent="-498475" algn="l">
              <a:buFont typeface="Arial" panose="020B0604020202020204" pitchFamily="34" charset="0"/>
              <a:buChar char="•"/>
            </a:pPr>
            <a:r>
              <a:rPr lang="en-US" sz="4350" dirty="0">
                <a:latin typeface="Cambria"/>
                <a:ea typeface="Cambria"/>
                <a:cs typeface="Times New Roman"/>
              </a:rPr>
              <a:t>Missing doses, taking medication at the wrong time, or double dosing can </a:t>
            </a:r>
            <a:r>
              <a:rPr lang="en-US" sz="4350" b="1" dirty="0">
                <a:latin typeface="Cambria"/>
                <a:ea typeface="Cambria"/>
                <a:cs typeface="Times New Roman"/>
              </a:rPr>
              <a:t>lead to serious health consequences </a:t>
            </a:r>
          </a:p>
          <a:p>
            <a:pPr marL="498475" indent="-498475" algn="l">
              <a:buFont typeface="Arial" panose="020B0604020202020204" pitchFamily="34" charset="0"/>
              <a:buChar char="•"/>
            </a:pPr>
            <a:r>
              <a:rPr lang="en-US" altLang="en-US" sz="4350" dirty="0">
                <a:latin typeface="Cambria"/>
                <a:ea typeface="Cambria"/>
                <a:cs typeface="Times New Roman"/>
              </a:rPr>
              <a:t>Current pill organizers </a:t>
            </a:r>
            <a:r>
              <a:rPr lang="en-US" altLang="en-US" sz="4350" b="1" dirty="0">
                <a:latin typeface="Cambria"/>
                <a:ea typeface="Cambria"/>
                <a:cs typeface="Times New Roman"/>
              </a:rPr>
              <a:t>lack physical safeguards </a:t>
            </a:r>
            <a:r>
              <a:rPr lang="en-US" altLang="en-US" sz="4350" dirty="0">
                <a:latin typeface="Cambria"/>
                <a:ea typeface="Cambria"/>
                <a:cs typeface="Times New Roman"/>
              </a:rPr>
              <a:t>to prevent accidental misuse </a:t>
            </a:r>
          </a:p>
          <a:p>
            <a:pPr marL="498475" indent="-498475" algn="l">
              <a:buFont typeface="Arial" panose="020B0604020202020204" pitchFamily="34" charset="0"/>
              <a:buChar char="•"/>
            </a:pPr>
            <a:r>
              <a:rPr lang="en-US" altLang="en-US" sz="4364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the population ages </a:t>
            </a:r>
            <a:r>
              <a:rPr lang="en-US" altLang="en-US" sz="4364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chronic illnesses </a:t>
            </a:r>
            <a:r>
              <a:rPr lang="en-US" altLang="en-US" sz="4364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also increasing </a:t>
            </a:r>
          </a:p>
          <a:p>
            <a:pPr marL="498475" indent="-498475" algn="l">
              <a:buFont typeface="Arial" panose="020B0604020202020204" pitchFamily="34" charset="0"/>
              <a:buChar char="•"/>
            </a:pPr>
            <a:r>
              <a:rPr lang="en-US" altLang="en-US" sz="4364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Difficulty remembering can </a:t>
            </a:r>
            <a:r>
              <a:rPr lang="en-US" altLang="en-US" sz="4364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cause unnecessary stress</a:t>
            </a:r>
            <a:endParaRPr lang="en-US" sz="3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44EBE06-2149-6594-B314-79B5F39E3596}"/>
              </a:ext>
            </a:extLst>
          </p:cNvPr>
          <p:cNvSpPr txBox="1">
            <a:spLocks/>
          </p:cNvSpPr>
          <p:nvPr/>
        </p:nvSpPr>
        <p:spPr>
          <a:xfrm>
            <a:off x="280454" y="16453882"/>
            <a:ext cx="11015145" cy="9131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82" dirty="0">
                <a:solidFill>
                  <a:schemeClr val="bg1"/>
                </a:solidFill>
                <a:latin typeface="Cambria" panose="02040503050406030204" pitchFamily="18" charset="0"/>
              </a:rPr>
              <a:t> Background Chart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B97CD-BC03-864C-A7D8-0C42363C3C03}"/>
              </a:ext>
            </a:extLst>
          </p:cNvPr>
          <p:cNvGrpSpPr/>
          <p:nvPr/>
        </p:nvGrpSpPr>
        <p:grpSpPr>
          <a:xfrm>
            <a:off x="327126" y="17927692"/>
            <a:ext cx="10989988" cy="9704935"/>
            <a:chOff x="11200163" y="23911965"/>
            <a:chExt cx="8897889" cy="8057468"/>
          </a:xfrm>
        </p:grpSpPr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E22F22EF-C836-F1F0-58FE-34764D0266DE}"/>
                </a:ext>
              </a:extLst>
            </p:cNvPr>
            <p:cNvSpPr txBox="1">
              <a:spLocks/>
            </p:cNvSpPr>
            <p:nvPr/>
          </p:nvSpPr>
          <p:spPr>
            <a:xfrm>
              <a:off x="11200163" y="23911965"/>
              <a:ext cx="8897889" cy="805746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vert="horz" lIns="106675" tIns="53337" rIns="106675" bIns="53337" rtlCol="0" anchor="ctr">
              <a:normAutofit/>
            </a:bodyPr>
            <a:lstStyle>
              <a:lvl1pPr marL="0" indent="0" algn="ctr" defTabSz="3840480" rtl="0" eaLnBrk="1" latinLnBrk="0" hangingPunct="1">
                <a:lnSpc>
                  <a:spcPct val="90000"/>
                </a:lnSpc>
                <a:spcBef>
                  <a:spcPts val="4200"/>
                </a:spcBef>
                <a:buFont typeface="Arial" panose="020B0604020202020204" pitchFamily="34" charset="0"/>
                <a:buNone/>
                <a:defRPr sz="100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2024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8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4048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75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76072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68096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60120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52144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44168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361920" indent="0" algn="ctr" defTabSz="3840480" rtl="0" eaLnBrk="1" latinLnBrk="0" hangingPunct="1">
                <a:lnSpc>
                  <a:spcPct val="90000"/>
                </a:lnSpc>
                <a:spcBef>
                  <a:spcPts val="2100"/>
                </a:spcBef>
                <a:buFont typeface="Arial" panose="020B0604020202020204" pitchFamily="34" charset="0"/>
                <a:buNone/>
                <a:defRPr sz="67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700">
                <a:latin typeface="Cambria" panose="0204050305040603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E94FEB-3597-93DE-AB89-C599A43E778D}"/>
                </a:ext>
              </a:extLst>
            </p:cNvPr>
            <p:cNvSpPr txBox="1"/>
            <p:nvPr/>
          </p:nvSpPr>
          <p:spPr>
            <a:xfrm>
              <a:off x="11276142" y="24065931"/>
              <a:ext cx="8661544" cy="662107"/>
            </a:xfrm>
            <a:prstGeom prst="rect">
              <a:avLst/>
            </a:prstGeom>
            <a:noFill/>
          </p:spPr>
          <p:txBody>
            <a:bodyPr wrap="square" lIns="106675" tIns="53337" rIns="106675" bIns="53337" rtlCol="0">
              <a:spAutoFit/>
            </a:bodyPr>
            <a:lstStyle/>
            <a:p>
              <a:pPr algn="ctr"/>
              <a:r>
                <a:rPr lang="en-US" sz="4364" dirty="0">
                  <a:latin typeface="Cambria" panose="02040503050406030204" pitchFamily="18" charset="0"/>
                </a:rPr>
                <a:t> Course of Healthy Aging vs AD and MCI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1E4943C-101F-9A7C-6EE2-5A4AFEC8B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23273" y="24956305"/>
              <a:ext cx="7852702" cy="6701114"/>
            </a:xfrm>
            <a:prstGeom prst="rect">
              <a:avLst/>
            </a:prstGeom>
          </p:spPr>
        </p:pic>
      </p:grpSp>
      <p:pic>
        <p:nvPicPr>
          <p:cNvPr id="37" name="Picture 36" descr="A diagram of a pill dispenser operation&#10;&#10;AI-generated content may be incorrect.">
            <a:extLst>
              <a:ext uri="{FF2B5EF4-FFF2-40B4-BE49-F238E27FC236}">
                <a16:creationId xmlns:a16="http://schemas.microsoft.com/office/drawing/2014/main" id="{C8534E9C-7FB4-E801-5747-147B83AC6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8195" y="20068250"/>
            <a:ext cx="20709019" cy="11641401"/>
          </a:xfrm>
          <a:prstGeom prst="rect">
            <a:avLst/>
          </a:prstGeom>
        </p:spPr>
      </p:pic>
      <p:sp>
        <p:nvSpPr>
          <p:cNvPr id="40" name="Subtitle 2">
            <a:extLst>
              <a:ext uri="{FF2B5EF4-FFF2-40B4-BE49-F238E27FC236}">
                <a16:creationId xmlns:a16="http://schemas.microsoft.com/office/drawing/2014/main" id="{49269BD0-8A61-8F5A-2392-D0B0B148B060}"/>
              </a:ext>
            </a:extLst>
          </p:cNvPr>
          <p:cNvSpPr txBox="1">
            <a:spLocks/>
          </p:cNvSpPr>
          <p:nvPr/>
        </p:nvSpPr>
        <p:spPr>
          <a:xfrm>
            <a:off x="11568195" y="18837508"/>
            <a:ext cx="20689264" cy="94030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82" dirty="0">
                <a:solidFill>
                  <a:schemeClr val="bg1"/>
                </a:solidFill>
                <a:latin typeface="Cambria"/>
                <a:ea typeface="Cambria"/>
              </a:rPr>
              <a:t>Position Sensing and Motion Control</a:t>
            </a:r>
            <a:endParaRPr lang="en-US" sz="5782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4766B8-86C4-881B-F282-D705B9845271}"/>
              </a:ext>
            </a:extLst>
          </p:cNvPr>
          <p:cNvSpPr txBox="1"/>
          <p:nvPr/>
        </p:nvSpPr>
        <p:spPr>
          <a:xfrm>
            <a:off x="32615296" y="6029549"/>
            <a:ext cx="10906307" cy="12411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9753" tIns="49876" rIns="99753" bIns="4987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11150" indent="-311150">
              <a:buFont typeface="Arial"/>
              <a:buChar char="•"/>
            </a:pPr>
            <a:r>
              <a:rPr lang="en-US" sz="4000" dirty="0">
                <a:latin typeface="Cambria"/>
                <a:ea typeface="Cambria"/>
                <a:cs typeface="+mn-lt"/>
              </a:rPr>
              <a:t>Integrating servo-controlled mechanical locks and sensor feedback into a circular pill case will create a </a:t>
            </a:r>
            <a:r>
              <a:rPr lang="en-US" sz="4000" b="1" dirty="0">
                <a:latin typeface="Cambria"/>
                <a:ea typeface="Cambria"/>
                <a:cs typeface="+mn-lt"/>
              </a:rPr>
              <a:t>reliable system for preventing early or missed doses</a:t>
            </a:r>
            <a:endParaRPr lang="en-US" sz="4000" b="1" dirty="0">
              <a:latin typeface="Cambria"/>
              <a:ea typeface="Cambria"/>
              <a:cs typeface="Times New Roman"/>
            </a:endParaRPr>
          </a:p>
          <a:p>
            <a:pPr marL="311725" indent="-311725">
              <a:buFont typeface="Arial"/>
              <a:buChar char="•"/>
            </a:pP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311150" indent="-311150">
              <a:buFont typeface="Arial"/>
              <a:buChar char="•"/>
            </a:pPr>
            <a:r>
              <a:rPr lang="en-US" sz="4000" dirty="0">
                <a:latin typeface="Cambria"/>
                <a:ea typeface="Cambria"/>
                <a:cs typeface="+mn-lt"/>
              </a:rPr>
              <a:t>The </a:t>
            </a:r>
            <a:r>
              <a:rPr lang="en-US" sz="4000" dirty="0" err="1">
                <a:latin typeface="Cambria"/>
                <a:ea typeface="Cambria"/>
                <a:cs typeface="+mn-lt"/>
              </a:rPr>
              <a:t>SmartMed</a:t>
            </a:r>
            <a:r>
              <a:rPr lang="en-US" sz="4000" dirty="0">
                <a:latin typeface="Cambria"/>
                <a:ea typeface="Cambria"/>
                <a:cs typeface="+mn-lt"/>
              </a:rPr>
              <a:t> device will </a:t>
            </a:r>
            <a:r>
              <a:rPr lang="en-US" sz="4000" b="1" dirty="0">
                <a:latin typeface="Cambria"/>
                <a:ea typeface="Cambria"/>
                <a:cs typeface="+mn-lt"/>
              </a:rPr>
              <a:t>improve medication adherence</a:t>
            </a:r>
            <a:r>
              <a:rPr lang="en-US" sz="4000" dirty="0">
                <a:latin typeface="Cambria"/>
                <a:ea typeface="Cambria"/>
                <a:cs typeface="+mn-lt"/>
              </a:rPr>
              <a:t> by combining physical safeguards with real-time alerts and data logging</a:t>
            </a:r>
            <a:endParaRPr lang="en-US" sz="4000" dirty="0">
              <a:latin typeface="Cambria"/>
              <a:ea typeface="Cambria"/>
              <a:cs typeface="Times New Roman"/>
            </a:endParaRPr>
          </a:p>
          <a:p>
            <a:pPr marL="311725" indent="-311725">
              <a:buFont typeface="Arial"/>
              <a:buChar char="•"/>
            </a:pP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311150" indent="-311150">
              <a:buFont typeface="Arial"/>
              <a:buChar char="•"/>
            </a:pPr>
            <a:r>
              <a:rPr lang="en-US" sz="4000" dirty="0">
                <a:latin typeface="Cambria"/>
                <a:ea typeface="Cambria"/>
                <a:cs typeface="+mn-lt"/>
              </a:rPr>
              <a:t>By providing </a:t>
            </a:r>
            <a:r>
              <a:rPr lang="en-US" sz="4000" b="1" dirty="0">
                <a:latin typeface="Cambria"/>
                <a:ea typeface="Cambria"/>
                <a:cs typeface="+mn-lt"/>
              </a:rPr>
              <a:t>clear visual, auditory, and tactile feedback</a:t>
            </a:r>
            <a:r>
              <a:rPr lang="en-US" sz="4000" dirty="0">
                <a:latin typeface="Cambria"/>
                <a:ea typeface="Cambria"/>
                <a:cs typeface="+mn-lt"/>
              </a:rPr>
              <a:t>, users will experience greater independence and confidence in managing daily medications</a:t>
            </a:r>
            <a:endParaRPr lang="en-US" sz="4000" dirty="0">
              <a:latin typeface="Cambria"/>
              <a:ea typeface="Cambria"/>
              <a:cs typeface="Times New Roman"/>
            </a:endParaRPr>
          </a:p>
          <a:p>
            <a:pPr marL="311725" indent="-311725">
              <a:buFont typeface="Arial"/>
              <a:buChar char="•"/>
            </a:pP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311150" indent="-311150">
              <a:buFont typeface="Arial"/>
              <a:buChar char="•"/>
            </a:pPr>
            <a:r>
              <a:rPr lang="en-US" sz="4000" dirty="0">
                <a:latin typeface="Cambria"/>
                <a:ea typeface="Cambria"/>
                <a:cs typeface="+mn-lt"/>
              </a:rPr>
              <a:t>It is expected that, compared to traditional pill organizers, </a:t>
            </a:r>
            <a:r>
              <a:rPr lang="en-US" sz="4000" dirty="0" err="1">
                <a:latin typeface="Cambria"/>
                <a:ea typeface="Cambria"/>
                <a:cs typeface="+mn-lt"/>
              </a:rPr>
              <a:t>SmartMed</a:t>
            </a:r>
            <a:r>
              <a:rPr lang="en-US" sz="4000" dirty="0">
                <a:latin typeface="Cambria"/>
                <a:ea typeface="Cambria"/>
                <a:cs typeface="+mn-lt"/>
              </a:rPr>
              <a:t> </a:t>
            </a:r>
            <a:r>
              <a:rPr lang="en-US" sz="4000" b="1" dirty="0">
                <a:latin typeface="Cambria"/>
                <a:ea typeface="Cambria"/>
                <a:cs typeface="+mn-lt"/>
              </a:rPr>
              <a:t>will reduce medication errors, promote consistent routines, and enhance overall safety </a:t>
            </a:r>
            <a:r>
              <a:rPr lang="en-US" sz="4000" dirty="0">
                <a:latin typeface="Cambria"/>
                <a:ea typeface="Cambria"/>
                <a:cs typeface="+mn-lt"/>
              </a:rPr>
              <a:t>for individuals with memory or cognitive challenges</a:t>
            </a:r>
            <a:endParaRPr lang="en-US" sz="4000" dirty="0">
              <a:latin typeface="Cambria"/>
              <a:ea typeface="Cambria"/>
              <a:cs typeface="Times New Roman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AEE1F722-F578-3262-DE1B-2A4D51556289}"/>
              </a:ext>
            </a:extLst>
          </p:cNvPr>
          <p:cNvSpPr txBox="1">
            <a:spLocks/>
          </p:cNvSpPr>
          <p:nvPr/>
        </p:nvSpPr>
        <p:spPr>
          <a:xfrm>
            <a:off x="12113991" y="4765730"/>
            <a:ext cx="19641782" cy="9354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82" dirty="0">
                <a:solidFill>
                  <a:schemeClr val="bg1"/>
                </a:solidFill>
                <a:latin typeface="Cambria" panose="02040503050406030204" pitchFamily="18" charset="0"/>
              </a:rPr>
              <a:t>Design Structure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EB1BD9C-4D13-967A-43C7-37088A14EC96}"/>
              </a:ext>
            </a:extLst>
          </p:cNvPr>
          <p:cNvSpPr txBox="1">
            <a:spLocks/>
          </p:cNvSpPr>
          <p:nvPr/>
        </p:nvSpPr>
        <p:spPr>
          <a:xfrm>
            <a:off x="32634608" y="20375424"/>
            <a:ext cx="10845598" cy="34224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/>
          </a:bodyPr>
          <a:lstStyle>
            <a:defPPr>
              <a:defRPr lang="en-US"/>
            </a:defPPr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Char char="•"/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Retrieval Tracking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: Add per-cell load cells or IR sensors to physically verify pill removal</a:t>
            </a:r>
          </a:p>
          <a:p>
            <a:pPr marL="571500" indent="-571500" algn="l">
              <a:buChar char="•"/>
            </a:pPr>
            <a:r>
              <a:rPr lang="en-US" sz="4000" b="1" dirty="0">
                <a:latin typeface="Cambria"/>
                <a:ea typeface="Cambria"/>
                <a:cs typeface="Times New Roman"/>
              </a:rPr>
              <a:t>App connection</a:t>
            </a:r>
            <a:r>
              <a:rPr lang="en-US" sz="4000" dirty="0">
                <a:latin typeface="Cambria"/>
                <a:ea typeface="Cambria"/>
                <a:cs typeface="Times New Roman"/>
              </a:rPr>
              <a:t>: Link the existing mobile app via Bluetooth to sync schedules and track history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14D58E2-626A-05AC-FEE0-EA5055FA2296}"/>
              </a:ext>
            </a:extLst>
          </p:cNvPr>
          <p:cNvSpPr txBox="1">
            <a:spLocks/>
          </p:cNvSpPr>
          <p:nvPr/>
        </p:nvSpPr>
        <p:spPr>
          <a:xfrm>
            <a:off x="32599884" y="4787982"/>
            <a:ext cx="10914743" cy="9131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82" dirty="0">
                <a:solidFill>
                  <a:schemeClr val="bg1"/>
                </a:solidFill>
                <a:latin typeface="Cambria" panose="02040503050406030204" pitchFamily="18" charset="0"/>
              </a:rPr>
              <a:t>Hypothesis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10E75DE-8E20-BD36-06A1-7093A8849C1A}"/>
              </a:ext>
            </a:extLst>
          </p:cNvPr>
          <p:cNvSpPr txBox="1">
            <a:spLocks/>
          </p:cNvSpPr>
          <p:nvPr/>
        </p:nvSpPr>
        <p:spPr>
          <a:xfrm>
            <a:off x="32591448" y="18856556"/>
            <a:ext cx="10914743" cy="9131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82" dirty="0">
                <a:solidFill>
                  <a:schemeClr val="bg1"/>
                </a:solidFill>
                <a:latin typeface="Cambria" panose="02040503050406030204" pitchFamily="18" charset="0"/>
              </a:rPr>
              <a:t>Future Improvements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D96DD1D-39F5-CAF5-3319-376D6BD50C8C}"/>
              </a:ext>
            </a:extLst>
          </p:cNvPr>
          <p:cNvSpPr txBox="1">
            <a:spLocks/>
          </p:cNvSpPr>
          <p:nvPr/>
        </p:nvSpPr>
        <p:spPr>
          <a:xfrm>
            <a:off x="32637978" y="24155768"/>
            <a:ext cx="10821195" cy="8717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Autofit/>
          </a:bodyPr>
          <a:lstStyle>
            <a:defPPr>
              <a:defRPr lang="en-US"/>
            </a:defPPr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80">
                <a:solidFill>
                  <a:schemeClr val="bg1"/>
                </a:solidFill>
                <a:latin typeface="Cambria" panose="02040503050406030204" pitchFamily="18" charset="0"/>
              </a:rPr>
              <a:t> Audience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1429D55-9420-82A2-E5DD-329C19B87F7D}"/>
              </a:ext>
            </a:extLst>
          </p:cNvPr>
          <p:cNvSpPr txBox="1">
            <a:spLocks/>
          </p:cNvSpPr>
          <p:nvPr/>
        </p:nvSpPr>
        <p:spPr>
          <a:xfrm>
            <a:off x="32620616" y="25468655"/>
            <a:ext cx="10821195" cy="70585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/>
          </a:bodyPr>
          <a:lstStyle>
            <a:defPPr>
              <a:defRPr lang="en-US"/>
            </a:defPPr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800" dirty="0">
                <a:latin typeface="Cambria"/>
                <a:ea typeface="Cambria"/>
              </a:rPr>
              <a:t>Geriatric Individuals with Moderate Dexterity </a:t>
            </a: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</p:txBody>
      </p:sp>
      <p:pic>
        <p:nvPicPr>
          <p:cNvPr id="8" name="Picture 7" descr="A person juggling balls&#10;&#10;AI-generated content may be incorrect.">
            <a:extLst>
              <a:ext uri="{FF2B5EF4-FFF2-40B4-BE49-F238E27FC236}">
                <a16:creationId xmlns:a16="http://schemas.microsoft.com/office/drawing/2014/main" id="{A5EA8CDB-F8AE-7F85-CF27-0464D36D4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7333" y="26762987"/>
            <a:ext cx="4479847" cy="5427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F48945-2A2A-8856-4B58-08C85AC32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892" y="1173062"/>
            <a:ext cx="2298576" cy="30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SmartMed: Sensor-Locked, Multi-Alert Pill Case for Safer Medication Adherence Samantha Boette smb1236@usnh.edu • Jared Dumont jsd1070@usnh.edu Project Advisor: Dr. John Lacourse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Samantha Boette</cp:lastModifiedBy>
  <cp:revision>7</cp:revision>
  <dcterms:created xsi:type="dcterms:W3CDTF">2016-03-05T16:55:12Z</dcterms:created>
  <dcterms:modified xsi:type="dcterms:W3CDTF">2026-03-31T16:26:26Z</dcterms:modified>
</cp:coreProperties>
</file>